
<file path=[Content_Types].xml><?xml version="1.0" encoding="utf-8"?>
<Types xmlns="http://schemas.openxmlformats.org/package/2006/content-types">
  <Default Extension="bin" ContentType="application/vnd.openxmlformats-officedocument.oleObject"/>
  <Default Extension="emf" ContentType="image/x-emf"/>
  <Default Extension="png" ContentType="image/png"/>
  <Default Extension="rels" ContentType="application/vnd.openxmlformats-package.relationships+xml"/>
  <Default Extension="vml" ContentType="application/vnd.openxmlformats-officedocument.vmlDrawing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theme/theme2.xml" ContentType="application/vnd.openxmlformats-officedocument.theme+xml"/>
  <Override PartName="/ppt/tags/tag1.xml" ContentType="application/vnd.openxmlformats-officedocument.presentationml.tags+xml"/>
  <Override PartName="/ppt/tags/tag2.xml" ContentType="application/vnd.openxmlformats-officedocument.presentationml.tags+xml"/>
  <Override PartName="/ppt/tags/tag3.xml" ContentType="application/vnd.openxmlformats-officedocument.presentationml.tags+xml"/>
  <Override PartName="/ppt/tags/tag4.xml" ContentType="application/vnd.openxmlformats-officedocument.presentationml.tags+xml"/>
  <Override PartName="/ppt/tags/tag5.xml" ContentType="application/vnd.openxmlformats-officedocument.presentationml.tags+xml"/>
  <Override PartName="/ppt/tags/tag6.xml" ContentType="application/vnd.openxmlformats-officedocument.presentationml.tags+xml"/>
  <Override PartName="/ppt/tags/tag7.xml" ContentType="application/vnd.openxmlformats-officedocument.presentationml.tags+xml"/>
  <Override PartName="/ppt/tags/tag8.xml" ContentType="application/vnd.openxmlformats-officedocument.presentationml.tags+xml"/>
  <Override PartName="/ppt/tags/tag9.xml" ContentType="application/vnd.openxmlformats-officedocument.presentationml.tags+xml"/>
  <Override PartName="/ppt/tags/tag10.xml" ContentType="application/vnd.openxmlformats-officedocument.presentationml.tags+xml"/>
  <Override PartName="/ppt/tags/tag11.xml" ContentType="application/vnd.openxmlformats-officedocument.presentationml.tags+xml"/>
  <Override PartName="/ppt/tags/tag12.xml" ContentType="application/vnd.openxmlformats-officedocument.presentationml.tags+xml"/>
  <Override PartName="/ppt/tags/tag13.xml" ContentType="application/vnd.openxmlformats-officedocument.presentationml.tags+xml"/>
  <Override PartName="/ppt/tags/tag14.xml" ContentType="application/vnd.openxmlformats-officedocument.presentationml.tags+xml"/>
  <Override PartName="/ppt/tags/tag15.xml" ContentType="application/vnd.openxmlformats-officedocument.presentationml.tags+xml"/>
  <Override PartName="/ppt/tags/tag16.xml" ContentType="application/vnd.openxmlformats-officedocument.presentationml.tags+xml"/>
  <Override PartName="/ppt/tags/tag17.xml" ContentType="application/vnd.openxmlformats-officedocument.presentationml.tags+xml"/>
  <Override PartName="/ppt/theme/theme3.xml" ContentType="application/vnd.openxmlformats-officedocument.theme+xml"/>
  <Override PartName="/ppt/theme/theme4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ppt/notesSlides/notesSlide36.xml" ContentType="application/vnd.openxmlformats-officedocument.presentationml.notesSlide+xml"/>
  <Override PartName="/ppt/notesSlides/notesSlide37.xml" ContentType="application/vnd.openxmlformats-officedocument.presentationml.notesSlide+xml"/>
  <Override PartName="/ppt/notesSlides/notesSlide38.xml" ContentType="application/vnd.openxmlformats-officedocument.presentationml.notesSlide+xml"/>
  <Override PartName="/ppt/notesSlides/notesSlide39.xml" ContentType="application/vnd.openxmlformats-officedocument.presentationml.notesSlide+xml"/>
  <Override PartName="/ppt/notesSlides/notesSlide40.xml" ContentType="application/vnd.openxmlformats-officedocument.presentationml.notesSlide+xml"/>
  <Override PartName="/ppt/notesSlides/notesSlide41.xml" ContentType="application/vnd.openxmlformats-officedocument.presentationml.notesSlide+xml"/>
  <Override PartName="/ppt/notesSlides/notesSlide42.xml" ContentType="application/vnd.openxmlformats-officedocument.presentationml.notesSlide+xml"/>
  <Override PartName="/ppt/notesSlides/notesSlide43.xml" ContentType="application/vnd.openxmlformats-officedocument.presentationml.notesSlide+xml"/>
  <Override PartName="/ppt/notesSlides/notesSlide44.xml" ContentType="application/vnd.openxmlformats-officedocument.presentationml.notesSlide+xml"/>
  <Override PartName="/ppt/notesSlides/notesSlide45.xml" ContentType="application/vnd.openxmlformats-officedocument.presentationml.notesSlide+xml"/>
  <Override PartName="/ppt/notesSlides/notesSlide46.xml" ContentType="application/vnd.openxmlformats-officedocument.presentationml.notesSlide+xml"/>
  <Override PartName="/ppt/notesSlides/notesSlide47.xml" ContentType="application/vnd.openxmlformats-officedocument.presentationml.notesSlide+xml"/>
  <Override PartName="/ppt/notesSlides/notesSlide48.xml" ContentType="application/vnd.openxmlformats-officedocument.presentationml.notesSlide+xml"/>
  <Override PartName="/ppt/notesSlides/notesSlide49.xml" ContentType="application/vnd.openxmlformats-officedocument.presentationml.notesSlide+xml"/>
  <Override PartName="/ppt/notesSlides/notesSlide50.xml" ContentType="application/vnd.openxmlformats-officedocument.presentationml.notesSlide+xml"/>
  <Override PartName="/ppt/notesSlides/notesSlide51.xml" ContentType="application/vnd.openxmlformats-officedocument.presentationml.notesSlide+xml"/>
  <Override PartName="/ppt/notesSlides/notesSlide52.xml" ContentType="application/vnd.openxmlformats-officedocument.presentationml.notesSlide+xml"/>
  <Override PartName="/ppt/notesSlides/notesSlide53.xml" ContentType="application/vnd.openxmlformats-officedocument.presentationml.notesSlide+xml"/>
  <Override PartName="/ppt/notesSlides/notesSlide54.xml" ContentType="application/vnd.openxmlformats-officedocument.presentationml.notesSlide+xml"/>
  <Override PartName="/ppt/notesSlides/notesSlide55.xml" ContentType="application/vnd.openxmlformats-officedocument.presentationml.notesSlide+xml"/>
  <Override PartName="/ppt/notesSlides/notesSlide56.xml" ContentType="application/vnd.openxmlformats-officedocument.presentationml.notesSlide+xml"/>
  <Override PartName="/ppt/notesSlides/notesSlide57.xml" ContentType="application/vnd.openxmlformats-officedocument.presentationml.notesSlide+xml"/>
  <Override PartName="/ppt/notesSlides/notesSlide58.xml" ContentType="application/vnd.openxmlformats-officedocument.presentationml.notesSlide+xml"/>
  <Override PartName="/ppt/notesSlides/notesSlide59.xml" ContentType="application/vnd.openxmlformats-officedocument.presentationml.notesSlide+xml"/>
  <Override PartName="/ppt/notesSlides/notesSlide60.xml" ContentType="application/vnd.openxmlformats-officedocument.presentationml.notesSlide+xml"/>
  <Override PartName="/ppt/notesSlides/notesSlide61.xml" ContentType="application/vnd.openxmlformats-officedocument.presentationml.notesSlide+xml"/>
  <Override PartName="/ppt/notesSlides/notesSlide62.xml" ContentType="application/vnd.openxmlformats-officedocument.presentationml.notesSlide+xml"/>
  <Override PartName="/ppt/notesSlides/notesSlide63.xml" ContentType="application/vnd.openxmlformats-officedocument.presentationml.notesSlide+xml"/>
  <Override PartName="/ppt/notesSlides/notesSlide64.xml" ContentType="application/vnd.openxmlformats-officedocument.presentationml.notesSlide+xml"/>
  <Override PartName="/ppt/notesSlides/notesSlide65.xml" ContentType="application/vnd.openxmlformats-officedocument.presentationml.notesSlide+xml"/>
  <Override PartName="/ppt/notesSlides/notesSlide66.xml" ContentType="application/vnd.openxmlformats-officedocument.presentationml.notesSlide+xml"/>
  <Override PartName="/ppt/notesSlides/notesSlide67.xml" ContentType="application/vnd.openxmlformats-officedocument.presentationml.notesSlide+xml"/>
  <Override PartName="/ppt/notesSlides/notesSlide68.xml" ContentType="application/vnd.openxmlformats-officedocument.presentationml.notesSlide+xml"/>
  <Override PartName="/ppt/notesSlides/notesSlide69.xml" ContentType="application/vnd.openxmlformats-officedocument.presentationml.notesSlide+xml"/>
  <Override PartName="/ppt/notesSlides/notesSlide70.xml" ContentType="application/vnd.openxmlformats-officedocument.presentationml.notesSlide+xml"/>
  <Override PartName="/ppt/notesSlides/notesSlide71.xml" ContentType="application/vnd.openxmlformats-officedocument.presentationml.notesSlide+xml"/>
  <Override PartName="/ppt/notesSlides/notesSlide72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72" r:id="rId1"/>
    <p:sldMasterId id="2147484212" r:id="rId2"/>
  </p:sldMasterIdLst>
  <p:notesMasterIdLst>
    <p:notesMasterId r:id="rId79"/>
  </p:notesMasterIdLst>
  <p:handoutMasterIdLst>
    <p:handoutMasterId r:id="rId80"/>
  </p:handoutMasterIdLst>
  <p:sldIdLst>
    <p:sldId id="3003" r:id="rId3"/>
    <p:sldId id="3911" r:id="rId4"/>
    <p:sldId id="3912" r:id="rId5"/>
    <p:sldId id="3913" r:id="rId6"/>
    <p:sldId id="3914" r:id="rId7"/>
    <p:sldId id="3839" r:id="rId8"/>
    <p:sldId id="3804" r:id="rId9"/>
    <p:sldId id="3718" r:id="rId10"/>
    <p:sldId id="3806" r:id="rId11"/>
    <p:sldId id="3915" r:id="rId12"/>
    <p:sldId id="3807" r:id="rId13"/>
    <p:sldId id="3809" r:id="rId14"/>
    <p:sldId id="3810" r:id="rId15"/>
    <p:sldId id="3811" r:id="rId16"/>
    <p:sldId id="3812" r:id="rId17"/>
    <p:sldId id="3815" r:id="rId18"/>
    <p:sldId id="3829" r:id="rId19"/>
    <p:sldId id="3796" r:id="rId20"/>
    <p:sldId id="3803" r:id="rId21"/>
    <p:sldId id="3827" r:id="rId22"/>
    <p:sldId id="3800" r:id="rId23"/>
    <p:sldId id="3801" r:id="rId24"/>
    <p:sldId id="3802" r:id="rId25"/>
    <p:sldId id="3797" r:id="rId26"/>
    <p:sldId id="3846" r:id="rId27"/>
    <p:sldId id="3847" r:id="rId28"/>
    <p:sldId id="3741" r:id="rId29"/>
    <p:sldId id="3917" r:id="rId30"/>
    <p:sldId id="3882" r:id="rId31"/>
    <p:sldId id="3883" r:id="rId32"/>
    <p:sldId id="3920" r:id="rId33"/>
    <p:sldId id="3921" r:id="rId34"/>
    <p:sldId id="290" r:id="rId35"/>
    <p:sldId id="3877" r:id="rId36"/>
    <p:sldId id="3910" r:id="rId37"/>
    <p:sldId id="3905" r:id="rId38"/>
    <p:sldId id="3906" r:id="rId39"/>
    <p:sldId id="3907" r:id="rId40"/>
    <p:sldId id="3868" r:id="rId41"/>
    <p:sldId id="3880" r:id="rId42"/>
    <p:sldId id="3870" r:id="rId43"/>
    <p:sldId id="3916" r:id="rId44"/>
    <p:sldId id="3895" r:id="rId45"/>
    <p:sldId id="3892" r:id="rId46"/>
    <p:sldId id="3893" r:id="rId47"/>
    <p:sldId id="3894" r:id="rId48"/>
    <p:sldId id="3902" r:id="rId49"/>
    <p:sldId id="3901" r:id="rId50"/>
    <p:sldId id="3900" r:id="rId51"/>
    <p:sldId id="3896" r:id="rId52"/>
    <p:sldId id="3897" r:id="rId53"/>
    <p:sldId id="3674" r:id="rId54"/>
    <p:sldId id="3821" r:id="rId55"/>
    <p:sldId id="3368" r:id="rId56"/>
    <p:sldId id="3909" r:id="rId57"/>
    <p:sldId id="3908" r:id="rId58"/>
    <p:sldId id="3918" r:id="rId59"/>
    <p:sldId id="3857" r:id="rId60"/>
    <p:sldId id="3888" r:id="rId61"/>
    <p:sldId id="3881" r:id="rId62"/>
    <p:sldId id="3919" r:id="rId63"/>
    <p:sldId id="3887" r:id="rId64"/>
    <p:sldId id="3890" r:id="rId65"/>
    <p:sldId id="3294" r:id="rId66"/>
    <p:sldId id="3100" r:id="rId67"/>
    <p:sldId id="3863" r:id="rId68"/>
    <p:sldId id="3853" r:id="rId69"/>
    <p:sldId id="3854" r:id="rId70"/>
    <p:sldId id="3409" r:id="rId71"/>
    <p:sldId id="3855" r:id="rId72"/>
    <p:sldId id="3904" r:id="rId73"/>
    <p:sldId id="3875" r:id="rId74"/>
    <p:sldId id="3889" r:id="rId75"/>
    <p:sldId id="3884" r:id="rId76"/>
    <p:sldId id="3885" r:id="rId77"/>
    <p:sldId id="3886" r:id="rId78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4032" userDrawn="1">
          <p15:clr>
            <a:srgbClr val="A4A3A4"/>
          </p15:clr>
        </p15:guide>
        <p15:guide id="2" pos="384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979797"/>
    <a:srgbClr val="55752F"/>
    <a:srgbClr val="BFA19C"/>
    <a:srgbClr val="6E8E84"/>
    <a:srgbClr val="FFD200"/>
    <a:srgbClr val="B0B0B0"/>
    <a:srgbClr val="919191"/>
    <a:srgbClr val="7B92A8"/>
    <a:srgbClr val="1A476F"/>
    <a:srgbClr val="A0522D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073A0DAA-6AF3-43AB-8588-CEC1D06C72B9}" styleName="Medium Style 2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dk1">
              <a:tint val="20000"/>
            </a:schemeClr>
          </a:solidFill>
        </a:fill>
      </a:tcStyle>
    </a:wholeTbl>
    <a:band1H>
      <a:tcStyle>
        <a:tcBdr/>
        <a:fill>
          <a:solidFill>
            <a:schemeClr val="dk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dk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dk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dk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dk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dk1"/>
          </a:solidFill>
        </a:fill>
      </a:tcStyle>
    </a:firstRow>
  </a:tblStyle>
  <a:tblStyle styleId="{8EC20E35-A176-4012-BC5E-935CFFF8708E}" styleName="Medium Style 3">
    <a:wholeTbl>
      <a:tcTxStyle>
        <a:fontRef idx="minor"/>
        <a:schemeClr val="dk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25400" cmpd="sng">
              <a:solidFill>
                <a:schemeClr val="dk1"/>
              </a:solidFill>
            </a:ln>
          </a:top>
          <a:bottom>
            <a:ln w="25400" cmpd="sng">
              <a:solidFill>
                <a:schemeClr val="dk1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dk1">
              <a:tint val="20000"/>
            </a:schemeClr>
          </a:solidFill>
        </a:fill>
      </a:tcStyle>
    </a:band1H>
    <a:band1V>
      <a:tcStyle>
        <a:tcBdr/>
        <a:fill>
          <a:solidFill>
            <a:schemeClr val="dk1">
              <a:tint val="20000"/>
            </a:schemeClr>
          </a:solidFill>
        </a:fill>
      </a:tcStyle>
    </a:band1V>
    <a:lastCol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dk1"/>
          </a:solidFill>
        </a:fill>
      </a:tcStyle>
    </a:lastCol>
    <a:firstCol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dk1"/>
          </a:solidFill>
        </a:fill>
      </a:tcStyle>
    </a:firstCol>
    <a:lastRow>
      <a:tcTxStyle b="on"/>
      <a:tcStyle>
        <a:tcBdr>
          <a:top>
            <a:ln w="50800" cmpd="dbl">
              <a:solidFill>
                <a:schemeClr val="dk1"/>
              </a:solidFill>
            </a:ln>
          </a:top>
        </a:tcBdr>
        <a:fill>
          <a:solidFill>
            <a:schemeClr val="lt1"/>
          </a:solidFill>
        </a:fill>
      </a:tcStyle>
    </a:lastRow>
    <a:seCell>
      <a:tcTxStyle b="on">
        <a:fontRef idx="minor">
          <a:scrgbClr r="0" g="0" b="0"/>
        </a:fontRef>
        <a:schemeClr val="dk1"/>
      </a:tcTxStyle>
      <a:tcStyle>
        <a:tcBdr/>
      </a:tcStyle>
    </a:seCell>
    <a:swCell>
      <a:tcTxStyle b="on">
        <a:fontRef idx="minor">
          <a:scrgbClr r="0" g="0" b="0"/>
        </a:fontRef>
        <a:schemeClr val="dk1"/>
      </a:tcTxStyle>
      <a:tcStyle>
        <a:tcBdr/>
      </a:tcStyle>
    </a:swCell>
    <a:firstRow>
      <a:tcTxStyle b="on">
        <a:fontRef idx="minor">
          <a:scrgbClr r="0" g="0" b="0"/>
        </a:fontRef>
        <a:schemeClr val="lt1"/>
      </a:tcTxStyle>
      <a:tcStyle>
        <a:tcBdr>
          <a:bottom>
            <a:ln w="25400" cmpd="sng">
              <a:solidFill>
                <a:schemeClr val="dk1"/>
              </a:solidFill>
            </a:ln>
          </a:bottom>
        </a:tcBdr>
        <a:fill>
          <a:solidFill>
            <a:schemeClr val="dk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9875" autoAdjust="0"/>
    <p:restoredTop sz="88231" autoAdjust="0"/>
  </p:normalViewPr>
  <p:slideViewPr>
    <p:cSldViewPr snapToGrid="0">
      <p:cViewPr varScale="1">
        <p:scale>
          <a:sx n="115" d="100"/>
          <a:sy n="115" d="100"/>
        </p:scale>
        <p:origin x="726" y="96"/>
      </p:cViewPr>
      <p:guideLst>
        <p:guide orient="horz" pos="4032"/>
        <p:guide pos="3840"/>
      </p:guideLst>
    </p:cSldViewPr>
  </p:slideViewPr>
  <p:outlineViewPr>
    <p:cViewPr>
      <p:scale>
        <a:sx n="33" d="100"/>
        <a:sy n="33" d="100"/>
      </p:scale>
      <p:origin x="0" y="-23432"/>
    </p:cViewPr>
  </p:outlineViewPr>
  <p:notesTextViewPr>
    <p:cViewPr>
      <p:scale>
        <a:sx n="3" d="2"/>
        <a:sy n="3" d="2"/>
      </p:scale>
      <p:origin x="0" y="0"/>
    </p:cViewPr>
  </p:notesTextViewPr>
  <p:sorterViewPr>
    <p:cViewPr>
      <p:scale>
        <a:sx n="190" d="100"/>
        <a:sy n="190" d="100"/>
      </p:scale>
      <p:origin x="0" y="0"/>
    </p:cViewPr>
  </p:sorterViewPr>
  <p:gridSpacing cx="76200" cy="76200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24.xml"/><Relationship Id="rId21" Type="http://schemas.openxmlformats.org/officeDocument/2006/relationships/slide" Target="slides/slide19.xml"/><Relationship Id="rId42" Type="http://schemas.openxmlformats.org/officeDocument/2006/relationships/slide" Target="slides/slide40.xml"/><Relationship Id="rId47" Type="http://schemas.openxmlformats.org/officeDocument/2006/relationships/slide" Target="slides/slide45.xml"/><Relationship Id="rId63" Type="http://schemas.openxmlformats.org/officeDocument/2006/relationships/slide" Target="slides/slide61.xml"/><Relationship Id="rId68" Type="http://schemas.openxmlformats.org/officeDocument/2006/relationships/slide" Target="slides/slide66.xml"/><Relationship Id="rId84" Type="http://schemas.openxmlformats.org/officeDocument/2006/relationships/tableStyles" Target="tableStyles.xml"/><Relationship Id="rId16" Type="http://schemas.openxmlformats.org/officeDocument/2006/relationships/slide" Target="slides/slide14.xml"/><Relationship Id="rId11" Type="http://schemas.openxmlformats.org/officeDocument/2006/relationships/slide" Target="slides/slide9.xml"/><Relationship Id="rId32" Type="http://schemas.openxmlformats.org/officeDocument/2006/relationships/slide" Target="slides/slide30.xml"/><Relationship Id="rId37" Type="http://schemas.openxmlformats.org/officeDocument/2006/relationships/slide" Target="slides/slide35.xml"/><Relationship Id="rId53" Type="http://schemas.openxmlformats.org/officeDocument/2006/relationships/slide" Target="slides/slide51.xml"/><Relationship Id="rId58" Type="http://schemas.openxmlformats.org/officeDocument/2006/relationships/slide" Target="slides/slide56.xml"/><Relationship Id="rId74" Type="http://schemas.openxmlformats.org/officeDocument/2006/relationships/slide" Target="slides/slide72.xml"/><Relationship Id="rId79" Type="http://schemas.openxmlformats.org/officeDocument/2006/relationships/notesMaster" Target="notesMasters/notesMaster1.xml"/><Relationship Id="rId5" Type="http://schemas.openxmlformats.org/officeDocument/2006/relationships/slide" Target="slides/slide3.xml"/><Relationship Id="rId61" Type="http://schemas.openxmlformats.org/officeDocument/2006/relationships/slide" Target="slides/slide59.xml"/><Relationship Id="rId82" Type="http://schemas.openxmlformats.org/officeDocument/2006/relationships/viewProps" Target="viewProps.xml"/><Relationship Id="rId19" Type="http://schemas.openxmlformats.org/officeDocument/2006/relationships/slide" Target="slides/slide17.xml"/><Relationship Id="rId14" Type="http://schemas.openxmlformats.org/officeDocument/2006/relationships/slide" Target="slides/slide12.xml"/><Relationship Id="rId22" Type="http://schemas.openxmlformats.org/officeDocument/2006/relationships/slide" Target="slides/slide20.xml"/><Relationship Id="rId27" Type="http://schemas.openxmlformats.org/officeDocument/2006/relationships/slide" Target="slides/slide25.xml"/><Relationship Id="rId30" Type="http://schemas.openxmlformats.org/officeDocument/2006/relationships/slide" Target="slides/slide28.xml"/><Relationship Id="rId35" Type="http://schemas.openxmlformats.org/officeDocument/2006/relationships/slide" Target="slides/slide33.xml"/><Relationship Id="rId43" Type="http://schemas.openxmlformats.org/officeDocument/2006/relationships/slide" Target="slides/slide41.xml"/><Relationship Id="rId48" Type="http://schemas.openxmlformats.org/officeDocument/2006/relationships/slide" Target="slides/slide46.xml"/><Relationship Id="rId56" Type="http://schemas.openxmlformats.org/officeDocument/2006/relationships/slide" Target="slides/slide54.xml"/><Relationship Id="rId64" Type="http://schemas.openxmlformats.org/officeDocument/2006/relationships/slide" Target="slides/slide62.xml"/><Relationship Id="rId69" Type="http://schemas.openxmlformats.org/officeDocument/2006/relationships/slide" Target="slides/slide67.xml"/><Relationship Id="rId77" Type="http://schemas.openxmlformats.org/officeDocument/2006/relationships/slide" Target="slides/slide75.xml"/><Relationship Id="rId8" Type="http://schemas.openxmlformats.org/officeDocument/2006/relationships/slide" Target="slides/slide6.xml"/><Relationship Id="rId51" Type="http://schemas.openxmlformats.org/officeDocument/2006/relationships/slide" Target="slides/slide49.xml"/><Relationship Id="rId72" Type="http://schemas.openxmlformats.org/officeDocument/2006/relationships/slide" Target="slides/slide70.xml"/><Relationship Id="rId80" Type="http://schemas.openxmlformats.org/officeDocument/2006/relationships/handoutMaster" Target="handoutMasters/handoutMaster1.xml"/><Relationship Id="rId3" Type="http://schemas.openxmlformats.org/officeDocument/2006/relationships/slide" Target="slides/slide1.xml"/><Relationship Id="rId12" Type="http://schemas.openxmlformats.org/officeDocument/2006/relationships/slide" Target="slides/slide10.xml"/><Relationship Id="rId17" Type="http://schemas.openxmlformats.org/officeDocument/2006/relationships/slide" Target="slides/slide15.xml"/><Relationship Id="rId25" Type="http://schemas.openxmlformats.org/officeDocument/2006/relationships/slide" Target="slides/slide23.xml"/><Relationship Id="rId33" Type="http://schemas.openxmlformats.org/officeDocument/2006/relationships/slide" Target="slides/slide31.xml"/><Relationship Id="rId38" Type="http://schemas.openxmlformats.org/officeDocument/2006/relationships/slide" Target="slides/slide36.xml"/><Relationship Id="rId46" Type="http://schemas.openxmlformats.org/officeDocument/2006/relationships/slide" Target="slides/slide44.xml"/><Relationship Id="rId59" Type="http://schemas.openxmlformats.org/officeDocument/2006/relationships/slide" Target="slides/slide57.xml"/><Relationship Id="rId67" Type="http://schemas.openxmlformats.org/officeDocument/2006/relationships/slide" Target="slides/slide65.xml"/><Relationship Id="rId20" Type="http://schemas.openxmlformats.org/officeDocument/2006/relationships/slide" Target="slides/slide18.xml"/><Relationship Id="rId41" Type="http://schemas.openxmlformats.org/officeDocument/2006/relationships/slide" Target="slides/slide39.xml"/><Relationship Id="rId54" Type="http://schemas.openxmlformats.org/officeDocument/2006/relationships/slide" Target="slides/slide52.xml"/><Relationship Id="rId62" Type="http://schemas.openxmlformats.org/officeDocument/2006/relationships/slide" Target="slides/slide60.xml"/><Relationship Id="rId70" Type="http://schemas.openxmlformats.org/officeDocument/2006/relationships/slide" Target="slides/slide68.xml"/><Relationship Id="rId75" Type="http://schemas.openxmlformats.org/officeDocument/2006/relationships/slide" Target="slides/slide73.xml"/><Relationship Id="rId83" Type="http://schemas.openxmlformats.org/officeDocument/2006/relationships/theme" Target="theme/theme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4.xml"/><Relationship Id="rId15" Type="http://schemas.openxmlformats.org/officeDocument/2006/relationships/slide" Target="slides/slide13.xml"/><Relationship Id="rId23" Type="http://schemas.openxmlformats.org/officeDocument/2006/relationships/slide" Target="slides/slide21.xml"/><Relationship Id="rId28" Type="http://schemas.openxmlformats.org/officeDocument/2006/relationships/slide" Target="slides/slide26.xml"/><Relationship Id="rId36" Type="http://schemas.openxmlformats.org/officeDocument/2006/relationships/slide" Target="slides/slide34.xml"/><Relationship Id="rId49" Type="http://schemas.openxmlformats.org/officeDocument/2006/relationships/slide" Target="slides/slide47.xml"/><Relationship Id="rId57" Type="http://schemas.openxmlformats.org/officeDocument/2006/relationships/slide" Target="slides/slide55.xml"/><Relationship Id="rId10" Type="http://schemas.openxmlformats.org/officeDocument/2006/relationships/slide" Target="slides/slide8.xml"/><Relationship Id="rId31" Type="http://schemas.openxmlformats.org/officeDocument/2006/relationships/slide" Target="slides/slide29.xml"/><Relationship Id="rId44" Type="http://schemas.openxmlformats.org/officeDocument/2006/relationships/slide" Target="slides/slide42.xml"/><Relationship Id="rId52" Type="http://schemas.openxmlformats.org/officeDocument/2006/relationships/slide" Target="slides/slide50.xml"/><Relationship Id="rId60" Type="http://schemas.openxmlformats.org/officeDocument/2006/relationships/slide" Target="slides/slide58.xml"/><Relationship Id="rId65" Type="http://schemas.openxmlformats.org/officeDocument/2006/relationships/slide" Target="slides/slide63.xml"/><Relationship Id="rId73" Type="http://schemas.openxmlformats.org/officeDocument/2006/relationships/slide" Target="slides/slide71.xml"/><Relationship Id="rId78" Type="http://schemas.openxmlformats.org/officeDocument/2006/relationships/slide" Target="slides/slide76.xml"/><Relationship Id="rId81" Type="http://schemas.openxmlformats.org/officeDocument/2006/relationships/presProps" Target="presProps.xml"/><Relationship Id="rId4" Type="http://schemas.openxmlformats.org/officeDocument/2006/relationships/slide" Target="slides/slide2.xml"/><Relationship Id="rId9" Type="http://schemas.openxmlformats.org/officeDocument/2006/relationships/slide" Target="slides/slide7.xml"/><Relationship Id="rId13" Type="http://schemas.openxmlformats.org/officeDocument/2006/relationships/slide" Target="slides/slide11.xml"/><Relationship Id="rId18" Type="http://schemas.openxmlformats.org/officeDocument/2006/relationships/slide" Target="slides/slide16.xml"/><Relationship Id="rId39" Type="http://schemas.openxmlformats.org/officeDocument/2006/relationships/slide" Target="slides/slide37.xml"/><Relationship Id="rId34" Type="http://schemas.openxmlformats.org/officeDocument/2006/relationships/slide" Target="slides/slide32.xml"/><Relationship Id="rId50" Type="http://schemas.openxmlformats.org/officeDocument/2006/relationships/slide" Target="slides/slide48.xml"/><Relationship Id="rId55" Type="http://schemas.openxmlformats.org/officeDocument/2006/relationships/slide" Target="slides/slide53.xml"/><Relationship Id="rId76" Type="http://schemas.openxmlformats.org/officeDocument/2006/relationships/slide" Target="slides/slide74.xml"/><Relationship Id="rId7" Type="http://schemas.openxmlformats.org/officeDocument/2006/relationships/slide" Target="slides/slide5.xml"/><Relationship Id="rId71" Type="http://schemas.openxmlformats.org/officeDocument/2006/relationships/slide" Target="slides/slide69.xml"/><Relationship Id="rId2" Type="http://schemas.openxmlformats.org/officeDocument/2006/relationships/slideMaster" Target="slideMasters/slideMaster2.xml"/><Relationship Id="rId29" Type="http://schemas.openxmlformats.org/officeDocument/2006/relationships/slide" Target="slides/slide27.xml"/><Relationship Id="rId24" Type="http://schemas.openxmlformats.org/officeDocument/2006/relationships/slide" Target="slides/slide22.xml"/><Relationship Id="rId40" Type="http://schemas.openxmlformats.org/officeDocument/2006/relationships/slide" Target="slides/slide38.xml"/><Relationship Id="rId45" Type="http://schemas.openxmlformats.org/officeDocument/2006/relationships/slide" Target="slides/slide43.xml"/><Relationship Id="rId66" Type="http://schemas.openxmlformats.org/officeDocument/2006/relationships/slide" Target="slides/slide64.xml"/></Relationships>
</file>

<file path=ppt/drawings/_rels/vmlDrawing1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emf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4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quarter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35EC9AA8-D36D-4F67-9436-A873A3C75372}" type="datetimeFigureOut">
              <a:rPr lang="en-US" smtClean="0"/>
              <a:t>7/6/2023</a:t>
            </a:fld>
            <a:endParaRPr lang="en-US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3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0EC62FD2-F5A4-4F83-A604-3302715D87F7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915338300"/>
      </p:ext>
    </p:extLst>
  </p:cSld>
  <p:clrMap bg1="lt1" tx1="dk1" bg2="lt2" tx2="dk2" accent1="accent1" accent2="accent2" accent3="accent3" accent4="accent4" accent5="accent5" accent6="accent6" hlink="hlink" folHlink="folHlink"/>
  <p:hf sldNum="0" hdr="0" ftr="0" dt="0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669CFB68-99A2-4E43-A2BE-826EF4AB511B}" type="datetimeFigureOut">
              <a:rPr lang="en-US" smtClean="0"/>
              <a:t>7/6/2023</a:t>
            </a:fld>
            <a:endParaRPr lang="en-US" dirty="0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 dirty="0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DF684D52-C5E7-4A5C-9461-BFB19F2E1115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669405460"/>
      </p:ext>
    </p:extLst>
  </p:cSld>
  <p:clrMap bg1="lt1" tx1="dk1" bg2="lt2" tx2="dk2" accent1="accent1" accent2="accent2" accent3="accent3" accent4="accent4" accent5="accent5" accent6="accent6" hlink="hlink" folHlink="folHlink"/>
  <p:hf sldNum="0" hdr="0" ftr="0" dt="0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.xml"/><Relationship Id="rId1" Type="http://schemas.openxmlformats.org/officeDocument/2006/relationships/notesMaster" Target="../notesMasters/notesMaster1.xml"/></Relationships>
</file>

<file path=ppt/notesSlides/_rels/notesSlide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.xml"/><Relationship Id="rId1" Type="http://schemas.openxmlformats.org/officeDocument/2006/relationships/notesMaster" Target="../notesMasters/notesMaster1.xml"/></Relationships>
</file>

<file path=ppt/notesSlides/_rels/notesSlide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.xml"/><Relationship Id="rId1" Type="http://schemas.openxmlformats.org/officeDocument/2006/relationships/notesMaster" Target="../notesMasters/notesMaster1.xml"/></Relationships>
</file>

<file path=ppt/notesSlides/_rels/notesSlide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3.xml"/><Relationship Id="rId1" Type="http://schemas.openxmlformats.org/officeDocument/2006/relationships/notesMaster" Target="../notesMasters/notesMaster1.xml"/></Relationships>
</file>

<file path=ppt/notesSlides/_rels/notesSlide4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4.xml"/><Relationship Id="rId1" Type="http://schemas.openxmlformats.org/officeDocument/2006/relationships/notesMaster" Target="../notesMasters/notesMaster1.xml"/></Relationships>
</file>

<file path=ppt/notesSlides/_rels/notesSlide4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5.xml"/><Relationship Id="rId1" Type="http://schemas.openxmlformats.org/officeDocument/2006/relationships/notesMaster" Target="../notesMasters/notesMaster1.xml"/></Relationships>
</file>

<file path=ppt/notesSlides/_rels/notesSlide4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6.xml"/><Relationship Id="rId1" Type="http://schemas.openxmlformats.org/officeDocument/2006/relationships/notesMaster" Target="../notesMasters/notesMaster1.xml"/></Relationships>
</file>

<file path=ppt/notesSlides/_rels/notesSlide4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7.xml"/><Relationship Id="rId1" Type="http://schemas.openxmlformats.org/officeDocument/2006/relationships/notesMaster" Target="../notesMasters/notesMaster1.xml"/></Relationships>
</file>

<file path=ppt/notesSlides/_rels/notesSlide4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8.xml"/><Relationship Id="rId1" Type="http://schemas.openxmlformats.org/officeDocument/2006/relationships/notesMaster" Target="../notesMasters/notesMaster1.xml"/></Relationships>
</file>

<file path=ppt/notesSlides/_rels/notesSlide4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9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5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0.xml"/><Relationship Id="rId1" Type="http://schemas.openxmlformats.org/officeDocument/2006/relationships/notesMaster" Target="../notesMasters/notesMaster1.xml"/></Relationships>
</file>

<file path=ppt/notesSlides/_rels/notesSlide5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1.xml"/><Relationship Id="rId1" Type="http://schemas.openxmlformats.org/officeDocument/2006/relationships/notesMaster" Target="../notesMasters/notesMaster1.xml"/></Relationships>
</file>

<file path=ppt/notesSlides/_rels/notesSlide5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2.xml"/><Relationship Id="rId1" Type="http://schemas.openxmlformats.org/officeDocument/2006/relationships/notesMaster" Target="../notesMasters/notesMaster1.xml"/></Relationships>
</file>

<file path=ppt/notesSlides/_rels/notesSlide5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3.xml"/><Relationship Id="rId1" Type="http://schemas.openxmlformats.org/officeDocument/2006/relationships/notesMaster" Target="../notesMasters/notesMaster1.xml"/></Relationships>
</file>

<file path=ppt/notesSlides/_rels/notesSlide5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4.xml"/><Relationship Id="rId1" Type="http://schemas.openxmlformats.org/officeDocument/2006/relationships/notesMaster" Target="../notesMasters/notesMaster1.xml"/></Relationships>
</file>

<file path=ppt/notesSlides/_rels/notesSlide5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5.xml"/><Relationship Id="rId1" Type="http://schemas.openxmlformats.org/officeDocument/2006/relationships/notesMaster" Target="../notesMasters/notesMaster1.xml"/></Relationships>
</file>

<file path=ppt/notesSlides/_rels/notesSlide5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6.xml"/><Relationship Id="rId1" Type="http://schemas.openxmlformats.org/officeDocument/2006/relationships/notesMaster" Target="../notesMasters/notesMaster1.xml"/></Relationships>
</file>

<file path=ppt/notesSlides/_rels/notesSlide5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7.xml"/><Relationship Id="rId1" Type="http://schemas.openxmlformats.org/officeDocument/2006/relationships/notesMaster" Target="../notesMasters/notesMaster1.xml"/></Relationships>
</file>

<file path=ppt/notesSlides/_rels/notesSlide5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8.xml"/><Relationship Id="rId1" Type="http://schemas.openxmlformats.org/officeDocument/2006/relationships/notesMaster" Target="../notesMasters/notesMaster1.xml"/></Relationships>
</file>

<file path=ppt/notesSlides/_rels/notesSlide5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9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6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0.xml"/><Relationship Id="rId1" Type="http://schemas.openxmlformats.org/officeDocument/2006/relationships/notesMaster" Target="../notesMasters/notesMaster1.xml"/></Relationships>
</file>

<file path=ppt/notesSlides/_rels/notesSlide6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1.xml"/><Relationship Id="rId1" Type="http://schemas.openxmlformats.org/officeDocument/2006/relationships/notesMaster" Target="../notesMasters/notesMaster1.xml"/></Relationships>
</file>

<file path=ppt/notesSlides/_rels/notesSlide6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2.xml"/><Relationship Id="rId1" Type="http://schemas.openxmlformats.org/officeDocument/2006/relationships/notesMaster" Target="../notesMasters/notesMaster1.xml"/></Relationships>
</file>

<file path=ppt/notesSlides/_rels/notesSlide6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3.xml"/><Relationship Id="rId1" Type="http://schemas.openxmlformats.org/officeDocument/2006/relationships/notesMaster" Target="../notesMasters/notesMaster1.xml"/></Relationships>
</file>

<file path=ppt/notesSlides/_rels/notesSlide6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4.xml"/><Relationship Id="rId1" Type="http://schemas.openxmlformats.org/officeDocument/2006/relationships/notesMaster" Target="../notesMasters/notesMaster1.xml"/></Relationships>
</file>

<file path=ppt/notesSlides/_rels/notesSlide6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5.xml"/><Relationship Id="rId1" Type="http://schemas.openxmlformats.org/officeDocument/2006/relationships/notesMaster" Target="../notesMasters/notesMaster1.xml"/></Relationships>
</file>

<file path=ppt/notesSlides/_rels/notesSlide6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9.xml"/><Relationship Id="rId1" Type="http://schemas.openxmlformats.org/officeDocument/2006/relationships/notesMaster" Target="../notesMasters/notesMaster1.xml"/></Relationships>
</file>

<file path=ppt/notesSlides/_rels/notesSlide6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1.xml"/><Relationship Id="rId1" Type="http://schemas.openxmlformats.org/officeDocument/2006/relationships/notesMaster" Target="../notesMasters/notesMaster1.xml"/></Relationships>
</file>

<file path=ppt/notesSlides/_rels/notesSlide6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2.xml"/><Relationship Id="rId1" Type="http://schemas.openxmlformats.org/officeDocument/2006/relationships/notesMaster" Target="../notesMasters/notesMaster1.xml"/></Relationships>
</file>

<file path=ppt/notesSlides/_rels/notesSlide6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3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7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4.xml"/><Relationship Id="rId1" Type="http://schemas.openxmlformats.org/officeDocument/2006/relationships/notesMaster" Target="../notesMasters/notesMaster1.xml"/></Relationships>
</file>

<file path=ppt/notesSlides/_rels/notesSlide7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5.xml"/><Relationship Id="rId1" Type="http://schemas.openxmlformats.org/officeDocument/2006/relationships/notesMaster" Target="../notesMasters/notesMaster1.xml"/></Relationships>
</file>

<file path=ppt/notesSlides/_rels/notesSlide7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6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140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460375" y="720725"/>
            <a:ext cx="6396038" cy="3598863"/>
          </a:xfrm>
          <a:ln/>
        </p:spPr>
      </p:sp>
      <p:sp>
        <p:nvSpPr>
          <p:cNvPr id="40141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marL="0" indent="0">
              <a:buNone/>
            </a:pPr>
            <a:endParaRPr lang="en-CA" strike="noStrike" baseline="0" dirty="0">
              <a:latin typeface="Arial" pitchFamily="34" charset="0"/>
              <a:cs typeface="ＭＳ Ｐゴシック" pitchFamily="34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2278636063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211680833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16954047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744362431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889090737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947700134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955981910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95540835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253359438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strike="noStrike" dirty="0">
              <a:effectLst/>
            </a:endParaRPr>
          </a:p>
        </p:txBody>
      </p:sp>
    </p:spTree>
    <p:extLst>
      <p:ext uri="{BB962C8B-B14F-4D97-AF65-F5344CB8AC3E}">
        <p14:creationId xmlns:p14="http://schemas.microsoft.com/office/powerpoint/2010/main" val="683737200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strike="noStrike" dirty="0"/>
          </a:p>
        </p:txBody>
      </p:sp>
    </p:spTree>
    <p:extLst>
      <p:ext uri="{BB962C8B-B14F-4D97-AF65-F5344CB8AC3E}">
        <p14:creationId xmlns:p14="http://schemas.microsoft.com/office/powerpoint/2010/main" val="1507781743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607158668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strike="noStrike" dirty="0"/>
          </a:p>
        </p:txBody>
      </p:sp>
    </p:spTree>
    <p:extLst>
      <p:ext uri="{BB962C8B-B14F-4D97-AF65-F5344CB8AC3E}">
        <p14:creationId xmlns:p14="http://schemas.microsoft.com/office/powerpoint/2010/main" val="4215819082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strike="noStrike" dirty="0"/>
          </a:p>
        </p:txBody>
      </p:sp>
    </p:spTree>
    <p:extLst>
      <p:ext uri="{BB962C8B-B14F-4D97-AF65-F5344CB8AC3E}">
        <p14:creationId xmlns:p14="http://schemas.microsoft.com/office/powerpoint/2010/main" val="3891045814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strike="noStrike" dirty="0"/>
          </a:p>
        </p:txBody>
      </p:sp>
    </p:spTree>
    <p:extLst>
      <p:ext uri="{BB962C8B-B14F-4D97-AF65-F5344CB8AC3E}">
        <p14:creationId xmlns:p14="http://schemas.microsoft.com/office/powerpoint/2010/main" val="1467725115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strike="noStrike" dirty="0"/>
          </a:p>
        </p:txBody>
      </p:sp>
    </p:spTree>
    <p:extLst>
      <p:ext uri="{BB962C8B-B14F-4D97-AF65-F5344CB8AC3E}">
        <p14:creationId xmlns:p14="http://schemas.microsoft.com/office/powerpoint/2010/main" val="1577731676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strike="noStrike" dirty="0">
              <a:effectLst/>
            </a:endParaRPr>
          </a:p>
        </p:txBody>
      </p:sp>
    </p:spTree>
    <p:extLst>
      <p:ext uri="{BB962C8B-B14F-4D97-AF65-F5344CB8AC3E}">
        <p14:creationId xmlns:p14="http://schemas.microsoft.com/office/powerpoint/2010/main" val="3156397596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strike="noStrike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9537E38-E39F-CB4C-9FC9-8A29AE7A73C9}" type="slidenum">
              <a:rPr lang="en-US" smtClean="0"/>
              <a:t>25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19723001"/>
      </p:ext>
    </p:extLst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strike="noStrike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9537E38-E39F-CB4C-9FC9-8A29AE7A73C9}" type="slidenum">
              <a:rPr lang="en-US" smtClean="0"/>
              <a:t>26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00450235"/>
      </p:ext>
    </p:extLst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strike="noStrike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9537E38-E39F-CB4C-9FC9-8A29AE7A73C9}" type="slidenum">
              <a:rPr lang="en-US" smtClean="0"/>
              <a:t>27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55406267"/>
      </p:ext>
    </p:extLst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530959292"/>
      </p:ext>
    </p:extLst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strike="noStrike" dirty="0"/>
          </a:p>
        </p:txBody>
      </p:sp>
    </p:spTree>
    <p:extLst>
      <p:ext uri="{BB962C8B-B14F-4D97-AF65-F5344CB8AC3E}">
        <p14:creationId xmlns:p14="http://schemas.microsoft.com/office/powerpoint/2010/main" val="4234871840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843492249"/>
      </p:ext>
    </p:extLst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strike="noStrike" dirty="0"/>
          </a:p>
        </p:txBody>
      </p:sp>
    </p:spTree>
    <p:extLst>
      <p:ext uri="{BB962C8B-B14F-4D97-AF65-F5344CB8AC3E}">
        <p14:creationId xmlns:p14="http://schemas.microsoft.com/office/powerpoint/2010/main" val="1702000327"/>
      </p:ext>
    </p:extLst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strike="noStrike" dirty="0"/>
          </a:p>
        </p:txBody>
      </p:sp>
    </p:spTree>
    <p:extLst>
      <p:ext uri="{BB962C8B-B14F-4D97-AF65-F5344CB8AC3E}">
        <p14:creationId xmlns:p14="http://schemas.microsoft.com/office/powerpoint/2010/main" val="1143567445"/>
      </p:ext>
    </p:extLst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strike="noStrike" dirty="0"/>
          </a:p>
        </p:txBody>
      </p:sp>
    </p:spTree>
    <p:extLst>
      <p:ext uri="{BB962C8B-B14F-4D97-AF65-F5344CB8AC3E}">
        <p14:creationId xmlns:p14="http://schemas.microsoft.com/office/powerpoint/2010/main" val="2573982495"/>
      </p:ext>
    </p:extLst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848964736"/>
      </p:ext>
    </p:extLst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strike="noStrike" dirty="0"/>
          </a:p>
        </p:txBody>
      </p:sp>
    </p:spTree>
    <p:extLst>
      <p:ext uri="{BB962C8B-B14F-4D97-AF65-F5344CB8AC3E}">
        <p14:creationId xmlns:p14="http://schemas.microsoft.com/office/powerpoint/2010/main" val="2723086845"/>
      </p:ext>
    </p:extLst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strike="noStrike" dirty="0"/>
          </a:p>
        </p:txBody>
      </p:sp>
    </p:spTree>
    <p:extLst>
      <p:ext uri="{BB962C8B-B14F-4D97-AF65-F5344CB8AC3E}">
        <p14:creationId xmlns:p14="http://schemas.microsoft.com/office/powerpoint/2010/main" val="1489197620"/>
      </p:ext>
    </p:extLst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483695085"/>
      </p:ext>
    </p:extLst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03583702"/>
      </p:ext>
    </p:extLst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919083401"/>
      </p:ext>
    </p:extLst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472638887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720963663"/>
      </p:ext>
    </p:extLst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635525470"/>
      </p:ext>
    </p:extLst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785784152"/>
      </p:ext>
    </p:extLst>
  </p:cSld>
  <p:clrMapOvr>
    <a:masterClrMapping/>
  </p:clrMapOvr>
</p:notes>
</file>

<file path=ppt/notesSlides/notesSlide4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185558512"/>
      </p:ext>
    </p:extLst>
  </p:cSld>
  <p:clrMapOvr>
    <a:masterClrMapping/>
  </p:clrMapOvr>
</p:notes>
</file>

<file path=ppt/notesSlides/notesSlide4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259453582"/>
      </p:ext>
    </p:extLst>
  </p:cSld>
  <p:clrMapOvr>
    <a:masterClrMapping/>
  </p:clrMapOvr>
</p:notes>
</file>

<file path=ppt/notesSlides/notesSlide4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736698007"/>
      </p:ext>
    </p:extLst>
  </p:cSld>
  <p:clrMapOvr>
    <a:masterClrMapping/>
  </p:clrMapOvr>
</p:notes>
</file>

<file path=ppt/notesSlides/notesSlide4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469713887"/>
      </p:ext>
    </p:extLst>
  </p:cSld>
  <p:clrMapOvr>
    <a:masterClrMapping/>
  </p:clrMapOvr>
</p:notes>
</file>

<file path=ppt/notesSlides/notesSlide4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095215479"/>
      </p:ext>
    </p:extLst>
  </p:cSld>
  <p:clrMapOvr>
    <a:masterClrMapping/>
  </p:clrMapOvr>
</p:notes>
</file>

<file path=ppt/notesSlides/notesSlide4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049751786"/>
      </p:ext>
    </p:extLst>
  </p:cSld>
  <p:clrMapOvr>
    <a:masterClrMapping/>
  </p:clrMapOvr>
</p:notes>
</file>

<file path=ppt/notesSlides/notesSlide4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05584523"/>
      </p:ext>
    </p:extLst>
  </p:cSld>
  <p:clrMapOvr>
    <a:masterClrMapping/>
  </p:clrMapOvr>
</p:notes>
</file>

<file path=ppt/notesSlides/notesSlide4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318973954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790709372"/>
      </p:ext>
    </p:extLst>
  </p:cSld>
  <p:clrMapOvr>
    <a:masterClrMapping/>
  </p:clrMapOvr>
</p:notes>
</file>

<file path=ppt/notesSlides/notesSlide5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446203351"/>
      </p:ext>
    </p:extLst>
  </p:cSld>
  <p:clrMapOvr>
    <a:masterClrMapping/>
  </p:clrMapOvr>
</p:notes>
</file>

<file path=ppt/notesSlides/notesSlide5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053837019"/>
      </p:ext>
    </p:extLst>
  </p:cSld>
  <p:clrMapOvr>
    <a:masterClrMapping/>
  </p:clrMapOvr>
</p:notes>
</file>

<file path=ppt/notesSlides/notesSlide5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231518987"/>
      </p:ext>
    </p:extLst>
  </p:cSld>
  <p:clrMapOvr>
    <a:masterClrMapping/>
  </p:clrMapOvr>
</p:notes>
</file>

<file path=ppt/notesSlides/notesSlide5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839722220"/>
      </p:ext>
    </p:extLst>
  </p:cSld>
  <p:clrMapOvr>
    <a:masterClrMapping/>
  </p:clrMapOvr>
</p:notes>
</file>

<file path=ppt/notesSlides/notesSlide5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466020112"/>
      </p:ext>
    </p:extLst>
  </p:cSld>
  <p:clrMapOvr>
    <a:masterClrMapping/>
  </p:clrMapOvr>
</p:notes>
</file>

<file path=ppt/notesSlides/notesSlide5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12121434"/>
      </p:ext>
    </p:extLst>
  </p:cSld>
  <p:clrMapOvr>
    <a:masterClrMapping/>
  </p:clrMapOvr>
</p:notes>
</file>

<file path=ppt/notesSlides/notesSlide5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641812760"/>
      </p:ext>
    </p:extLst>
  </p:cSld>
  <p:clrMapOvr>
    <a:masterClrMapping/>
  </p:clrMapOvr>
</p:notes>
</file>

<file path=ppt/notesSlides/notesSlide5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55355566"/>
      </p:ext>
    </p:extLst>
  </p:cSld>
  <p:clrMapOvr>
    <a:masterClrMapping/>
  </p:clrMapOvr>
</p:notes>
</file>

<file path=ppt/notesSlides/notesSlide5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941943429"/>
      </p:ext>
    </p:extLst>
  </p:cSld>
  <p:clrMapOvr>
    <a:masterClrMapping/>
  </p:clrMapOvr>
</p:notes>
</file>

<file path=ppt/notesSlides/notesSlide5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777359442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45072650"/>
      </p:ext>
    </p:extLst>
  </p:cSld>
  <p:clrMapOvr>
    <a:masterClrMapping/>
  </p:clrMapOvr>
</p:notes>
</file>

<file path=ppt/notesSlides/notesSlide6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n-US" strike="noStrike" dirty="0"/>
          </a:p>
        </p:txBody>
      </p:sp>
    </p:spTree>
    <p:extLst>
      <p:ext uri="{BB962C8B-B14F-4D97-AF65-F5344CB8AC3E}">
        <p14:creationId xmlns:p14="http://schemas.microsoft.com/office/powerpoint/2010/main" val="3180901008"/>
      </p:ext>
    </p:extLst>
  </p:cSld>
  <p:clrMapOvr>
    <a:masterClrMapping/>
  </p:clrMapOvr>
</p:notes>
</file>

<file path=ppt/notesSlides/notesSlide6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641239345"/>
      </p:ext>
    </p:extLst>
  </p:cSld>
  <p:clrMapOvr>
    <a:masterClrMapping/>
  </p:clrMapOvr>
</p:notes>
</file>

<file path=ppt/notesSlides/notesSlide6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800276929"/>
      </p:ext>
    </p:extLst>
  </p:cSld>
  <p:clrMapOvr>
    <a:masterClrMapping/>
  </p:clrMapOvr>
</p:notes>
</file>

<file path=ppt/notesSlides/notesSlide6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strike="noStrike" dirty="0"/>
          </a:p>
        </p:txBody>
      </p:sp>
    </p:spTree>
    <p:extLst>
      <p:ext uri="{BB962C8B-B14F-4D97-AF65-F5344CB8AC3E}">
        <p14:creationId xmlns:p14="http://schemas.microsoft.com/office/powerpoint/2010/main" val="4090959037"/>
      </p:ext>
    </p:extLst>
  </p:cSld>
  <p:clrMapOvr>
    <a:masterClrMapping/>
  </p:clrMapOvr>
</p:notes>
</file>

<file path=ppt/notesSlides/notesSlide6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786986216"/>
      </p:ext>
    </p:extLst>
  </p:cSld>
  <p:clrMapOvr>
    <a:masterClrMapping/>
  </p:clrMapOvr>
</p:notes>
</file>

<file path=ppt/notesSlides/notesSlide6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684888996"/>
      </p:ext>
    </p:extLst>
  </p:cSld>
  <p:clrMapOvr>
    <a:masterClrMapping/>
  </p:clrMapOvr>
</p:notes>
</file>

<file path=ppt/notesSlides/notesSlide6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104115331"/>
      </p:ext>
    </p:extLst>
  </p:cSld>
  <p:clrMapOvr>
    <a:masterClrMapping/>
  </p:clrMapOvr>
</p:notes>
</file>

<file path=ppt/notesSlides/notesSlide6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381145638"/>
      </p:ext>
    </p:extLst>
  </p:cSld>
  <p:clrMapOvr>
    <a:masterClrMapping/>
  </p:clrMapOvr>
</p:notes>
</file>

<file path=ppt/notesSlides/notesSlide6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294858801"/>
      </p:ext>
    </p:extLst>
  </p:cSld>
  <p:clrMapOvr>
    <a:masterClrMapping/>
  </p:clrMapOvr>
</p:notes>
</file>

<file path=ppt/notesSlides/notesSlide6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091725703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745641685"/>
      </p:ext>
    </p:extLst>
  </p:cSld>
  <p:clrMapOvr>
    <a:masterClrMapping/>
  </p:clrMapOvr>
</p:notes>
</file>

<file path=ppt/notesSlides/notesSlide7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195969014"/>
      </p:ext>
    </p:extLst>
  </p:cSld>
  <p:clrMapOvr>
    <a:masterClrMapping/>
  </p:clrMapOvr>
</p:notes>
</file>

<file path=ppt/notesSlides/notesSlide7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557478429"/>
      </p:ext>
    </p:extLst>
  </p:cSld>
  <p:clrMapOvr>
    <a:masterClrMapping/>
  </p:clrMapOvr>
</p:notes>
</file>

<file path=ppt/notesSlides/notesSlide7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strike="noStrike" dirty="0"/>
          </a:p>
        </p:txBody>
      </p:sp>
    </p:spTree>
    <p:extLst>
      <p:ext uri="{BB962C8B-B14F-4D97-AF65-F5344CB8AC3E}">
        <p14:creationId xmlns:p14="http://schemas.microsoft.com/office/powerpoint/2010/main" val="1026865873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230354824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945351710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914400" y="609615"/>
            <a:ext cx="10363200" cy="1470025"/>
          </a:xfrm>
        </p:spPr>
        <p:txBody>
          <a:bodyPr>
            <a:normAutofit/>
          </a:bodyPr>
          <a:lstStyle>
            <a:lvl1pPr>
              <a:defRPr lang="en-US" sz="3600" b="1" kern="1200" dirty="0">
                <a:solidFill>
                  <a:srgbClr val="1E2D53"/>
                </a:solidFill>
                <a:latin typeface="cmss10"/>
                <a:ea typeface="cmss10"/>
                <a:cs typeface="Arial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828800" y="2438400"/>
            <a:ext cx="8534400" cy="1752600"/>
          </a:xfrm>
        </p:spPr>
        <p:txBody>
          <a:bodyPr/>
          <a:lstStyle>
            <a:lvl1pPr marL="0" indent="0" algn="ctr">
              <a:buNone/>
              <a:defRPr b="1">
                <a:solidFill>
                  <a:schemeClr val="tx1"/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dirty="0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1336709409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0" y="274638"/>
            <a:ext cx="12192000" cy="1020762"/>
          </a:xfrm>
        </p:spPr>
        <p:txBody>
          <a:bodyPr/>
          <a:lstStyle>
            <a:lvl1pPr>
              <a:defRPr b="1"/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609600" y="1447800"/>
            <a:ext cx="10972800" cy="5181600"/>
          </a:xfrm>
        </p:spPr>
        <p:txBody>
          <a:bodyPr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</p:txBody>
      </p:sp>
    </p:spTree>
    <p:extLst>
      <p:ext uri="{BB962C8B-B14F-4D97-AF65-F5344CB8AC3E}">
        <p14:creationId xmlns:p14="http://schemas.microsoft.com/office/powerpoint/2010/main" val="3392286273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156612964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4" Type="http://schemas.openxmlformats.org/officeDocument/2006/relationships/theme" Target="../theme/theme1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tags" Target="../tags/tag6.xml"/><Relationship Id="rId13" Type="http://schemas.openxmlformats.org/officeDocument/2006/relationships/tags" Target="../tags/tag11.xml"/><Relationship Id="rId18" Type="http://schemas.openxmlformats.org/officeDocument/2006/relationships/tags" Target="../tags/tag16.xml"/><Relationship Id="rId3" Type="http://schemas.openxmlformats.org/officeDocument/2006/relationships/tags" Target="../tags/tag1.xml"/><Relationship Id="rId21" Type="http://schemas.openxmlformats.org/officeDocument/2006/relationships/image" Target="../media/image1.emf"/><Relationship Id="rId7" Type="http://schemas.openxmlformats.org/officeDocument/2006/relationships/tags" Target="../tags/tag5.xml"/><Relationship Id="rId12" Type="http://schemas.openxmlformats.org/officeDocument/2006/relationships/tags" Target="../tags/tag10.xml"/><Relationship Id="rId17" Type="http://schemas.openxmlformats.org/officeDocument/2006/relationships/tags" Target="../tags/tag15.xml"/><Relationship Id="rId2" Type="http://schemas.openxmlformats.org/officeDocument/2006/relationships/vmlDrawing" Target="../drawings/vmlDrawing1.vml"/><Relationship Id="rId16" Type="http://schemas.openxmlformats.org/officeDocument/2006/relationships/tags" Target="../tags/tag14.xml"/><Relationship Id="rId20" Type="http://schemas.openxmlformats.org/officeDocument/2006/relationships/oleObject" Target="../embeddings/oleObject1.bin"/><Relationship Id="rId1" Type="http://schemas.openxmlformats.org/officeDocument/2006/relationships/theme" Target="../theme/theme2.xml"/><Relationship Id="rId6" Type="http://schemas.openxmlformats.org/officeDocument/2006/relationships/tags" Target="../tags/tag4.xml"/><Relationship Id="rId11" Type="http://schemas.openxmlformats.org/officeDocument/2006/relationships/tags" Target="../tags/tag9.xml"/><Relationship Id="rId5" Type="http://schemas.openxmlformats.org/officeDocument/2006/relationships/tags" Target="../tags/tag3.xml"/><Relationship Id="rId15" Type="http://schemas.openxmlformats.org/officeDocument/2006/relationships/tags" Target="../tags/tag13.xml"/><Relationship Id="rId10" Type="http://schemas.openxmlformats.org/officeDocument/2006/relationships/tags" Target="../tags/tag8.xml"/><Relationship Id="rId19" Type="http://schemas.openxmlformats.org/officeDocument/2006/relationships/tags" Target="../tags/tag17.xml"/><Relationship Id="rId4" Type="http://schemas.openxmlformats.org/officeDocument/2006/relationships/tags" Target="../tags/tag2.xml"/><Relationship Id="rId9" Type="http://schemas.openxmlformats.org/officeDocument/2006/relationships/tags" Target="../tags/tag7.xml"/><Relationship Id="rId14" Type="http://schemas.openxmlformats.org/officeDocument/2006/relationships/tags" Target="../tags/tag12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0" y="274638"/>
            <a:ext cx="121920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600" y="1600200"/>
            <a:ext cx="10972800" cy="502920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</p:txBody>
      </p:sp>
    </p:spTree>
    <p:extLst>
      <p:ext uri="{BB962C8B-B14F-4D97-AF65-F5344CB8AC3E}">
        <p14:creationId xmlns:p14="http://schemas.microsoft.com/office/powerpoint/2010/main" val="179437958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73" r:id="rId1"/>
    <p:sldLayoutId id="2147483674" r:id="rId2"/>
    <p:sldLayoutId id="2147483675" r:id="rId3"/>
  </p:sldLayoutIdLst>
  <p:hf sldNum="0" hdr="0" ftr="0" dt="0"/>
  <p:txStyles>
    <p:titleStyle>
      <a:lvl1pPr algn="ctr" defTabSz="914400" rtl="0" eaLnBrk="1" latinLnBrk="0" hangingPunct="1">
        <a:spcBef>
          <a:spcPct val="0"/>
        </a:spcBef>
        <a:buNone/>
        <a:defRPr sz="3000" b="1" kern="1200">
          <a:solidFill>
            <a:schemeClr val="tx1"/>
          </a:solidFill>
          <a:latin typeface="cmss10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Clr>
          <a:schemeClr val="tx2"/>
        </a:buClr>
        <a:buFont typeface="Wingdings" panose="05000000000000000000" pitchFamily="2" charset="2"/>
        <a:buChar char="§"/>
        <a:defRPr sz="2800" kern="1200">
          <a:solidFill>
            <a:schemeClr val="tx1"/>
          </a:solidFill>
          <a:latin typeface="cmss10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Clr>
          <a:schemeClr val="tx2"/>
        </a:buClr>
        <a:buFont typeface="Arial" pitchFamily="34" charset="0"/>
        <a:buChar char="–"/>
        <a:defRPr sz="2400" kern="1200">
          <a:solidFill>
            <a:schemeClr val="tx1"/>
          </a:solidFill>
          <a:latin typeface="cmss10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Object 1" hidden="1"/>
          <p:cNvGraphicFramePr>
            <a:graphicFrameLocks noChangeAspect="1"/>
          </p:cNvGraphicFramePr>
          <p:nvPr>
            <p:custDataLst>
              <p:tags r:id="rId3"/>
            </p:custDataLst>
          </p:nvPr>
        </p:nvGraphicFramePr>
        <p:xfrm>
          <a:off x="0" y="45"/>
          <a:ext cx="215979" cy="1619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6894" name="think-cell Slide" r:id="rId20" imgW="270" imgH="270" progId="TCLayout.ActiveDocument.1">
                  <p:embed/>
                </p:oleObj>
              </mc:Choice>
              <mc:Fallback>
                <p:oleObj name="think-cell Slide" r:id="rId20" imgW="270" imgH="270" progId="TCLayout.ActiveDocument.1">
                  <p:embed/>
                  <p:pic>
                    <p:nvPicPr>
                      <p:cNvPr id="2" name="Object 1" hidden="1"/>
                      <p:cNvPicPr/>
                      <p:nvPr/>
                    </p:nvPicPr>
                    <p:blipFill>
                      <a:blip r:embed="rId21"/>
                      <a:stretch>
                        <a:fillRect/>
                      </a:stretch>
                    </p:blipFill>
                    <p:spPr>
                      <a:xfrm>
                        <a:off x="0" y="45"/>
                        <a:ext cx="215979" cy="161975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6" name="Rectangle 5" hidden="1"/>
          <p:cNvSpPr/>
          <p:nvPr>
            <p:custDataLst>
              <p:tags r:id="rId4"/>
            </p:custDataLst>
          </p:nvPr>
        </p:nvSpPr>
        <p:spPr bwMode="auto">
          <a:xfrm>
            <a:off x="0" y="45"/>
            <a:ext cx="215979" cy="161975"/>
          </a:xfrm>
          <a:prstGeom prst="rect">
            <a:avLst/>
          </a:prstGeom>
          <a:solidFill>
            <a:schemeClr val="bg2"/>
          </a:solidFill>
          <a:ln w="9525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/>
            <a:endParaRPr lang="en-US" sz="1600" dirty="0">
              <a:solidFill>
                <a:srgbClr val="000000"/>
              </a:solidFill>
              <a:sym typeface="Arial" panose="020B0604020202020204" pitchFamily="34" charset="0"/>
            </a:endParaRPr>
          </a:p>
        </p:txBody>
      </p:sp>
      <p:sp>
        <p:nvSpPr>
          <p:cNvPr id="19" name="Title Placeholder 2"/>
          <p:cNvSpPr>
            <a:spLocks noGrp="1" noChangeArrowheads="1"/>
          </p:cNvSpPr>
          <p:nvPr>
            <p:ph type="title"/>
          </p:nvPr>
        </p:nvSpPr>
        <p:spPr bwMode="gray">
          <a:xfrm>
            <a:off x="161991" y="234867"/>
            <a:ext cx="11725484" cy="31402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2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lvl="0" latinLnBrk="0"/>
            <a:r>
              <a:rPr lang="en-US"/>
              <a:t>Click to edit Master title style</a:t>
            </a:r>
            <a:endParaRPr lang="en-US" noProof="0" dirty="0"/>
          </a:p>
        </p:txBody>
      </p:sp>
      <p:sp>
        <p:nvSpPr>
          <p:cNvPr id="10" name="1. On-page tracker" hidden="1"/>
          <p:cNvSpPr>
            <a:spLocks noChangeArrowheads="1"/>
          </p:cNvSpPr>
          <p:nvPr/>
        </p:nvSpPr>
        <p:spPr bwMode="gray">
          <a:xfrm>
            <a:off x="162045" y="77450"/>
            <a:ext cx="490519" cy="12311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en-US" sz="800" cap="all" dirty="0">
                <a:solidFill>
                  <a:srgbClr val="808080"/>
                </a:solidFill>
                <a:latin typeface="Arial"/>
              </a:rPr>
              <a:t>Tracker</a:t>
            </a:r>
          </a:p>
        </p:txBody>
      </p:sp>
      <p:sp>
        <p:nvSpPr>
          <p:cNvPr id="11" name="3. Unit of measure" hidden="1"/>
          <p:cNvSpPr txBox="1">
            <a:spLocks noChangeArrowheads="1"/>
          </p:cNvSpPr>
          <p:nvPr/>
        </p:nvSpPr>
        <p:spPr bwMode="gray">
          <a:xfrm>
            <a:off x="161991" y="566283"/>
            <a:ext cx="11725484" cy="24622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0" tIns="0" rIns="0" bIns="0">
            <a:spAutoFit/>
          </a:bodyPr>
          <a:lstStyle>
            <a:lvl1pPr defTabSz="895350">
              <a:defRPr sz="2400">
                <a:solidFill>
                  <a:schemeClr val="tx1"/>
                </a:solidFill>
                <a:latin typeface="Arial" charset="0"/>
              </a:defRPr>
            </a:lvl1pPr>
            <a:lvl2pPr marL="447675" defTabSz="895350">
              <a:defRPr sz="2400">
                <a:solidFill>
                  <a:schemeClr val="tx1"/>
                </a:solidFill>
                <a:latin typeface="Arial" charset="0"/>
              </a:defRPr>
            </a:lvl2pPr>
            <a:lvl3pPr marL="895350" defTabSz="895350">
              <a:defRPr sz="2400">
                <a:solidFill>
                  <a:schemeClr val="tx1"/>
                </a:solidFill>
                <a:latin typeface="Arial" charset="0"/>
              </a:defRPr>
            </a:lvl3pPr>
            <a:lvl4pPr marL="1344613" defTabSz="895350">
              <a:defRPr sz="2400">
                <a:solidFill>
                  <a:schemeClr val="tx1"/>
                </a:solidFill>
                <a:latin typeface="Arial" charset="0"/>
              </a:defRPr>
            </a:lvl4pPr>
            <a:lvl5pPr marL="1792288" defTabSz="895350">
              <a:defRPr sz="2400">
                <a:solidFill>
                  <a:schemeClr val="tx1"/>
                </a:solidFill>
                <a:latin typeface="Arial" charset="0"/>
              </a:defRPr>
            </a:lvl5pPr>
            <a:lvl6pPr marL="2249488" defTabSz="895350" fontAlgn="base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</a:defRPr>
            </a:lvl6pPr>
            <a:lvl7pPr marL="2706688" defTabSz="895350" fontAlgn="base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</a:defRPr>
            </a:lvl7pPr>
            <a:lvl8pPr marL="3163888" defTabSz="895350" fontAlgn="base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</a:defRPr>
            </a:lvl8pPr>
            <a:lvl9pPr marL="3621088" defTabSz="895350" fontAlgn="base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defRPr/>
            </a:pPr>
            <a:r>
              <a:rPr lang="en-US" sz="1600" dirty="0">
                <a:solidFill>
                  <a:srgbClr val="808080"/>
                </a:solidFill>
                <a:latin typeface="Arial"/>
              </a:rPr>
              <a:t>Unit of measure</a:t>
            </a:r>
          </a:p>
        </p:txBody>
      </p:sp>
      <p:grpSp>
        <p:nvGrpSpPr>
          <p:cNvPr id="4" name="Slide Elements" hidden="1"/>
          <p:cNvGrpSpPr/>
          <p:nvPr userDrawn="1"/>
        </p:nvGrpSpPr>
        <p:grpSpPr bwMode="gray">
          <a:xfrm>
            <a:off x="161991" y="6437265"/>
            <a:ext cx="11725484" cy="328819"/>
            <a:chOff x="119063" y="6309110"/>
            <a:chExt cx="8618537" cy="322273"/>
          </a:xfrm>
        </p:grpSpPr>
        <p:sp>
          <p:nvSpPr>
            <p:cNvPr id="13" name="4. Footnote"/>
            <p:cNvSpPr txBox="1">
              <a:spLocks noChangeArrowheads="1"/>
            </p:cNvSpPr>
            <p:nvPr/>
          </p:nvSpPr>
          <p:spPr bwMode="gray">
            <a:xfrm>
              <a:off x="119063" y="6309110"/>
              <a:ext cx="8618537" cy="12066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 anchor="b">
              <a:spAutoFit/>
            </a:bodyPr>
            <a:lstStyle>
              <a:lvl1pPr marL="104775" indent="-104775" defTabSz="895350">
                <a:defRPr sz="2400">
                  <a:solidFill>
                    <a:schemeClr val="tx1"/>
                  </a:solidFill>
                  <a:latin typeface="Arial" charset="0"/>
                </a:defRPr>
              </a:lvl1pPr>
              <a:lvl2pPr marL="1031875" defTabSz="895350">
                <a:defRPr sz="2400">
                  <a:solidFill>
                    <a:schemeClr val="tx1"/>
                  </a:solidFill>
                  <a:latin typeface="Arial" charset="0"/>
                </a:defRPr>
              </a:lvl2pPr>
              <a:lvl3pPr marL="1217613" defTabSz="895350"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404938" defTabSz="895350">
                <a:defRPr sz="2400">
                  <a:solidFill>
                    <a:schemeClr val="tx1"/>
                  </a:solidFill>
                  <a:latin typeface="Arial" charset="0"/>
                </a:defRPr>
              </a:lvl4pPr>
              <a:lvl5pPr marL="1792288" defTabSz="895350">
                <a:defRPr sz="2400">
                  <a:solidFill>
                    <a:schemeClr val="tx1"/>
                  </a:solidFill>
                  <a:latin typeface="Arial" charset="0"/>
                </a:defRPr>
              </a:lvl5pPr>
              <a:lvl6pPr marL="2249488" defTabSz="895350" fontAlgn="base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</a:defRPr>
              </a:lvl6pPr>
              <a:lvl7pPr marL="2706688" defTabSz="895350" fontAlgn="base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</a:defRPr>
              </a:lvl7pPr>
              <a:lvl8pPr marL="3163888" defTabSz="895350" fontAlgn="base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</a:defRPr>
              </a:lvl8pPr>
              <a:lvl9pPr marL="3621088" defTabSz="895350" fontAlgn="base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>
                <a:defRPr/>
              </a:pPr>
              <a:r>
                <a:rPr lang="en-US" sz="800" dirty="0">
                  <a:solidFill>
                    <a:srgbClr val="808080"/>
                  </a:solidFill>
                  <a:latin typeface="Arial"/>
                </a:rPr>
                <a:t>1 Footnote</a:t>
              </a:r>
            </a:p>
          </p:txBody>
        </p:sp>
        <p:sp>
          <p:nvSpPr>
            <p:cNvPr id="14" name="5. Source"/>
            <p:cNvSpPr>
              <a:spLocks noChangeArrowheads="1"/>
            </p:cNvSpPr>
            <p:nvPr/>
          </p:nvSpPr>
          <p:spPr bwMode="gray">
            <a:xfrm>
              <a:off x="119063" y="6510723"/>
              <a:ext cx="7200000" cy="12066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 anchor="b">
              <a:spAutoFit/>
            </a:bodyPr>
            <a:lstStyle/>
            <a:p>
              <a:pPr marL="620084" indent="-620084" defTabSz="910839">
                <a:tabLst>
                  <a:tab pos="641135" algn="l"/>
                </a:tabLst>
              </a:pPr>
              <a:r>
                <a:rPr lang="en-US" sz="800" dirty="0">
                  <a:solidFill>
                    <a:srgbClr val="808080"/>
                  </a:solidFill>
                  <a:latin typeface="Arial"/>
                </a:rPr>
                <a:t>SOURCE: Source</a:t>
              </a:r>
            </a:p>
          </p:txBody>
        </p:sp>
      </p:grp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 bwMode="gray">
          <a:xfrm>
            <a:off x="1976211" y="1991017"/>
            <a:ext cx="5853024" cy="1154163"/>
          </a:xfrm>
          <a:prstGeom prst="rect">
            <a:avLst/>
          </a:prstGeom>
        </p:spPr>
        <p:txBody>
          <a:bodyPr vert="horz" lIns="0" tIns="0" rIns="0" bIns="0" rtlCol="0">
            <a:spAutoFit/>
          </a:bodyPr>
          <a:lstStyle/>
          <a:p>
            <a:pPr lvl="0" latinLnBrk="0"/>
            <a:r>
              <a:rPr lang="en-US"/>
              <a:t>Click to edit Master text styles</a:t>
            </a:r>
          </a:p>
          <a:p>
            <a:pPr lvl="1" latinLnBrk="0"/>
            <a:r>
              <a:rPr lang="en-US"/>
              <a:t>Second level</a:t>
            </a:r>
          </a:p>
          <a:p>
            <a:pPr lvl="2" latinLnBrk="0"/>
            <a:r>
              <a:rPr lang="en-US"/>
              <a:t>Third level</a:t>
            </a:r>
          </a:p>
          <a:p>
            <a:pPr lvl="3" latinLnBrk="0"/>
            <a:r>
              <a:rPr lang="en-US"/>
              <a:t>Fourth level</a:t>
            </a:r>
          </a:p>
          <a:p>
            <a:pPr lvl="4" latinLnBrk="0"/>
            <a:r>
              <a:rPr lang="en-US"/>
              <a:t>Fifth level</a:t>
            </a:r>
            <a:endParaRPr lang="en-US" dirty="0"/>
          </a:p>
        </p:txBody>
      </p:sp>
      <p:grpSp>
        <p:nvGrpSpPr>
          <p:cNvPr id="15" name="ACET" hidden="1"/>
          <p:cNvGrpSpPr>
            <a:grpSpLocks/>
          </p:cNvGrpSpPr>
          <p:nvPr/>
        </p:nvGrpSpPr>
        <p:grpSpPr bwMode="gray">
          <a:xfrm>
            <a:off x="1976212" y="1291547"/>
            <a:ext cx="5801189" cy="510220"/>
            <a:chOff x="915" y="715"/>
            <a:chExt cx="2686" cy="315"/>
          </a:xfrm>
        </p:grpSpPr>
        <p:cxnSp>
          <p:nvCxnSpPr>
            <p:cNvPr id="16" name="AutoShape 249"/>
            <p:cNvCxnSpPr>
              <a:cxnSpLocks noChangeShapeType="1"/>
              <a:stCxn id="18" idx="4"/>
              <a:endCxn id="18" idx="6"/>
            </p:cNvCxnSpPr>
            <p:nvPr/>
          </p:nvCxnSpPr>
          <p:spPr bwMode="gray">
            <a:xfrm>
              <a:off x="915" y="1030"/>
              <a:ext cx="2686" cy="0"/>
            </a:xfrm>
            <a:prstGeom prst="straightConnector1">
              <a:avLst/>
            </a:prstGeom>
            <a:noFill/>
            <a:ln w="9525">
              <a:solidFill>
                <a:schemeClr val="accent6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sp>
          <p:nvSpPr>
            <p:cNvPr id="18" name="AutoShape 250"/>
            <p:cNvSpPr>
              <a:spLocks noChangeArrowheads="1"/>
            </p:cNvSpPr>
            <p:nvPr/>
          </p:nvSpPr>
          <p:spPr bwMode="gray">
            <a:xfrm>
              <a:off x="915" y="715"/>
              <a:ext cx="2686" cy="315"/>
            </a:xfrm>
            <a:prstGeom prst="leftRightArrow">
              <a:avLst>
                <a:gd name="adj1" fmla="val 100000"/>
                <a:gd name="adj2" fmla="val 0"/>
              </a:avLst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18288" anchor="b">
              <a:spAutoFit/>
            </a:bodyPr>
            <a:lstStyle/>
            <a:p>
              <a:r>
                <a:rPr lang="en-US" sz="1600" b="1" dirty="0">
                  <a:solidFill>
                    <a:srgbClr val="000000"/>
                  </a:solidFill>
                  <a:latin typeface="Arial"/>
                </a:rPr>
                <a:t>Title</a:t>
              </a:r>
            </a:p>
            <a:p>
              <a:r>
                <a:rPr lang="en-US" sz="1600" dirty="0">
                  <a:solidFill>
                    <a:srgbClr val="808080"/>
                  </a:solidFill>
                  <a:latin typeface="Arial"/>
                </a:rPr>
                <a:t>Unit of measure</a:t>
              </a:r>
            </a:p>
          </p:txBody>
        </p:sp>
      </p:grpSp>
      <p:grpSp>
        <p:nvGrpSpPr>
          <p:cNvPr id="17" name="McKSticker" hidden="1"/>
          <p:cNvGrpSpPr/>
          <p:nvPr/>
        </p:nvGrpSpPr>
        <p:grpSpPr bwMode="gray">
          <a:xfrm>
            <a:off x="11405958" y="291837"/>
            <a:ext cx="481499" cy="160044"/>
            <a:chOff x="8386860" y="285750"/>
            <a:chExt cx="353915" cy="156864"/>
          </a:xfrm>
        </p:grpSpPr>
        <p:sp>
          <p:nvSpPr>
            <p:cNvPr id="20" name="StickerRectangle"/>
            <p:cNvSpPr>
              <a:spLocks noChangeArrowheads="1"/>
            </p:cNvSpPr>
            <p:nvPr/>
          </p:nvSpPr>
          <p:spPr bwMode="gray">
            <a:xfrm>
              <a:off x="8392861" y="285750"/>
              <a:ext cx="347914" cy="147815"/>
            </a:xfrm>
            <a:prstGeom prst="leftRightArrow">
              <a:avLst>
                <a:gd name="adj1" fmla="val 100000"/>
                <a:gd name="adj2" fmla="val 0"/>
              </a:avLst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27432" tIns="0" rIns="0" bIns="27432">
              <a:spAutoFit/>
            </a:bodyPr>
            <a:lstStyle/>
            <a:p>
              <a:pPr algn="r" defTabSz="910839">
                <a:buClr>
                  <a:srgbClr val="002960"/>
                </a:buClr>
              </a:pPr>
              <a:r>
                <a:rPr lang="en-US" sz="800" dirty="0">
                  <a:solidFill>
                    <a:srgbClr val="808080"/>
                  </a:solidFill>
                  <a:latin typeface="Arial"/>
                </a:rPr>
                <a:t>STICKER</a:t>
              </a:r>
            </a:p>
          </p:txBody>
        </p:sp>
        <p:cxnSp>
          <p:nvCxnSpPr>
            <p:cNvPr id="21" name="AutoShape 31"/>
            <p:cNvCxnSpPr>
              <a:cxnSpLocks noChangeShapeType="1"/>
              <a:stCxn id="20" idx="2"/>
              <a:endCxn id="20" idx="4"/>
            </p:cNvCxnSpPr>
            <p:nvPr/>
          </p:nvCxnSpPr>
          <p:spPr bwMode="gray">
            <a:xfrm>
              <a:off x="8386860" y="285750"/>
              <a:ext cx="0" cy="156864"/>
            </a:xfrm>
            <a:prstGeom prst="straightConnector1">
              <a:avLst/>
            </a:prstGeom>
            <a:noFill/>
            <a:ln w="9525">
              <a:solidFill>
                <a:schemeClr val="accent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2" name="AutoShape 32"/>
            <p:cNvCxnSpPr>
              <a:cxnSpLocks noChangeShapeType="1"/>
              <a:stCxn id="20" idx="4"/>
              <a:endCxn id="20" idx="6"/>
            </p:cNvCxnSpPr>
            <p:nvPr/>
          </p:nvCxnSpPr>
          <p:spPr bwMode="gray">
            <a:xfrm>
              <a:off x="8386860" y="442614"/>
              <a:ext cx="353915" cy="0"/>
            </a:xfrm>
            <a:prstGeom prst="straightConnector1">
              <a:avLst/>
            </a:prstGeom>
            <a:noFill/>
            <a:ln w="25400">
              <a:solidFill>
                <a:schemeClr val="accent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24" name="SlideBottomBar" hidden="1"/>
          <p:cNvSpPr/>
          <p:nvPr userDrawn="1"/>
        </p:nvSpPr>
        <p:spPr>
          <a:xfrm>
            <a:off x="11576464" y="6455863"/>
            <a:ext cx="62200" cy="126340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3059" tIns="46639" rIns="93059" bIns="46639" rtlCol="0" anchor="ctr"/>
          <a:lstStyle/>
          <a:p>
            <a:pPr algn="ctr"/>
            <a:endParaRPr lang="en-US" sz="1600" dirty="0">
              <a:solidFill>
                <a:srgbClr val="000000"/>
              </a:solidFill>
            </a:endParaRPr>
          </a:p>
        </p:txBody>
      </p:sp>
      <p:sp>
        <p:nvSpPr>
          <p:cNvPr id="23" name="doc id" hidden="1"/>
          <p:cNvSpPr>
            <a:spLocks noChangeArrowheads="1"/>
          </p:cNvSpPr>
          <p:nvPr userDrawn="1"/>
        </p:nvSpPr>
        <p:spPr bwMode="auto">
          <a:xfrm>
            <a:off x="10995481" y="51833"/>
            <a:ext cx="894152" cy="12472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/>
          <a:lstStyle/>
          <a:p>
            <a:pPr algn="r" defTabSz="910839"/>
            <a:endParaRPr lang="en-US" sz="800" dirty="0">
              <a:solidFill>
                <a:srgbClr val="808080"/>
              </a:solidFill>
              <a:latin typeface="Arial"/>
            </a:endParaRPr>
          </a:p>
        </p:txBody>
      </p:sp>
      <p:grpSp>
        <p:nvGrpSpPr>
          <p:cNvPr id="26" name="LegendBoxes" hidden="1"/>
          <p:cNvGrpSpPr/>
          <p:nvPr userDrawn="1"/>
        </p:nvGrpSpPr>
        <p:grpSpPr bwMode="gray">
          <a:xfrm>
            <a:off x="10768442" y="285079"/>
            <a:ext cx="855321" cy="1013976"/>
            <a:chOff x="7835905" y="279400"/>
            <a:chExt cx="628684" cy="993790"/>
          </a:xfrm>
        </p:grpSpPr>
        <p:sp>
          <p:nvSpPr>
            <p:cNvPr id="27" name="RectangleLegend1"/>
            <p:cNvSpPr>
              <a:spLocks noChangeArrowheads="1"/>
            </p:cNvSpPr>
            <p:nvPr/>
          </p:nvSpPr>
          <p:spPr bwMode="gray">
            <a:xfrm>
              <a:off x="7835905" y="290513"/>
              <a:ext cx="165100" cy="160338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accent6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1600" dirty="0">
                <a:solidFill>
                  <a:srgbClr val="000000"/>
                </a:solidFill>
                <a:latin typeface="Arial"/>
              </a:endParaRPr>
            </a:p>
          </p:txBody>
        </p:sp>
        <p:sp>
          <p:nvSpPr>
            <p:cNvPr id="28" name="RectangleLegend2"/>
            <p:cNvSpPr>
              <a:spLocks noChangeArrowheads="1"/>
            </p:cNvSpPr>
            <p:nvPr/>
          </p:nvSpPr>
          <p:spPr bwMode="gray">
            <a:xfrm>
              <a:off x="7835905" y="560388"/>
              <a:ext cx="165100" cy="160338"/>
            </a:xfrm>
            <a:prstGeom prst="rect">
              <a:avLst/>
            </a:prstGeom>
            <a:solidFill>
              <a:schemeClr val="accent2"/>
            </a:solidFill>
            <a:ln w="9525">
              <a:solidFill>
                <a:schemeClr val="accent6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1600" dirty="0">
                <a:solidFill>
                  <a:srgbClr val="000000"/>
                </a:solidFill>
                <a:latin typeface="Arial"/>
              </a:endParaRPr>
            </a:p>
          </p:txBody>
        </p:sp>
        <p:sp>
          <p:nvSpPr>
            <p:cNvPr id="29" name="RectangleLegend3"/>
            <p:cNvSpPr>
              <a:spLocks noChangeArrowheads="1"/>
            </p:cNvSpPr>
            <p:nvPr/>
          </p:nvSpPr>
          <p:spPr bwMode="gray">
            <a:xfrm>
              <a:off x="7835905" y="831851"/>
              <a:ext cx="165100" cy="160338"/>
            </a:xfrm>
            <a:prstGeom prst="rect">
              <a:avLst/>
            </a:prstGeom>
            <a:solidFill>
              <a:schemeClr val="accent3"/>
            </a:solidFill>
            <a:ln w="9525">
              <a:solidFill>
                <a:schemeClr val="accent6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1600" dirty="0">
                <a:solidFill>
                  <a:srgbClr val="000000"/>
                </a:solidFill>
                <a:latin typeface="Arial"/>
              </a:endParaRPr>
            </a:p>
          </p:txBody>
        </p:sp>
        <p:sp>
          <p:nvSpPr>
            <p:cNvPr id="30" name="RectangleLegend4"/>
            <p:cNvSpPr>
              <a:spLocks noChangeArrowheads="1"/>
            </p:cNvSpPr>
            <p:nvPr/>
          </p:nvSpPr>
          <p:spPr bwMode="gray">
            <a:xfrm>
              <a:off x="7835905" y="1103313"/>
              <a:ext cx="165100" cy="160338"/>
            </a:xfrm>
            <a:prstGeom prst="rect">
              <a:avLst/>
            </a:prstGeom>
            <a:solidFill>
              <a:schemeClr val="accent4"/>
            </a:solidFill>
            <a:ln w="9525">
              <a:solidFill>
                <a:schemeClr val="accent6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1600" dirty="0">
                <a:solidFill>
                  <a:srgbClr val="000000"/>
                </a:solidFill>
                <a:latin typeface="Arial"/>
              </a:endParaRPr>
            </a:p>
          </p:txBody>
        </p:sp>
        <p:sp>
          <p:nvSpPr>
            <p:cNvPr id="31" name="Legend1"/>
            <p:cNvSpPr>
              <a:spLocks noChangeArrowheads="1"/>
            </p:cNvSpPr>
            <p:nvPr/>
          </p:nvSpPr>
          <p:spPr bwMode="gray">
            <a:xfrm>
              <a:off x="8089905" y="279400"/>
              <a:ext cx="374684" cy="18099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pPr defTabSz="910839">
                <a:buClr>
                  <a:srgbClr val="002960"/>
                </a:buClr>
              </a:pPr>
              <a:r>
                <a:rPr lang="en-US" sz="1200" dirty="0">
                  <a:solidFill>
                    <a:srgbClr val="000000"/>
                  </a:solidFill>
                  <a:latin typeface="Arial"/>
                </a:rPr>
                <a:t>Legend</a:t>
              </a:r>
            </a:p>
          </p:txBody>
        </p:sp>
        <p:sp>
          <p:nvSpPr>
            <p:cNvPr id="32" name="Legend2"/>
            <p:cNvSpPr>
              <a:spLocks noChangeArrowheads="1"/>
            </p:cNvSpPr>
            <p:nvPr/>
          </p:nvSpPr>
          <p:spPr bwMode="gray">
            <a:xfrm>
              <a:off x="8089905" y="549275"/>
              <a:ext cx="374684" cy="18099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pPr defTabSz="910839">
                <a:buClr>
                  <a:srgbClr val="002960"/>
                </a:buClr>
              </a:pPr>
              <a:r>
                <a:rPr lang="en-US" sz="1200" dirty="0">
                  <a:solidFill>
                    <a:srgbClr val="000000"/>
                  </a:solidFill>
                  <a:latin typeface="Arial"/>
                </a:rPr>
                <a:t>Legend</a:t>
              </a:r>
            </a:p>
          </p:txBody>
        </p:sp>
        <p:sp>
          <p:nvSpPr>
            <p:cNvPr id="33" name="Legend3"/>
            <p:cNvSpPr>
              <a:spLocks noChangeArrowheads="1"/>
            </p:cNvSpPr>
            <p:nvPr/>
          </p:nvSpPr>
          <p:spPr bwMode="gray">
            <a:xfrm>
              <a:off x="8089905" y="820738"/>
              <a:ext cx="374684" cy="18099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pPr defTabSz="910839">
                <a:buClr>
                  <a:srgbClr val="002960"/>
                </a:buClr>
              </a:pPr>
              <a:r>
                <a:rPr lang="en-US" sz="1200" dirty="0">
                  <a:solidFill>
                    <a:srgbClr val="000000"/>
                  </a:solidFill>
                  <a:latin typeface="Arial"/>
                </a:rPr>
                <a:t>Legend</a:t>
              </a:r>
            </a:p>
          </p:txBody>
        </p:sp>
        <p:sp>
          <p:nvSpPr>
            <p:cNvPr id="34" name="Legend4"/>
            <p:cNvSpPr>
              <a:spLocks noChangeArrowheads="1"/>
            </p:cNvSpPr>
            <p:nvPr/>
          </p:nvSpPr>
          <p:spPr bwMode="gray">
            <a:xfrm>
              <a:off x="8089905" y="1092200"/>
              <a:ext cx="374684" cy="18099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pPr defTabSz="910839">
                <a:buClr>
                  <a:srgbClr val="002960"/>
                </a:buClr>
              </a:pPr>
              <a:r>
                <a:rPr lang="en-US" sz="1200" dirty="0">
                  <a:solidFill>
                    <a:srgbClr val="000000"/>
                  </a:solidFill>
                  <a:latin typeface="Arial"/>
                </a:rPr>
                <a:t>Legend</a:t>
              </a:r>
            </a:p>
          </p:txBody>
        </p:sp>
      </p:grpSp>
      <p:grpSp>
        <p:nvGrpSpPr>
          <p:cNvPr id="35" name="LegendLines" hidden="1"/>
          <p:cNvGrpSpPr/>
          <p:nvPr userDrawn="1"/>
        </p:nvGrpSpPr>
        <p:grpSpPr bwMode="gray">
          <a:xfrm>
            <a:off x="10349823" y="285075"/>
            <a:ext cx="1274319" cy="741861"/>
            <a:chOff x="7540629" y="279400"/>
            <a:chExt cx="936659" cy="727091"/>
          </a:xfrm>
        </p:grpSpPr>
        <p:sp>
          <p:nvSpPr>
            <p:cNvPr id="36" name="LineLegend1"/>
            <p:cNvSpPr>
              <a:spLocks noChangeShapeType="1"/>
            </p:cNvSpPr>
            <p:nvPr/>
          </p:nvSpPr>
          <p:spPr bwMode="gray">
            <a:xfrm>
              <a:off x="7540629" y="369888"/>
              <a:ext cx="457200" cy="0"/>
            </a:xfrm>
            <a:prstGeom prst="line">
              <a:avLst/>
            </a:prstGeom>
            <a:noFill/>
            <a:ln w="28575">
              <a:solidFill>
                <a:schemeClr val="accent3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sz="1600" dirty="0">
                <a:solidFill>
                  <a:srgbClr val="000000"/>
                </a:solidFill>
                <a:latin typeface="Arial"/>
              </a:endParaRPr>
            </a:p>
          </p:txBody>
        </p:sp>
        <p:sp>
          <p:nvSpPr>
            <p:cNvPr id="37" name="LineLegend2"/>
            <p:cNvSpPr>
              <a:spLocks noChangeShapeType="1"/>
            </p:cNvSpPr>
            <p:nvPr/>
          </p:nvSpPr>
          <p:spPr bwMode="gray">
            <a:xfrm>
              <a:off x="7540629" y="638175"/>
              <a:ext cx="457200" cy="0"/>
            </a:xfrm>
            <a:prstGeom prst="line">
              <a:avLst/>
            </a:prstGeom>
            <a:noFill/>
            <a:ln w="28575">
              <a:solidFill>
                <a:schemeClr val="accent3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sz="1600" dirty="0">
                <a:solidFill>
                  <a:srgbClr val="000000"/>
                </a:solidFill>
                <a:latin typeface="Arial"/>
              </a:endParaRPr>
            </a:p>
          </p:txBody>
        </p:sp>
        <p:sp>
          <p:nvSpPr>
            <p:cNvPr id="38" name="LineLegend3"/>
            <p:cNvSpPr>
              <a:spLocks noChangeShapeType="1"/>
            </p:cNvSpPr>
            <p:nvPr/>
          </p:nvSpPr>
          <p:spPr bwMode="gray">
            <a:xfrm>
              <a:off x="7540629" y="915988"/>
              <a:ext cx="457200" cy="0"/>
            </a:xfrm>
            <a:prstGeom prst="line">
              <a:avLst/>
            </a:prstGeom>
            <a:noFill/>
            <a:ln w="28575">
              <a:solidFill>
                <a:schemeClr val="accent3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sz="1600" dirty="0">
                <a:solidFill>
                  <a:srgbClr val="000000"/>
                </a:solidFill>
                <a:latin typeface="Arial"/>
              </a:endParaRPr>
            </a:p>
          </p:txBody>
        </p:sp>
        <p:sp>
          <p:nvSpPr>
            <p:cNvPr id="39" name="Legend1"/>
            <p:cNvSpPr>
              <a:spLocks noChangeArrowheads="1"/>
            </p:cNvSpPr>
            <p:nvPr/>
          </p:nvSpPr>
          <p:spPr bwMode="gray">
            <a:xfrm>
              <a:off x="8102604" y="279400"/>
              <a:ext cx="374684" cy="18099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pPr defTabSz="910839">
                <a:buClr>
                  <a:srgbClr val="002960"/>
                </a:buClr>
              </a:pPr>
              <a:r>
                <a:rPr lang="en-US" sz="1200" dirty="0">
                  <a:solidFill>
                    <a:srgbClr val="000000"/>
                  </a:solidFill>
                  <a:latin typeface="Arial"/>
                </a:rPr>
                <a:t>Legend</a:t>
              </a:r>
            </a:p>
          </p:txBody>
        </p:sp>
        <p:sp>
          <p:nvSpPr>
            <p:cNvPr id="40" name="Legend2"/>
            <p:cNvSpPr>
              <a:spLocks noChangeArrowheads="1"/>
            </p:cNvSpPr>
            <p:nvPr/>
          </p:nvSpPr>
          <p:spPr bwMode="gray">
            <a:xfrm>
              <a:off x="8102604" y="546100"/>
              <a:ext cx="374684" cy="18099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pPr defTabSz="910839">
                <a:buClr>
                  <a:srgbClr val="002960"/>
                </a:buClr>
              </a:pPr>
              <a:r>
                <a:rPr lang="en-US" sz="1200" dirty="0">
                  <a:solidFill>
                    <a:srgbClr val="000000"/>
                  </a:solidFill>
                  <a:latin typeface="Arial"/>
                </a:rPr>
                <a:t>Legend</a:t>
              </a:r>
            </a:p>
          </p:txBody>
        </p:sp>
        <p:sp>
          <p:nvSpPr>
            <p:cNvPr id="41" name="Legend3"/>
            <p:cNvSpPr>
              <a:spLocks noChangeArrowheads="1"/>
            </p:cNvSpPr>
            <p:nvPr/>
          </p:nvSpPr>
          <p:spPr bwMode="gray">
            <a:xfrm>
              <a:off x="8102604" y="825501"/>
              <a:ext cx="374684" cy="18099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pPr defTabSz="910839">
                <a:buClr>
                  <a:srgbClr val="002960"/>
                </a:buClr>
              </a:pPr>
              <a:r>
                <a:rPr lang="en-US" sz="1200" dirty="0">
                  <a:solidFill>
                    <a:srgbClr val="000000"/>
                  </a:solidFill>
                  <a:latin typeface="Arial"/>
                </a:rPr>
                <a:t>Legend</a:t>
              </a:r>
            </a:p>
          </p:txBody>
        </p:sp>
      </p:grpSp>
      <p:grpSp>
        <p:nvGrpSpPr>
          <p:cNvPr id="42" name="LegendMoons" hidden="1"/>
          <p:cNvGrpSpPr/>
          <p:nvPr userDrawn="1"/>
        </p:nvGrpSpPr>
        <p:grpSpPr bwMode="gray">
          <a:xfrm>
            <a:off x="10677890" y="255924"/>
            <a:ext cx="946032" cy="1333055"/>
            <a:chOff x="7769225" y="250825"/>
            <a:chExt cx="695359" cy="1306516"/>
          </a:xfrm>
        </p:grpSpPr>
        <p:grpSp>
          <p:nvGrpSpPr>
            <p:cNvPr id="43" name="MoonLegend1"/>
            <p:cNvGrpSpPr>
              <a:grpSpLocks noChangeAspect="1"/>
            </p:cNvGrpSpPr>
            <p:nvPr>
              <p:custDataLst>
                <p:tags r:id="rId5"/>
              </p:custDataLst>
            </p:nvPr>
          </p:nvGrpSpPr>
          <p:grpSpPr bwMode="gray">
            <a:xfrm>
              <a:off x="7769225" y="250825"/>
              <a:ext cx="209550" cy="209551"/>
              <a:chOff x="4533" y="183"/>
              <a:chExt cx="144" cy="144"/>
            </a:xfrm>
          </p:grpSpPr>
          <p:sp>
            <p:nvSpPr>
              <p:cNvPr id="61" name="Oval 38"/>
              <p:cNvSpPr>
                <a:spLocks noChangeAspect="1" noChangeArrowheads="1"/>
              </p:cNvSpPr>
              <p:nvPr>
                <p:custDataLst>
                  <p:tags r:id="rId18"/>
                </p:custDataLst>
              </p:nvPr>
            </p:nvSpPr>
            <p:spPr bwMode="gray">
              <a:xfrm>
                <a:off x="4533" y="183"/>
                <a:ext cx="144" cy="144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accent6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600" dirty="0">
                  <a:solidFill>
                    <a:srgbClr val="000000"/>
                  </a:solidFill>
                  <a:latin typeface="Arial"/>
                </a:endParaRPr>
              </a:p>
            </p:txBody>
          </p:sp>
          <p:sp>
            <p:nvSpPr>
              <p:cNvPr id="62" name="Arc 39"/>
              <p:cNvSpPr>
                <a:spLocks noChangeAspect="1"/>
              </p:cNvSpPr>
              <p:nvPr>
                <p:custDataLst>
                  <p:tags r:id="rId19"/>
                </p:custDataLst>
              </p:nvPr>
            </p:nvSpPr>
            <p:spPr bwMode="gray">
              <a:xfrm>
                <a:off x="4533" y="183"/>
                <a:ext cx="144" cy="144"/>
              </a:xfrm>
              <a:prstGeom prst="arc">
                <a:avLst>
                  <a:gd name="adj1" fmla="val 16200000"/>
                  <a:gd name="adj2" fmla="val 5400000"/>
                </a:avLst>
              </a:prstGeom>
              <a:solidFill>
                <a:schemeClr val="accent4"/>
              </a:solidFill>
              <a:ln w="9525">
                <a:solidFill>
                  <a:schemeClr val="accent6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600" dirty="0">
                  <a:solidFill>
                    <a:srgbClr val="000000"/>
                  </a:solidFill>
                  <a:latin typeface="Arial"/>
                </a:endParaRPr>
              </a:p>
            </p:txBody>
          </p:sp>
        </p:grpSp>
        <p:grpSp>
          <p:nvGrpSpPr>
            <p:cNvPr id="44" name="MoonLegend2"/>
            <p:cNvGrpSpPr>
              <a:grpSpLocks noChangeAspect="1"/>
            </p:cNvGrpSpPr>
            <p:nvPr>
              <p:custDataLst>
                <p:tags r:id="rId6"/>
              </p:custDataLst>
            </p:nvPr>
          </p:nvGrpSpPr>
          <p:grpSpPr bwMode="gray">
            <a:xfrm>
              <a:off x="7769225" y="525066"/>
              <a:ext cx="209550" cy="209551"/>
              <a:chOff x="1694" y="2044"/>
              <a:chExt cx="160" cy="160"/>
            </a:xfrm>
          </p:grpSpPr>
          <p:sp>
            <p:nvSpPr>
              <p:cNvPr id="59" name="Oval 41"/>
              <p:cNvSpPr>
                <a:spLocks noChangeAspect="1" noChangeArrowheads="1"/>
              </p:cNvSpPr>
              <p:nvPr>
                <p:custDataLst>
                  <p:tags r:id="rId16"/>
                </p:custDataLst>
              </p:nvPr>
            </p:nvSpPr>
            <p:spPr bwMode="gray">
              <a:xfrm>
                <a:off x="1694" y="2044"/>
                <a:ext cx="160" cy="160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accent6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600" dirty="0">
                  <a:solidFill>
                    <a:srgbClr val="000000"/>
                  </a:solidFill>
                  <a:latin typeface="Arial"/>
                </a:endParaRPr>
              </a:p>
            </p:txBody>
          </p:sp>
          <p:sp>
            <p:nvSpPr>
              <p:cNvPr id="60" name="Arc 42"/>
              <p:cNvSpPr>
                <a:spLocks noChangeAspect="1"/>
              </p:cNvSpPr>
              <p:nvPr>
                <p:custDataLst>
                  <p:tags r:id="rId17"/>
                </p:custDataLst>
              </p:nvPr>
            </p:nvSpPr>
            <p:spPr bwMode="gray">
              <a:xfrm>
                <a:off x="1694" y="2044"/>
                <a:ext cx="160" cy="160"/>
              </a:xfrm>
              <a:prstGeom prst="arc">
                <a:avLst/>
              </a:prstGeom>
              <a:solidFill>
                <a:schemeClr val="accent4"/>
              </a:solidFill>
              <a:ln w="9525">
                <a:solidFill>
                  <a:schemeClr val="accent6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600" dirty="0">
                  <a:solidFill>
                    <a:srgbClr val="000000"/>
                  </a:solidFill>
                  <a:latin typeface="Arial"/>
                </a:endParaRPr>
              </a:p>
            </p:txBody>
          </p:sp>
        </p:grpSp>
        <p:grpSp>
          <p:nvGrpSpPr>
            <p:cNvPr id="45" name="MoonLegend4"/>
            <p:cNvGrpSpPr>
              <a:grpSpLocks noChangeAspect="1"/>
            </p:cNvGrpSpPr>
            <p:nvPr>
              <p:custDataLst>
                <p:tags r:id="rId7"/>
              </p:custDataLst>
            </p:nvPr>
          </p:nvGrpSpPr>
          <p:grpSpPr bwMode="gray">
            <a:xfrm>
              <a:off x="7769225" y="1073548"/>
              <a:ext cx="209550" cy="209551"/>
              <a:chOff x="4495" y="1198"/>
              <a:chExt cx="160" cy="160"/>
            </a:xfrm>
          </p:grpSpPr>
          <p:sp>
            <p:nvSpPr>
              <p:cNvPr id="57" name="Oval 47"/>
              <p:cNvSpPr>
                <a:spLocks noChangeAspect="1" noChangeArrowheads="1"/>
              </p:cNvSpPr>
              <p:nvPr>
                <p:custDataLst>
                  <p:tags r:id="rId14"/>
                </p:custDataLst>
              </p:nvPr>
            </p:nvSpPr>
            <p:spPr bwMode="gray">
              <a:xfrm>
                <a:off x="4495" y="1198"/>
                <a:ext cx="160" cy="160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accent6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600" dirty="0">
                  <a:solidFill>
                    <a:srgbClr val="000000"/>
                  </a:solidFill>
                  <a:latin typeface="Arial"/>
                </a:endParaRPr>
              </a:p>
            </p:txBody>
          </p:sp>
          <p:sp>
            <p:nvSpPr>
              <p:cNvPr id="58" name="Arc 48"/>
              <p:cNvSpPr>
                <a:spLocks noChangeAspect="1"/>
              </p:cNvSpPr>
              <p:nvPr>
                <p:custDataLst>
                  <p:tags r:id="rId15"/>
                </p:custDataLst>
              </p:nvPr>
            </p:nvSpPr>
            <p:spPr bwMode="gray">
              <a:xfrm>
                <a:off x="4495" y="1198"/>
                <a:ext cx="160" cy="160"/>
              </a:xfrm>
              <a:prstGeom prst="arc">
                <a:avLst>
                  <a:gd name="adj1" fmla="val 16200000"/>
                  <a:gd name="adj2" fmla="val 10800000"/>
                </a:avLst>
              </a:prstGeom>
              <a:solidFill>
                <a:schemeClr val="accent4"/>
              </a:solidFill>
              <a:ln w="9525">
                <a:solidFill>
                  <a:schemeClr val="accent6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600" dirty="0">
                  <a:solidFill>
                    <a:srgbClr val="000000"/>
                  </a:solidFill>
                  <a:latin typeface="Arial"/>
                </a:endParaRPr>
              </a:p>
            </p:txBody>
          </p:sp>
        </p:grpSp>
        <p:grpSp>
          <p:nvGrpSpPr>
            <p:cNvPr id="46" name="MoonLegend5"/>
            <p:cNvGrpSpPr>
              <a:grpSpLocks noChangeAspect="1"/>
            </p:cNvGrpSpPr>
            <p:nvPr>
              <p:custDataLst>
                <p:tags r:id="rId8"/>
              </p:custDataLst>
            </p:nvPr>
          </p:nvGrpSpPr>
          <p:grpSpPr bwMode="gray">
            <a:xfrm>
              <a:off x="7769225" y="1347790"/>
              <a:ext cx="209550" cy="209551"/>
              <a:chOff x="4495" y="1440"/>
              <a:chExt cx="160" cy="160"/>
            </a:xfrm>
          </p:grpSpPr>
          <p:sp>
            <p:nvSpPr>
              <p:cNvPr id="55" name="Oval 50"/>
              <p:cNvSpPr>
                <a:spLocks noChangeAspect="1" noChangeArrowheads="1"/>
              </p:cNvSpPr>
              <p:nvPr>
                <p:custDataLst>
                  <p:tags r:id="rId12"/>
                </p:custDataLst>
              </p:nvPr>
            </p:nvSpPr>
            <p:spPr bwMode="gray">
              <a:xfrm>
                <a:off x="4495" y="1440"/>
                <a:ext cx="160" cy="160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accent6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600" dirty="0">
                  <a:solidFill>
                    <a:srgbClr val="000000"/>
                  </a:solidFill>
                  <a:latin typeface="Arial"/>
                </a:endParaRPr>
              </a:p>
            </p:txBody>
          </p:sp>
          <p:sp>
            <p:nvSpPr>
              <p:cNvPr id="56" name="Oval 51"/>
              <p:cNvSpPr>
                <a:spLocks noChangeAspect="1" noChangeArrowheads="1"/>
              </p:cNvSpPr>
              <p:nvPr>
                <p:custDataLst>
                  <p:tags r:id="rId13"/>
                </p:custDataLst>
              </p:nvPr>
            </p:nvSpPr>
            <p:spPr bwMode="gray">
              <a:xfrm>
                <a:off x="4495" y="1440"/>
                <a:ext cx="160" cy="160"/>
              </a:xfrm>
              <a:prstGeom prst="arc">
                <a:avLst>
                  <a:gd name="adj1" fmla="val 16200000"/>
                  <a:gd name="adj2" fmla="val 16200000"/>
                </a:avLst>
              </a:prstGeom>
              <a:solidFill>
                <a:schemeClr val="accent4"/>
              </a:solidFill>
              <a:ln w="9525">
                <a:solidFill>
                  <a:schemeClr val="accent6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600" dirty="0">
                  <a:solidFill>
                    <a:srgbClr val="000000"/>
                  </a:solidFill>
                  <a:latin typeface="Arial"/>
                </a:endParaRPr>
              </a:p>
            </p:txBody>
          </p:sp>
        </p:grpSp>
        <p:grpSp>
          <p:nvGrpSpPr>
            <p:cNvPr id="47" name="MoonLegend3"/>
            <p:cNvGrpSpPr>
              <a:grpSpLocks noChangeAspect="1"/>
            </p:cNvGrpSpPr>
            <p:nvPr>
              <p:custDataLst>
                <p:tags r:id="rId9"/>
              </p:custDataLst>
            </p:nvPr>
          </p:nvGrpSpPr>
          <p:grpSpPr bwMode="gray">
            <a:xfrm>
              <a:off x="7769225" y="799307"/>
              <a:ext cx="209550" cy="209551"/>
              <a:chOff x="4495" y="1198"/>
              <a:chExt cx="160" cy="160"/>
            </a:xfrm>
          </p:grpSpPr>
          <p:sp>
            <p:nvSpPr>
              <p:cNvPr id="53" name="Oval 47"/>
              <p:cNvSpPr>
                <a:spLocks noChangeAspect="1" noChangeArrowheads="1"/>
              </p:cNvSpPr>
              <p:nvPr>
                <p:custDataLst>
                  <p:tags r:id="rId10"/>
                </p:custDataLst>
              </p:nvPr>
            </p:nvSpPr>
            <p:spPr bwMode="gray">
              <a:xfrm>
                <a:off x="4495" y="1198"/>
                <a:ext cx="160" cy="160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accent6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600" dirty="0">
                  <a:solidFill>
                    <a:srgbClr val="000000"/>
                  </a:solidFill>
                  <a:latin typeface="Arial"/>
                </a:endParaRPr>
              </a:p>
            </p:txBody>
          </p:sp>
          <p:sp>
            <p:nvSpPr>
              <p:cNvPr id="54" name="Arc 48"/>
              <p:cNvSpPr>
                <a:spLocks noChangeAspect="1"/>
              </p:cNvSpPr>
              <p:nvPr>
                <p:custDataLst>
                  <p:tags r:id="rId11"/>
                </p:custDataLst>
              </p:nvPr>
            </p:nvSpPr>
            <p:spPr bwMode="gray">
              <a:xfrm>
                <a:off x="4495" y="1198"/>
                <a:ext cx="160" cy="160"/>
              </a:xfrm>
              <a:prstGeom prst="arc">
                <a:avLst>
                  <a:gd name="adj1" fmla="val 16200000"/>
                  <a:gd name="adj2" fmla="val 5400000"/>
                </a:avLst>
              </a:prstGeom>
              <a:solidFill>
                <a:schemeClr val="accent4"/>
              </a:solidFill>
              <a:ln w="9525">
                <a:solidFill>
                  <a:schemeClr val="accent6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1600" dirty="0">
                  <a:solidFill>
                    <a:srgbClr val="000000"/>
                  </a:solidFill>
                  <a:latin typeface="Arial"/>
                </a:endParaRPr>
              </a:p>
            </p:txBody>
          </p:sp>
        </p:grpSp>
        <p:sp>
          <p:nvSpPr>
            <p:cNvPr id="48" name="Legend1"/>
            <p:cNvSpPr>
              <a:spLocks noChangeArrowheads="1"/>
            </p:cNvSpPr>
            <p:nvPr/>
          </p:nvSpPr>
          <p:spPr bwMode="gray">
            <a:xfrm>
              <a:off x="8089900" y="263524"/>
              <a:ext cx="374684" cy="18099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pPr defTabSz="910839">
                <a:buClr>
                  <a:srgbClr val="002960"/>
                </a:buClr>
              </a:pPr>
              <a:r>
                <a:rPr lang="en-US" sz="1200" dirty="0">
                  <a:solidFill>
                    <a:srgbClr val="000000"/>
                  </a:solidFill>
                  <a:latin typeface="Arial"/>
                </a:rPr>
                <a:t>Legend</a:t>
              </a:r>
            </a:p>
          </p:txBody>
        </p:sp>
        <p:sp>
          <p:nvSpPr>
            <p:cNvPr id="49" name="Legend2"/>
            <p:cNvSpPr>
              <a:spLocks noChangeArrowheads="1"/>
            </p:cNvSpPr>
            <p:nvPr/>
          </p:nvSpPr>
          <p:spPr bwMode="gray">
            <a:xfrm>
              <a:off x="8089900" y="538163"/>
              <a:ext cx="374684" cy="18099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pPr defTabSz="910839">
                <a:buClr>
                  <a:srgbClr val="002960"/>
                </a:buClr>
              </a:pPr>
              <a:r>
                <a:rPr lang="en-US" sz="1200" dirty="0">
                  <a:solidFill>
                    <a:srgbClr val="000000"/>
                  </a:solidFill>
                  <a:latin typeface="Arial"/>
                </a:rPr>
                <a:t>Legend</a:t>
              </a:r>
            </a:p>
          </p:txBody>
        </p:sp>
        <p:sp>
          <p:nvSpPr>
            <p:cNvPr id="50" name="Legend3"/>
            <p:cNvSpPr>
              <a:spLocks noChangeArrowheads="1"/>
            </p:cNvSpPr>
            <p:nvPr/>
          </p:nvSpPr>
          <p:spPr bwMode="gray">
            <a:xfrm>
              <a:off x="8089900" y="812802"/>
              <a:ext cx="374684" cy="18099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pPr defTabSz="910839">
                <a:buClr>
                  <a:srgbClr val="002960"/>
                </a:buClr>
              </a:pPr>
              <a:r>
                <a:rPr lang="en-US" sz="1200" dirty="0">
                  <a:solidFill>
                    <a:srgbClr val="000000"/>
                  </a:solidFill>
                  <a:latin typeface="Arial"/>
                </a:rPr>
                <a:t>Legend</a:t>
              </a:r>
            </a:p>
          </p:txBody>
        </p:sp>
        <p:sp>
          <p:nvSpPr>
            <p:cNvPr id="51" name="Legend4"/>
            <p:cNvSpPr>
              <a:spLocks noChangeArrowheads="1"/>
            </p:cNvSpPr>
            <p:nvPr/>
          </p:nvSpPr>
          <p:spPr bwMode="gray">
            <a:xfrm>
              <a:off x="8089900" y="1084265"/>
              <a:ext cx="374684" cy="18099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pPr defTabSz="910839">
                <a:buClr>
                  <a:srgbClr val="002960"/>
                </a:buClr>
              </a:pPr>
              <a:r>
                <a:rPr lang="en-US" sz="1200" dirty="0">
                  <a:solidFill>
                    <a:srgbClr val="000000"/>
                  </a:solidFill>
                  <a:latin typeface="Arial"/>
                </a:rPr>
                <a:t>Legend</a:t>
              </a:r>
            </a:p>
          </p:txBody>
        </p:sp>
        <p:sp>
          <p:nvSpPr>
            <p:cNvPr id="52" name="Legend5"/>
            <p:cNvSpPr>
              <a:spLocks noChangeArrowheads="1"/>
            </p:cNvSpPr>
            <p:nvPr/>
          </p:nvSpPr>
          <p:spPr bwMode="gray">
            <a:xfrm>
              <a:off x="8089900" y="1360490"/>
              <a:ext cx="374684" cy="18099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pPr defTabSz="910839">
                <a:buClr>
                  <a:srgbClr val="002960"/>
                </a:buClr>
              </a:pPr>
              <a:r>
                <a:rPr lang="en-US" sz="1200" dirty="0">
                  <a:solidFill>
                    <a:srgbClr val="000000"/>
                  </a:solidFill>
                  <a:latin typeface="Arial"/>
                </a:rPr>
                <a:t>Legend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764541951"/>
      </p:ext>
    </p:extLst>
  </p:cSld>
  <p:clrMap bg1="lt1" tx1="dk1" bg2="lt2" tx2="dk2" accent1="accent1" accent2="accent2" accent3="accent3" accent4="accent4" accent5="accent5" accent6="accent6" hlink="hlink" folHlink="folHlink"/>
  <p:hf sldNum="0" hdr="0" ftr="0" dt="0"/>
  <p:txStyles>
    <p:titleStyle>
      <a:lvl1pPr algn="l" defTabSz="910839" rtl="0" eaLnBrk="1" fontAlgn="base" hangingPunct="1">
        <a:spcBef>
          <a:spcPct val="0"/>
        </a:spcBef>
        <a:spcAft>
          <a:spcPct val="0"/>
        </a:spcAft>
        <a:tabLst>
          <a:tab pos="274561" algn="l"/>
        </a:tabLst>
        <a:defRPr sz="2000" b="0" baseline="0">
          <a:solidFill>
            <a:schemeClr val="tx2"/>
          </a:solidFill>
          <a:latin typeface="+mj-lt"/>
          <a:ea typeface="+mj-ea"/>
          <a:cs typeface="+mj-cs"/>
        </a:defRPr>
      </a:lvl1pPr>
      <a:lvl2pPr algn="l" defTabSz="910839" rtl="0" eaLnBrk="1" fontAlgn="base" hangingPunct="1">
        <a:spcBef>
          <a:spcPct val="0"/>
        </a:spcBef>
        <a:spcAft>
          <a:spcPct val="0"/>
        </a:spcAft>
        <a:defRPr sz="1867" b="1">
          <a:solidFill>
            <a:schemeClr val="tx2"/>
          </a:solidFill>
          <a:latin typeface="Arial" charset="0"/>
        </a:defRPr>
      </a:lvl2pPr>
      <a:lvl3pPr algn="l" defTabSz="910839" rtl="0" eaLnBrk="1" fontAlgn="base" hangingPunct="1">
        <a:spcBef>
          <a:spcPct val="0"/>
        </a:spcBef>
        <a:spcAft>
          <a:spcPct val="0"/>
        </a:spcAft>
        <a:defRPr sz="1867" b="1">
          <a:solidFill>
            <a:schemeClr val="tx2"/>
          </a:solidFill>
          <a:latin typeface="Arial" charset="0"/>
        </a:defRPr>
      </a:lvl3pPr>
      <a:lvl4pPr algn="l" defTabSz="910839" rtl="0" eaLnBrk="1" fontAlgn="base" hangingPunct="1">
        <a:spcBef>
          <a:spcPct val="0"/>
        </a:spcBef>
        <a:spcAft>
          <a:spcPct val="0"/>
        </a:spcAft>
        <a:defRPr sz="1867" b="1">
          <a:solidFill>
            <a:schemeClr val="tx2"/>
          </a:solidFill>
          <a:latin typeface="Arial" charset="0"/>
        </a:defRPr>
      </a:lvl4pPr>
      <a:lvl5pPr algn="l" defTabSz="910839" rtl="0" eaLnBrk="1" fontAlgn="base" hangingPunct="1">
        <a:spcBef>
          <a:spcPct val="0"/>
        </a:spcBef>
        <a:spcAft>
          <a:spcPct val="0"/>
        </a:spcAft>
        <a:defRPr sz="1867" b="1">
          <a:solidFill>
            <a:schemeClr val="tx2"/>
          </a:solidFill>
          <a:latin typeface="Arial" charset="0"/>
        </a:defRPr>
      </a:lvl5pPr>
      <a:lvl6pPr marL="465063" algn="l" defTabSz="910839" rtl="0" eaLnBrk="1" fontAlgn="base" hangingPunct="1">
        <a:spcBef>
          <a:spcPct val="0"/>
        </a:spcBef>
        <a:spcAft>
          <a:spcPct val="0"/>
        </a:spcAft>
        <a:defRPr sz="1867" b="1">
          <a:solidFill>
            <a:schemeClr val="tx2"/>
          </a:solidFill>
          <a:latin typeface="Arial" charset="0"/>
        </a:defRPr>
      </a:lvl6pPr>
      <a:lvl7pPr marL="930127" algn="l" defTabSz="910839" rtl="0" eaLnBrk="1" fontAlgn="base" hangingPunct="1">
        <a:spcBef>
          <a:spcPct val="0"/>
        </a:spcBef>
        <a:spcAft>
          <a:spcPct val="0"/>
        </a:spcAft>
        <a:defRPr sz="1867" b="1">
          <a:solidFill>
            <a:schemeClr val="tx2"/>
          </a:solidFill>
          <a:latin typeface="Arial" charset="0"/>
        </a:defRPr>
      </a:lvl7pPr>
      <a:lvl8pPr marL="1395333" algn="l" defTabSz="910839" rtl="0" eaLnBrk="1" fontAlgn="base" hangingPunct="1">
        <a:spcBef>
          <a:spcPct val="0"/>
        </a:spcBef>
        <a:spcAft>
          <a:spcPct val="0"/>
        </a:spcAft>
        <a:defRPr sz="1867" b="1">
          <a:solidFill>
            <a:schemeClr val="tx2"/>
          </a:solidFill>
          <a:latin typeface="Arial" charset="0"/>
        </a:defRPr>
      </a:lvl8pPr>
      <a:lvl9pPr marL="1860397" algn="l" defTabSz="910839" rtl="0" eaLnBrk="1" fontAlgn="base" hangingPunct="1">
        <a:spcBef>
          <a:spcPct val="0"/>
        </a:spcBef>
        <a:spcAft>
          <a:spcPct val="0"/>
        </a:spcAft>
        <a:defRPr sz="1867" b="1">
          <a:solidFill>
            <a:schemeClr val="tx2"/>
          </a:solidFill>
          <a:latin typeface="Arial" charset="0"/>
        </a:defRPr>
      </a:lvl9pPr>
    </p:titleStyle>
    <p:bodyStyle>
      <a:lvl1pPr marL="0" indent="0" algn="l" defTabSz="910839" rtl="0" eaLnBrk="1" fontAlgn="base" hangingPunct="1">
        <a:spcBef>
          <a:spcPct val="0"/>
        </a:spcBef>
        <a:spcAft>
          <a:spcPct val="0"/>
        </a:spcAft>
        <a:buClr>
          <a:schemeClr val="tx2"/>
        </a:buClr>
        <a:buSzPct val="100000"/>
        <a:defRPr sz="1467" baseline="0">
          <a:solidFill>
            <a:schemeClr val="tx1"/>
          </a:solidFill>
          <a:latin typeface="+mn-lt"/>
          <a:ea typeface="+mn-ea"/>
          <a:cs typeface="+mn-cs"/>
        </a:defRPr>
      </a:lvl1pPr>
      <a:lvl2pPr marL="197122" indent="-195506" algn="l" defTabSz="910839" rtl="0" eaLnBrk="1" fontAlgn="base" hangingPunct="1">
        <a:spcBef>
          <a:spcPct val="0"/>
        </a:spcBef>
        <a:spcAft>
          <a:spcPct val="0"/>
        </a:spcAft>
        <a:buClr>
          <a:schemeClr val="tx2"/>
        </a:buClr>
        <a:buSzPct val="125000"/>
        <a:buFont typeface="Arial" charset="0"/>
        <a:buChar char="▪"/>
        <a:defRPr sz="1467" baseline="0">
          <a:solidFill>
            <a:schemeClr val="tx1"/>
          </a:solidFill>
          <a:latin typeface="+mn-lt"/>
        </a:defRPr>
      </a:lvl2pPr>
      <a:lvl3pPr marL="465063" indent="-266465" algn="l" defTabSz="910839" rtl="0" eaLnBrk="1" fontAlgn="base" hangingPunct="1">
        <a:spcBef>
          <a:spcPct val="0"/>
        </a:spcBef>
        <a:spcAft>
          <a:spcPct val="0"/>
        </a:spcAft>
        <a:buClr>
          <a:schemeClr val="tx2"/>
        </a:buClr>
        <a:buSzPct val="120000"/>
        <a:buFont typeface="Arial" charset="0"/>
        <a:buChar char="–"/>
        <a:defRPr sz="1467" baseline="0">
          <a:solidFill>
            <a:schemeClr val="tx1"/>
          </a:solidFill>
          <a:latin typeface="+mn-lt"/>
        </a:defRPr>
      </a:lvl3pPr>
      <a:lvl4pPr marL="624943" indent="-158260" algn="l" defTabSz="910839" rtl="0" eaLnBrk="1" fontAlgn="base" hangingPunct="1">
        <a:spcBef>
          <a:spcPct val="0"/>
        </a:spcBef>
        <a:spcAft>
          <a:spcPct val="0"/>
        </a:spcAft>
        <a:buClr>
          <a:schemeClr val="tx2"/>
        </a:buClr>
        <a:buSzPct val="120000"/>
        <a:buFont typeface="Arial" charset="0"/>
        <a:buChar char="▫"/>
        <a:defRPr sz="1467" baseline="0">
          <a:solidFill>
            <a:schemeClr val="tx1"/>
          </a:solidFill>
          <a:latin typeface="+mn-lt"/>
        </a:defRPr>
      </a:lvl4pPr>
      <a:lvl5pPr marL="762813" indent="-132351" algn="l" defTabSz="910839" rtl="0" eaLnBrk="1" fontAlgn="base" hangingPunct="1">
        <a:spcBef>
          <a:spcPct val="0"/>
        </a:spcBef>
        <a:spcAft>
          <a:spcPct val="0"/>
        </a:spcAft>
        <a:buClr>
          <a:schemeClr val="tx2"/>
        </a:buClr>
        <a:buSzPct val="89000"/>
        <a:buFont typeface="Arial" charset="0"/>
        <a:buChar char="-"/>
        <a:defRPr sz="1467" baseline="0">
          <a:solidFill>
            <a:schemeClr val="tx1"/>
          </a:solidFill>
          <a:latin typeface="+mn-lt"/>
        </a:defRPr>
      </a:lvl5pPr>
      <a:lvl6pPr marL="762813" indent="-132351" algn="l" defTabSz="910839" rtl="0" eaLnBrk="1" fontAlgn="base" hangingPunct="1">
        <a:spcBef>
          <a:spcPct val="0"/>
        </a:spcBef>
        <a:spcAft>
          <a:spcPct val="0"/>
        </a:spcAft>
        <a:buClr>
          <a:schemeClr val="tx2"/>
        </a:buClr>
        <a:buSzPct val="89000"/>
        <a:buFont typeface="Arial" charset="0"/>
        <a:buChar char="-"/>
        <a:defRPr sz="1600" baseline="0">
          <a:solidFill>
            <a:schemeClr val="tx1"/>
          </a:solidFill>
          <a:latin typeface="+mn-lt"/>
        </a:defRPr>
      </a:lvl6pPr>
      <a:lvl7pPr marL="762813" indent="-132351" algn="l" defTabSz="910839" rtl="0" eaLnBrk="1" fontAlgn="base" hangingPunct="1">
        <a:spcBef>
          <a:spcPct val="0"/>
        </a:spcBef>
        <a:spcAft>
          <a:spcPct val="0"/>
        </a:spcAft>
        <a:buClr>
          <a:schemeClr val="tx2"/>
        </a:buClr>
        <a:buSzPct val="89000"/>
        <a:buFont typeface="Arial" charset="0"/>
        <a:buChar char="-"/>
        <a:defRPr sz="1600" baseline="0">
          <a:solidFill>
            <a:schemeClr val="tx1"/>
          </a:solidFill>
          <a:latin typeface="+mn-lt"/>
        </a:defRPr>
      </a:lvl7pPr>
      <a:lvl8pPr marL="762813" indent="-132351" algn="l" defTabSz="910839" rtl="0" eaLnBrk="1" fontAlgn="base" hangingPunct="1">
        <a:spcBef>
          <a:spcPct val="0"/>
        </a:spcBef>
        <a:spcAft>
          <a:spcPct val="0"/>
        </a:spcAft>
        <a:buClr>
          <a:schemeClr val="tx2"/>
        </a:buClr>
        <a:buSzPct val="89000"/>
        <a:buFont typeface="Arial" charset="0"/>
        <a:buChar char="-"/>
        <a:defRPr sz="1600" baseline="0">
          <a:solidFill>
            <a:schemeClr val="tx1"/>
          </a:solidFill>
          <a:latin typeface="+mn-lt"/>
        </a:defRPr>
      </a:lvl8pPr>
      <a:lvl9pPr marL="762813" indent="-132351" algn="l" defTabSz="910839" rtl="0" eaLnBrk="1" fontAlgn="base" hangingPunct="1">
        <a:spcBef>
          <a:spcPct val="0"/>
        </a:spcBef>
        <a:spcAft>
          <a:spcPct val="0"/>
        </a:spcAft>
        <a:buClr>
          <a:schemeClr val="tx2"/>
        </a:buClr>
        <a:buSzPct val="89000"/>
        <a:buFont typeface="Arial" charset="0"/>
        <a:buChar char="-"/>
        <a:defRPr sz="1600" baseline="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30127" rtl="0" eaLnBrk="1" latinLnBrk="0" hangingPunct="1">
        <a:defRPr sz="1867" kern="1200">
          <a:solidFill>
            <a:schemeClr val="tx1"/>
          </a:solidFill>
          <a:latin typeface="+mn-lt"/>
          <a:ea typeface="+mn-ea"/>
          <a:cs typeface="+mn-cs"/>
        </a:defRPr>
      </a:lvl1pPr>
      <a:lvl2pPr marL="465063" algn="l" defTabSz="930127" rtl="0" eaLnBrk="1" latinLnBrk="0" hangingPunct="1">
        <a:defRPr sz="1867" kern="1200">
          <a:solidFill>
            <a:schemeClr val="tx1"/>
          </a:solidFill>
          <a:latin typeface="+mn-lt"/>
          <a:ea typeface="+mn-ea"/>
          <a:cs typeface="+mn-cs"/>
        </a:defRPr>
      </a:lvl2pPr>
      <a:lvl3pPr marL="930127" algn="l" defTabSz="930127" rtl="0" eaLnBrk="1" latinLnBrk="0" hangingPunct="1">
        <a:defRPr sz="1867" kern="1200">
          <a:solidFill>
            <a:schemeClr val="tx1"/>
          </a:solidFill>
          <a:latin typeface="+mn-lt"/>
          <a:ea typeface="+mn-ea"/>
          <a:cs typeface="+mn-cs"/>
        </a:defRPr>
      </a:lvl3pPr>
      <a:lvl4pPr marL="1395333" algn="l" defTabSz="930127" rtl="0" eaLnBrk="1" latinLnBrk="0" hangingPunct="1">
        <a:defRPr sz="1867" kern="1200">
          <a:solidFill>
            <a:schemeClr val="tx1"/>
          </a:solidFill>
          <a:latin typeface="+mn-lt"/>
          <a:ea typeface="+mn-ea"/>
          <a:cs typeface="+mn-cs"/>
        </a:defRPr>
      </a:lvl4pPr>
      <a:lvl5pPr marL="1860397" algn="l" defTabSz="930127" rtl="0" eaLnBrk="1" latinLnBrk="0" hangingPunct="1">
        <a:defRPr sz="1867" kern="1200">
          <a:solidFill>
            <a:schemeClr val="tx1"/>
          </a:solidFill>
          <a:latin typeface="+mn-lt"/>
          <a:ea typeface="+mn-ea"/>
          <a:cs typeface="+mn-cs"/>
        </a:defRPr>
      </a:lvl5pPr>
      <a:lvl6pPr marL="2325533" algn="l" defTabSz="930127" rtl="0" eaLnBrk="1" latinLnBrk="0" hangingPunct="1">
        <a:defRPr sz="1867" kern="1200">
          <a:solidFill>
            <a:schemeClr val="tx1"/>
          </a:solidFill>
          <a:latin typeface="+mn-lt"/>
          <a:ea typeface="+mn-ea"/>
          <a:cs typeface="+mn-cs"/>
        </a:defRPr>
      </a:lvl6pPr>
      <a:lvl7pPr marL="2790618" algn="l" defTabSz="930127" rtl="0" eaLnBrk="1" latinLnBrk="0" hangingPunct="1">
        <a:defRPr sz="1867" kern="1200">
          <a:solidFill>
            <a:schemeClr val="tx1"/>
          </a:solidFill>
          <a:latin typeface="+mn-lt"/>
          <a:ea typeface="+mn-ea"/>
          <a:cs typeface="+mn-cs"/>
        </a:defRPr>
      </a:lvl7pPr>
      <a:lvl8pPr marL="3255729" algn="l" defTabSz="930127" rtl="0" eaLnBrk="1" latinLnBrk="0" hangingPunct="1">
        <a:defRPr sz="1867" kern="1200">
          <a:solidFill>
            <a:schemeClr val="tx1"/>
          </a:solidFill>
          <a:latin typeface="+mn-lt"/>
          <a:ea typeface="+mn-ea"/>
          <a:cs typeface="+mn-cs"/>
        </a:defRPr>
      </a:lvl8pPr>
      <a:lvl9pPr marL="3720874" algn="l" defTabSz="930127" rtl="0" eaLnBrk="1" latinLnBrk="0" hangingPunct="1">
        <a:defRPr sz="1867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/>
    </p:ext>
  </p:extLst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3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2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2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2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2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2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2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2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2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1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2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2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2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2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2.xml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81.png"/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1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2.xml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2.xm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2.xml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3.xml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1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.xml"/></Relationships>
</file>

<file path=ppt/slides/_rels/slide3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1.xml"/></Relationships>
</file>

<file path=ppt/slides/_rels/slide3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1.xml"/></Relationships>
</file>

<file path=ppt/slides/_rels/slide3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1.xml"/></Relationships>
</file>

<file path=ppt/slides/_rels/slide3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1.xml"/></Relationships>
</file>

<file path=ppt/slides/_rels/slide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0.png"/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1.xml"/></Relationships>
</file>

<file path=ppt/slides/_rels/slide3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5.xml"/><Relationship Id="rId1" Type="http://schemas.openxmlformats.org/officeDocument/2006/relationships/slideLayout" Target="../slideLayouts/slideLayout1.xml"/></Relationships>
</file>

<file path=ppt/slides/_rels/slide3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6.xml"/><Relationship Id="rId1" Type="http://schemas.openxmlformats.org/officeDocument/2006/relationships/slideLayout" Target="../slideLayouts/slideLayout1.xml"/></Relationships>
</file>

<file path=ppt/slides/_rels/slide3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7.xml"/><Relationship Id="rId1" Type="http://schemas.openxmlformats.org/officeDocument/2006/relationships/slideLayout" Target="../slideLayouts/slideLayout1.xml"/></Relationships>
</file>

<file path=ppt/slides/_rels/slide3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8.xml"/><Relationship Id="rId1" Type="http://schemas.openxmlformats.org/officeDocument/2006/relationships/slideLayout" Target="../slideLayouts/slideLayout1.xml"/></Relationships>
</file>

<file path=ppt/slides/_rels/slide3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9.xml"/><Relationship Id="rId1" Type="http://schemas.openxmlformats.org/officeDocument/2006/relationships/slideLayout" Target="../slideLayouts/slideLayout1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2.xml"/></Relationships>
</file>

<file path=ppt/slides/_rels/slide4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0.xml"/><Relationship Id="rId1" Type="http://schemas.openxmlformats.org/officeDocument/2006/relationships/slideLayout" Target="../slideLayouts/slideLayout1.xml"/></Relationships>
</file>

<file path=ppt/slides/_rels/slide4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1.xml"/><Relationship Id="rId1" Type="http://schemas.openxmlformats.org/officeDocument/2006/relationships/slideLayout" Target="../slideLayouts/slideLayout1.xml"/></Relationships>
</file>

<file path=ppt/slides/_rels/slide4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2.xml"/><Relationship Id="rId1" Type="http://schemas.openxmlformats.org/officeDocument/2006/relationships/slideLayout" Target="../slideLayouts/slideLayout1.xml"/></Relationships>
</file>

<file path=ppt/slides/_rels/slide4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3.xml"/><Relationship Id="rId1" Type="http://schemas.openxmlformats.org/officeDocument/2006/relationships/slideLayout" Target="../slideLayouts/slideLayout1.xml"/></Relationships>
</file>

<file path=ppt/slides/_rels/slide44.xml.rels><?xml version="1.0" encoding="UTF-8" standalone="yes"?>
<Relationships xmlns="http://schemas.openxmlformats.org/package/2006/relationships"><Relationship Id="rId3" Type="http://schemas.openxmlformats.org/officeDocument/2006/relationships/slide" Target="slide69.xml"/><Relationship Id="rId2" Type="http://schemas.openxmlformats.org/officeDocument/2006/relationships/notesSlide" Target="../notesSlides/notesSlide44.xml"/><Relationship Id="rId1" Type="http://schemas.openxmlformats.org/officeDocument/2006/relationships/slideLayout" Target="../slideLayouts/slideLayout1.xml"/></Relationships>
</file>

<file path=ppt/slides/_rels/slide4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5.xml"/><Relationship Id="rId1" Type="http://schemas.openxmlformats.org/officeDocument/2006/relationships/slideLayout" Target="../slideLayouts/slideLayout1.xml"/></Relationships>
</file>

<file path=ppt/slides/_rels/slide4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6.xml"/><Relationship Id="rId1" Type="http://schemas.openxmlformats.org/officeDocument/2006/relationships/slideLayout" Target="../slideLayouts/slideLayout1.xml"/></Relationships>
</file>

<file path=ppt/slides/_rels/slide4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7.xml"/><Relationship Id="rId1" Type="http://schemas.openxmlformats.org/officeDocument/2006/relationships/slideLayout" Target="../slideLayouts/slideLayout1.xml"/></Relationships>
</file>

<file path=ppt/slides/_rels/slide48.xml.rels><?xml version="1.0" encoding="UTF-8" standalone="yes"?>
<Relationships xmlns="http://schemas.openxmlformats.org/package/2006/relationships"><Relationship Id="rId3" Type="http://schemas.openxmlformats.org/officeDocument/2006/relationships/slide" Target="slide67.xml"/><Relationship Id="rId2" Type="http://schemas.openxmlformats.org/officeDocument/2006/relationships/notesSlide" Target="../notesSlides/notesSlide48.xml"/><Relationship Id="rId1" Type="http://schemas.openxmlformats.org/officeDocument/2006/relationships/slideLayout" Target="../slideLayouts/slideLayout1.xml"/></Relationships>
</file>

<file path=ppt/slides/_rels/slide49.xml.rels><?xml version="1.0" encoding="UTF-8" standalone="yes"?>
<Relationships xmlns="http://schemas.openxmlformats.org/package/2006/relationships"><Relationship Id="rId3" Type="http://schemas.openxmlformats.org/officeDocument/2006/relationships/slide" Target="slide71.xml"/><Relationship Id="rId2" Type="http://schemas.openxmlformats.org/officeDocument/2006/relationships/notesSlide" Target="../notesSlides/notesSlide49.xml"/><Relationship Id="rId1" Type="http://schemas.openxmlformats.org/officeDocument/2006/relationships/slideLayout" Target="../slideLayouts/slideLayout1.xml"/><Relationship Id="rId4" Type="http://schemas.openxmlformats.org/officeDocument/2006/relationships/slide" Target="slide72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2.xml"/></Relationships>
</file>

<file path=ppt/slides/_rels/slide5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0.xml"/><Relationship Id="rId1" Type="http://schemas.openxmlformats.org/officeDocument/2006/relationships/slideLayout" Target="../slideLayouts/slideLayout1.xml"/></Relationships>
</file>

<file path=ppt/slides/_rels/slide5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1.xml"/><Relationship Id="rId1" Type="http://schemas.openxmlformats.org/officeDocument/2006/relationships/slideLayout" Target="../slideLayouts/slideLayout1.xml"/></Relationships>
</file>

<file path=ppt/slides/_rels/slide5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2.xml"/><Relationship Id="rId1" Type="http://schemas.openxmlformats.org/officeDocument/2006/relationships/slideLayout" Target="../slideLayouts/slideLayout1.xml"/></Relationships>
</file>

<file path=ppt/slides/_rels/slide5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3.xml"/><Relationship Id="rId1" Type="http://schemas.openxmlformats.org/officeDocument/2006/relationships/slideLayout" Target="../slideLayouts/slideLayout2.xml"/></Relationships>
</file>

<file path=ppt/slides/_rels/slide54.xml.rels><?xml version="1.0" encoding="UTF-8" standalone="yes"?>
<Relationships xmlns="http://schemas.openxmlformats.org/package/2006/relationships"><Relationship Id="rId3" Type="http://schemas.openxmlformats.org/officeDocument/2006/relationships/slide" Target="slide70.xml"/><Relationship Id="rId2" Type="http://schemas.openxmlformats.org/officeDocument/2006/relationships/notesSlide" Target="../notesSlides/notesSlide54.xml"/><Relationship Id="rId1" Type="http://schemas.openxmlformats.org/officeDocument/2006/relationships/slideLayout" Target="../slideLayouts/slideLayout2.xml"/></Relationships>
</file>

<file path=ppt/slides/_rels/slide5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5.xml"/><Relationship Id="rId1" Type="http://schemas.openxmlformats.org/officeDocument/2006/relationships/slideLayout" Target="../slideLayouts/slideLayout1.xml"/></Relationships>
</file>

<file path=ppt/slides/_rels/slide5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6.xml"/><Relationship Id="rId1" Type="http://schemas.openxmlformats.org/officeDocument/2006/relationships/slideLayout" Target="../slideLayouts/slideLayout1.xml"/></Relationships>
</file>

<file path=ppt/slides/_rels/slide5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7.xml"/><Relationship Id="rId1" Type="http://schemas.openxmlformats.org/officeDocument/2006/relationships/slideLayout" Target="../slideLayouts/slideLayout3.xml"/></Relationships>
</file>

<file path=ppt/slides/_rels/slide58.xml.rels><?xml version="1.0" encoding="UTF-8" standalone="yes"?>
<Relationships xmlns="http://schemas.openxmlformats.org/package/2006/relationships"><Relationship Id="rId3" Type="http://schemas.openxmlformats.org/officeDocument/2006/relationships/slide" Target="slide73.xml"/><Relationship Id="rId2" Type="http://schemas.openxmlformats.org/officeDocument/2006/relationships/notesSlide" Target="../notesSlides/notesSlide58.xml"/><Relationship Id="rId1" Type="http://schemas.openxmlformats.org/officeDocument/2006/relationships/slideLayout" Target="../slideLayouts/slideLayout2.xml"/></Relationships>
</file>

<file path=ppt/slides/_rels/slide5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9.xml"/><Relationship Id="rId1" Type="http://schemas.openxmlformats.org/officeDocument/2006/relationships/slideLayout" Target="../slideLayouts/slideLayout2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3.xml"/></Relationships>
</file>

<file path=ppt/slides/_rels/slide6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0.xml"/><Relationship Id="rId1" Type="http://schemas.openxmlformats.org/officeDocument/2006/relationships/slideLayout" Target="../slideLayouts/slideLayout2.xml"/></Relationships>
</file>

<file path=ppt/slides/_rels/slide6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1.xml"/><Relationship Id="rId1" Type="http://schemas.openxmlformats.org/officeDocument/2006/relationships/slideLayout" Target="../slideLayouts/slideLayout3.xml"/></Relationships>
</file>

<file path=ppt/slides/_rels/slide62.xml.rels><?xml version="1.0" encoding="UTF-8" standalone="yes"?>
<Relationships xmlns="http://schemas.openxmlformats.org/package/2006/relationships"><Relationship Id="rId3" Type="http://schemas.openxmlformats.org/officeDocument/2006/relationships/slide" Target="slide75.xml"/><Relationship Id="rId2" Type="http://schemas.openxmlformats.org/officeDocument/2006/relationships/notesSlide" Target="../notesSlides/notesSlide62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5.png"/></Relationships>
</file>

<file path=ppt/slides/_rels/slide6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3.xml"/><Relationship Id="rId1" Type="http://schemas.openxmlformats.org/officeDocument/2006/relationships/slideLayout" Target="../slideLayouts/slideLayout2.xml"/></Relationships>
</file>

<file path=ppt/slides/_rels/slide6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notesSlide" Target="../notesSlides/notesSlide64.xml"/><Relationship Id="rId1" Type="http://schemas.openxmlformats.org/officeDocument/2006/relationships/slideLayout" Target="../slideLayouts/slideLayout2.xml"/></Relationships>
</file>

<file path=ppt/slides/_rels/slide6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5.xml"/><Relationship Id="rId1" Type="http://schemas.openxmlformats.org/officeDocument/2006/relationships/slideLayout" Target="../slideLayouts/slideLayout2.xml"/></Relationships>
</file>

<file path=ppt/slides/_rels/slide6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7.xml.rels><?xml version="1.0" encoding="UTF-8" standalone="yes"?>
<Relationships xmlns="http://schemas.openxmlformats.org/package/2006/relationships"><Relationship Id="rId2" Type="http://schemas.openxmlformats.org/officeDocument/2006/relationships/slide" Target="slide56.xml"/><Relationship Id="rId1" Type="http://schemas.openxmlformats.org/officeDocument/2006/relationships/slideLayout" Target="../slideLayouts/slideLayout3.xml"/></Relationships>
</file>

<file path=ppt/slides/_rels/slide68.xml.rels><?xml version="1.0" encoding="UTF-8" standalone="yes"?>
<Relationships xmlns="http://schemas.openxmlformats.org/package/2006/relationships"><Relationship Id="rId2" Type="http://schemas.openxmlformats.org/officeDocument/2006/relationships/slide" Target="slide56.xml"/><Relationship Id="rId1" Type="http://schemas.openxmlformats.org/officeDocument/2006/relationships/slideLayout" Target="../slideLayouts/slideLayout3.xml"/></Relationships>
</file>

<file path=ppt/slides/_rels/slide69.xml.rels><?xml version="1.0" encoding="UTF-8" standalone="yes"?>
<Relationships xmlns="http://schemas.openxmlformats.org/package/2006/relationships"><Relationship Id="rId3" Type="http://schemas.openxmlformats.org/officeDocument/2006/relationships/slide" Target="slide48.xml"/><Relationship Id="rId2" Type="http://schemas.openxmlformats.org/officeDocument/2006/relationships/notesSlide" Target="../notesSlides/notesSlide66.xml"/><Relationship Id="rId1" Type="http://schemas.openxmlformats.org/officeDocument/2006/relationships/slideLayout" Target="../slideLayouts/slideLayout1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2.xml"/></Relationships>
</file>

<file path=ppt/slides/_rels/slide70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slide" Target="slide54.xml"/><Relationship Id="rId1" Type="http://schemas.openxmlformats.org/officeDocument/2006/relationships/slideLayout" Target="../slideLayouts/slideLayout3.xml"/></Relationships>
</file>

<file path=ppt/slides/_rels/slide71.xml.rels><?xml version="1.0" encoding="UTF-8" standalone="yes"?>
<Relationships xmlns="http://schemas.openxmlformats.org/package/2006/relationships"><Relationship Id="rId3" Type="http://schemas.openxmlformats.org/officeDocument/2006/relationships/slide" Target="slide50.xml"/><Relationship Id="rId2" Type="http://schemas.openxmlformats.org/officeDocument/2006/relationships/notesSlide" Target="../notesSlides/notesSlide67.xml"/><Relationship Id="rId1" Type="http://schemas.openxmlformats.org/officeDocument/2006/relationships/slideLayout" Target="../slideLayouts/slideLayout1.xml"/></Relationships>
</file>

<file path=ppt/slides/_rels/slide72.xml.rels><?xml version="1.0" encoding="UTF-8" standalone="yes"?>
<Relationships xmlns="http://schemas.openxmlformats.org/package/2006/relationships"><Relationship Id="rId3" Type="http://schemas.openxmlformats.org/officeDocument/2006/relationships/slide" Target="slide49.xml"/><Relationship Id="rId2" Type="http://schemas.openxmlformats.org/officeDocument/2006/relationships/notesSlide" Target="../notesSlides/notesSlide68.xml"/><Relationship Id="rId1" Type="http://schemas.openxmlformats.org/officeDocument/2006/relationships/slideLayout" Target="../slideLayouts/slideLayout1.xml"/></Relationships>
</file>

<file path=ppt/slides/_rels/slide73.xml.rels><?xml version="1.0" encoding="UTF-8" standalone="yes"?>
<Relationships xmlns="http://schemas.openxmlformats.org/package/2006/relationships"><Relationship Id="rId3" Type="http://schemas.openxmlformats.org/officeDocument/2006/relationships/slide" Target="slide49.xml"/><Relationship Id="rId2" Type="http://schemas.openxmlformats.org/officeDocument/2006/relationships/notesSlide" Target="../notesSlides/notesSlide69.xml"/><Relationship Id="rId1" Type="http://schemas.openxmlformats.org/officeDocument/2006/relationships/slideLayout" Target="../slideLayouts/slideLayout1.xml"/><Relationship Id="rId4" Type="http://schemas.openxmlformats.org/officeDocument/2006/relationships/slide" Target="slide58.xml"/></Relationships>
</file>

<file path=ppt/slides/_rels/slide74.xml.rels><?xml version="1.0" encoding="UTF-8" standalone="yes"?>
<Relationships xmlns="http://schemas.openxmlformats.org/package/2006/relationships"><Relationship Id="rId3" Type="http://schemas.openxmlformats.org/officeDocument/2006/relationships/slide" Target="slide49.xml"/><Relationship Id="rId2" Type="http://schemas.openxmlformats.org/officeDocument/2006/relationships/notesSlide" Target="../notesSlides/notesSlide70.xml"/><Relationship Id="rId1" Type="http://schemas.openxmlformats.org/officeDocument/2006/relationships/slideLayout" Target="../slideLayouts/slideLayout1.xml"/><Relationship Id="rId4" Type="http://schemas.openxmlformats.org/officeDocument/2006/relationships/slide" Target="slide58.xml"/></Relationships>
</file>

<file path=ppt/slides/_rels/slide75.xml.rels><?xml version="1.0" encoding="UTF-8" standalone="yes"?>
<Relationships xmlns="http://schemas.openxmlformats.org/package/2006/relationships"><Relationship Id="rId3" Type="http://schemas.openxmlformats.org/officeDocument/2006/relationships/slide" Target="slide62.xml"/><Relationship Id="rId2" Type="http://schemas.openxmlformats.org/officeDocument/2006/relationships/notesSlide" Target="../notesSlides/notesSlide71.xml"/><Relationship Id="rId1" Type="http://schemas.openxmlformats.org/officeDocument/2006/relationships/slideLayout" Target="../slideLayouts/slideLayout1.xml"/></Relationships>
</file>

<file path=ppt/slides/_rels/slide7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2.xml"/><Relationship Id="rId1" Type="http://schemas.openxmlformats.org/officeDocument/2006/relationships/slideLayout" Target="../slideLayouts/slideLayout2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2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2"/>
          <p:cNvSpPr txBox="1">
            <a:spLocks noChangeArrowheads="1"/>
          </p:cNvSpPr>
          <p:nvPr/>
        </p:nvSpPr>
        <p:spPr>
          <a:xfrm>
            <a:off x="1981200" y="2170863"/>
            <a:ext cx="8305800" cy="6858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 fontScale="97500"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endParaRPr lang="en-US" sz="2000" dirty="0">
              <a:solidFill>
                <a:prstClr val="white"/>
              </a:solidFill>
              <a:ea typeface="ＭＳ Ｐゴシック" pitchFamily="34" charset="-128"/>
            </a:endParaRPr>
          </a:p>
        </p:txBody>
      </p:sp>
      <p:sp>
        <p:nvSpPr>
          <p:cNvPr id="4" name="Rectangle 2"/>
          <p:cNvSpPr txBox="1">
            <a:spLocks noChangeArrowheads="1"/>
          </p:cNvSpPr>
          <p:nvPr/>
        </p:nvSpPr>
        <p:spPr>
          <a:xfrm>
            <a:off x="1981200" y="2170863"/>
            <a:ext cx="8305800" cy="685800"/>
          </a:xfrm>
          <a:prstGeom prst="rect">
            <a:avLst/>
          </a:prstGeom>
        </p:spPr>
        <p:txBody>
          <a:bodyPr vert="horz" lIns="91404" tIns="45718" rIns="91404" bIns="45718" rtlCol="0" anchor="ctr">
            <a:normAutofit fontScale="97500"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endParaRPr lang="en-US" sz="2000" dirty="0">
              <a:solidFill>
                <a:prstClr val="white"/>
              </a:solidFill>
              <a:ea typeface="ＭＳ Ｐゴシック" pitchFamily="34" charset="-128"/>
            </a:endParaRPr>
          </a:p>
        </p:txBody>
      </p:sp>
      <p:sp>
        <p:nvSpPr>
          <p:cNvPr id="5" name="Rectangle 4"/>
          <p:cNvSpPr/>
          <p:nvPr/>
        </p:nvSpPr>
        <p:spPr>
          <a:xfrm>
            <a:off x="0" y="181200"/>
            <a:ext cx="12192000" cy="5309142"/>
          </a:xfrm>
          <a:prstGeom prst="rect">
            <a:avLst/>
          </a:prstGeom>
          <a:effectLst/>
        </p:spPr>
        <p:txBody>
          <a:bodyPr wrap="square" lIns="91404" tIns="45718" rIns="91404" bIns="45718">
            <a:spAutoFit/>
          </a:bodyPr>
          <a:lstStyle/>
          <a:p>
            <a:pPr algn="ctr"/>
            <a:endParaRPr lang="en-US" sz="4000" b="1" dirty="0">
              <a:solidFill>
                <a:srgbClr val="002060"/>
              </a:solidFill>
              <a:ea typeface="ＭＳ Ｐゴシック" pitchFamily="34" charset="-128"/>
            </a:endParaRPr>
          </a:p>
          <a:p>
            <a:pPr algn="ctr"/>
            <a:r>
              <a:rPr lang="en-US" sz="4000" b="1" dirty="0">
                <a:solidFill>
                  <a:srgbClr val="002060"/>
                </a:solidFill>
                <a:ea typeface="ＭＳ Ｐゴシック" pitchFamily="34" charset="-128"/>
              </a:rPr>
              <a:t>A Unified Welfare Analysis of Government Policies</a:t>
            </a:r>
          </a:p>
          <a:p>
            <a:pPr algn="ctr"/>
            <a:endParaRPr lang="en-US" sz="2300" dirty="0">
              <a:solidFill>
                <a:prstClr val="black"/>
              </a:solidFill>
              <a:ea typeface="ＭＳ Ｐゴシック" pitchFamily="34" charset="-128"/>
            </a:endParaRPr>
          </a:p>
          <a:p>
            <a:pPr algn="ctr"/>
            <a:endParaRPr lang="en-US" sz="2300" dirty="0">
              <a:solidFill>
                <a:prstClr val="black"/>
              </a:solidFill>
              <a:ea typeface="ＭＳ Ｐゴシック" pitchFamily="34" charset="-128"/>
            </a:endParaRPr>
          </a:p>
          <a:p>
            <a:pPr algn="ctr"/>
            <a:endParaRPr lang="en-US" sz="2300" dirty="0">
              <a:solidFill>
                <a:prstClr val="black"/>
              </a:solidFill>
              <a:ea typeface="ＭＳ Ｐゴシック" pitchFamily="34" charset="-128"/>
            </a:endParaRPr>
          </a:p>
          <a:p>
            <a:pPr algn="ctr"/>
            <a:r>
              <a:rPr lang="en-US" sz="2300" dirty="0">
                <a:solidFill>
                  <a:prstClr val="black"/>
                </a:solidFill>
                <a:ea typeface="ＭＳ Ｐゴシック" pitchFamily="34" charset="-128"/>
              </a:rPr>
              <a:t>Nathaniel Hendren and Ben Sprung-Keyser</a:t>
            </a:r>
          </a:p>
          <a:p>
            <a:pPr algn="ctr"/>
            <a:endParaRPr lang="en-US" sz="2300" dirty="0">
              <a:solidFill>
                <a:prstClr val="black"/>
              </a:solidFill>
              <a:ea typeface="ＭＳ Ｐゴシック" pitchFamily="34" charset="-128"/>
            </a:endParaRPr>
          </a:p>
          <a:p>
            <a:pPr algn="ctr"/>
            <a:r>
              <a:rPr lang="en-US" sz="2300" dirty="0">
                <a:solidFill>
                  <a:prstClr val="black"/>
                </a:solidFill>
                <a:ea typeface="ＭＳ Ｐゴシック" pitchFamily="34" charset="-128"/>
              </a:rPr>
              <a:t>Harvard</a:t>
            </a:r>
          </a:p>
          <a:p>
            <a:pPr algn="ctr"/>
            <a:endParaRPr lang="en-US" sz="2300" dirty="0">
              <a:solidFill>
                <a:prstClr val="black"/>
              </a:solidFill>
              <a:ea typeface="ＭＳ Ｐゴシック" pitchFamily="34" charset="-128"/>
            </a:endParaRPr>
          </a:p>
          <a:p>
            <a:pPr algn="ctr"/>
            <a:r>
              <a:rPr lang="en-US" sz="2300" dirty="0">
                <a:solidFill>
                  <a:prstClr val="black"/>
                </a:solidFill>
                <a:ea typeface="ＭＳ Ｐゴシック" pitchFamily="34" charset="-128"/>
              </a:rPr>
              <a:t>July, 2019</a:t>
            </a:r>
            <a:endParaRPr lang="en-US" sz="2800" dirty="0">
              <a:solidFill>
                <a:srgbClr val="002060"/>
              </a:solidFill>
              <a:ea typeface="ＭＳ Ｐゴシック" pitchFamily="34" charset="-128"/>
            </a:endParaRPr>
          </a:p>
          <a:p>
            <a:pPr algn="ctr"/>
            <a:endParaRPr lang="en-US" sz="1500" b="1" dirty="0">
              <a:solidFill>
                <a:srgbClr val="FF0000"/>
              </a:solidFill>
            </a:endParaRPr>
          </a:p>
          <a:p>
            <a:pPr algn="just"/>
            <a:endParaRPr lang="en-US" sz="1500" i="1" dirty="0">
              <a:solidFill>
                <a:prstClr val="black"/>
              </a:solidFill>
            </a:endParaRPr>
          </a:p>
          <a:p>
            <a:pPr algn="just"/>
            <a:endParaRPr lang="en-US" sz="1500" i="1" dirty="0">
              <a:solidFill>
                <a:prstClr val="black"/>
              </a:solidFill>
            </a:endParaRPr>
          </a:p>
          <a:p>
            <a:pPr algn="just"/>
            <a:endParaRPr lang="en-US" sz="1500" i="1" dirty="0">
              <a:solidFill>
                <a:prstClr val="black"/>
              </a:solidFill>
            </a:endParaRPr>
          </a:p>
          <a:p>
            <a:pPr algn="just"/>
            <a:endParaRPr lang="en-US" sz="1500" dirty="0">
              <a:solidFill>
                <a:srgbClr val="002060"/>
              </a:solidFill>
              <a:ea typeface="ＭＳ Ｐゴシック" pitchFamily="34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3836569504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" name="AutoShape 3">
            <a:extLst>
              <a:ext uri="{FF2B5EF4-FFF2-40B4-BE49-F238E27FC236}">
                <a16:creationId xmlns:a16="http://schemas.microsoft.com/office/drawing/2014/main" id="{9179ABBC-6819-4E8B-ADF7-278E32690FC9}"/>
              </a:ext>
            </a:extLst>
          </p:cNvPr>
          <p:cNvSpPr>
            <a:spLocks noChangeAspect="1" noChangeArrowheads="1" noTextEdit="1"/>
          </p:cNvSpPr>
          <p:nvPr/>
        </p:nvSpPr>
        <p:spPr bwMode="auto">
          <a:xfrm>
            <a:off x="609601" y="-1"/>
            <a:ext cx="109728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9" name="Rectangle 5">
            <a:extLst>
              <a:ext uri="{FF2B5EF4-FFF2-40B4-BE49-F238E27FC236}">
                <a16:creationId xmlns:a16="http://schemas.microsoft.com/office/drawing/2014/main" id="{777A3918-FE5D-4FBF-BC8A-C52C0DA6C03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4838" y="-4763"/>
            <a:ext cx="10982325" cy="6867525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0" name="Rectangle 6">
            <a:extLst>
              <a:ext uri="{FF2B5EF4-FFF2-40B4-BE49-F238E27FC236}">
                <a16:creationId xmlns:a16="http://schemas.microsoft.com/office/drawing/2014/main" id="{1BDA0D00-B73B-4158-B2F5-841CA1F066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9601" y="-1"/>
            <a:ext cx="10968038" cy="6853238"/>
          </a:xfrm>
          <a:prstGeom prst="rect">
            <a:avLst/>
          </a:prstGeom>
          <a:solidFill>
            <a:srgbClr val="FFFFFF"/>
          </a:solidFill>
          <a:ln w="14288">
            <a:solidFill>
              <a:srgbClr val="FFFFF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1" name="Rectangle 7">
            <a:extLst>
              <a:ext uri="{FF2B5EF4-FFF2-40B4-BE49-F238E27FC236}">
                <a16:creationId xmlns:a16="http://schemas.microsoft.com/office/drawing/2014/main" id="{A48D8555-AD5E-4936-BCCD-0C84690168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92251" y="1230312"/>
            <a:ext cx="9948863" cy="4613275"/>
          </a:xfrm>
          <a:prstGeom prst="rect">
            <a:avLst/>
          </a:prstGeom>
          <a:solidFill>
            <a:srgbClr val="FFFFFF"/>
          </a:solidFill>
          <a:ln w="14288">
            <a:solidFill>
              <a:srgbClr val="FFFFF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62" name="Rectangle 8">
            <a:extLst>
              <a:ext uri="{FF2B5EF4-FFF2-40B4-BE49-F238E27FC236}">
                <a16:creationId xmlns:a16="http://schemas.microsoft.com/office/drawing/2014/main" id="{06956990-4706-44D6-9F21-B73A0E481C1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43063" y="1381125"/>
            <a:ext cx="877888" cy="1189038"/>
          </a:xfrm>
          <a:prstGeom prst="rect">
            <a:avLst/>
          </a:prstGeom>
          <a:solidFill>
            <a:srgbClr val="CD7371"/>
          </a:solidFill>
          <a:ln w="14288">
            <a:solidFill>
              <a:srgbClr val="C0504D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7" name="Rectangle 23">
            <a:extLst>
              <a:ext uri="{FF2B5EF4-FFF2-40B4-BE49-F238E27FC236}">
                <a16:creationId xmlns:a16="http://schemas.microsoft.com/office/drawing/2014/main" id="{FEDF278D-90D9-402F-AF21-7BF6E53D86C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65288" y="1050925"/>
            <a:ext cx="955675" cy="361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100" b="0" i="0" u="none" strike="noStrike" cap="none" normalizeH="0" baseline="0" dirty="0">
                <a:ln>
                  <a:noFill/>
                </a:ln>
                <a:solidFill>
                  <a:srgbClr val="909090"/>
                </a:solidFill>
                <a:effectLst/>
                <a:latin typeface="Arial" panose="020B0604020202020204" pitchFamily="34" charset="0"/>
              </a:rPr>
              <a:t>$11.4K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84" name="Line 30">
            <a:extLst>
              <a:ext uri="{FF2B5EF4-FFF2-40B4-BE49-F238E27FC236}">
                <a16:creationId xmlns:a16="http://schemas.microsoft.com/office/drawing/2014/main" id="{53FEBC6C-0EDE-4AB9-8E0F-B6A8744F3118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492251" y="1230312"/>
            <a:ext cx="0" cy="4613275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5" name="Line 31">
            <a:extLst>
              <a:ext uri="{FF2B5EF4-FFF2-40B4-BE49-F238E27FC236}">
                <a16:creationId xmlns:a16="http://schemas.microsoft.com/office/drawing/2014/main" id="{5C815DC8-8CDE-4473-BF87-1860F0D6D50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395413" y="5692775"/>
            <a:ext cx="96838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6" name="Rectangle 32">
            <a:extLst>
              <a:ext uri="{FF2B5EF4-FFF2-40B4-BE49-F238E27FC236}">
                <a16:creationId xmlns:a16="http://schemas.microsoft.com/office/drawing/2014/main" id="{FBBD2EF0-BDE2-42D3-8070-F4C611C356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2326" y="5559425"/>
            <a:ext cx="541338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 dirty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-30K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87" name="Line 33">
            <a:extLst>
              <a:ext uri="{FF2B5EF4-FFF2-40B4-BE49-F238E27FC236}">
                <a16:creationId xmlns:a16="http://schemas.microsoft.com/office/drawing/2014/main" id="{EBEDD1EC-9C67-4474-8F2E-4F98AB45382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395413" y="4649787"/>
            <a:ext cx="96838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8" name="Rectangle 34">
            <a:extLst>
              <a:ext uri="{FF2B5EF4-FFF2-40B4-BE49-F238E27FC236}">
                <a16:creationId xmlns:a16="http://schemas.microsoft.com/office/drawing/2014/main" id="{EC598567-C197-463C-A508-37D35491E5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3276" y="4516437"/>
            <a:ext cx="541338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 dirty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-20K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89" name="Line 35">
            <a:extLst>
              <a:ext uri="{FF2B5EF4-FFF2-40B4-BE49-F238E27FC236}">
                <a16:creationId xmlns:a16="http://schemas.microsoft.com/office/drawing/2014/main" id="{B9A13862-414D-40C8-8B9A-C71E7CD09AB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395413" y="3606800"/>
            <a:ext cx="96838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0" name="Rectangle 36">
            <a:extLst>
              <a:ext uri="{FF2B5EF4-FFF2-40B4-BE49-F238E27FC236}">
                <a16:creationId xmlns:a16="http://schemas.microsoft.com/office/drawing/2014/main" id="{C5D4B962-0DBB-4DA5-B30B-3174F84027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1851" y="3475037"/>
            <a:ext cx="541338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 dirty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-10K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91" name="Line 37">
            <a:extLst>
              <a:ext uri="{FF2B5EF4-FFF2-40B4-BE49-F238E27FC236}">
                <a16:creationId xmlns:a16="http://schemas.microsoft.com/office/drawing/2014/main" id="{2B209450-F331-4DAD-AA89-AD6E4796BBC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395413" y="2570162"/>
            <a:ext cx="96838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2" name="Rectangle 38">
            <a:extLst>
              <a:ext uri="{FF2B5EF4-FFF2-40B4-BE49-F238E27FC236}">
                <a16:creationId xmlns:a16="http://schemas.microsoft.com/office/drawing/2014/main" id="{E64DB8F1-DB2A-4DB6-AF7A-10C6B9559F1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08088" y="2432050"/>
            <a:ext cx="255588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0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93" name="Line 39">
            <a:extLst>
              <a:ext uri="{FF2B5EF4-FFF2-40B4-BE49-F238E27FC236}">
                <a16:creationId xmlns:a16="http://schemas.microsoft.com/office/drawing/2014/main" id="{4370FFBF-4F4F-42C5-A820-6C9AF75447F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395413" y="1527175"/>
            <a:ext cx="96838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4" name="Rectangle 40">
            <a:extLst>
              <a:ext uri="{FF2B5EF4-FFF2-40B4-BE49-F238E27FC236}">
                <a16:creationId xmlns:a16="http://schemas.microsoft.com/office/drawing/2014/main" id="{171ADC71-236C-4478-8F61-A905F40DDA1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1526" y="1390650"/>
            <a:ext cx="60007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 dirty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$10K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95" name="Line 41">
            <a:extLst>
              <a:ext uri="{FF2B5EF4-FFF2-40B4-BE49-F238E27FC236}">
                <a16:creationId xmlns:a16="http://schemas.microsoft.com/office/drawing/2014/main" id="{3A807105-9191-4F46-8133-CDF9B1E43F88}"/>
              </a:ext>
            </a:extLst>
          </p:cNvPr>
          <p:cNvSpPr>
            <a:spLocks noChangeShapeType="1"/>
          </p:cNvSpPr>
          <p:nvPr/>
        </p:nvSpPr>
        <p:spPr bwMode="auto">
          <a:xfrm>
            <a:off x="1492251" y="5843587"/>
            <a:ext cx="9948863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6" name="Line 42">
            <a:extLst>
              <a:ext uri="{FF2B5EF4-FFF2-40B4-BE49-F238E27FC236}">
                <a16:creationId xmlns:a16="http://schemas.microsoft.com/office/drawing/2014/main" id="{D854A68B-15DA-476A-B8B6-556DC4A7D8DD}"/>
              </a:ext>
            </a:extLst>
          </p:cNvPr>
          <p:cNvSpPr>
            <a:spLocks noChangeShapeType="1"/>
          </p:cNvSpPr>
          <p:nvPr/>
        </p:nvSpPr>
        <p:spPr bwMode="auto">
          <a:xfrm>
            <a:off x="2081213" y="5843587"/>
            <a:ext cx="0" cy="9525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7" name="Rectangle 43">
            <a:extLst>
              <a:ext uri="{FF2B5EF4-FFF2-40B4-BE49-F238E27FC236}">
                <a16:creationId xmlns:a16="http://schemas.microsoft.com/office/drawing/2014/main" id="{76E7AC8F-2CB8-43DB-8F22-370685C472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66901" y="5989637"/>
            <a:ext cx="525463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5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Total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98" name="Rectangle 44">
            <a:extLst>
              <a:ext uri="{FF2B5EF4-FFF2-40B4-BE49-F238E27FC236}">
                <a16:creationId xmlns:a16="http://schemas.microsoft.com/office/drawing/2014/main" id="{0030113E-9020-4A6E-BC3C-D1A4FECE4E0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01801" y="6176962"/>
            <a:ext cx="877888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5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FIU Cost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17" name="Rectangle 63">
            <a:extLst>
              <a:ext uri="{FF2B5EF4-FFF2-40B4-BE49-F238E27FC236}">
                <a16:creationId xmlns:a16="http://schemas.microsoft.com/office/drawing/2014/main" id="{54004D21-45D1-4C6F-8DE9-A26C6AC36D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70638" y="444500"/>
            <a:ext cx="484188" cy="904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5300" b="0" i="0" u="none" strike="noStrike" cap="none" normalizeH="0" baseline="0">
                <a:ln>
                  <a:noFill/>
                </a:ln>
                <a:solidFill>
                  <a:srgbClr val="1E2D53"/>
                </a:solidFill>
                <a:effectLst/>
                <a:latin typeface="Arial" panose="020B0604020202020204" pitchFamily="34" charset="0"/>
              </a:rPr>
              <a:t> 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56" name="Rectangle 134">
            <a:extLst>
              <a:ext uri="{FF2B5EF4-FFF2-40B4-BE49-F238E27FC236}">
                <a16:creationId xmlns:a16="http://schemas.microsoft.com/office/drawing/2014/main" id="{C04FAD6A-495A-4CC4-94B9-4B5E95515A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0521" y="95828"/>
            <a:ext cx="10620914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>
              <a:defRPr/>
            </a:pPr>
            <a:r>
              <a:rPr lang="en-US" sz="2400" b="1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Net Cost to Government of Admission to Florida International University </a:t>
            </a:r>
          </a:p>
        </p:txBody>
      </p:sp>
      <p:sp>
        <p:nvSpPr>
          <p:cNvPr id="118" name="Line 38">
            <a:extLst>
              <a:ext uri="{FF2B5EF4-FFF2-40B4-BE49-F238E27FC236}">
                <a16:creationId xmlns:a16="http://schemas.microsoft.com/office/drawing/2014/main" id="{94F464BC-4323-014C-A0BE-42B52A70DA07}"/>
              </a:ext>
            </a:extLst>
          </p:cNvPr>
          <p:cNvSpPr>
            <a:spLocks noChangeShapeType="1"/>
          </p:cNvSpPr>
          <p:nvPr/>
        </p:nvSpPr>
        <p:spPr bwMode="auto">
          <a:xfrm>
            <a:off x="1492251" y="2570162"/>
            <a:ext cx="9948863" cy="0"/>
          </a:xfrm>
          <a:prstGeom prst="line">
            <a:avLst/>
          </a:prstGeom>
          <a:noFill/>
          <a:ln w="11113">
            <a:solidFill>
              <a:srgbClr val="90909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pSp>
        <p:nvGrpSpPr>
          <p:cNvPr id="12" name="Group 11">
            <a:extLst>
              <a:ext uri="{FF2B5EF4-FFF2-40B4-BE49-F238E27FC236}">
                <a16:creationId xmlns:a16="http://schemas.microsoft.com/office/drawing/2014/main" id="{F7BF172E-9D41-8F4B-A39C-8F402EAE7356}"/>
              </a:ext>
            </a:extLst>
          </p:cNvPr>
          <p:cNvGrpSpPr/>
          <p:nvPr/>
        </p:nvGrpSpPr>
        <p:grpSpPr>
          <a:xfrm>
            <a:off x="2649241" y="1592503"/>
            <a:ext cx="3552901" cy="646331"/>
            <a:chOff x="2912986" y="3870960"/>
            <a:chExt cx="3552901" cy="646331"/>
          </a:xfrm>
        </p:grpSpPr>
        <p:sp>
          <p:nvSpPr>
            <p:cNvPr id="119" name="TextBox 118">
              <a:extLst>
                <a:ext uri="{FF2B5EF4-FFF2-40B4-BE49-F238E27FC236}">
                  <a16:creationId xmlns:a16="http://schemas.microsoft.com/office/drawing/2014/main" id="{B2FBD6F9-97E9-F348-8748-246DD9AA3120}"/>
                </a:ext>
              </a:extLst>
            </p:cNvPr>
            <p:cNvSpPr txBox="1"/>
            <p:nvPr/>
          </p:nvSpPr>
          <p:spPr>
            <a:xfrm>
              <a:off x="3281722" y="3870960"/>
              <a:ext cx="3184165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>
                  <a:latin typeface="Arial" panose="020B0604020202020204" pitchFamily="34" charset="0"/>
                  <a:cs typeface="Arial" panose="020B0604020202020204" pitchFamily="34" charset="0"/>
                </a:rPr>
                <a:t>Cost per admission to FIU (IPEDS/Zimmerman (2014))</a:t>
              </a:r>
            </a:p>
          </p:txBody>
        </p:sp>
        <p:cxnSp>
          <p:nvCxnSpPr>
            <p:cNvPr id="120" name="Straight Arrow Connector 119">
              <a:extLst>
                <a:ext uri="{FF2B5EF4-FFF2-40B4-BE49-F238E27FC236}">
                  <a16:creationId xmlns:a16="http://schemas.microsoft.com/office/drawing/2014/main" id="{8F204ECC-D948-7D42-8C15-57EA5946DF32}"/>
                </a:ext>
              </a:extLst>
            </p:cNvPr>
            <p:cNvCxnSpPr/>
            <p:nvPr/>
          </p:nvCxnSpPr>
          <p:spPr>
            <a:xfrm flipH="1">
              <a:off x="2912986" y="4090351"/>
              <a:ext cx="368736" cy="0"/>
            </a:xfrm>
            <a:prstGeom prst="straightConnector1">
              <a:avLst/>
            </a:prstGeom>
            <a:ln>
              <a:tailEnd type="triangle"/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</p:grpSp>
      <p:sp>
        <p:nvSpPr>
          <p:cNvPr id="13" name="TextBox 12">
            <a:extLst>
              <a:ext uri="{FF2B5EF4-FFF2-40B4-BE49-F238E27FC236}">
                <a16:creationId xmlns:a16="http://schemas.microsoft.com/office/drawing/2014/main" id="{E3052DE0-444C-014A-81AD-DFD565466100}"/>
              </a:ext>
            </a:extLst>
          </p:cNvPr>
          <p:cNvSpPr txBox="1"/>
          <p:nvPr/>
        </p:nvSpPr>
        <p:spPr>
          <a:xfrm>
            <a:off x="0" y="6593293"/>
            <a:ext cx="463998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>
                <a:solidFill>
                  <a:schemeClr val="bg1">
                    <a:lumMod val="50000"/>
                  </a:schemeClr>
                </a:solidFill>
              </a:rPr>
              <a:t>Note: All amounts in 2005 USD, discounted using a 3% real interest rate</a:t>
            </a:r>
          </a:p>
        </p:txBody>
      </p:sp>
    </p:spTree>
    <p:extLst>
      <p:ext uri="{BB962C8B-B14F-4D97-AF65-F5344CB8AC3E}">
        <p14:creationId xmlns:p14="http://schemas.microsoft.com/office/powerpoint/2010/main" val="345187355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50">
        <p:fade/>
      </p:transition>
    </mc:Choice>
    <mc:Fallback xmlns="">
      <p:transition>
        <p:fade/>
      </p:transition>
    </mc:Fallback>
  </mc:AlternateContent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" name="AutoShape 3">
            <a:extLst>
              <a:ext uri="{FF2B5EF4-FFF2-40B4-BE49-F238E27FC236}">
                <a16:creationId xmlns:a16="http://schemas.microsoft.com/office/drawing/2014/main" id="{9179ABBC-6819-4E8B-ADF7-278E32690FC9}"/>
              </a:ext>
            </a:extLst>
          </p:cNvPr>
          <p:cNvSpPr>
            <a:spLocks noChangeAspect="1" noChangeArrowheads="1" noTextEdit="1"/>
          </p:cNvSpPr>
          <p:nvPr/>
        </p:nvSpPr>
        <p:spPr bwMode="auto">
          <a:xfrm>
            <a:off x="609601" y="-1"/>
            <a:ext cx="109728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9" name="Rectangle 5">
            <a:extLst>
              <a:ext uri="{FF2B5EF4-FFF2-40B4-BE49-F238E27FC236}">
                <a16:creationId xmlns:a16="http://schemas.microsoft.com/office/drawing/2014/main" id="{777A3918-FE5D-4FBF-BC8A-C52C0DA6C03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4838" y="-4763"/>
            <a:ext cx="10982325" cy="6867525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0" name="Rectangle 6">
            <a:extLst>
              <a:ext uri="{FF2B5EF4-FFF2-40B4-BE49-F238E27FC236}">
                <a16:creationId xmlns:a16="http://schemas.microsoft.com/office/drawing/2014/main" id="{1BDA0D00-B73B-4158-B2F5-841CA1F066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9601" y="-1"/>
            <a:ext cx="10968038" cy="6853238"/>
          </a:xfrm>
          <a:prstGeom prst="rect">
            <a:avLst/>
          </a:prstGeom>
          <a:solidFill>
            <a:srgbClr val="FFFFFF"/>
          </a:solidFill>
          <a:ln w="14288">
            <a:solidFill>
              <a:srgbClr val="FFFFF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1" name="Rectangle 7">
            <a:extLst>
              <a:ext uri="{FF2B5EF4-FFF2-40B4-BE49-F238E27FC236}">
                <a16:creationId xmlns:a16="http://schemas.microsoft.com/office/drawing/2014/main" id="{A48D8555-AD5E-4936-BCCD-0C84690168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92251" y="1230312"/>
            <a:ext cx="9948863" cy="4613275"/>
          </a:xfrm>
          <a:prstGeom prst="rect">
            <a:avLst/>
          </a:prstGeom>
          <a:solidFill>
            <a:srgbClr val="FFFFFF"/>
          </a:solidFill>
          <a:ln w="14288">
            <a:solidFill>
              <a:srgbClr val="FFFFF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62" name="Rectangle 8">
            <a:extLst>
              <a:ext uri="{FF2B5EF4-FFF2-40B4-BE49-F238E27FC236}">
                <a16:creationId xmlns:a16="http://schemas.microsoft.com/office/drawing/2014/main" id="{06956990-4706-44D6-9F21-B73A0E481C1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43063" y="1381125"/>
            <a:ext cx="877888" cy="1189038"/>
          </a:xfrm>
          <a:prstGeom prst="rect">
            <a:avLst/>
          </a:prstGeom>
          <a:solidFill>
            <a:srgbClr val="CD7371"/>
          </a:solidFill>
          <a:ln w="14288">
            <a:solidFill>
              <a:srgbClr val="C0504D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7" name="Rectangle 23">
            <a:extLst>
              <a:ext uri="{FF2B5EF4-FFF2-40B4-BE49-F238E27FC236}">
                <a16:creationId xmlns:a16="http://schemas.microsoft.com/office/drawing/2014/main" id="{FEDF278D-90D9-402F-AF21-7BF6E53D86C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65288" y="1050925"/>
            <a:ext cx="955675" cy="361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100" b="0" i="0" u="none" strike="noStrike" cap="none" normalizeH="0" baseline="0" dirty="0">
                <a:ln>
                  <a:noFill/>
                </a:ln>
                <a:solidFill>
                  <a:srgbClr val="909090"/>
                </a:solidFill>
                <a:effectLst/>
                <a:latin typeface="Arial" panose="020B0604020202020204" pitchFamily="34" charset="0"/>
              </a:rPr>
              <a:t>$11.4K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84" name="Line 30">
            <a:extLst>
              <a:ext uri="{FF2B5EF4-FFF2-40B4-BE49-F238E27FC236}">
                <a16:creationId xmlns:a16="http://schemas.microsoft.com/office/drawing/2014/main" id="{53FEBC6C-0EDE-4AB9-8E0F-B6A8744F3118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492251" y="1230312"/>
            <a:ext cx="0" cy="4613275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5" name="Line 31">
            <a:extLst>
              <a:ext uri="{FF2B5EF4-FFF2-40B4-BE49-F238E27FC236}">
                <a16:creationId xmlns:a16="http://schemas.microsoft.com/office/drawing/2014/main" id="{5C815DC8-8CDE-4473-BF87-1860F0D6D50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395413" y="5692775"/>
            <a:ext cx="96838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6" name="Rectangle 32">
            <a:extLst>
              <a:ext uri="{FF2B5EF4-FFF2-40B4-BE49-F238E27FC236}">
                <a16:creationId xmlns:a16="http://schemas.microsoft.com/office/drawing/2014/main" id="{FBBD2EF0-BDE2-42D3-8070-F4C611C356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2326" y="5559425"/>
            <a:ext cx="541338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 dirty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-30K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87" name="Line 33">
            <a:extLst>
              <a:ext uri="{FF2B5EF4-FFF2-40B4-BE49-F238E27FC236}">
                <a16:creationId xmlns:a16="http://schemas.microsoft.com/office/drawing/2014/main" id="{EBEDD1EC-9C67-4474-8F2E-4F98AB45382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395413" y="4649787"/>
            <a:ext cx="96838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8" name="Rectangle 34">
            <a:extLst>
              <a:ext uri="{FF2B5EF4-FFF2-40B4-BE49-F238E27FC236}">
                <a16:creationId xmlns:a16="http://schemas.microsoft.com/office/drawing/2014/main" id="{EC598567-C197-463C-A508-37D35491E5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3276" y="4516437"/>
            <a:ext cx="541338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 dirty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-20K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89" name="Line 35">
            <a:extLst>
              <a:ext uri="{FF2B5EF4-FFF2-40B4-BE49-F238E27FC236}">
                <a16:creationId xmlns:a16="http://schemas.microsoft.com/office/drawing/2014/main" id="{B9A13862-414D-40C8-8B9A-C71E7CD09AB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395413" y="3606800"/>
            <a:ext cx="96838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0" name="Rectangle 36">
            <a:extLst>
              <a:ext uri="{FF2B5EF4-FFF2-40B4-BE49-F238E27FC236}">
                <a16:creationId xmlns:a16="http://schemas.microsoft.com/office/drawing/2014/main" id="{C5D4B962-0DBB-4DA5-B30B-3174F84027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1851" y="3475037"/>
            <a:ext cx="541338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 dirty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-10K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91" name="Line 37">
            <a:extLst>
              <a:ext uri="{FF2B5EF4-FFF2-40B4-BE49-F238E27FC236}">
                <a16:creationId xmlns:a16="http://schemas.microsoft.com/office/drawing/2014/main" id="{2B209450-F331-4DAD-AA89-AD6E4796BBC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395413" y="2570162"/>
            <a:ext cx="96838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2" name="Rectangle 38">
            <a:extLst>
              <a:ext uri="{FF2B5EF4-FFF2-40B4-BE49-F238E27FC236}">
                <a16:creationId xmlns:a16="http://schemas.microsoft.com/office/drawing/2014/main" id="{E64DB8F1-DB2A-4DB6-AF7A-10C6B9559F1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08088" y="2432050"/>
            <a:ext cx="255588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0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93" name="Line 39">
            <a:extLst>
              <a:ext uri="{FF2B5EF4-FFF2-40B4-BE49-F238E27FC236}">
                <a16:creationId xmlns:a16="http://schemas.microsoft.com/office/drawing/2014/main" id="{4370FFBF-4F4F-42C5-A820-6C9AF75447F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395413" y="1527175"/>
            <a:ext cx="96838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4" name="Rectangle 40">
            <a:extLst>
              <a:ext uri="{FF2B5EF4-FFF2-40B4-BE49-F238E27FC236}">
                <a16:creationId xmlns:a16="http://schemas.microsoft.com/office/drawing/2014/main" id="{171ADC71-236C-4478-8F61-A905F40DDA1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1526" y="1390650"/>
            <a:ext cx="60007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 dirty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$10K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95" name="Line 41">
            <a:extLst>
              <a:ext uri="{FF2B5EF4-FFF2-40B4-BE49-F238E27FC236}">
                <a16:creationId xmlns:a16="http://schemas.microsoft.com/office/drawing/2014/main" id="{3A807105-9191-4F46-8133-CDF9B1E43F88}"/>
              </a:ext>
            </a:extLst>
          </p:cNvPr>
          <p:cNvSpPr>
            <a:spLocks noChangeShapeType="1"/>
          </p:cNvSpPr>
          <p:nvPr/>
        </p:nvSpPr>
        <p:spPr bwMode="auto">
          <a:xfrm>
            <a:off x="1492251" y="5843587"/>
            <a:ext cx="9948863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6" name="Line 42">
            <a:extLst>
              <a:ext uri="{FF2B5EF4-FFF2-40B4-BE49-F238E27FC236}">
                <a16:creationId xmlns:a16="http://schemas.microsoft.com/office/drawing/2014/main" id="{D854A68B-15DA-476A-B8B6-556DC4A7D8DD}"/>
              </a:ext>
            </a:extLst>
          </p:cNvPr>
          <p:cNvSpPr>
            <a:spLocks noChangeShapeType="1"/>
          </p:cNvSpPr>
          <p:nvPr/>
        </p:nvSpPr>
        <p:spPr bwMode="auto">
          <a:xfrm>
            <a:off x="2081213" y="5843587"/>
            <a:ext cx="0" cy="9525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7" name="Rectangle 43">
            <a:extLst>
              <a:ext uri="{FF2B5EF4-FFF2-40B4-BE49-F238E27FC236}">
                <a16:creationId xmlns:a16="http://schemas.microsoft.com/office/drawing/2014/main" id="{76E7AC8F-2CB8-43DB-8F22-370685C472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66901" y="5989637"/>
            <a:ext cx="525463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5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Total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98" name="Rectangle 44">
            <a:extLst>
              <a:ext uri="{FF2B5EF4-FFF2-40B4-BE49-F238E27FC236}">
                <a16:creationId xmlns:a16="http://schemas.microsoft.com/office/drawing/2014/main" id="{0030113E-9020-4A6E-BC3C-D1A4FECE4E0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01801" y="6176962"/>
            <a:ext cx="877888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5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FIU Cost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67EA76E5-E5B9-5341-9654-C48F3B1F3249}"/>
              </a:ext>
            </a:extLst>
          </p:cNvPr>
          <p:cNvGrpSpPr/>
          <p:nvPr/>
        </p:nvGrpSpPr>
        <p:grpSpPr>
          <a:xfrm>
            <a:off x="3087688" y="1381125"/>
            <a:ext cx="963613" cy="4883150"/>
            <a:chOff x="3087688" y="1381125"/>
            <a:chExt cx="963613" cy="4883150"/>
          </a:xfrm>
        </p:grpSpPr>
        <p:sp>
          <p:nvSpPr>
            <p:cNvPr id="63" name="Rectangle 9">
              <a:extLst>
                <a:ext uri="{FF2B5EF4-FFF2-40B4-BE49-F238E27FC236}">
                  <a16:creationId xmlns:a16="http://schemas.microsoft.com/office/drawing/2014/main" id="{C8B7DF23-590B-4750-B8F5-9AE75FE372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01976" y="1381125"/>
              <a:ext cx="877888" cy="1189038"/>
            </a:xfrm>
            <a:prstGeom prst="rect">
              <a:avLst/>
            </a:prstGeom>
            <a:solidFill>
              <a:srgbClr val="729ACA"/>
            </a:solidFill>
            <a:ln w="14288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" name="Rectangle 13">
              <a:extLst>
                <a:ext uri="{FF2B5EF4-FFF2-40B4-BE49-F238E27FC236}">
                  <a16:creationId xmlns:a16="http://schemas.microsoft.com/office/drawing/2014/main" id="{21297114-4262-4BDE-9F55-0285E0F87A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87688" y="1709737"/>
              <a:ext cx="909638" cy="860425"/>
            </a:xfrm>
            <a:prstGeom prst="rect">
              <a:avLst/>
            </a:prstGeom>
            <a:solidFill>
              <a:srgbClr val="FFFFFF"/>
            </a:solidFill>
            <a:ln w="55563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" name="Rectangle 25">
              <a:extLst>
                <a:ext uri="{FF2B5EF4-FFF2-40B4-BE49-F238E27FC236}">
                  <a16:creationId xmlns:a16="http://schemas.microsoft.com/office/drawing/2014/main" id="{E01F862F-5287-4B21-85EC-9DBAD8284E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55951" y="1801812"/>
              <a:ext cx="895350" cy="3619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100" b="0" i="0" u="none" strike="noStrike" cap="none" normalizeH="0" baseline="0">
                  <a:ln>
                    <a:noFill/>
                  </a:ln>
                  <a:solidFill>
                    <a:srgbClr val="909090"/>
                  </a:solidFill>
                  <a:effectLst/>
                  <a:latin typeface="Arial" panose="020B0604020202020204" pitchFamily="34" charset="0"/>
                </a:rPr>
                <a:t>$-3.2K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99" name="Line 45">
              <a:extLst>
                <a:ext uri="{FF2B5EF4-FFF2-40B4-BE49-F238E27FC236}">
                  <a16:creationId xmlns:a16="http://schemas.microsoft.com/office/drawing/2014/main" id="{FB7E7ADC-5F5D-4F36-8B3E-6115D04AD2F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40126" y="5843587"/>
              <a:ext cx="0" cy="9525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0" name="Rectangle 46">
              <a:extLst>
                <a:ext uri="{FF2B5EF4-FFF2-40B4-BE49-F238E27FC236}">
                  <a16:creationId xmlns:a16="http://schemas.microsoft.com/office/drawing/2014/main" id="{0F890BDC-DF24-4DC2-A16C-B1E27CD119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11513" y="5989637"/>
              <a:ext cx="7683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Student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</p:grpSp>
      <p:sp>
        <p:nvSpPr>
          <p:cNvPr id="101" name="Rectangle 47">
            <a:extLst>
              <a:ext uri="{FF2B5EF4-FFF2-40B4-BE49-F238E27FC236}">
                <a16:creationId xmlns:a16="http://schemas.microsoft.com/office/drawing/2014/main" id="{59908CDB-7DC4-49B7-94ED-C8DC4DA800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24188" y="6176962"/>
            <a:ext cx="1165225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5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Contribution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17" name="Rectangle 63">
            <a:extLst>
              <a:ext uri="{FF2B5EF4-FFF2-40B4-BE49-F238E27FC236}">
                <a16:creationId xmlns:a16="http://schemas.microsoft.com/office/drawing/2014/main" id="{54004D21-45D1-4C6F-8DE9-A26C6AC36D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70638" y="444500"/>
            <a:ext cx="484188" cy="904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5300" b="0" i="0" u="none" strike="noStrike" cap="none" normalizeH="0" baseline="0">
                <a:ln>
                  <a:noFill/>
                </a:ln>
                <a:solidFill>
                  <a:srgbClr val="1E2D53"/>
                </a:solidFill>
                <a:effectLst/>
                <a:latin typeface="Arial" panose="020B0604020202020204" pitchFamily="34" charset="0"/>
              </a:rPr>
              <a:t> 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56" name="Rectangle 134">
            <a:extLst>
              <a:ext uri="{FF2B5EF4-FFF2-40B4-BE49-F238E27FC236}">
                <a16:creationId xmlns:a16="http://schemas.microsoft.com/office/drawing/2014/main" id="{C04FAD6A-495A-4CC4-94B9-4B5E95515A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0521" y="95828"/>
            <a:ext cx="10620914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>
              <a:defRPr/>
            </a:pPr>
            <a:r>
              <a:rPr lang="en-US" sz="2400" b="1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Net Cost to Government of Admission to Florida International University </a:t>
            </a:r>
          </a:p>
        </p:txBody>
      </p:sp>
      <p:sp>
        <p:nvSpPr>
          <p:cNvPr id="118" name="Line 38">
            <a:extLst>
              <a:ext uri="{FF2B5EF4-FFF2-40B4-BE49-F238E27FC236}">
                <a16:creationId xmlns:a16="http://schemas.microsoft.com/office/drawing/2014/main" id="{94F464BC-4323-014C-A0BE-42B52A70DA07}"/>
              </a:ext>
            </a:extLst>
          </p:cNvPr>
          <p:cNvSpPr>
            <a:spLocks noChangeShapeType="1"/>
          </p:cNvSpPr>
          <p:nvPr/>
        </p:nvSpPr>
        <p:spPr bwMode="auto">
          <a:xfrm>
            <a:off x="1492251" y="2570162"/>
            <a:ext cx="9948863" cy="0"/>
          </a:xfrm>
          <a:prstGeom prst="line">
            <a:avLst/>
          </a:prstGeom>
          <a:noFill/>
          <a:ln w="11113">
            <a:solidFill>
              <a:srgbClr val="90909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pSp>
        <p:nvGrpSpPr>
          <p:cNvPr id="122" name="Group 121">
            <a:extLst>
              <a:ext uri="{FF2B5EF4-FFF2-40B4-BE49-F238E27FC236}">
                <a16:creationId xmlns:a16="http://schemas.microsoft.com/office/drawing/2014/main" id="{2150D4E0-7CA7-1B46-BD34-28304343502E}"/>
              </a:ext>
            </a:extLst>
          </p:cNvPr>
          <p:cNvGrpSpPr/>
          <p:nvPr/>
        </p:nvGrpSpPr>
        <p:grpSpPr>
          <a:xfrm>
            <a:off x="4121869" y="1349375"/>
            <a:ext cx="3552901" cy="646331"/>
            <a:chOff x="4296455" y="1075164"/>
            <a:chExt cx="3552901" cy="646331"/>
          </a:xfrm>
        </p:grpSpPr>
        <p:sp>
          <p:nvSpPr>
            <p:cNvPr id="123" name="TextBox 122">
              <a:extLst>
                <a:ext uri="{FF2B5EF4-FFF2-40B4-BE49-F238E27FC236}">
                  <a16:creationId xmlns:a16="http://schemas.microsoft.com/office/drawing/2014/main" id="{0C86A298-9091-AD45-A962-19AA08B72AFA}"/>
                </a:ext>
              </a:extLst>
            </p:cNvPr>
            <p:cNvSpPr txBox="1"/>
            <p:nvPr/>
          </p:nvSpPr>
          <p:spPr>
            <a:xfrm>
              <a:off x="4665191" y="1075164"/>
              <a:ext cx="3184165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>
                  <a:latin typeface="Arial" panose="020B0604020202020204" pitchFamily="34" charset="0"/>
                  <a:cs typeface="Arial" panose="020B0604020202020204" pitchFamily="34" charset="0"/>
                </a:rPr>
                <a:t>Student payments/loans contribute $3.2K</a:t>
              </a:r>
            </a:p>
          </p:txBody>
        </p:sp>
        <p:cxnSp>
          <p:nvCxnSpPr>
            <p:cNvPr id="124" name="Straight Arrow Connector 123">
              <a:extLst>
                <a:ext uri="{FF2B5EF4-FFF2-40B4-BE49-F238E27FC236}">
                  <a16:creationId xmlns:a16="http://schemas.microsoft.com/office/drawing/2014/main" id="{D70F050D-4F4A-4F44-A73A-915F5CF58EAB}"/>
                </a:ext>
              </a:extLst>
            </p:cNvPr>
            <p:cNvCxnSpPr/>
            <p:nvPr/>
          </p:nvCxnSpPr>
          <p:spPr>
            <a:xfrm flipH="1">
              <a:off x="4296455" y="1294555"/>
              <a:ext cx="368736" cy="0"/>
            </a:xfrm>
            <a:prstGeom prst="straightConnector1">
              <a:avLst/>
            </a:prstGeom>
            <a:ln>
              <a:tailEnd type="triangle"/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</p:grpSp>
      <p:sp>
        <p:nvSpPr>
          <p:cNvPr id="70" name="TextBox 69">
            <a:extLst>
              <a:ext uri="{FF2B5EF4-FFF2-40B4-BE49-F238E27FC236}">
                <a16:creationId xmlns:a16="http://schemas.microsoft.com/office/drawing/2014/main" id="{55229016-6545-1247-9CF8-3DF4D57937DB}"/>
              </a:ext>
            </a:extLst>
          </p:cNvPr>
          <p:cNvSpPr txBox="1"/>
          <p:nvPr/>
        </p:nvSpPr>
        <p:spPr>
          <a:xfrm>
            <a:off x="0" y="6593293"/>
            <a:ext cx="5380127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>
                <a:solidFill>
                  <a:schemeClr val="bg1">
                    <a:lumMod val="50000"/>
                  </a:schemeClr>
                </a:solidFill>
              </a:rPr>
              <a:t>Note: All amounts in 2012 USD, discounted using CPI-U-RS and 3% real interest rate</a:t>
            </a:r>
          </a:p>
        </p:txBody>
      </p:sp>
    </p:spTree>
    <p:extLst>
      <p:ext uri="{BB962C8B-B14F-4D97-AF65-F5344CB8AC3E}">
        <p14:creationId xmlns:p14="http://schemas.microsoft.com/office/powerpoint/2010/main" val="110101092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50">
        <p:fade/>
      </p:transition>
    </mc:Choice>
    <mc:Fallback xmlns="">
      <p:transition>
        <p:fade/>
      </p:transition>
    </mc:Fallback>
  </mc:AlternateContent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" name="AutoShape 3">
            <a:extLst>
              <a:ext uri="{FF2B5EF4-FFF2-40B4-BE49-F238E27FC236}">
                <a16:creationId xmlns:a16="http://schemas.microsoft.com/office/drawing/2014/main" id="{9179ABBC-6819-4E8B-ADF7-278E32690FC9}"/>
              </a:ext>
            </a:extLst>
          </p:cNvPr>
          <p:cNvSpPr>
            <a:spLocks noChangeAspect="1" noChangeArrowheads="1" noTextEdit="1"/>
          </p:cNvSpPr>
          <p:nvPr/>
        </p:nvSpPr>
        <p:spPr bwMode="auto">
          <a:xfrm>
            <a:off x="609601" y="-1"/>
            <a:ext cx="109728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9" name="Rectangle 5">
            <a:extLst>
              <a:ext uri="{FF2B5EF4-FFF2-40B4-BE49-F238E27FC236}">
                <a16:creationId xmlns:a16="http://schemas.microsoft.com/office/drawing/2014/main" id="{777A3918-FE5D-4FBF-BC8A-C52C0DA6C03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4838" y="-4763"/>
            <a:ext cx="10982325" cy="6867525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0" name="Rectangle 6">
            <a:extLst>
              <a:ext uri="{FF2B5EF4-FFF2-40B4-BE49-F238E27FC236}">
                <a16:creationId xmlns:a16="http://schemas.microsoft.com/office/drawing/2014/main" id="{1BDA0D00-B73B-4158-B2F5-841CA1F066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9601" y="-1"/>
            <a:ext cx="10968038" cy="6853238"/>
          </a:xfrm>
          <a:prstGeom prst="rect">
            <a:avLst/>
          </a:prstGeom>
          <a:solidFill>
            <a:srgbClr val="FFFFFF"/>
          </a:solidFill>
          <a:ln w="14288">
            <a:solidFill>
              <a:srgbClr val="FFFFF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1" name="Rectangle 7">
            <a:extLst>
              <a:ext uri="{FF2B5EF4-FFF2-40B4-BE49-F238E27FC236}">
                <a16:creationId xmlns:a16="http://schemas.microsoft.com/office/drawing/2014/main" id="{A48D8555-AD5E-4936-BCCD-0C84690168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92251" y="1230312"/>
            <a:ext cx="9948863" cy="4613275"/>
          </a:xfrm>
          <a:prstGeom prst="rect">
            <a:avLst/>
          </a:prstGeom>
          <a:solidFill>
            <a:srgbClr val="FFFFFF"/>
          </a:solidFill>
          <a:ln w="14288">
            <a:solidFill>
              <a:srgbClr val="FFFFF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62" name="Rectangle 8">
            <a:extLst>
              <a:ext uri="{FF2B5EF4-FFF2-40B4-BE49-F238E27FC236}">
                <a16:creationId xmlns:a16="http://schemas.microsoft.com/office/drawing/2014/main" id="{06956990-4706-44D6-9F21-B73A0E481C1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43063" y="1381125"/>
            <a:ext cx="877888" cy="1189038"/>
          </a:xfrm>
          <a:prstGeom prst="rect">
            <a:avLst/>
          </a:prstGeom>
          <a:solidFill>
            <a:srgbClr val="CD7371"/>
          </a:solidFill>
          <a:ln w="14288">
            <a:solidFill>
              <a:srgbClr val="C0504D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7" name="Rectangle 23">
            <a:extLst>
              <a:ext uri="{FF2B5EF4-FFF2-40B4-BE49-F238E27FC236}">
                <a16:creationId xmlns:a16="http://schemas.microsoft.com/office/drawing/2014/main" id="{FEDF278D-90D9-402F-AF21-7BF6E53D86C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65288" y="1050925"/>
            <a:ext cx="955675" cy="361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100" b="0" i="0" u="none" strike="noStrike" cap="none" normalizeH="0" baseline="0" dirty="0">
                <a:ln>
                  <a:noFill/>
                </a:ln>
                <a:solidFill>
                  <a:srgbClr val="909090"/>
                </a:solidFill>
                <a:effectLst/>
                <a:latin typeface="Arial" panose="020B0604020202020204" pitchFamily="34" charset="0"/>
              </a:rPr>
              <a:t>$11.4K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84" name="Line 30">
            <a:extLst>
              <a:ext uri="{FF2B5EF4-FFF2-40B4-BE49-F238E27FC236}">
                <a16:creationId xmlns:a16="http://schemas.microsoft.com/office/drawing/2014/main" id="{53FEBC6C-0EDE-4AB9-8E0F-B6A8744F3118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492251" y="1230312"/>
            <a:ext cx="0" cy="4613275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5" name="Line 31">
            <a:extLst>
              <a:ext uri="{FF2B5EF4-FFF2-40B4-BE49-F238E27FC236}">
                <a16:creationId xmlns:a16="http://schemas.microsoft.com/office/drawing/2014/main" id="{5C815DC8-8CDE-4473-BF87-1860F0D6D50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395413" y="5692775"/>
            <a:ext cx="96838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6" name="Rectangle 32">
            <a:extLst>
              <a:ext uri="{FF2B5EF4-FFF2-40B4-BE49-F238E27FC236}">
                <a16:creationId xmlns:a16="http://schemas.microsoft.com/office/drawing/2014/main" id="{FBBD2EF0-BDE2-42D3-8070-F4C611C356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2326" y="5559425"/>
            <a:ext cx="541338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 dirty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-30K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87" name="Line 33">
            <a:extLst>
              <a:ext uri="{FF2B5EF4-FFF2-40B4-BE49-F238E27FC236}">
                <a16:creationId xmlns:a16="http://schemas.microsoft.com/office/drawing/2014/main" id="{EBEDD1EC-9C67-4474-8F2E-4F98AB45382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395413" y="4649787"/>
            <a:ext cx="96838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8" name="Rectangle 34">
            <a:extLst>
              <a:ext uri="{FF2B5EF4-FFF2-40B4-BE49-F238E27FC236}">
                <a16:creationId xmlns:a16="http://schemas.microsoft.com/office/drawing/2014/main" id="{EC598567-C197-463C-A508-37D35491E5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3276" y="4516437"/>
            <a:ext cx="541338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 dirty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-20K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89" name="Line 35">
            <a:extLst>
              <a:ext uri="{FF2B5EF4-FFF2-40B4-BE49-F238E27FC236}">
                <a16:creationId xmlns:a16="http://schemas.microsoft.com/office/drawing/2014/main" id="{B9A13862-414D-40C8-8B9A-C71E7CD09AB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395413" y="3606800"/>
            <a:ext cx="96838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0" name="Rectangle 36">
            <a:extLst>
              <a:ext uri="{FF2B5EF4-FFF2-40B4-BE49-F238E27FC236}">
                <a16:creationId xmlns:a16="http://schemas.microsoft.com/office/drawing/2014/main" id="{C5D4B962-0DBB-4DA5-B30B-3174F84027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1851" y="3475037"/>
            <a:ext cx="541338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 dirty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-10K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91" name="Line 37">
            <a:extLst>
              <a:ext uri="{FF2B5EF4-FFF2-40B4-BE49-F238E27FC236}">
                <a16:creationId xmlns:a16="http://schemas.microsoft.com/office/drawing/2014/main" id="{2B209450-F331-4DAD-AA89-AD6E4796BBC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395413" y="2570162"/>
            <a:ext cx="96838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2" name="Rectangle 38">
            <a:extLst>
              <a:ext uri="{FF2B5EF4-FFF2-40B4-BE49-F238E27FC236}">
                <a16:creationId xmlns:a16="http://schemas.microsoft.com/office/drawing/2014/main" id="{E64DB8F1-DB2A-4DB6-AF7A-10C6B9559F1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08088" y="2432050"/>
            <a:ext cx="255588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0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93" name="Line 39">
            <a:extLst>
              <a:ext uri="{FF2B5EF4-FFF2-40B4-BE49-F238E27FC236}">
                <a16:creationId xmlns:a16="http://schemas.microsoft.com/office/drawing/2014/main" id="{4370FFBF-4F4F-42C5-A820-6C9AF75447F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395413" y="1527175"/>
            <a:ext cx="96838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4" name="Rectangle 40">
            <a:extLst>
              <a:ext uri="{FF2B5EF4-FFF2-40B4-BE49-F238E27FC236}">
                <a16:creationId xmlns:a16="http://schemas.microsoft.com/office/drawing/2014/main" id="{171ADC71-236C-4478-8F61-A905F40DDA1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1526" y="1390650"/>
            <a:ext cx="60007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 dirty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$10K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95" name="Line 41">
            <a:extLst>
              <a:ext uri="{FF2B5EF4-FFF2-40B4-BE49-F238E27FC236}">
                <a16:creationId xmlns:a16="http://schemas.microsoft.com/office/drawing/2014/main" id="{3A807105-9191-4F46-8133-CDF9B1E43F88}"/>
              </a:ext>
            </a:extLst>
          </p:cNvPr>
          <p:cNvSpPr>
            <a:spLocks noChangeShapeType="1"/>
          </p:cNvSpPr>
          <p:nvPr/>
        </p:nvSpPr>
        <p:spPr bwMode="auto">
          <a:xfrm>
            <a:off x="1492251" y="5843587"/>
            <a:ext cx="9948863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6" name="Line 42">
            <a:extLst>
              <a:ext uri="{FF2B5EF4-FFF2-40B4-BE49-F238E27FC236}">
                <a16:creationId xmlns:a16="http://schemas.microsoft.com/office/drawing/2014/main" id="{D854A68B-15DA-476A-B8B6-556DC4A7D8DD}"/>
              </a:ext>
            </a:extLst>
          </p:cNvPr>
          <p:cNvSpPr>
            <a:spLocks noChangeShapeType="1"/>
          </p:cNvSpPr>
          <p:nvPr/>
        </p:nvSpPr>
        <p:spPr bwMode="auto">
          <a:xfrm>
            <a:off x="2081213" y="5843587"/>
            <a:ext cx="0" cy="9525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7" name="Rectangle 43">
            <a:extLst>
              <a:ext uri="{FF2B5EF4-FFF2-40B4-BE49-F238E27FC236}">
                <a16:creationId xmlns:a16="http://schemas.microsoft.com/office/drawing/2014/main" id="{76E7AC8F-2CB8-43DB-8F22-370685C472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66901" y="5989637"/>
            <a:ext cx="525463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5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Total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98" name="Rectangle 44">
            <a:extLst>
              <a:ext uri="{FF2B5EF4-FFF2-40B4-BE49-F238E27FC236}">
                <a16:creationId xmlns:a16="http://schemas.microsoft.com/office/drawing/2014/main" id="{0030113E-9020-4A6E-BC3C-D1A4FECE4E0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01801" y="6176962"/>
            <a:ext cx="877888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5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FIU Cost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67EA76E5-E5B9-5341-9654-C48F3B1F3249}"/>
              </a:ext>
            </a:extLst>
          </p:cNvPr>
          <p:cNvGrpSpPr/>
          <p:nvPr/>
        </p:nvGrpSpPr>
        <p:grpSpPr>
          <a:xfrm>
            <a:off x="3087688" y="1381125"/>
            <a:ext cx="963613" cy="4883150"/>
            <a:chOff x="3087688" y="1381125"/>
            <a:chExt cx="963613" cy="4883150"/>
          </a:xfrm>
        </p:grpSpPr>
        <p:sp>
          <p:nvSpPr>
            <p:cNvPr id="63" name="Rectangle 9">
              <a:extLst>
                <a:ext uri="{FF2B5EF4-FFF2-40B4-BE49-F238E27FC236}">
                  <a16:creationId xmlns:a16="http://schemas.microsoft.com/office/drawing/2014/main" id="{C8B7DF23-590B-4750-B8F5-9AE75FE372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01976" y="1381125"/>
              <a:ext cx="877888" cy="1189038"/>
            </a:xfrm>
            <a:prstGeom prst="rect">
              <a:avLst/>
            </a:prstGeom>
            <a:solidFill>
              <a:srgbClr val="729ACA"/>
            </a:solidFill>
            <a:ln w="14288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" name="Rectangle 13">
              <a:extLst>
                <a:ext uri="{FF2B5EF4-FFF2-40B4-BE49-F238E27FC236}">
                  <a16:creationId xmlns:a16="http://schemas.microsoft.com/office/drawing/2014/main" id="{21297114-4262-4BDE-9F55-0285E0F87A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87688" y="1709737"/>
              <a:ext cx="909638" cy="860425"/>
            </a:xfrm>
            <a:prstGeom prst="rect">
              <a:avLst/>
            </a:prstGeom>
            <a:solidFill>
              <a:srgbClr val="FFFFFF"/>
            </a:solidFill>
            <a:ln w="55563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" name="Rectangle 25">
              <a:extLst>
                <a:ext uri="{FF2B5EF4-FFF2-40B4-BE49-F238E27FC236}">
                  <a16:creationId xmlns:a16="http://schemas.microsoft.com/office/drawing/2014/main" id="{E01F862F-5287-4B21-85EC-9DBAD8284E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55951" y="1801812"/>
              <a:ext cx="895350" cy="3619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100" b="0" i="0" u="none" strike="noStrike" cap="none" normalizeH="0" baseline="0">
                  <a:ln>
                    <a:noFill/>
                  </a:ln>
                  <a:solidFill>
                    <a:srgbClr val="909090"/>
                  </a:solidFill>
                  <a:effectLst/>
                  <a:latin typeface="Arial" panose="020B0604020202020204" pitchFamily="34" charset="0"/>
                </a:rPr>
                <a:t>$-3.2K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99" name="Line 45">
              <a:extLst>
                <a:ext uri="{FF2B5EF4-FFF2-40B4-BE49-F238E27FC236}">
                  <a16:creationId xmlns:a16="http://schemas.microsoft.com/office/drawing/2014/main" id="{FB7E7ADC-5F5D-4F36-8B3E-6115D04AD2F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40126" y="5843587"/>
              <a:ext cx="0" cy="9525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0" name="Rectangle 46">
              <a:extLst>
                <a:ext uri="{FF2B5EF4-FFF2-40B4-BE49-F238E27FC236}">
                  <a16:creationId xmlns:a16="http://schemas.microsoft.com/office/drawing/2014/main" id="{0F890BDC-DF24-4DC2-A16C-B1E27CD119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11513" y="5989637"/>
              <a:ext cx="7683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Student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</p:grpSp>
      <p:sp>
        <p:nvSpPr>
          <p:cNvPr id="101" name="Rectangle 47">
            <a:extLst>
              <a:ext uri="{FF2B5EF4-FFF2-40B4-BE49-F238E27FC236}">
                <a16:creationId xmlns:a16="http://schemas.microsoft.com/office/drawing/2014/main" id="{59908CDB-7DC4-49B7-94ED-C8DC4DA800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24188" y="6176962"/>
            <a:ext cx="1165225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5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Contribution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17" name="Rectangle 63">
            <a:extLst>
              <a:ext uri="{FF2B5EF4-FFF2-40B4-BE49-F238E27FC236}">
                <a16:creationId xmlns:a16="http://schemas.microsoft.com/office/drawing/2014/main" id="{54004D21-45D1-4C6F-8DE9-A26C6AC36D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70638" y="444500"/>
            <a:ext cx="484188" cy="904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5300" b="0" i="0" u="none" strike="noStrike" cap="none" normalizeH="0" baseline="0">
                <a:ln>
                  <a:noFill/>
                </a:ln>
                <a:solidFill>
                  <a:srgbClr val="1E2D53"/>
                </a:solidFill>
                <a:effectLst/>
                <a:latin typeface="Arial" panose="020B0604020202020204" pitchFamily="34" charset="0"/>
              </a:rPr>
              <a:t> 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56" name="Rectangle 134">
            <a:extLst>
              <a:ext uri="{FF2B5EF4-FFF2-40B4-BE49-F238E27FC236}">
                <a16:creationId xmlns:a16="http://schemas.microsoft.com/office/drawing/2014/main" id="{C04FAD6A-495A-4CC4-94B9-4B5E95515A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0521" y="95828"/>
            <a:ext cx="10620914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>
              <a:defRPr/>
            </a:pPr>
            <a:r>
              <a:rPr lang="en-US" sz="2400" b="1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Net Cost to Government of Admission to Florida International University </a:t>
            </a:r>
          </a:p>
        </p:txBody>
      </p:sp>
      <p:grpSp>
        <p:nvGrpSpPr>
          <p:cNvPr id="36" name="Group 35">
            <a:extLst>
              <a:ext uri="{FF2B5EF4-FFF2-40B4-BE49-F238E27FC236}">
                <a16:creationId xmlns:a16="http://schemas.microsoft.com/office/drawing/2014/main" id="{D6FC3E8E-97CA-0746-94F5-45EB525036D1}"/>
              </a:ext>
            </a:extLst>
          </p:cNvPr>
          <p:cNvGrpSpPr/>
          <p:nvPr/>
        </p:nvGrpSpPr>
        <p:grpSpPr>
          <a:xfrm>
            <a:off x="4459288" y="1709737"/>
            <a:ext cx="1225550" cy="4741863"/>
            <a:chOff x="4459288" y="1709737"/>
            <a:chExt cx="1225550" cy="4741863"/>
          </a:xfrm>
        </p:grpSpPr>
        <p:sp>
          <p:nvSpPr>
            <p:cNvPr id="37" name="Rectangle 10">
              <a:extLst>
                <a:ext uri="{FF2B5EF4-FFF2-40B4-BE49-F238E27FC236}">
                  <a16:creationId xmlns:a16="http://schemas.microsoft.com/office/drawing/2014/main" id="{E9F24271-BC8E-0A42-97F6-A8FAAFCF47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64063" y="1709737"/>
              <a:ext cx="877888" cy="860425"/>
            </a:xfrm>
            <a:prstGeom prst="rect">
              <a:avLst/>
            </a:prstGeom>
            <a:solidFill>
              <a:srgbClr val="729ACA"/>
            </a:solidFill>
            <a:ln w="14288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" name="Rectangle 14">
              <a:extLst>
                <a:ext uri="{FF2B5EF4-FFF2-40B4-BE49-F238E27FC236}">
                  <a16:creationId xmlns:a16="http://schemas.microsoft.com/office/drawing/2014/main" id="{D9B7B651-A7CD-2B4D-A57B-8771AB55D5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51363" y="2295525"/>
              <a:ext cx="904875" cy="274638"/>
            </a:xfrm>
            <a:prstGeom prst="rect">
              <a:avLst/>
            </a:prstGeom>
            <a:solidFill>
              <a:srgbClr val="FFFFFF"/>
            </a:solidFill>
            <a:ln w="55563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" name="Rectangle 26">
              <a:extLst>
                <a:ext uri="{FF2B5EF4-FFF2-40B4-BE49-F238E27FC236}">
                  <a16:creationId xmlns:a16="http://schemas.microsoft.com/office/drawing/2014/main" id="{CB09619D-4DC9-EE4A-8FE2-925F48FDB7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19626" y="2288046"/>
              <a:ext cx="895350" cy="3619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100" b="0" i="0" u="none" strike="noStrike" cap="none" normalizeH="0" baseline="0" dirty="0">
                  <a:ln>
                    <a:noFill/>
                  </a:ln>
                  <a:solidFill>
                    <a:srgbClr val="909090"/>
                  </a:solidFill>
                  <a:effectLst/>
                  <a:latin typeface="Arial" panose="020B0604020202020204" pitchFamily="34" charset="0"/>
                </a:rPr>
                <a:t>$-5.6K</a:t>
              </a:r>
              <a:endParaRPr kumimoji="0" lang="en-US" altLang="en-US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40" name="Line 48">
              <a:extLst>
                <a:ext uri="{FF2B5EF4-FFF2-40B4-BE49-F238E27FC236}">
                  <a16:creationId xmlns:a16="http://schemas.microsoft.com/office/drawing/2014/main" id="{7E69F750-BDF4-2649-8574-77F486D7E8C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003801" y="5843587"/>
              <a:ext cx="0" cy="9525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" name="Rectangle 49">
              <a:extLst>
                <a:ext uri="{FF2B5EF4-FFF2-40B4-BE49-F238E27FC236}">
                  <a16:creationId xmlns:a16="http://schemas.microsoft.com/office/drawing/2014/main" id="{70C87399-EB90-F441-AD98-2E4AEB1319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14851" y="5989637"/>
              <a:ext cx="1106488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Community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42" name="Rectangle 50">
              <a:extLst>
                <a:ext uri="{FF2B5EF4-FFF2-40B4-BE49-F238E27FC236}">
                  <a16:creationId xmlns:a16="http://schemas.microsoft.com/office/drawing/2014/main" id="{C0599106-6745-B745-B478-9C16CF4C14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59288" y="6176962"/>
              <a:ext cx="12255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College Exp.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</p:grpSp>
      <p:sp>
        <p:nvSpPr>
          <p:cNvPr id="118" name="Line 38">
            <a:extLst>
              <a:ext uri="{FF2B5EF4-FFF2-40B4-BE49-F238E27FC236}">
                <a16:creationId xmlns:a16="http://schemas.microsoft.com/office/drawing/2014/main" id="{94F464BC-4323-014C-A0BE-42B52A70DA07}"/>
              </a:ext>
            </a:extLst>
          </p:cNvPr>
          <p:cNvSpPr>
            <a:spLocks noChangeShapeType="1"/>
          </p:cNvSpPr>
          <p:nvPr/>
        </p:nvSpPr>
        <p:spPr bwMode="auto">
          <a:xfrm>
            <a:off x="1492251" y="2570162"/>
            <a:ext cx="9948863" cy="0"/>
          </a:xfrm>
          <a:prstGeom prst="line">
            <a:avLst/>
          </a:prstGeom>
          <a:noFill/>
          <a:ln w="11113">
            <a:solidFill>
              <a:srgbClr val="90909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pSp>
        <p:nvGrpSpPr>
          <p:cNvPr id="43" name="Group 42">
            <a:extLst>
              <a:ext uri="{FF2B5EF4-FFF2-40B4-BE49-F238E27FC236}">
                <a16:creationId xmlns:a16="http://schemas.microsoft.com/office/drawing/2014/main" id="{A44C0254-A995-144A-9A93-41A1FA99A0C2}"/>
              </a:ext>
            </a:extLst>
          </p:cNvPr>
          <p:cNvGrpSpPr/>
          <p:nvPr/>
        </p:nvGrpSpPr>
        <p:grpSpPr>
          <a:xfrm>
            <a:off x="5583239" y="1767354"/>
            <a:ext cx="3552901" cy="646331"/>
            <a:chOff x="4296455" y="1075164"/>
            <a:chExt cx="3552901" cy="646331"/>
          </a:xfrm>
        </p:grpSpPr>
        <p:sp>
          <p:nvSpPr>
            <p:cNvPr id="44" name="TextBox 43">
              <a:extLst>
                <a:ext uri="{FF2B5EF4-FFF2-40B4-BE49-F238E27FC236}">
                  <a16:creationId xmlns:a16="http://schemas.microsoft.com/office/drawing/2014/main" id="{5EE13127-B909-7B42-9E9D-D897E391E765}"/>
                </a:ext>
              </a:extLst>
            </p:cNvPr>
            <p:cNvSpPr txBox="1"/>
            <p:nvPr/>
          </p:nvSpPr>
          <p:spPr>
            <a:xfrm>
              <a:off x="4665191" y="1075164"/>
              <a:ext cx="3184165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>
                  <a:latin typeface="Arial" panose="020B0604020202020204" pitchFamily="34" charset="0"/>
                  <a:cs typeface="Arial" panose="020B0604020202020204" pitchFamily="34" charset="0"/>
                </a:rPr>
                <a:t>5.6K reduction in community college govt spending</a:t>
              </a:r>
            </a:p>
          </p:txBody>
        </p:sp>
        <p:cxnSp>
          <p:nvCxnSpPr>
            <p:cNvPr id="45" name="Straight Arrow Connector 44">
              <a:extLst>
                <a:ext uri="{FF2B5EF4-FFF2-40B4-BE49-F238E27FC236}">
                  <a16:creationId xmlns:a16="http://schemas.microsoft.com/office/drawing/2014/main" id="{052C8FEF-B8AF-9740-B4B0-B45A20E92DBC}"/>
                </a:ext>
              </a:extLst>
            </p:cNvPr>
            <p:cNvCxnSpPr/>
            <p:nvPr/>
          </p:nvCxnSpPr>
          <p:spPr>
            <a:xfrm flipH="1">
              <a:off x="4296455" y="1294555"/>
              <a:ext cx="368736" cy="0"/>
            </a:xfrm>
            <a:prstGeom prst="straightConnector1">
              <a:avLst/>
            </a:prstGeom>
            <a:ln>
              <a:tailEnd type="triangle"/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</p:grpSp>
      <p:sp>
        <p:nvSpPr>
          <p:cNvPr id="47" name="TextBox 46">
            <a:extLst>
              <a:ext uri="{FF2B5EF4-FFF2-40B4-BE49-F238E27FC236}">
                <a16:creationId xmlns:a16="http://schemas.microsoft.com/office/drawing/2014/main" id="{ADE461AD-F65B-814F-82E8-E234A1509048}"/>
              </a:ext>
            </a:extLst>
          </p:cNvPr>
          <p:cNvSpPr txBox="1"/>
          <p:nvPr/>
        </p:nvSpPr>
        <p:spPr>
          <a:xfrm>
            <a:off x="0" y="6593293"/>
            <a:ext cx="5380127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>
                <a:solidFill>
                  <a:schemeClr val="bg1">
                    <a:lumMod val="50000"/>
                  </a:schemeClr>
                </a:solidFill>
              </a:rPr>
              <a:t>Note: All amounts in 2012 USD, discounted using CPI-U-RS and 3% real interest rate</a:t>
            </a:r>
          </a:p>
        </p:txBody>
      </p:sp>
    </p:spTree>
    <p:extLst>
      <p:ext uri="{BB962C8B-B14F-4D97-AF65-F5344CB8AC3E}">
        <p14:creationId xmlns:p14="http://schemas.microsoft.com/office/powerpoint/2010/main" val="80932386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50">
        <p:fade/>
      </p:transition>
    </mc:Choice>
    <mc:Fallback xmlns="">
      <p:transition>
        <p:fade/>
      </p:transition>
    </mc:Fallback>
  </mc:AlternateContent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" name="AutoShape 3">
            <a:extLst>
              <a:ext uri="{FF2B5EF4-FFF2-40B4-BE49-F238E27FC236}">
                <a16:creationId xmlns:a16="http://schemas.microsoft.com/office/drawing/2014/main" id="{9179ABBC-6819-4E8B-ADF7-278E32690FC9}"/>
              </a:ext>
            </a:extLst>
          </p:cNvPr>
          <p:cNvSpPr>
            <a:spLocks noChangeAspect="1" noChangeArrowheads="1" noTextEdit="1"/>
          </p:cNvSpPr>
          <p:nvPr/>
        </p:nvSpPr>
        <p:spPr bwMode="auto">
          <a:xfrm>
            <a:off x="609601" y="-1"/>
            <a:ext cx="109728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9" name="Rectangle 5">
            <a:extLst>
              <a:ext uri="{FF2B5EF4-FFF2-40B4-BE49-F238E27FC236}">
                <a16:creationId xmlns:a16="http://schemas.microsoft.com/office/drawing/2014/main" id="{777A3918-FE5D-4FBF-BC8A-C52C0DA6C03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4838" y="-4763"/>
            <a:ext cx="10982325" cy="6867525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0" name="Rectangle 6">
            <a:extLst>
              <a:ext uri="{FF2B5EF4-FFF2-40B4-BE49-F238E27FC236}">
                <a16:creationId xmlns:a16="http://schemas.microsoft.com/office/drawing/2014/main" id="{1BDA0D00-B73B-4158-B2F5-841CA1F066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9601" y="-1"/>
            <a:ext cx="10968038" cy="6853238"/>
          </a:xfrm>
          <a:prstGeom prst="rect">
            <a:avLst/>
          </a:prstGeom>
          <a:solidFill>
            <a:srgbClr val="FFFFFF"/>
          </a:solidFill>
          <a:ln w="14288">
            <a:solidFill>
              <a:srgbClr val="FFFFF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1" name="Rectangle 7">
            <a:extLst>
              <a:ext uri="{FF2B5EF4-FFF2-40B4-BE49-F238E27FC236}">
                <a16:creationId xmlns:a16="http://schemas.microsoft.com/office/drawing/2014/main" id="{A48D8555-AD5E-4936-BCCD-0C84690168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92251" y="1230312"/>
            <a:ext cx="9948863" cy="4613275"/>
          </a:xfrm>
          <a:prstGeom prst="rect">
            <a:avLst/>
          </a:prstGeom>
          <a:solidFill>
            <a:srgbClr val="FFFFFF"/>
          </a:solidFill>
          <a:ln w="14288">
            <a:solidFill>
              <a:srgbClr val="FFFFF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62" name="Rectangle 8">
            <a:extLst>
              <a:ext uri="{FF2B5EF4-FFF2-40B4-BE49-F238E27FC236}">
                <a16:creationId xmlns:a16="http://schemas.microsoft.com/office/drawing/2014/main" id="{06956990-4706-44D6-9F21-B73A0E481C1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43063" y="1381125"/>
            <a:ext cx="877888" cy="1189038"/>
          </a:xfrm>
          <a:prstGeom prst="rect">
            <a:avLst/>
          </a:prstGeom>
          <a:solidFill>
            <a:srgbClr val="CD7371"/>
          </a:solidFill>
          <a:ln w="14288">
            <a:solidFill>
              <a:srgbClr val="C0504D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7" name="Rectangle 23">
            <a:extLst>
              <a:ext uri="{FF2B5EF4-FFF2-40B4-BE49-F238E27FC236}">
                <a16:creationId xmlns:a16="http://schemas.microsoft.com/office/drawing/2014/main" id="{FEDF278D-90D9-402F-AF21-7BF6E53D86C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65288" y="1050925"/>
            <a:ext cx="955675" cy="361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100" b="0" i="0" u="none" strike="noStrike" cap="none" normalizeH="0" baseline="0" dirty="0">
                <a:ln>
                  <a:noFill/>
                </a:ln>
                <a:solidFill>
                  <a:srgbClr val="909090"/>
                </a:solidFill>
                <a:effectLst/>
                <a:latin typeface="Arial" panose="020B0604020202020204" pitchFamily="34" charset="0"/>
              </a:rPr>
              <a:t>$11.4K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84" name="Line 30">
            <a:extLst>
              <a:ext uri="{FF2B5EF4-FFF2-40B4-BE49-F238E27FC236}">
                <a16:creationId xmlns:a16="http://schemas.microsoft.com/office/drawing/2014/main" id="{53FEBC6C-0EDE-4AB9-8E0F-B6A8744F3118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492251" y="1230312"/>
            <a:ext cx="0" cy="4613275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5" name="Line 31">
            <a:extLst>
              <a:ext uri="{FF2B5EF4-FFF2-40B4-BE49-F238E27FC236}">
                <a16:creationId xmlns:a16="http://schemas.microsoft.com/office/drawing/2014/main" id="{5C815DC8-8CDE-4473-BF87-1860F0D6D50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395413" y="5692775"/>
            <a:ext cx="96838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6" name="Rectangle 32">
            <a:extLst>
              <a:ext uri="{FF2B5EF4-FFF2-40B4-BE49-F238E27FC236}">
                <a16:creationId xmlns:a16="http://schemas.microsoft.com/office/drawing/2014/main" id="{FBBD2EF0-BDE2-42D3-8070-F4C611C356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2326" y="5559425"/>
            <a:ext cx="541338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 dirty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-30K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87" name="Line 33">
            <a:extLst>
              <a:ext uri="{FF2B5EF4-FFF2-40B4-BE49-F238E27FC236}">
                <a16:creationId xmlns:a16="http://schemas.microsoft.com/office/drawing/2014/main" id="{EBEDD1EC-9C67-4474-8F2E-4F98AB45382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395413" y="4649787"/>
            <a:ext cx="96838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8" name="Rectangle 34">
            <a:extLst>
              <a:ext uri="{FF2B5EF4-FFF2-40B4-BE49-F238E27FC236}">
                <a16:creationId xmlns:a16="http://schemas.microsoft.com/office/drawing/2014/main" id="{EC598567-C197-463C-A508-37D35491E5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3276" y="4516437"/>
            <a:ext cx="541338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 dirty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-20K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89" name="Line 35">
            <a:extLst>
              <a:ext uri="{FF2B5EF4-FFF2-40B4-BE49-F238E27FC236}">
                <a16:creationId xmlns:a16="http://schemas.microsoft.com/office/drawing/2014/main" id="{B9A13862-414D-40C8-8B9A-C71E7CD09AB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395413" y="3606800"/>
            <a:ext cx="96838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0" name="Rectangle 36">
            <a:extLst>
              <a:ext uri="{FF2B5EF4-FFF2-40B4-BE49-F238E27FC236}">
                <a16:creationId xmlns:a16="http://schemas.microsoft.com/office/drawing/2014/main" id="{C5D4B962-0DBB-4DA5-B30B-3174F84027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1851" y="3475037"/>
            <a:ext cx="541338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 dirty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-10K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91" name="Line 37">
            <a:extLst>
              <a:ext uri="{FF2B5EF4-FFF2-40B4-BE49-F238E27FC236}">
                <a16:creationId xmlns:a16="http://schemas.microsoft.com/office/drawing/2014/main" id="{2B209450-F331-4DAD-AA89-AD6E4796BBC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395413" y="2570162"/>
            <a:ext cx="96838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2" name="Rectangle 38">
            <a:extLst>
              <a:ext uri="{FF2B5EF4-FFF2-40B4-BE49-F238E27FC236}">
                <a16:creationId xmlns:a16="http://schemas.microsoft.com/office/drawing/2014/main" id="{E64DB8F1-DB2A-4DB6-AF7A-10C6B9559F1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08088" y="2432050"/>
            <a:ext cx="255588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0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93" name="Line 39">
            <a:extLst>
              <a:ext uri="{FF2B5EF4-FFF2-40B4-BE49-F238E27FC236}">
                <a16:creationId xmlns:a16="http://schemas.microsoft.com/office/drawing/2014/main" id="{4370FFBF-4F4F-42C5-A820-6C9AF75447F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395413" y="1527175"/>
            <a:ext cx="96838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4" name="Rectangle 40">
            <a:extLst>
              <a:ext uri="{FF2B5EF4-FFF2-40B4-BE49-F238E27FC236}">
                <a16:creationId xmlns:a16="http://schemas.microsoft.com/office/drawing/2014/main" id="{171ADC71-236C-4478-8F61-A905F40DDA1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1526" y="1390650"/>
            <a:ext cx="60007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 dirty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$10K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95" name="Line 41">
            <a:extLst>
              <a:ext uri="{FF2B5EF4-FFF2-40B4-BE49-F238E27FC236}">
                <a16:creationId xmlns:a16="http://schemas.microsoft.com/office/drawing/2014/main" id="{3A807105-9191-4F46-8133-CDF9B1E43F88}"/>
              </a:ext>
            </a:extLst>
          </p:cNvPr>
          <p:cNvSpPr>
            <a:spLocks noChangeShapeType="1"/>
          </p:cNvSpPr>
          <p:nvPr/>
        </p:nvSpPr>
        <p:spPr bwMode="auto">
          <a:xfrm>
            <a:off x="1492251" y="5843587"/>
            <a:ext cx="9948863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6" name="Line 42">
            <a:extLst>
              <a:ext uri="{FF2B5EF4-FFF2-40B4-BE49-F238E27FC236}">
                <a16:creationId xmlns:a16="http://schemas.microsoft.com/office/drawing/2014/main" id="{D854A68B-15DA-476A-B8B6-556DC4A7D8DD}"/>
              </a:ext>
            </a:extLst>
          </p:cNvPr>
          <p:cNvSpPr>
            <a:spLocks noChangeShapeType="1"/>
          </p:cNvSpPr>
          <p:nvPr/>
        </p:nvSpPr>
        <p:spPr bwMode="auto">
          <a:xfrm>
            <a:off x="2081213" y="5843587"/>
            <a:ext cx="0" cy="9525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7" name="Rectangle 43">
            <a:extLst>
              <a:ext uri="{FF2B5EF4-FFF2-40B4-BE49-F238E27FC236}">
                <a16:creationId xmlns:a16="http://schemas.microsoft.com/office/drawing/2014/main" id="{76E7AC8F-2CB8-43DB-8F22-370685C472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66901" y="5989637"/>
            <a:ext cx="525463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5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Total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98" name="Rectangle 44">
            <a:extLst>
              <a:ext uri="{FF2B5EF4-FFF2-40B4-BE49-F238E27FC236}">
                <a16:creationId xmlns:a16="http://schemas.microsoft.com/office/drawing/2014/main" id="{0030113E-9020-4A6E-BC3C-D1A4FECE4E0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01801" y="6176962"/>
            <a:ext cx="877888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5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FIU Cost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67EA76E5-E5B9-5341-9654-C48F3B1F3249}"/>
              </a:ext>
            </a:extLst>
          </p:cNvPr>
          <p:cNvGrpSpPr/>
          <p:nvPr/>
        </p:nvGrpSpPr>
        <p:grpSpPr>
          <a:xfrm>
            <a:off x="3087688" y="1381125"/>
            <a:ext cx="963613" cy="4883150"/>
            <a:chOff x="3087688" y="1381125"/>
            <a:chExt cx="963613" cy="4883150"/>
          </a:xfrm>
        </p:grpSpPr>
        <p:sp>
          <p:nvSpPr>
            <p:cNvPr id="63" name="Rectangle 9">
              <a:extLst>
                <a:ext uri="{FF2B5EF4-FFF2-40B4-BE49-F238E27FC236}">
                  <a16:creationId xmlns:a16="http://schemas.microsoft.com/office/drawing/2014/main" id="{C8B7DF23-590B-4750-B8F5-9AE75FE372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01976" y="1381125"/>
              <a:ext cx="877888" cy="1189038"/>
            </a:xfrm>
            <a:prstGeom prst="rect">
              <a:avLst/>
            </a:prstGeom>
            <a:solidFill>
              <a:srgbClr val="729ACA"/>
            </a:solidFill>
            <a:ln w="14288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" name="Rectangle 13">
              <a:extLst>
                <a:ext uri="{FF2B5EF4-FFF2-40B4-BE49-F238E27FC236}">
                  <a16:creationId xmlns:a16="http://schemas.microsoft.com/office/drawing/2014/main" id="{21297114-4262-4BDE-9F55-0285E0F87A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87688" y="1709737"/>
              <a:ext cx="909638" cy="860425"/>
            </a:xfrm>
            <a:prstGeom prst="rect">
              <a:avLst/>
            </a:prstGeom>
            <a:solidFill>
              <a:srgbClr val="FFFFFF"/>
            </a:solidFill>
            <a:ln w="55563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" name="Rectangle 25">
              <a:extLst>
                <a:ext uri="{FF2B5EF4-FFF2-40B4-BE49-F238E27FC236}">
                  <a16:creationId xmlns:a16="http://schemas.microsoft.com/office/drawing/2014/main" id="{E01F862F-5287-4B21-85EC-9DBAD8284E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55951" y="1801812"/>
              <a:ext cx="895350" cy="3619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100" b="0" i="0" u="none" strike="noStrike" cap="none" normalizeH="0" baseline="0">
                  <a:ln>
                    <a:noFill/>
                  </a:ln>
                  <a:solidFill>
                    <a:srgbClr val="909090"/>
                  </a:solidFill>
                  <a:effectLst/>
                  <a:latin typeface="Arial" panose="020B0604020202020204" pitchFamily="34" charset="0"/>
                </a:rPr>
                <a:t>$-3.2K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99" name="Line 45">
              <a:extLst>
                <a:ext uri="{FF2B5EF4-FFF2-40B4-BE49-F238E27FC236}">
                  <a16:creationId xmlns:a16="http://schemas.microsoft.com/office/drawing/2014/main" id="{FB7E7ADC-5F5D-4F36-8B3E-6115D04AD2F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40126" y="5843587"/>
              <a:ext cx="0" cy="9525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0" name="Rectangle 46">
              <a:extLst>
                <a:ext uri="{FF2B5EF4-FFF2-40B4-BE49-F238E27FC236}">
                  <a16:creationId xmlns:a16="http://schemas.microsoft.com/office/drawing/2014/main" id="{0F890BDC-DF24-4DC2-A16C-B1E27CD119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11513" y="5989637"/>
              <a:ext cx="7683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Student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</p:grpSp>
      <p:sp>
        <p:nvSpPr>
          <p:cNvPr id="101" name="Rectangle 47">
            <a:extLst>
              <a:ext uri="{FF2B5EF4-FFF2-40B4-BE49-F238E27FC236}">
                <a16:creationId xmlns:a16="http://schemas.microsoft.com/office/drawing/2014/main" id="{59908CDB-7DC4-49B7-94ED-C8DC4DA800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24188" y="6176962"/>
            <a:ext cx="1165225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5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Contribution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17" name="Rectangle 63">
            <a:extLst>
              <a:ext uri="{FF2B5EF4-FFF2-40B4-BE49-F238E27FC236}">
                <a16:creationId xmlns:a16="http://schemas.microsoft.com/office/drawing/2014/main" id="{54004D21-45D1-4C6F-8DE9-A26C6AC36D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70638" y="444500"/>
            <a:ext cx="484188" cy="904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5300" b="0" i="0" u="none" strike="noStrike" cap="none" normalizeH="0" baseline="0">
                <a:ln>
                  <a:noFill/>
                </a:ln>
                <a:solidFill>
                  <a:srgbClr val="1E2D53"/>
                </a:solidFill>
                <a:effectLst/>
                <a:latin typeface="Arial" panose="020B0604020202020204" pitchFamily="34" charset="0"/>
              </a:rPr>
              <a:t> 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56" name="Rectangle 134">
            <a:extLst>
              <a:ext uri="{FF2B5EF4-FFF2-40B4-BE49-F238E27FC236}">
                <a16:creationId xmlns:a16="http://schemas.microsoft.com/office/drawing/2014/main" id="{C04FAD6A-495A-4CC4-94B9-4B5E95515A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0521" y="95828"/>
            <a:ext cx="10620914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>
              <a:defRPr/>
            </a:pPr>
            <a:r>
              <a:rPr lang="en-US" sz="2400" b="1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Net Cost to Government of Admission to Florida International University </a:t>
            </a:r>
          </a:p>
        </p:txBody>
      </p:sp>
      <p:grpSp>
        <p:nvGrpSpPr>
          <p:cNvPr id="36" name="Group 35">
            <a:extLst>
              <a:ext uri="{FF2B5EF4-FFF2-40B4-BE49-F238E27FC236}">
                <a16:creationId xmlns:a16="http://schemas.microsoft.com/office/drawing/2014/main" id="{D6FC3E8E-97CA-0746-94F5-45EB525036D1}"/>
              </a:ext>
            </a:extLst>
          </p:cNvPr>
          <p:cNvGrpSpPr/>
          <p:nvPr/>
        </p:nvGrpSpPr>
        <p:grpSpPr>
          <a:xfrm>
            <a:off x="4459288" y="1709737"/>
            <a:ext cx="1225550" cy="4741863"/>
            <a:chOff x="4459288" y="1709737"/>
            <a:chExt cx="1225550" cy="4741863"/>
          </a:xfrm>
        </p:grpSpPr>
        <p:sp>
          <p:nvSpPr>
            <p:cNvPr id="37" name="Rectangle 10">
              <a:extLst>
                <a:ext uri="{FF2B5EF4-FFF2-40B4-BE49-F238E27FC236}">
                  <a16:creationId xmlns:a16="http://schemas.microsoft.com/office/drawing/2014/main" id="{E9F24271-BC8E-0A42-97F6-A8FAAFCF47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64063" y="1709737"/>
              <a:ext cx="877888" cy="860425"/>
            </a:xfrm>
            <a:prstGeom prst="rect">
              <a:avLst/>
            </a:prstGeom>
            <a:solidFill>
              <a:srgbClr val="729ACA"/>
            </a:solidFill>
            <a:ln w="14288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" name="Rectangle 14">
              <a:extLst>
                <a:ext uri="{FF2B5EF4-FFF2-40B4-BE49-F238E27FC236}">
                  <a16:creationId xmlns:a16="http://schemas.microsoft.com/office/drawing/2014/main" id="{D9B7B651-A7CD-2B4D-A57B-8771AB55D5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51363" y="2295525"/>
              <a:ext cx="904875" cy="274638"/>
            </a:xfrm>
            <a:prstGeom prst="rect">
              <a:avLst/>
            </a:prstGeom>
            <a:solidFill>
              <a:srgbClr val="FFFFFF"/>
            </a:solidFill>
            <a:ln w="55563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" name="Rectangle 26">
              <a:extLst>
                <a:ext uri="{FF2B5EF4-FFF2-40B4-BE49-F238E27FC236}">
                  <a16:creationId xmlns:a16="http://schemas.microsoft.com/office/drawing/2014/main" id="{CB09619D-4DC9-EE4A-8FE2-925F48FDB7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19626" y="2288046"/>
              <a:ext cx="895350" cy="3619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100" b="0" i="0" u="none" strike="noStrike" cap="none" normalizeH="0" baseline="0" dirty="0">
                  <a:ln>
                    <a:noFill/>
                  </a:ln>
                  <a:solidFill>
                    <a:srgbClr val="909090"/>
                  </a:solidFill>
                  <a:effectLst/>
                  <a:latin typeface="Arial" panose="020B0604020202020204" pitchFamily="34" charset="0"/>
                </a:rPr>
                <a:t>$-5.6K</a:t>
              </a:r>
              <a:endParaRPr kumimoji="0" lang="en-US" altLang="en-US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40" name="Line 48">
              <a:extLst>
                <a:ext uri="{FF2B5EF4-FFF2-40B4-BE49-F238E27FC236}">
                  <a16:creationId xmlns:a16="http://schemas.microsoft.com/office/drawing/2014/main" id="{7E69F750-BDF4-2649-8574-77F486D7E8C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003801" y="5843587"/>
              <a:ext cx="0" cy="9525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" name="Rectangle 49">
              <a:extLst>
                <a:ext uri="{FF2B5EF4-FFF2-40B4-BE49-F238E27FC236}">
                  <a16:creationId xmlns:a16="http://schemas.microsoft.com/office/drawing/2014/main" id="{70C87399-EB90-F441-AD98-2E4AEB1319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14851" y="5989637"/>
              <a:ext cx="1106488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Community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42" name="Rectangle 50">
              <a:extLst>
                <a:ext uri="{FF2B5EF4-FFF2-40B4-BE49-F238E27FC236}">
                  <a16:creationId xmlns:a16="http://schemas.microsoft.com/office/drawing/2014/main" id="{C0599106-6745-B745-B478-9C16CF4C14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59288" y="6176962"/>
              <a:ext cx="12255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College Exp.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</p:grpSp>
      <p:sp>
        <p:nvSpPr>
          <p:cNvPr id="118" name="Line 38">
            <a:extLst>
              <a:ext uri="{FF2B5EF4-FFF2-40B4-BE49-F238E27FC236}">
                <a16:creationId xmlns:a16="http://schemas.microsoft.com/office/drawing/2014/main" id="{94F464BC-4323-014C-A0BE-42B52A70DA07}"/>
              </a:ext>
            </a:extLst>
          </p:cNvPr>
          <p:cNvSpPr>
            <a:spLocks noChangeShapeType="1"/>
          </p:cNvSpPr>
          <p:nvPr/>
        </p:nvSpPr>
        <p:spPr bwMode="auto">
          <a:xfrm>
            <a:off x="1492251" y="2570162"/>
            <a:ext cx="9948863" cy="0"/>
          </a:xfrm>
          <a:prstGeom prst="line">
            <a:avLst/>
          </a:prstGeom>
          <a:noFill/>
          <a:ln w="11113">
            <a:solidFill>
              <a:srgbClr val="90909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pSp>
        <p:nvGrpSpPr>
          <p:cNvPr id="46" name="Group 45">
            <a:extLst>
              <a:ext uri="{FF2B5EF4-FFF2-40B4-BE49-F238E27FC236}">
                <a16:creationId xmlns:a16="http://schemas.microsoft.com/office/drawing/2014/main" id="{A2DF6E87-C984-2742-A4F2-FC69DAB6295A}"/>
              </a:ext>
            </a:extLst>
          </p:cNvPr>
          <p:cNvGrpSpPr/>
          <p:nvPr/>
        </p:nvGrpSpPr>
        <p:grpSpPr>
          <a:xfrm>
            <a:off x="5658814" y="2236788"/>
            <a:ext cx="3337430" cy="369332"/>
            <a:chOff x="5658814" y="2236788"/>
            <a:chExt cx="3337430" cy="369332"/>
          </a:xfrm>
        </p:grpSpPr>
        <p:sp>
          <p:nvSpPr>
            <p:cNvPr id="47" name="TextBox 46">
              <a:extLst>
                <a:ext uri="{FF2B5EF4-FFF2-40B4-BE49-F238E27FC236}">
                  <a16:creationId xmlns:a16="http://schemas.microsoft.com/office/drawing/2014/main" id="{BFFA75E0-E575-0049-9E78-E47AF815AB01}"/>
                </a:ext>
              </a:extLst>
            </p:cNvPr>
            <p:cNvSpPr txBox="1"/>
            <p:nvPr/>
          </p:nvSpPr>
          <p:spPr>
            <a:xfrm>
              <a:off x="5887701" y="2236788"/>
              <a:ext cx="310854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latin typeface="Arial" panose="020B0604020202020204" pitchFamily="34" charset="0"/>
                  <a:cs typeface="Arial" panose="020B0604020202020204" pitchFamily="34" charset="0"/>
                </a:rPr>
                <a:t>Net Upfront Gov’t Cost: 2.6K</a:t>
              </a:r>
            </a:p>
          </p:txBody>
        </p:sp>
        <p:sp>
          <p:nvSpPr>
            <p:cNvPr id="48" name="Right Brace 47">
              <a:extLst>
                <a:ext uri="{FF2B5EF4-FFF2-40B4-BE49-F238E27FC236}">
                  <a16:creationId xmlns:a16="http://schemas.microsoft.com/office/drawing/2014/main" id="{03785E0B-A878-7543-AF65-67177BF6BE9B}"/>
                </a:ext>
              </a:extLst>
            </p:cNvPr>
            <p:cNvSpPr/>
            <p:nvPr/>
          </p:nvSpPr>
          <p:spPr>
            <a:xfrm>
              <a:off x="5658814" y="2293871"/>
              <a:ext cx="197454" cy="274638"/>
            </a:xfrm>
            <a:prstGeom prst="rightBrace">
              <a:avLst/>
            </a:prstGeom>
            <a:ln w="38100"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49" name="TextBox 48">
            <a:extLst>
              <a:ext uri="{FF2B5EF4-FFF2-40B4-BE49-F238E27FC236}">
                <a16:creationId xmlns:a16="http://schemas.microsoft.com/office/drawing/2014/main" id="{0A681FC8-BE2C-0940-8E4C-16B04F0AB69C}"/>
              </a:ext>
            </a:extLst>
          </p:cNvPr>
          <p:cNvSpPr txBox="1"/>
          <p:nvPr/>
        </p:nvSpPr>
        <p:spPr>
          <a:xfrm>
            <a:off x="0" y="6593293"/>
            <a:ext cx="5380127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>
                <a:solidFill>
                  <a:schemeClr val="bg1">
                    <a:lumMod val="50000"/>
                  </a:schemeClr>
                </a:solidFill>
              </a:rPr>
              <a:t>Note: All amounts in 2012 USD, discounted using CPI-U-RS and 3% real interest rate</a:t>
            </a:r>
          </a:p>
        </p:txBody>
      </p:sp>
    </p:spTree>
    <p:extLst>
      <p:ext uri="{BB962C8B-B14F-4D97-AF65-F5344CB8AC3E}">
        <p14:creationId xmlns:p14="http://schemas.microsoft.com/office/powerpoint/2010/main" val="185469395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50">
        <p:fade/>
      </p:transition>
    </mc:Choice>
    <mc:Fallback xmlns="">
      <p:transition>
        <p:fade/>
      </p:transition>
    </mc:Fallback>
  </mc:AlternateContent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" name="AutoShape 3">
            <a:extLst>
              <a:ext uri="{FF2B5EF4-FFF2-40B4-BE49-F238E27FC236}">
                <a16:creationId xmlns:a16="http://schemas.microsoft.com/office/drawing/2014/main" id="{9179ABBC-6819-4E8B-ADF7-278E32690FC9}"/>
              </a:ext>
            </a:extLst>
          </p:cNvPr>
          <p:cNvSpPr>
            <a:spLocks noChangeAspect="1" noChangeArrowheads="1" noTextEdit="1"/>
          </p:cNvSpPr>
          <p:nvPr/>
        </p:nvSpPr>
        <p:spPr bwMode="auto">
          <a:xfrm>
            <a:off x="609601" y="-1"/>
            <a:ext cx="109728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9" name="Rectangle 5">
            <a:extLst>
              <a:ext uri="{FF2B5EF4-FFF2-40B4-BE49-F238E27FC236}">
                <a16:creationId xmlns:a16="http://schemas.microsoft.com/office/drawing/2014/main" id="{777A3918-FE5D-4FBF-BC8A-C52C0DA6C03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4838" y="-4763"/>
            <a:ext cx="10982325" cy="6867525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0" name="Rectangle 6">
            <a:extLst>
              <a:ext uri="{FF2B5EF4-FFF2-40B4-BE49-F238E27FC236}">
                <a16:creationId xmlns:a16="http://schemas.microsoft.com/office/drawing/2014/main" id="{1BDA0D00-B73B-4158-B2F5-841CA1F066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9601" y="-1"/>
            <a:ext cx="10968038" cy="6853238"/>
          </a:xfrm>
          <a:prstGeom prst="rect">
            <a:avLst/>
          </a:prstGeom>
          <a:solidFill>
            <a:srgbClr val="FFFFFF"/>
          </a:solidFill>
          <a:ln w="14288">
            <a:solidFill>
              <a:srgbClr val="FFFFF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1" name="Rectangle 7">
            <a:extLst>
              <a:ext uri="{FF2B5EF4-FFF2-40B4-BE49-F238E27FC236}">
                <a16:creationId xmlns:a16="http://schemas.microsoft.com/office/drawing/2014/main" id="{A48D8555-AD5E-4936-BCCD-0C84690168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92251" y="1230312"/>
            <a:ext cx="9948863" cy="4613275"/>
          </a:xfrm>
          <a:prstGeom prst="rect">
            <a:avLst/>
          </a:prstGeom>
          <a:solidFill>
            <a:srgbClr val="FFFFFF"/>
          </a:solidFill>
          <a:ln w="14288">
            <a:solidFill>
              <a:srgbClr val="FFFFF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62" name="Rectangle 8">
            <a:extLst>
              <a:ext uri="{FF2B5EF4-FFF2-40B4-BE49-F238E27FC236}">
                <a16:creationId xmlns:a16="http://schemas.microsoft.com/office/drawing/2014/main" id="{06956990-4706-44D6-9F21-B73A0E481C1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43063" y="1381125"/>
            <a:ext cx="877888" cy="1189038"/>
          </a:xfrm>
          <a:prstGeom prst="rect">
            <a:avLst/>
          </a:prstGeom>
          <a:solidFill>
            <a:srgbClr val="CD7371"/>
          </a:solidFill>
          <a:ln w="14288">
            <a:solidFill>
              <a:srgbClr val="C0504D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7" name="Rectangle 23">
            <a:extLst>
              <a:ext uri="{FF2B5EF4-FFF2-40B4-BE49-F238E27FC236}">
                <a16:creationId xmlns:a16="http://schemas.microsoft.com/office/drawing/2014/main" id="{FEDF278D-90D9-402F-AF21-7BF6E53D86C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65288" y="1050925"/>
            <a:ext cx="955675" cy="361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100" b="0" i="0" u="none" strike="noStrike" cap="none" normalizeH="0" baseline="0" dirty="0">
                <a:ln>
                  <a:noFill/>
                </a:ln>
                <a:solidFill>
                  <a:srgbClr val="909090"/>
                </a:solidFill>
                <a:effectLst/>
                <a:latin typeface="Arial" panose="020B0604020202020204" pitchFamily="34" charset="0"/>
              </a:rPr>
              <a:t>$11.4K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84" name="Line 30">
            <a:extLst>
              <a:ext uri="{FF2B5EF4-FFF2-40B4-BE49-F238E27FC236}">
                <a16:creationId xmlns:a16="http://schemas.microsoft.com/office/drawing/2014/main" id="{53FEBC6C-0EDE-4AB9-8E0F-B6A8744F3118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492251" y="1230312"/>
            <a:ext cx="0" cy="4613275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5" name="Line 31">
            <a:extLst>
              <a:ext uri="{FF2B5EF4-FFF2-40B4-BE49-F238E27FC236}">
                <a16:creationId xmlns:a16="http://schemas.microsoft.com/office/drawing/2014/main" id="{5C815DC8-8CDE-4473-BF87-1860F0D6D50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395413" y="5692775"/>
            <a:ext cx="96838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6" name="Rectangle 32">
            <a:extLst>
              <a:ext uri="{FF2B5EF4-FFF2-40B4-BE49-F238E27FC236}">
                <a16:creationId xmlns:a16="http://schemas.microsoft.com/office/drawing/2014/main" id="{FBBD2EF0-BDE2-42D3-8070-F4C611C356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2326" y="5559425"/>
            <a:ext cx="541338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 dirty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-30K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87" name="Line 33">
            <a:extLst>
              <a:ext uri="{FF2B5EF4-FFF2-40B4-BE49-F238E27FC236}">
                <a16:creationId xmlns:a16="http://schemas.microsoft.com/office/drawing/2014/main" id="{EBEDD1EC-9C67-4474-8F2E-4F98AB45382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395413" y="4649787"/>
            <a:ext cx="96838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8" name="Rectangle 34">
            <a:extLst>
              <a:ext uri="{FF2B5EF4-FFF2-40B4-BE49-F238E27FC236}">
                <a16:creationId xmlns:a16="http://schemas.microsoft.com/office/drawing/2014/main" id="{EC598567-C197-463C-A508-37D35491E5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3276" y="4516437"/>
            <a:ext cx="541338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 dirty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-20K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89" name="Line 35">
            <a:extLst>
              <a:ext uri="{FF2B5EF4-FFF2-40B4-BE49-F238E27FC236}">
                <a16:creationId xmlns:a16="http://schemas.microsoft.com/office/drawing/2014/main" id="{B9A13862-414D-40C8-8B9A-C71E7CD09AB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395413" y="3606800"/>
            <a:ext cx="96838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0" name="Rectangle 36">
            <a:extLst>
              <a:ext uri="{FF2B5EF4-FFF2-40B4-BE49-F238E27FC236}">
                <a16:creationId xmlns:a16="http://schemas.microsoft.com/office/drawing/2014/main" id="{C5D4B962-0DBB-4DA5-B30B-3174F84027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1851" y="3475037"/>
            <a:ext cx="541338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 dirty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-10K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91" name="Line 37">
            <a:extLst>
              <a:ext uri="{FF2B5EF4-FFF2-40B4-BE49-F238E27FC236}">
                <a16:creationId xmlns:a16="http://schemas.microsoft.com/office/drawing/2014/main" id="{2B209450-F331-4DAD-AA89-AD6E4796BBC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395413" y="2570162"/>
            <a:ext cx="96838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2" name="Rectangle 38">
            <a:extLst>
              <a:ext uri="{FF2B5EF4-FFF2-40B4-BE49-F238E27FC236}">
                <a16:creationId xmlns:a16="http://schemas.microsoft.com/office/drawing/2014/main" id="{E64DB8F1-DB2A-4DB6-AF7A-10C6B9559F1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08088" y="2432050"/>
            <a:ext cx="255588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0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93" name="Line 39">
            <a:extLst>
              <a:ext uri="{FF2B5EF4-FFF2-40B4-BE49-F238E27FC236}">
                <a16:creationId xmlns:a16="http://schemas.microsoft.com/office/drawing/2014/main" id="{4370FFBF-4F4F-42C5-A820-6C9AF75447F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395413" y="1527175"/>
            <a:ext cx="96838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4" name="Rectangle 40">
            <a:extLst>
              <a:ext uri="{FF2B5EF4-FFF2-40B4-BE49-F238E27FC236}">
                <a16:creationId xmlns:a16="http://schemas.microsoft.com/office/drawing/2014/main" id="{171ADC71-236C-4478-8F61-A905F40DDA1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1526" y="1390650"/>
            <a:ext cx="60007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 dirty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$10K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95" name="Line 41">
            <a:extLst>
              <a:ext uri="{FF2B5EF4-FFF2-40B4-BE49-F238E27FC236}">
                <a16:creationId xmlns:a16="http://schemas.microsoft.com/office/drawing/2014/main" id="{3A807105-9191-4F46-8133-CDF9B1E43F88}"/>
              </a:ext>
            </a:extLst>
          </p:cNvPr>
          <p:cNvSpPr>
            <a:spLocks noChangeShapeType="1"/>
          </p:cNvSpPr>
          <p:nvPr/>
        </p:nvSpPr>
        <p:spPr bwMode="auto">
          <a:xfrm>
            <a:off x="1492251" y="5843587"/>
            <a:ext cx="9948863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6" name="Line 42">
            <a:extLst>
              <a:ext uri="{FF2B5EF4-FFF2-40B4-BE49-F238E27FC236}">
                <a16:creationId xmlns:a16="http://schemas.microsoft.com/office/drawing/2014/main" id="{D854A68B-15DA-476A-B8B6-556DC4A7D8DD}"/>
              </a:ext>
            </a:extLst>
          </p:cNvPr>
          <p:cNvSpPr>
            <a:spLocks noChangeShapeType="1"/>
          </p:cNvSpPr>
          <p:nvPr/>
        </p:nvSpPr>
        <p:spPr bwMode="auto">
          <a:xfrm>
            <a:off x="2081213" y="5843587"/>
            <a:ext cx="0" cy="9525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7" name="Rectangle 43">
            <a:extLst>
              <a:ext uri="{FF2B5EF4-FFF2-40B4-BE49-F238E27FC236}">
                <a16:creationId xmlns:a16="http://schemas.microsoft.com/office/drawing/2014/main" id="{76E7AC8F-2CB8-43DB-8F22-370685C472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66901" y="5989637"/>
            <a:ext cx="525463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5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Total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98" name="Rectangle 44">
            <a:extLst>
              <a:ext uri="{FF2B5EF4-FFF2-40B4-BE49-F238E27FC236}">
                <a16:creationId xmlns:a16="http://schemas.microsoft.com/office/drawing/2014/main" id="{0030113E-9020-4A6E-BC3C-D1A4FECE4E0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01801" y="6176962"/>
            <a:ext cx="877888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5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FIU Cost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67EA76E5-E5B9-5341-9654-C48F3B1F3249}"/>
              </a:ext>
            </a:extLst>
          </p:cNvPr>
          <p:cNvGrpSpPr/>
          <p:nvPr/>
        </p:nvGrpSpPr>
        <p:grpSpPr>
          <a:xfrm>
            <a:off x="3087688" y="1381125"/>
            <a:ext cx="963613" cy="4883150"/>
            <a:chOff x="3087688" y="1381125"/>
            <a:chExt cx="963613" cy="4883150"/>
          </a:xfrm>
        </p:grpSpPr>
        <p:sp>
          <p:nvSpPr>
            <p:cNvPr id="63" name="Rectangle 9">
              <a:extLst>
                <a:ext uri="{FF2B5EF4-FFF2-40B4-BE49-F238E27FC236}">
                  <a16:creationId xmlns:a16="http://schemas.microsoft.com/office/drawing/2014/main" id="{C8B7DF23-590B-4750-B8F5-9AE75FE372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01976" y="1381125"/>
              <a:ext cx="877888" cy="1189038"/>
            </a:xfrm>
            <a:prstGeom prst="rect">
              <a:avLst/>
            </a:prstGeom>
            <a:solidFill>
              <a:srgbClr val="729ACA"/>
            </a:solidFill>
            <a:ln w="14288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" name="Rectangle 13">
              <a:extLst>
                <a:ext uri="{FF2B5EF4-FFF2-40B4-BE49-F238E27FC236}">
                  <a16:creationId xmlns:a16="http://schemas.microsoft.com/office/drawing/2014/main" id="{21297114-4262-4BDE-9F55-0285E0F87A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87688" y="1709737"/>
              <a:ext cx="909638" cy="860425"/>
            </a:xfrm>
            <a:prstGeom prst="rect">
              <a:avLst/>
            </a:prstGeom>
            <a:solidFill>
              <a:srgbClr val="FFFFFF"/>
            </a:solidFill>
            <a:ln w="55563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" name="Rectangle 25">
              <a:extLst>
                <a:ext uri="{FF2B5EF4-FFF2-40B4-BE49-F238E27FC236}">
                  <a16:creationId xmlns:a16="http://schemas.microsoft.com/office/drawing/2014/main" id="{E01F862F-5287-4B21-85EC-9DBAD8284E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55951" y="1801812"/>
              <a:ext cx="895350" cy="3619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100" b="0" i="0" u="none" strike="noStrike" cap="none" normalizeH="0" baseline="0">
                  <a:ln>
                    <a:noFill/>
                  </a:ln>
                  <a:solidFill>
                    <a:srgbClr val="909090"/>
                  </a:solidFill>
                  <a:effectLst/>
                  <a:latin typeface="Arial" panose="020B0604020202020204" pitchFamily="34" charset="0"/>
                </a:rPr>
                <a:t>$-3.2K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99" name="Line 45">
              <a:extLst>
                <a:ext uri="{FF2B5EF4-FFF2-40B4-BE49-F238E27FC236}">
                  <a16:creationId xmlns:a16="http://schemas.microsoft.com/office/drawing/2014/main" id="{FB7E7ADC-5F5D-4F36-8B3E-6115D04AD2F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40126" y="5843587"/>
              <a:ext cx="0" cy="9525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0" name="Rectangle 46">
              <a:extLst>
                <a:ext uri="{FF2B5EF4-FFF2-40B4-BE49-F238E27FC236}">
                  <a16:creationId xmlns:a16="http://schemas.microsoft.com/office/drawing/2014/main" id="{0F890BDC-DF24-4DC2-A16C-B1E27CD119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11513" y="5989637"/>
              <a:ext cx="7683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Student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</p:grpSp>
      <p:sp>
        <p:nvSpPr>
          <p:cNvPr id="101" name="Rectangle 47">
            <a:extLst>
              <a:ext uri="{FF2B5EF4-FFF2-40B4-BE49-F238E27FC236}">
                <a16:creationId xmlns:a16="http://schemas.microsoft.com/office/drawing/2014/main" id="{59908CDB-7DC4-49B7-94ED-C8DC4DA800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24188" y="6176962"/>
            <a:ext cx="1165225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5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Contribution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17" name="Rectangle 63">
            <a:extLst>
              <a:ext uri="{FF2B5EF4-FFF2-40B4-BE49-F238E27FC236}">
                <a16:creationId xmlns:a16="http://schemas.microsoft.com/office/drawing/2014/main" id="{54004D21-45D1-4C6F-8DE9-A26C6AC36D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70638" y="444500"/>
            <a:ext cx="484188" cy="904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5300" b="0" i="0" u="none" strike="noStrike" cap="none" normalizeH="0" baseline="0">
                <a:ln>
                  <a:noFill/>
                </a:ln>
                <a:solidFill>
                  <a:srgbClr val="1E2D53"/>
                </a:solidFill>
                <a:effectLst/>
                <a:latin typeface="Arial" panose="020B0604020202020204" pitchFamily="34" charset="0"/>
              </a:rPr>
              <a:t> 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56" name="Rectangle 134">
            <a:extLst>
              <a:ext uri="{FF2B5EF4-FFF2-40B4-BE49-F238E27FC236}">
                <a16:creationId xmlns:a16="http://schemas.microsoft.com/office/drawing/2014/main" id="{C04FAD6A-495A-4CC4-94B9-4B5E95515A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0521" y="95828"/>
            <a:ext cx="10620914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>
              <a:defRPr/>
            </a:pPr>
            <a:r>
              <a:rPr lang="en-US" sz="2400" b="1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Net Cost to Government of Admission to Florida International University </a:t>
            </a:r>
          </a:p>
        </p:txBody>
      </p:sp>
      <p:grpSp>
        <p:nvGrpSpPr>
          <p:cNvPr id="36" name="Group 35">
            <a:extLst>
              <a:ext uri="{FF2B5EF4-FFF2-40B4-BE49-F238E27FC236}">
                <a16:creationId xmlns:a16="http://schemas.microsoft.com/office/drawing/2014/main" id="{D6FC3E8E-97CA-0746-94F5-45EB525036D1}"/>
              </a:ext>
            </a:extLst>
          </p:cNvPr>
          <p:cNvGrpSpPr/>
          <p:nvPr/>
        </p:nvGrpSpPr>
        <p:grpSpPr>
          <a:xfrm>
            <a:off x="4459288" y="1709737"/>
            <a:ext cx="1225550" cy="4741863"/>
            <a:chOff x="4459288" y="1709737"/>
            <a:chExt cx="1225550" cy="4741863"/>
          </a:xfrm>
        </p:grpSpPr>
        <p:sp>
          <p:nvSpPr>
            <p:cNvPr id="37" name="Rectangle 10">
              <a:extLst>
                <a:ext uri="{FF2B5EF4-FFF2-40B4-BE49-F238E27FC236}">
                  <a16:creationId xmlns:a16="http://schemas.microsoft.com/office/drawing/2014/main" id="{E9F24271-BC8E-0A42-97F6-A8FAAFCF47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64063" y="1709737"/>
              <a:ext cx="877888" cy="860425"/>
            </a:xfrm>
            <a:prstGeom prst="rect">
              <a:avLst/>
            </a:prstGeom>
            <a:solidFill>
              <a:srgbClr val="729ACA"/>
            </a:solidFill>
            <a:ln w="14288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" name="Rectangle 14">
              <a:extLst>
                <a:ext uri="{FF2B5EF4-FFF2-40B4-BE49-F238E27FC236}">
                  <a16:creationId xmlns:a16="http://schemas.microsoft.com/office/drawing/2014/main" id="{D9B7B651-A7CD-2B4D-A57B-8771AB55D5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51363" y="2295525"/>
              <a:ext cx="904875" cy="274638"/>
            </a:xfrm>
            <a:prstGeom prst="rect">
              <a:avLst/>
            </a:prstGeom>
            <a:solidFill>
              <a:srgbClr val="FFFFFF"/>
            </a:solidFill>
            <a:ln w="55563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" name="Rectangle 26">
              <a:extLst>
                <a:ext uri="{FF2B5EF4-FFF2-40B4-BE49-F238E27FC236}">
                  <a16:creationId xmlns:a16="http://schemas.microsoft.com/office/drawing/2014/main" id="{CB09619D-4DC9-EE4A-8FE2-925F48FDB7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19626" y="2288046"/>
              <a:ext cx="895350" cy="3619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100" b="0" i="0" u="none" strike="noStrike" cap="none" normalizeH="0" baseline="0" dirty="0">
                  <a:ln>
                    <a:noFill/>
                  </a:ln>
                  <a:solidFill>
                    <a:srgbClr val="909090"/>
                  </a:solidFill>
                  <a:effectLst/>
                  <a:latin typeface="Arial" panose="020B0604020202020204" pitchFamily="34" charset="0"/>
                </a:rPr>
                <a:t>$-5.6K</a:t>
              </a:r>
              <a:endParaRPr kumimoji="0" lang="en-US" altLang="en-US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40" name="Line 48">
              <a:extLst>
                <a:ext uri="{FF2B5EF4-FFF2-40B4-BE49-F238E27FC236}">
                  <a16:creationId xmlns:a16="http://schemas.microsoft.com/office/drawing/2014/main" id="{7E69F750-BDF4-2649-8574-77F486D7E8C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003801" y="5843587"/>
              <a:ext cx="0" cy="9525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" name="Rectangle 49">
              <a:extLst>
                <a:ext uri="{FF2B5EF4-FFF2-40B4-BE49-F238E27FC236}">
                  <a16:creationId xmlns:a16="http://schemas.microsoft.com/office/drawing/2014/main" id="{70C87399-EB90-F441-AD98-2E4AEB1319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14851" y="5989637"/>
              <a:ext cx="1106488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Community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42" name="Rectangle 50">
              <a:extLst>
                <a:ext uri="{FF2B5EF4-FFF2-40B4-BE49-F238E27FC236}">
                  <a16:creationId xmlns:a16="http://schemas.microsoft.com/office/drawing/2014/main" id="{C0599106-6745-B745-B478-9C16CF4C14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59288" y="6176962"/>
              <a:ext cx="12255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College Exp.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</p:grpSp>
      <p:grpSp>
        <p:nvGrpSpPr>
          <p:cNvPr id="43" name="Group 42">
            <a:extLst>
              <a:ext uri="{FF2B5EF4-FFF2-40B4-BE49-F238E27FC236}">
                <a16:creationId xmlns:a16="http://schemas.microsoft.com/office/drawing/2014/main" id="{7ACE3A49-F7B0-9E4B-B5E4-C6ECF3BDD0DE}"/>
              </a:ext>
            </a:extLst>
          </p:cNvPr>
          <p:cNvGrpSpPr/>
          <p:nvPr/>
        </p:nvGrpSpPr>
        <p:grpSpPr>
          <a:xfrm>
            <a:off x="6013451" y="1755775"/>
            <a:ext cx="992090" cy="4926359"/>
            <a:chOff x="6013451" y="1755775"/>
            <a:chExt cx="992090" cy="4926359"/>
          </a:xfrm>
        </p:grpSpPr>
        <p:sp>
          <p:nvSpPr>
            <p:cNvPr id="44" name="Rectangle 17">
              <a:extLst>
                <a:ext uri="{FF2B5EF4-FFF2-40B4-BE49-F238E27FC236}">
                  <a16:creationId xmlns:a16="http://schemas.microsoft.com/office/drawing/2014/main" id="{0630F21A-616C-1D48-BDE5-23B692BAC1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27738" y="2079625"/>
              <a:ext cx="877888" cy="490538"/>
            </a:xfrm>
            <a:prstGeom prst="rect">
              <a:avLst/>
            </a:prstGeom>
            <a:solidFill>
              <a:srgbClr val="CD7371"/>
            </a:solidFill>
            <a:ln w="14288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" name="Rectangle 18">
              <a:extLst>
                <a:ext uri="{FF2B5EF4-FFF2-40B4-BE49-F238E27FC236}">
                  <a16:creationId xmlns:a16="http://schemas.microsoft.com/office/drawing/2014/main" id="{78CFB85B-FCFD-3A4C-A707-2AFBF56C06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3451" y="2295525"/>
              <a:ext cx="904875" cy="274638"/>
            </a:xfrm>
            <a:prstGeom prst="rect">
              <a:avLst/>
            </a:prstGeom>
            <a:solidFill>
              <a:srgbClr val="FFFFFF"/>
            </a:solidFill>
            <a:ln w="55563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" name="Rectangle 24">
              <a:extLst>
                <a:ext uri="{FF2B5EF4-FFF2-40B4-BE49-F238E27FC236}">
                  <a16:creationId xmlns:a16="http://schemas.microsoft.com/office/drawing/2014/main" id="{C61B3D77-56E7-6141-8E25-0491BDD9F8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2988" y="1755775"/>
              <a:ext cx="809625" cy="3619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100" b="0" i="0" u="none" strike="noStrike" cap="none" normalizeH="0" baseline="0" dirty="0">
                  <a:ln>
                    <a:noFill/>
                  </a:ln>
                  <a:solidFill>
                    <a:srgbClr val="909090"/>
                  </a:solidFill>
                  <a:effectLst/>
                  <a:latin typeface="Arial" panose="020B0604020202020204" pitchFamily="34" charset="0"/>
                </a:rPr>
                <a:t>$2.0K</a:t>
              </a:r>
              <a:endParaRPr kumimoji="0" lang="en-US" altLang="en-US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50" name="Line 51">
              <a:extLst>
                <a:ext uri="{FF2B5EF4-FFF2-40B4-BE49-F238E27FC236}">
                  <a16:creationId xmlns:a16="http://schemas.microsoft.com/office/drawing/2014/main" id="{5E4D0000-EC40-014F-8DE0-DC1DF30FD36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465888" y="5843587"/>
              <a:ext cx="0" cy="9525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" name="Rectangle 53">
              <a:extLst>
                <a:ext uri="{FF2B5EF4-FFF2-40B4-BE49-F238E27FC236}">
                  <a16:creationId xmlns:a16="http://schemas.microsoft.com/office/drawing/2014/main" id="{A0EB05D5-7472-0440-8282-854FE8A6B2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65091" y="5989637"/>
              <a:ext cx="940450" cy="692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 dirty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Taxes from</a:t>
              </a:r>
            </a:p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lang="en-US" altLang="en-US" sz="1500" dirty="0">
                  <a:solidFill>
                    <a:srgbClr val="808080"/>
                  </a:solidFill>
                </a:rPr>
                <a:t>age 19-25</a:t>
              </a:r>
            </a:p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lang="en-US" altLang="en-US" sz="1500" dirty="0">
                  <a:solidFill>
                    <a:srgbClr val="808080"/>
                  </a:solidFill>
                </a:rPr>
                <a:t>earnings</a:t>
              </a:r>
              <a:endParaRPr kumimoji="0" lang="en-US" altLang="en-US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</p:grpSp>
      <p:sp>
        <p:nvSpPr>
          <p:cNvPr id="118" name="Line 38">
            <a:extLst>
              <a:ext uri="{FF2B5EF4-FFF2-40B4-BE49-F238E27FC236}">
                <a16:creationId xmlns:a16="http://schemas.microsoft.com/office/drawing/2014/main" id="{94F464BC-4323-014C-A0BE-42B52A70DA07}"/>
              </a:ext>
            </a:extLst>
          </p:cNvPr>
          <p:cNvSpPr>
            <a:spLocks noChangeShapeType="1"/>
          </p:cNvSpPr>
          <p:nvPr/>
        </p:nvSpPr>
        <p:spPr bwMode="auto">
          <a:xfrm>
            <a:off x="1492251" y="2570162"/>
            <a:ext cx="9948863" cy="0"/>
          </a:xfrm>
          <a:prstGeom prst="line">
            <a:avLst/>
          </a:prstGeom>
          <a:noFill/>
          <a:ln w="11113">
            <a:solidFill>
              <a:srgbClr val="90909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pSp>
        <p:nvGrpSpPr>
          <p:cNvPr id="53" name="Group 52">
            <a:extLst>
              <a:ext uri="{FF2B5EF4-FFF2-40B4-BE49-F238E27FC236}">
                <a16:creationId xmlns:a16="http://schemas.microsoft.com/office/drawing/2014/main" id="{C6AE46FA-C98B-6C48-B21A-05D4BB344EE6}"/>
              </a:ext>
            </a:extLst>
          </p:cNvPr>
          <p:cNvGrpSpPr/>
          <p:nvPr/>
        </p:nvGrpSpPr>
        <p:grpSpPr>
          <a:xfrm>
            <a:off x="6996036" y="1936750"/>
            <a:ext cx="4445077" cy="646331"/>
            <a:chOff x="4296455" y="1075164"/>
            <a:chExt cx="4445077" cy="646331"/>
          </a:xfrm>
        </p:grpSpPr>
        <p:sp>
          <p:nvSpPr>
            <p:cNvPr id="54" name="TextBox 53">
              <a:extLst>
                <a:ext uri="{FF2B5EF4-FFF2-40B4-BE49-F238E27FC236}">
                  <a16:creationId xmlns:a16="http://schemas.microsoft.com/office/drawing/2014/main" id="{EBE9E1D7-0F67-2F43-9EB3-CC8134611B41}"/>
                </a:ext>
              </a:extLst>
            </p:cNvPr>
            <p:cNvSpPr txBox="1"/>
            <p:nvPr/>
          </p:nvSpPr>
          <p:spPr>
            <a:xfrm>
              <a:off x="4665191" y="1075164"/>
              <a:ext cx="4076341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>
                  <a:latin typeface="Arial" panose="020B0604020202020204" pitchFamily="34" charset="0"/>
                  <a:cs typeface="Arial" panose="020B0604020202020204" pitchFamily="34" charset="0"/>
                </a:rPr>
                <a:t>Lost tax revenue from initial earnings declines from college attendance</a:t>
              </a:r>
            </a:p>
          </p:txBody>
        </p:sp>
        <p:cxnSp>
          <p:nvCxnSpPr>
            <p:cNvPr id="55" name="Straight Arrow Connector 54">
              <a:extLst>
                <a:ext uri="{FF2B5EF4-FFF2-40B4-BE49-F238E27FC236}">
                  <a16:creationId xmlns:a16="http://schemas.microsoft.com/office/drawing/2014/main" id="{FD73683B-79D6-D744-801E-D3EDB8D33E54}"/>
                </a:ext>
              </a:extLst>
            </p:cNvPr>
            <p:cNvCxnSpPr/>
            <p:nvPr/>
          </p:nvCxnSpPr>
          <p:spPr>
            <a:xfrm flipH="1">
              <a:off x="4296455" y="1294555"/>
              <a:ext cx="368736" cy="0"/>
            </a:xfrm>
            <a:prstGeom prst="straightConnector1">
              <a:avLst/>
            </a:prstGeom>
            <a:ln>
              <a:tailEnd type="triangle"/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</p:grpSp>
      <p:sp>
        <p:nvSpPr>
          <p:cNvPr id="57" name="TextBox 56">
            <a:extLst>
              <a:ext uri="{FF2B5EF4-FFF2-40B4-BE49-F238E27FC236}">
                <a16:creationId xmlns:a16="http://schemas.microsoft.com/office/drawing/2014/main" id="{90AEAD48-ABD8-D042-8098-3AF5B8A9A761}"/>
              </a:ext>
            </a:extLst>
          </p:cNvPr>
          <p:cNvSpPr txBox="1"/>
          <p:nvPr/>
        </p:nvSpPr>
        <p:spPr>
          <a:xfrm>
            <a:off x="0" y="6593293"/>
            <a:ext cx="5380127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>
                <a:solidFill>
                  <a:schemeClr val="bg1">
                    <a:lumMod val="50000"/>
                  </a:schemeClr>
                </a:solidFill>
              </a:rPr>
              <a:t>Note: All amounts in 2012 USD, discounted using CPI-U-RS and 3% real interest rate</a:t>
            </a:r>
          </a:p>
        </p:txBody>
      </p:sp>
    </p:spTree>
    <p:extLst>
      <p:ext uri="{BB962C8B-B14F-4D97-AF65-F5344CB8AC3E}">
        <p14:creationId xmlns:p14="http://schemas.microsoft.com/office/powerpoint/2010/main" val="419741872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50">
        <p:fade/>
      </p:transition>
    </mc:Choice>
    <mc:Fallback xmlns="">
      <p:transition>
        <p:fade/>
      </p:transition>
    </mc:Fallback>
  </mc:AlternateContent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" name="AutoShape 3">
            <a:extLst>
              <a:ext uri="{FF2B5EF4-FFF2-40B4-BE49-F238E27FC236}">
                <a16:creationId xmlns:a16="http://schemas.microsoft.com/office/drawing/2014/main" id="{9179ABBC-6819-4E8B-ADF7-278E32690FC9}"/>
              </a:ext>
            </a:extLst>
          </p:cNvPr>
          <p:cNvSpPr>
            <a:spLocks noChangeAspect="1" noChangeArrowheads="1" noTextEdit="1"/>
          </p:cNvSpPr>
          <p:nvPr/>
        </p:nvSpPr>
        <p:spPr bwMode="auto">
          <a:xfrm>
            <a:off x="609601" y="-1"/>
            <a:ext cx="109728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9" name="Rectangle 5">
            <a:extLst>
              <a:ext uri="{FF2B5EF4-FFF2-40B4-BE49-F238E27FC236}">
                <a16:creationId xmlns:a16="http://schemas.microsoft.com/office/drawing/2014/main" id="{777A3918-FE5D-4FBF-BC8A-C52C0DA6C03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4838" y="-4763"/>
            <a:ext cx="10982325" cy="6867525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0" name="Rectangle 6">
            <a:extLst>
              <a:ext uri="{FF2B5EF4-FFF2-40B4-BE49-F238E27FC236}">
                <a16:creationId xmlns:a16="http://schemas.microsoft.com/office/drawing/2014/main" id="{1BDA0D00-B73B-4158-B2F5-841CA1F066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9601" y="-1"/>
            <a:ext cx="10968038" cy="6853238"/>
          </a:xfrm>
          <a:prstGeom prst="rect">
            <a:avLst/>
          </a:prstGeom>
          <a:solidFill>
            <a:srgbClr val="FFFFFF"/>
          </a:solidFill>
          <a:ln w="14288">
            <a:solidFill>
              <a:srgbClr val="FFFFF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1" name="Rectangle 7">
            <a:extLst>
              <a:ext uri="{FF2B5EF4-FFF2-40B4-BE49-F238E27FC236}">
                <a16:creationId xmlns:a16="http://schemas.microsoft.com/office/drawing/2014/main" id="{A48D8555-AD5E-4936-BCCD-0C84690168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92251" y="1230312"/>
            <a:ext cx="9948863" cy="4613275"/>
          </a:xfrm>
          <a:prstGeom prst="rect">
            <a:avLst/>
          </a:prstGeom>
          <a:solidFill>
            <a:srgbClr val="FFFFFF"/>
          </a:solidFill>
          <a:ln w="14288">
            <a:solidFill>
              <a:srgbClr val="FFFFF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62" name="Rectangle 8">
            <a:extLst>
              <a:ext uri="{FF2B5EF4-FFF2-40B4-BE49-F238E27FC236}">
                <a16:creationId xmlns:a16="http://schemas.microsoft.com/office/drawing/2014/main" id="{06956990-4706-44D6-9F21-B73A0E481C1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43063" y="1381125"/>
            <a:ext cx="877888" cy="1189038"/>
          </a:xfrm>
          <a:prstGeom prst="rect">
            <a:avLst/>
          </a:prstGeom>
          <a:solidFill>
            <a:srgbClr val="CD7371"/>
          </a:solidFill>
          <a:ln w="14288">
            <a:solidFill>
              <a:srgbClr val="C0504D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7" name="Rectangle 23">
            <a:extLst>
              <a:ext uri="{FF2B5EF4-FFF2-40B4-BE49-F238E27FC236}">
                <a16:creationId xmlns:a16="http://schemas.microsoft.com/office/drawing/2014/main" id="{FEDF278D-90D9-402F-AF21-7BF6E53D86C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65288" y="1050925"/>
            <a:ext cx="955675" cy="361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100" b="0" i="0" u="none" strike="noStrike" cap="none" normalizeH="0" baseline="0" dirty="0">
                <a:ln>
                  <a:noFill/>
                </a:ln>
                <a:solidFill>
                  <a:srgbClr val="909090"/>
                </a:solidFill>
                <a:effectLst/>
                <a:latin typeface="Arial" panose="020B0604020202020204" pitchFamily="34" charset="0"/>
              </a:rPr>
              <a:t>$11.4K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84" name="Line 30">
            <a:extLst>
              <a:ext uri="{FF2B5EF4-FFF2-40B4-BE49-F238E27FC236}">
                <a16:creationId xmlns:a16="http://schemas.microsoft.com/office/drawing/2014/main" id="{53FEBC6C-0EDE-4AB9-8E0F-B6A8744F3118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492251" y="1230312"/>
            <a:ext cx="0" cy="4613275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5" name="Line 31">
            <a:extLst>
              <a:ext uri="{FF2B5EF4-FFF2-40B4-BE49-F238E27FC236}">
                <a16:creationId xmlns:a16="http://schemas.microsoft.com/office/drawing/2014/main" id="{5C815DC8-8CDE-4473-BF87-1860F0D6D50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395413" y="5692775"/>
            <a:ext cx="96838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6" name="Rectangle 32">
            <a:extLst>
              <a:ext uri="{FF2B5EF4-FFF2-40B4-BE49-F238E27FC236}">
                <a16:creationId xmlns:a16="http://schemas.microsoft.com/office/drawing/2014/main" id="{FBBD2EF0-BDE2-42D3-8070-F4C611C356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2326" y="5559425"/>
            <a:ext cx="541338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 dirty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-30K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87" name="Line 33">
            <a:extLst>
              <a:ext uri="{FF2B5EF4-FFF2-40B4-BE49-F238E27FC236}">
                <a16:creationId xmlns:a16="http://schemas.microsoft.com/office/drawing/2014/main" id="{EBEDD1EC-9C67-4474-8F2E-4F98AB45382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395413" y="4649787"/>
            <a:ext cx="96838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8" name="Rectangle 34">
            <a:extLst>
              <a:ext uri="{FF2B5EF4-FFF2-40B4-BE49-F238E27FC236}">
                <a16:creationId xmlns:a16="http://schemas.microsoft.com/office/drawing/2014/main" id="{EC598567-C197-463C-A508-37D35491E5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3276" y="4516437"/>
            <a:ext cx="541338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 dirty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-20K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89" name="Line 35">
            <a:extLst>
              <a:ext uri="{FF2B5EF4-FFF2-40B4-BE49-F238E27FC236}">
                <a16:creationId xmlns:a16="http://schemas.microsoft.com/office/drawing/2014/main" id="{B9A13862-414D-40C8-8B9A-C71E7CD09AB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395413" y="3606800"/>
            <a:ext cx="96838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0" name="Rectangle 36">
            <a:extLst>
              <a:ext uri="{FF2B5EF4-FFF2-40B4-BE49-F238E27FC236}">
                <a16:creationId xmlns:a16="http://schemas.microsoft.com/office/drawing/2014/main" id="{C5D4B962-0DBB-4DA5-B30B-3174F84027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1851" y="3475037"/>
            <a:ext cx="541338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 dirty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-10K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91" name="Line 37">
            <a:extLst>
              <a:ext uri="{FF2B5EF4-FFF2-40B4-BE49-F238E27FC236}">
                <a16:creationId xmlns:a16="http://schemas.microsoft.com/office/drawing/2014/main" id="{2B209450-F331-4DAD-AA89-AD6E4796BBC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395413" y="2570162"/>
            <a:ext cx="96838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2" name="Rectangle 38">
            <a:extLst>
              <a:ext uri="{FF2B5EF4-FFF2-40B4-BE49-F238E27FC236}">
                <a16:creationId xmlns:a16="http://schemas.microsoft.com/office/drawing/2014/main" id="{E64DB8F1-DB2A-4DB6-AF7A-10C6B9559F1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08088" y="2432050"/>
            <a:ext cx="255588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0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93" name="Line 39">
            <a:extLst>
              <a:ext uri="{FF2B5EF4-FFF2-40B4-BE49-F238E27FC236}">
                <a16:creationId xmlns:a16="http://schemas.microsoft.com/office/drawing/2014/main" id="{4370FFBF-4F4F-42C5-A820-6C9AF75447F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395413" y="1527175"/>
            <a:ext cx="96838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4" name="Rectangle 40">
            <a:extLst>
              <a:ext uri="{FF2B5EF4-FFF2-40B4-BE49-F238E27FC236}">
                <a16:creationId xmlns:a16="http://schemas.microsoft.com/office/drawing/2014/main" id="{171ADC71-236C-4478-8F61-A905F40DDA1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1526" y="1390650"/>
            <a:ext cx="60007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 dirty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$10K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95" name="Line 41">
            <a:extLst>
              <a:ext uri="{FF2B5EF4-FFF2-40B4-BE49-F238E27FC236}">
                <a16:creationId xmlns:a16="http://schemas.microsoft.com/office/drawing/2014/main" id="{3A807105-9191-4F46-8133-CDF9B1E43F88}"/>
              </a:ext>
            </a:extLst>
          </p:cNvPr>
          <p:cNvSpPr>
            <a:spLocks noChangeShapeType="1"/>
          </p:cNvSpPr>
          <p:nvPr/>
        </p:nvSpPr>
        <p:spPr bwMode="auto">
          <a:xfrm>
            <a:off x="1492251" y="5843587"/>
            <a:ext cx="9948863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6" name="Line 42">
            <a:extLst>
              <a:ext uri="{FF2B5EF4-FFF2-40B4-BE49-F238E27FC236}">
                <a16:creationId xmlns:a16="http://schemas.microsoft.com/office/drawing/2014/main" id="{D854A68B-15DA-476A-B8B6-556DC4A7D8DD}"/>
              </a:ext>
            </a:extLst>
          </p:cNvPr>
          <p:cNvSpPr>
            <a:spLocks noChangeShapeType="1"/>
          </p:cNvSpPr>
          <p:nvPr/>
        </p:nvSpPr>
        <p:spPr bwMode="auto">
          <a:xfrm>
            <a:off x="2081213" y="5843587"/>
            <a:ext cx="0" cy="9525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7" name="Rectangle 43">
            <a:extLst>
              <a:ext uri="{FF2B5EF4-FFF2-40B4-BE49-F238E27FC236}">
                <a16:creationId xmlns:a16="http://schemas.microsoft.com/office/drawing/2014/main" id="{76E7AC8F-2CB8-43DB-8F22-370685C472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66901" y="5989637"/>
            <a:ext cx="525463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5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Total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98" name="Rectangle 44">
            <a:extLst>
              <a:ext uri="{FF2B5EF4-FFF2-40B4-BE49-F238E27FC236}">
                <a16:creationId xmlns:a16="http://schemas.microsoft.com/office/drawing/2014/main" id="{0030113E-9020-4A6E-BC3C-D1A4FECE4E0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01801" y="6176962"/>
            <a:ext cx="877888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5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FIU Cost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67EA76E5-E5B9-5341-9654-C48F3B1F3249}"/>
              </a:ext>
            </a:extLst>
          </p:cNvPr>
          <p:cNvGrpSpPr/>
          <p:nvPr/>
        </p:nvGrpSpPr>
        <p:grpSpPr>
          <a:xfrm>
            <a:off x="3087688" y="1381125"/>
            <a:ext cx="963613" cy="4883150"/>
            <a:chOff x="3087688" y="1381125"/>
            <a:chExt cx="963613" cy="4883150"/>
          </a:xfrm>
        </p:grpSpPr>
        <p:sp>
          <p:nvSpPr>
            <p:cNvPr id="63" name="Rectangle 9">
              <a:extLst>
                <a:ext uri="{FF2B5EF4-FFF2-40B4-BE49-F238E27FC236}">
                  <a16:creationId xmlns:a16="http://schemas.microsoft.com/office/drawing/2014/main" id="{C8B7DF23-590B-4750-B8F5-9AE75FE372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01976" y="1381125"/>
              <a:ext cx="877888" cy="1189038"/>
            </a:xfrm>
            <a:prstGeom prst="rect">
              <a:avLst/>
            </a:prstGeom>
            <a:solidFill>
              <a:srgbClr val="729ACA"/>
            </a:solidFill>
            <a:ln w="14288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" name="Rectangle 13">
              <a:extLst>
                <a:ext uri="{FF2B5EF4-FFF2-40B4-BE49-F238E27FC236}">
                  <a16:creationId xmlns:a16="http://schemas.microsoft.com/office/drawing/2014/main" id="{21297114-4262-4BDE-9F55-0285E0F87A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87688" y="1709737"/>
              <a:ext cx="909638" cy="860425"/>
            </a:xfrm>
            <a:prstGeom prst="rect">
              <a:avLst/>
            </a:prstGeom>
            <a:solidFill>
              <a:srgbClr val="FFFFFF"/>
            </a:solidFill>
            <a:ln w="55563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" name="Rectangle 25">
              <a:extLst>
                <a:ext uri="{FF2B5EF4-FFF2-40B4-BE49-F238E27FC236}">
                  <a16:creationId xmlns:a16="http://schemas.microsoft.com/office/drawing/2014/main" id="{E01F862F-5287-4B21-85EC-9DBAD8284E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55951" y="1801812"/>
              <a:ext cx="895350" cy="3619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100" b="0" i="0" u="none" strike="noStrike" cap="none" normalizeH="0" baseline="0">
                  <a:ln>
                    <a:noFill/>
                  </a:ln>
                  <a:solidFill>
                    <a:srgbClr val="909090"/>
                  </a:solidFill>
                  <a:effectLst/>
                  <a:latin typeface="Arial" panose="020B0604020202020204" pitchFamily="34" charset="0"/>
                </a:rPr>
                <a:t>$-3.2K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99" name="Line 45">
              <a:extLst>
                <a:ext uri="{FF2B5EF4-FFF2-40B4-BE49-F238E27FC236}">
                  <a16:creationId xmlns:a16="http://schemas.microsoft.com/office/drawing/2014/main" id="{FB7E7ADC-5F5D-4F36-8B3E-6115D04AD2F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40126" y="5843587"/>
              <a:ext cx="0" cy="9525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0" name="Rectangle 46">
              <a:extLst>
                <a:ext uri="{FF2B5EF4-FFF2-40B4-BE49-F238E27FC236}">
                  <a16:creationId xmlns:a16="http://schemas.microsoft.com/office/drawing/2014/main" id="{0F890BDC-DF24-4DC2-A16C-B1E27CD119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11513" y="5989637"/>
              <a:ext cx="7683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Student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</p:grpSp>
      <p:sp>
        <p:nvSpPr>
          <p:cNvPr id="101" name="Rectangle 47">
            <a:extLst>
              <a:ext uri="{FF2B5EF4-FFF2-40B4-BE49-F238E27FC236}">
                <a16:creationId xmlns:a16="http://schemas.microsoft.com/office/drawing/2014/main" id="{59908CDB-7DC4-49B7-94ED-C8DC4DA800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24188" y="6176962"/>
            <a:ext cx="1165225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5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Contribution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17" name="Rectangle 63">
            <a:extLst>
              <a:ext uri="{FF2B5EF4-FFF2-40B4-BE49-F238E27FC236}">
                <a16:creationId xmlns:a16="http://schemas.microsoft.com/office/drawing/2014/main" id="{54004D21-45D1-4C6F-8DE9-A26C6AC36D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70638" y="444500"/>
            <a:ext cx="484188" cy="904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5300" b="0" i="0" u="none" strike="noStrike" cap="none" normalizeH="0" baseline="0">
                <a:ln>
                  <a:noFill/>
                </a:ln>
                <a:solidFill>
                  <a:srgbClr val="1E2D53"/>
                </a:solidFill>
                <a:effectLst/>
                <a:latin typeface="Arial" panose="020B0604020202020204" pitchFamily="34" charset="0"/>
              </a:rPr>
              <a:t> 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56" name="Rectangle 134">
            <a:extLst>
              <a:ext uri="{FF2B5EF4-FFF2-40B4-BE49-F238E27FC236}">
                <a16:creationId xmlns:a16="http://schemas.microsoft.com/office/drawing/2014/main" id="{C04FAD6A-495A-4CC4-94B9-4B5E95515A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0521" y="95828"/>
            <a:ext cx="10620914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>
              <a:defRPr/>
            </a:pPr>
            <a:r>
              <a:rPr lang="en-US" sz="2400" b="1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Net Cost to Government of Admission to Florida International University </a:t>
            </a:r>
          </a:p>
        </p:txBody>
      </p:sp>
      <p:grpSp>
        <p:nvGrpSpPr>
          <p:cNvPr id="36" name="Group 35">
            <a:extLst>
              <a:ext uri="{FF2B5EF4-FFF2-40B4-BE49-F238E27FC236}">
                <a16:creationId xmlns:a16="http://schemas.microsoft.com/office/drawing/2014/main" id="{D6FC3E8E-97CA-0746-94F5-45EB525036D1}"/>
              </a:ext>
            </a:extLst>
          </p:cNvPr>
          <p:cNvGrpSpPr/>
          <p:nvPr/>
        </p:nvGrpSpPr>
        <p:grpSpPr>
          <a:xfrm>
            <a:off x="4459288" y="1709737"/>
            <a:ext cx="1225550" cy="4741863"/>
            <a:chOff x="4459288" y="1709737"/>
            <a:chExt cx="1225550" cy="4741863"/>
          </a:xfrm>
        </p:grpSpPr>
        <p:sp>
          <p:nvSpPr>
            <p:cNvPr id="37" name="Rectangle 10">
              <a:extLst>
                <a:ext uri="{FF2B5EF4-FFF2-40B4-BE49-F238E27FC236}">
                  <a16:creationId xmlns:a16="http://schemas.microsoft.com/office/drawing/2014/main" id="{E9F24271-BC8E-0A42-97F6-A8FAAFCF47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64063" y="1709737"/>
              <a:ext cx="877888" cy="860425"/>
            </a:xfrm>
            <a:prstGeom prst="rect">
              <a:avLst/>
            </a:prstGeom>
            <a:solidFill>
              <a:srgbClr val="729ACA"/>
            </a:solidFill>
            <a:ln w="14288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" name="Rectangle 14">
              <a:extLst>
                <a:ext uri="{FF2B5EF4-FFF2-40B4-BE49-F238E27FC236}">
                  <a16:creationId xmlns:a16="http://schemas.microsoft.com/office/drawing/2014/main" id="{D9B7B651-A7CD-2B4D-A57B-8771AB55D5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51363" y="2295525"/>
              <a:ext cx="904875" cy="274638"/>
            </a:xfrm>
            <a:prstGeom prst="rect">
              <a:avLst/>
            </a:prstGeom>
            <a:solidFill>
              <a:srgbClr val="FFFFFF"/>
            </a:solidFill>
            <a:ln w="55563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" name="Rectangle 26">
              <a:extLst>
                <a:ext uri="{FF2B5EF4-FFF2-40B4-BE49-F238E27FC236}">
                  <a16:creationId xmlns:a16="http://schemas.microsoft.com/office/drawing/2014/main" id="{CB09619D-4DC9-EE4A-8FE2-925F48FDB7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19626" y="2288046"/>
              <a:ext cx="895350" cy="3619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100" b="0" i="0" u="none" strike="noStrike" cap="none" normalizeH="0" baseline="0" dirty="0">
                  <a:ln>
                    <a:noFill/>
                  </a:ln>
                  <a:solidFill>
                    <a:srgbClr val="909090"/>
                  </a:solidFill>
                  <a:effectLst/>
                  <a:latin typeface="Arial" panose="020B0604020202020204" pitchFamily="34" charset="0"/>
                </a:rPr>
                <a:t>$-5.6K</a:t>
              </a:r>
              <a:endParaRPr kumimoji="0" lang="en-US" altLang="en-US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40" name="Line 48">
              <a:extLst>
                <a:ext uri="{FF2B5EF4-FFF2-40B4-BE49-F238E27FC236}">
                  <a16:creationId xmlns:a16="http://schemas.microsoft.com/office/drawing/2014/main" id="{7E69F750-BDF4-2649-8574-77F486D7E8C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003801" y="5843587"/>
              <a:ext cx="0" cy="9525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" name="Rectangle 49">
              <a:extLst>
                <a:ext uri="{FF2B5EF4-FFF2-40B4-BE49-F238E27FC236}">
                  <a16:creationId xmlns:a16="http://schemas.microsoft.com/office/drawing/2014/main" id="{70C87399-EB90-F441-AD98-2E4AEB1319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14851" y="5989637"/>
              <a:ext cx="1106488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Community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42" name="Rectangle 50">
              <a:extLst>
                <a:ext uri="{FF2B5EF4-FFF2-40B4-BE49-F238E27FC236}">
                  <a16:creationId xmlns:a16="http://schemas.microsoft.com/office/drawing/2014/main" id="{C0599106-6745-B745-B478-9C16CF4C14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59288" y="6176962"/>
              <a:ext cx="12255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College Exp.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</p:grpSp>
      <p:grpSp>
        <p:nvGrpSpPr>
          <p:cNvPr id="43" name="Group 42">
            <a:extLst>
              <a:ext uri="{FF2B5EF4-FFF2-40B4-BE49-F238E27FC236}">
                <a16:creationId xmlns:a16="http://schemas.microsoft.com/office/drawing/2014/main" id="{7ACE3A49-F7B0-9E4B-B5E4-C6ECF3BDD0DE}"/>
              </a:ext>
            </a:extLst>
          </p:cNvPr>
          <p:cNvGrpSpPr/>
          <p:nvPr/>
        </p:nvGrpSpPr>
        <p:grpSpPr>
          <a:xfrm>
            <a:off x="6013451" y="1755775"/>
            <a:ext cx="919162" cy="4183062"/>
            <a:chOff x="6013451" y="1755775"/>
            <a:chExt cx="919162" cy="4183062"/>
          </a:xfrm>
        </p:grpSpPr>
        <p:sp>
          <p:nvSpPr>
            <p:cNvPr id="44" name="Rectangle 17">
              <a:extLst>
                <a:ext uri="{FF2B5EF4-FFF2-40B4-BE49-F238E27FC236}">
                  <a16:creationId xmlns:a16="http://schemas.microsoft.com/office/drawing/2014/main" id="{0630F21A-616C-1D48-BDE5-23B692BAC1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27738" y="2079625"/>
              <a:ext cx="877888" cy="490538"/>
            </a:xfrm>
            <a:prstGeom prst="rect">
              <a:avLst/>
            </a:prstGeom>
            <a:solidFill>
              <a:srgbClr val="CD7371"/>
            </a:solidFill>
            <a:ln w="14288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" name="Rectangle 18">
              <a:extLst>
                <a:ext uri="{FF2B5EF4-FFF2-40B4-BE49-F238E27FC236}">
                  <a16:creationId xmlns:a16="http://schemas.microsoft.com/office/drawing/2014/main" id="{78CFB85B-FCFD-3A4C-A707-2AFBF56C06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3451" y="2295525"/>
              <a:ext cx="904875" cy="274638"/>
            </a:xfrm>
            <a:prstGeom prst="rect">
              <a:avLst/>
            </a:prstGeom>
            <a:solidFill>
              <a:srgbClr val="FFFFFF"/>
            </a:solidFill>
            <a:ln w="55563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" name="Rectangle 24">
              <a:extLst>
                <a:ext uri="{FF2B5EF4-FFF2-40B4-BE49-F238E27FC236}">
                  <a16:creationId xmlns:a16="http://schemas.microsoft.com/office/drawing/2014/main" id="{C61B3D77-56E7-6141-8E25-0491BDD9F8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2988" y="1755775"/>
              <a:ext cx="809625" cy="3619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100" b="0" i="0" u="none" strike="noStrike" cap="none" normalizeH="0" baseline="0" dirty="0">
                  <a:ln>
                    <a:noFill/>
                  </a:ln>
                  <a:solidFill>
                    <a:srgbClr val="909090"/>
                  </a:solidFill>
                  <a:effectLst/>
                  <a:latin typeface="Arial" panose="020B0604020202020204" pitchFamily="34" charset="0"/>
                </a:rPr>
                <a:t>$2.0K</a:t>
              </a:r>
              <a:endParaRPr kumimoji="0" lang="en-US" altLang="en-US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50" name="Line 51">
              <a:extLst>
                <a:ext uri="{FF2B5EF4-FFF2-40B4-BE49-F238E27FC236}">
                  <a16:creationId xmlns:a16="http://schemas.microsoft.com/office/drawing/2014/main" id="{5E4D0000-EC40-014F-8DE0-DC1DF30FD36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465888" y="5843587"/>
              <a:ext cx="0" cy="9525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18" name="Line 38">
            <a:extLst>
              <a:ext uri="{FF2B5EF4-FFF2-40B4-BE49-F238E27FC236}">
                <a16:creationId xmlns:a16="http://schemas.microsoft.com/office/drawing/2014/main" id="{94F464BC-4323-014C-A0BE-42B52A70DA07}"/>
              </a:ext>
            </a:extLst>
          </p:cNvPr>
          <p:cNvSpPr>
            <a:spLocks noChangeShapeType="1"/>
          </p:cNvSpPr>
          <p:nvPr/>
        </p:nvSpPr>
        <p:spPr bwMode="auto">
          <a:xfrm>
            <a:off x="1492251" y="2570162"/>
            <a:ext cx="9948863" cy="0"/>
          </a:xfrm>
          <a:prstGeom prst="line">
            <a:avLst/>
          </a:prstGeom>
          <a:noFill/>
          <a:ln w="11113">
            <a:solidFill>
              <a:srgbClr val="90909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pSp>
        <p:nvGrpSpPr>
          <p:cNvPr id="57" name="Group 56">
            <a:extLst>
              <a:ext uri="{FF2B5EF4-FFF2-40B4-BE49-F238E27FC236}">
                <a16:creationId xmlns:a16="http://schemas.microsoft.com/office/drawing/2014/main" id="{C868008B-B350-244C-BB19-D6496299182E}"/>
              </a:ext>
            </a:extLst>
          </p:cNvPr>
          <p:cNvGrpSpPr/>
          <p:nvPr/>
        </p:nvGrpSpPr>
        <p:grpSpPr>
          <a:xfrm>
            <a:off x="7477126" y="2079625"/>
            <a:ext cx="958850" cy="3859212"/>
            <a:chOff x="7477126" y="2079625"/>
            <a:chExt cx="958850" cy="3859212"/>
          </a:xfrm>
        </p:grpSpPr>
        <p:sp>
          <p:nvSpPr>
            <p:cNvPr id="64" name="Rectangle 11">
              <a:extLst>
                <a:ext uri="{FF2B5EF4-FFF2-40B4-BE49-F238E27FC236}">
                  <a16:creationId xmlns:a16="http://schemas.microsoft.com/office/drawing/2014/main" id="{F624F0CD-6A80-004B-97DF-F84E8C65AD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89826" y="2079625"/>
              <a:ext cx="877888" cy="755650"/>
            </a:xfrm>
            <a:prstGeom prst="rect">
              <a:avLst/>
            </a:prstGeom>
            <a:solidFill>
              <a:srgbClr val="729ACA"/>
            </a:solidFill>
            <a:ln w="14288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" name="Rectangle 15">
              <a:extLst>
                <a:ext uri="{FF2B5EF4-FFF2-40B4-BE49-F238E27FC236}">
                  <a16:creationId xmlns:a16="http://schemas.microsoft.com/office/drawing/2014/main" id="{B2DC3054-0B79-B84A-B827-BCACA280F8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77126" y="2570162"/>
              <a:ext cx="904875" cy="268288"/>
            </a:xfrm>
            <a:prstGeom prst="rect">
              <a:avLst/>
            </a:prstGeom>
            <a:solidFill>
              <a:srgbClr val="FFFFFF"/>
            </a:solidFill>
            <a:ln w="55563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" name="Rectangle 19">
              <a:extLst>
                <a:ext uri="{FF2B5EF4-FFF2-40B4-BE49-F238E27FC236}">
                  <a16:creationId xmlns:a16="http://schemas.microsoft.com/office/drawing/2014/main" id="{CCE8A650-A1C5-A747-95AE-5F9DAFACC8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89826" y="2082800"/>
              <a:ext cx="877888" cy="755650"/>
            </a:xfrm>
            <a:prstGeom prst="rect">
              <a:avLst/>
            </a:prstGeom>
            <a:solidFill>
              <a:srgbClr val="729ACA"/>
            </a:solidFill>
            <a:ln w="14288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" name="Rectangle 27">
              <a:extLst>
                <a:ext uri="{FF2B5EF4-FFF2-40B4-BE49-F238E27FC236}">
                  <a16:creationId xmlns:a16="http://schemas.microsoft.com/office/drawing/2014/main" id="{B538A431-545D-9A4B-9E9C-39243C13AC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40626" y="2930525"/>
              <a:ext cx="895350" cy="3619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100" b="0" i="0" u="none" strike="noStrike" cap="none" normalizeH="0" baseline="0">
                  <a:ln>
                    <a:noFill/>
                  </a:ln>
                  <a:solidFill>
                    <a:srgbClr val="909090"/>
                  </a:solidFill>
                  <a:effectLst/>
                  <a:latin typeface="Arial" panose="020B0604020202020204" pitchFamily="34" charset="0"/>
                </a:rPr>
                <a:t>$-7.3K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69" name="Line 54">
              <a:extLst>
                <a:ext uri="{FF2B5EF4-FFF2-40B4-BE49-F238E27FC236}">
                  <a16:creationId xmlns:a16="http://schemas.microsoft.com/office/drawing/2014/main" id="{3325DDB6-A041-A34D-AD34-DBC1E16EBCD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929563" y="5843587"/>
              <a:ext cx="0" cy="9525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72" name="Group 71">
            <a:extLst>
              <a:ext uri="{FF2B5EF4-FFF2-40B4-BE49-F238E27FC236}">
                <a16:creationId xmlns:a16="http://schemas.microsoft.com/office/drawing/2014/main" id="{2C9A702C-E81E-2D41-81D3-FB98CF1C26A8}"/>
              </a:ext>
            </a:extLst>
          </p:cNvPr>
          <p:cNvGrpSpPr/>
          <p:nvPr/>
        </p:nvGrpSpPr>
        <p:grpSpPr>
          <a:xfrm>
            <a:off x="8402276" y="1482506"/>
            <a:ext cx="3379356" cy="923330"/>
            <a:chOff x="4296456" y="1075164"/>
            <a:chExt cx="3379356" cy="923330"/>
          </a:xfrm>
        </p:grpSpPr>
        <p:sp>
          <p:nvSpPr>
            <p:cNvPr id="73" name="TextBox 72">
              <a:extLst>
                <a:ext uri="{FF2B5EF4-FFF2-40B4-BE49-F238E27FC236}">
                  <a16:creationId xmlns:a16="http://schemas.microsoft.com/office/drawing/2014/main" id="{64A36263-C754-5F46-BA2B-52F52FA3676E}"/>
                </a:ext>
              </a:extLst>
            </p:cNvPr>
            <p:cNvSpPr txBox="1"/>
            <p:nvPr/>
          </p:nvSpPr>
          <p:spPr>
            <a:xfrm>
              <a:off x="4665192" y="1075164"/>
              <a:ext cx="3010620" cy="9233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>
                  <a:latin typeface="Arial" panose="020B0604020202020204" pitchFamily="34" charset="0"/>
                  <a:cs typeface="Arial" panose="020B0604020202020204" pitchFamily="34" charset="0"/>
                </a:rPr>
                <a:t>$7.3K increase in tax revenue from ages 26-33 (18.6% </a:t>
              </a:r>
              <a:r>
                <a:rPr lang="en-US" dirty="0" err="1">
                  <a:latin typeface="Arial" panose="020B0604020202020204" pitchFamily="34" charset="0"/>
                  <a:cs typeface="Arial" panose="020B0604020202020204" pitchFamily="34" charset="0"/>
                </a:rPr>
                <a:t>tax+transfer</a:t>
              </a:r>
              <a:r>
                <a:rPr lang="en-US" dirty="0">
                  <a:latin typeface="Arial" panose="020B0604020202020204" pitchFamily="34" charset="0"/>
                  <a:cs typeface="Arial" panose="020B0604020202020204" pitchFamily="34" charset="0"/>
                </a:rPr>
                <a:t>, CBO) </a:t>
              </a:r>
            </a:p>
          </p:txBody>
        </p:sp>
        <p:cxnSp>
          <p:nvCxnSpPr>
            <p:cNvPr id="74" name="Straight Arrow Connector 73">
              <a:extLst>
                <a:ext uri="{FF2B5EF4-FFF2-40B4-BE49-F238E27FC236}">
                  <a16:creationId xmlns:a16="http://schemas.microsoft.com/office/drawing/2014/main" id="{1C5E6550-67E5-0849-B64D-AAAB5386DC0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4296456" y="1622308"/>
              <a:ext cx="368736" cy="124284"/>
            </a:xfrm>
            <a:prstGeom prst="straightConnector1">
              <a:avLst/>
            </a:prstGeom>
            <a:ln>
              <a:tailEnd type="triangle"/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</p:grpSp>
      <p:sp>
        <p:nvSpPr>
          <p:cNvPr id="75" name="TextBox 74">
            <a:extLst>
              <a:ext uri="{FF2B5EF4-FFF2-40B4-BE49-F238E27FC236}">
                <a16:creationId xmlns:a16="http://schemas.microsoft.com/office/drawing/2014/main" id="{6C411F69-4809-754B-BA49-32BF7123C84A}"/>
              </a:ext>
            </a:extLst>
          </p:cNvPr>
          <p:cNvSpPr txBox="1"/>
          <p:nvPr/>
        </p:nvSpPr>
        <p:spPr>
          <a:xfrm>
            <a:off x="0" y="6593293"/>
            <a:ext cx="5380127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>
                <a:solidFill>
                  <a:schemeClr val="bg1">
                    <a:lumMod val="50000"/>
                  </a:schemeClr>
                </a:solidFill>
              </a:rPr>
              <a:t>Note: All amounts in 2012 USD, discounted using CPI-U-RS and 3% real interest rate</a:t>
            </a:r>
          </a:p>
        </p:txBody>
      </p:sp>
      <p:sp>
        <p:nvSpPr>
          <p:cNvPr id="76" name="Rectangle 53">
            <a:extLst>
              <a:ext uri="{FF2B5EF4-FFF2-40B4-BE49-F238E27FC236}">
                <a16:creationId xmlns:a16="http://schemas.microsoft.com/office/drawing/2014/main" id="{563271AB-2EC1-4AC3-96C1-1811B096A49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65091" y="5989637"/>
            <a:ext cx="940450" cy="6924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500" b="0" i="0" u="none" strike="noStrike" cap="none" normalizeH="0" baseline="0" dirty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Taxes from</a:t>
            </a:r>
          </a:p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lang="en-US" altLang="en-US" sz="1500" dirty="0">
                <a:solidFill>
                  <a:srgbClr val="808080"/>
                </a:solidFill>
              </a:rPr>
              <a:t>age 19-25</a:t>
            </a:r>
          </a:p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lang="en-US" altLang="en-US" sz="1500" dirty="0">
                <a:solidFill>
                  <a:srgbClr val="808080"/>
                </a:solidFill>
              </a:rPr>
              <a:t>earnings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78" name="Rectangle 53">
            <a:extLst>
              <a:ext uri="{FF2B5EF4-FFF2-40B4-BE49-F238E27FC236}">
                <a16:creationId xmlns:a16="http://schemas.microsoft.com/office/drawing/2014/main" id="{08D60B52-C38D-49E7-B76A-32BA57DFE6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41551" y="5986385"/>
            <a:ext cx="940450" cy="6924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500" b="0" i="0" u="none" strike="noStrike" cap="none" normalizeH="0" baseline="0" dirty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Taxes from</a:t>
            </a:r>
          </a:p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lang="en-US" altLang="en-US" sz="1500" dirty="0">
                <a:solidFill>
                  <a:srgbClr val="808080"/>
                </a:solidFill>
              </a:rPr>
              <a:t>age 26-33</a:t>
            </a:r>
          </a:p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lang="en-US" altLang="en-US" sz="1500" dirty="0">
                <a:solidFill>
                  <a:srgbClr val="808080"/>
                </a:solidFill>
              </a:rPr>
              <a:t>earnings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91631414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50">
        <p:fade/>
      </p:transition>
    </mc:Choice>
    <mc:Fallback xmlns="">
      <p:transition>
        <p:fade/>
      </p:transition>
    </mc:Fallback>
  </mc:AlternateContent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" name="AutoShape 3">
            <a:extLst>
              <a:ext uri="{FF2B5EF4-FFF2-40B4-BE49-F238E27FC236}">
                <a16:creationId xmlns:a16="http://schemas.microsoft.com/office/drawing/2014/main" id="{9179ABBC-6819-4E8B-ADF7-278E32690FC9}"/>
              </a:ext>
            </a:extLst>
          </p:cNvPr>
          <p:cNvSpPr>
            <a:spLocks noChangeAspect="1" noChangeArrowheads="1" noTextEdit="1"/>
          </p:cNvSpPr>
          <p:nvPr/>
        </p:nvSpPr>
        <p:spPr bwMode="auto">
          <a:xfrm>
            <a:off x="609601" y="-1"/>
            <a:ext cx="109728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9" name="Rectangle 5">
            <a:extLst>
              <a:ext uri="{FF2B5EF4-FFF2-40B4-BE49-F238E27FC236}">
                <a16:creationId xmlns:a16="http://schemas.microsoft.com/office/drawing/2014/main" id="{777A3918-FE5D-4FBF-BC8A-C52C0DA6C03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4838" y="-4763"/>
            <a:ext cx="10982325" cy="6867525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0" name="Rectangle 6">
            <a:extLst>
              <a:ext uri="{FF2B5EF4-FFF2-40B4-BE49-F238E27FC236}">
                <a16:creationId xmlns:a16="http://schemas.microsoft.com/office/drawing/2014/main" id="{1BDA0D00-B73B-4158-B2F5-841CA1F066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9601" y="-1"/>
            <a:ext cx="10968038" cy="6853238"/>
          </a:xfrm>
          <a:prstGeom prst="rect">
            <a:avLst/>
          </a:prstGeom>
          <a:solidFill>
            <a:srgbClr val="FFFFFF"/>
          </a:solidFill>
          <a:ln w="14288">
            <a:solidFill>
              <a:srgbClr val="FFFFF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1" name="Rectangle 7">
            <a:extLst>
              <a:ext uri="{FF2B5EF4-FFF2-40B4-BE49-F238E27FC236}">
                <a16:creationId xmlns:a16="http://schemas.microsoft.com/office/drawing/2014/main" id="{A48D8555-AD5E-4936-BCCD-0C84690168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92251" y="1230312"/>
            <a:ext cx="9948863" cy="4613275"/>
          </a:xfrm>
          <a:prstGeom prst="rect">
            <a:avLst/>
          </a:prstGeom>
          <a:solidFill>
            <a:srgbClr val="FFFFFF"/>
          </a:solidFill>
          <a:ln w="14288">
            <a:solidFill>
              <a:srgbClr val="FFFFF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62" name="Rectangle 8">
            <a:extLst>
              <a:ext uri="{FF2B5EF4-FFF2-40B4-BE49-F238E27FC236}">
                <a16:creationId xmlns:a16="http://schemas.microsoft.com/office/drawing/2014/main" id="{06956990-4706-44D6-9F21-B73A0E481C1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43063" y="1381125"/>
            <a:ext cx="877888" cy="1189038"/>
          </a:xfrm>
          <a:prstGeom prst="rect">
            <a:avLst/>
          </a:prstGeom>
          <a:solidFill>
            <a:srgbClr val="CD7371"/>
          </a:solidFill>
          <a:ln w="14288">
            <a:solidFill>
              <a:srgbClr val="C0504D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7" name="Rectangle 23">
            <a:extLst>
              <a:ext uri="{FF2B5EF4-FFF2-40B4-BE49-F238E27FC236}">
                <a16:creationId xmlns:a16="http://schemas.microsoft.com/office/drawing/2014/main" id="{FEDF278D-90D9-402F-AF21-7BF6E53D86C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65288" y="1050925"/>
            <a:ext cx="955675" cy="361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100" b="0" i="0" u="none" strike="noStrike" cap="none" normalizeH="0" baseline="0" dirty="0">
                <a:ln>
                  <a:noFill/>
                </a:ln>
                <a:solidFill>
                  <a:srgbClr val="909090"/>
                </a:solidFill>
                <a:effectLst/>
                <a:latin typeface="Arial" panose="020B0604020202020204" pitchFamily="34" charset="0"/>
              </a:rPr>
              <a:t>$11.4K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84" name="Line 30">
            <a:extLst>
              <a:ext uri="{FF2B5EF4-FFF2-40B4-BE49-F238E27FC236}">
                <a16:creationId xmlns:a16="http://schemas.microsoft.com/office/drawing/2014/main" id="{53FEBC6C-0EDE-4AB9-8E0F-B6A8744F3118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492251" y="1230312"/>
            <a:ext cx="0" cy="4613275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5" name="Line 31">
            <a:extLst>
              <a:ext uri="{FF2B5EF4-FFF2-40B4-BE49-F238E27FC236}">
                <a16:creationId xmlns:a16="http://schemas.microsoft.com/office/drawing/2014/main" id="{5C815DC8-8CDE-4473-BF87-1860F0D6D50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395413" y="5692775"/>
            <a:ext cx="96838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6" name="Rectangle 32">
            <a:extLst>
              <a:ext uri="{FF2B5EF4-FFF2-40B4-BE49-F238E27FC236}">
                <a16:creationId xmlns:a16="http://schemas.microsoft.com/office/drawing/2014/main" id="{FBBD2EF0-BDE2-42D3-8070-F4C611C356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2326" y="5559425"/>
            <a:ext cx="541338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 dirty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-30K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87" name="Line 33">
            <a:extLst>
              <a:ext uri="{FF2B5EF4-FFF2-40B4-BE49-F238E27FC236}">
                <a16:creationId xmlns:a16="http://schemas.microsoft.com/office/drawing/2014/main" id="{EBEDD1EC-9C67-4474-8F2E-4F98AB45382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395413" y="4649787"/>
            <a:ext cx="96838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8" name="Rectangle 34">
            <a:extLst>
              <a:ext uri="{FF2B5EF4-FFF2-40B4-BE49-F238E27FC236}">
                <a16:creationId xmlns:a16="http://schemas.microsoft.com/office/drawing/2014/main" id="{EC598567-C197-463C-A508-37D35491E5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3276" y="4516437"/>
            <a:ext cx="541338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 dirty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-20K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89" name="Line 35">
            <a:extLst>
              <a:ext uri="{FF2B5EF4-FFF2-40B4-BE49-F238E27FC236}">
                <a16:creationId xmlns:a16="http://schemas.microsoft.com/office/drawing/2014/main" id="{B9A13862-414D-40C8-8B9A-C71E7CD09AB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395413" y="3606800"/>
            <a:ext cx="96838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0" name="Rectangle 36">
            <a:extLst>
              <a:ext uri="{FF2B5EF4-FFF2-40B4-BE49-F238E27FC236}">
                <a16:creationId xmlns:a16="http://schemas.microsoft.com/office/drawing/2014/main" id="{C5D4B962-0DBB-4DA5-B30B-3174F84027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1851" y="3475037"/>
            <a:ext cx="541338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 dirty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-10K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91" name="Line 37">
            <a:extLst>
              <a:ext uri="{FF2B5EF4-FFF2-40B4-BE49-F238E27FC236}">
                <a16:creationId xmlns:a16="http://schemas.microsoft.com/office/drawing/2014/main" id="{2B209450-F331-4DAD-AA89-AD6E4796BBC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395413" y="2570162"/>
            <a:ext cx="96838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2" name="Rectangle 38">
            <a:extLst>
              <a:ext uri="{FF2B5EF4-FFF2-40B4-BE49-F238E27FC236}">
                <a16:creationId xmlns:a16="http://schemas.microsoft.com/office/drawing/2014/main" id="{E64DB8F1-DB2A-4DB6-AF7A-10C6B9559F1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08088" y="2432050"/>
            <a:ext cx="255588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0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93" name="Line 39">
            <a:extLst>
              <a:ext uri="{FF2B5EF4-FFF2-40B4-BE49-F238E27FC236}">
                <a16:creationId xmlns:a16="http://schemas.microsoft.com/office/drawing/2014/main" id="{4370FFBF-4F4F-42C5-A820-6C9AF75447F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395413" y="1527175"/>
            <a:ext cx="96838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4" name="Rectangle 40">
            <a:extLst>
              <a:ext uri="{FF2B5EF4-FFF2-40B4-BE49-F238E27FC236}">
                <a16:creationId xmlns:a16="http://schemas.microsoft.com/office/drawing/2014/main" id="{171ADC71-236C-4478-8F61-A905F40DDA1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1526" y="1390650"/>
            <a:ext cx="60007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 dirty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$10K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95" name="Line 41">
            <a:extLst>
              <a:ext uri="{FF2B5EF4-FFF2-40B4-BE49-F238E27FC236}">
                <a16:creationId xmlns:a16="http://schemas.microsoft.com/office/drawing/2014/main" id="{3A807105-9191-4F46-8133-CDF9B1E43F88}"/>
              </a:ext>
            </a:extLst>
          </p:cNvPr>
          <p:cNvSpPr>
            <a:spLocks noChangeShapeType="1"/>
          </p:cNvSpPr>
          <p:nvPr/>
        </p:nvSpPr>
        <p:spPr bwMode="auto">
          <a:xfrm>
            <a:off x="1492251" y="5843587"/>
            <a:ext cx="9948863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6" name="Line 42">
            <a:extLst>
              <a:ext uri="{FF2B5EF4-FFF2-40B4-BE49-F238E27FC236}">
                <a16:creationId xmlns:a16="http://schemas.microsoft.com/office/drawing/2014/main" id="{D854A68B-15DA-476A-B8B6-556DC4A7D8DD}"/>
              </a:ext>
            </a:extLst>
          </p:cNvPr>
          <p:cNvSpPr>
            <a:spLocks noChangeShapeType="1"/>
          </p:cNvSpPr>
          <p:nvPr/>
        </p:nvSpPr>
        <p:spPr bwMode="auto">
          <a:xfrm>
            <a:off x="2081213" y="5843587"/>
            <a:ext cx="0" cy="9525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7" name="Rectangle 43">
            <a:extLst>
              <a:ext uri="{FF2B5EF4-FFF2-40B4-BE49-F238E27FC236}">
                <a16:creationId xmlns:a16="http://schemas.microsoft.com/office/drawing/2014/main" id="{76E7AC8F-2CB8-43DB-8F22-370685C472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66901" y="5989637"/>
            <a:ext cx="525463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5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Total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98" name="Rectangle 44">
            <a:extLst>
              <a:ext uri="{FF2B5EF4-FFF2-40B4-BE49-F238E27FC236}">
                <a16:creationId xmlns:a16="http://schemas.microsoft.com/office/drawing/2014/main" id="{0030113E-9020-4A6E-BC3C-D1A4FECE4E0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01801" y="6176962"/>
            <a:ext cx="877888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5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FIU Cost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67EA76E5-E5B9-5341-9654-C48F3B1F3249}"/>
              </a:ext>
            </a:extLst>
          </p:cNvPr>
          <p:cNvGrpSpPr/>
          <p:nvPr/>
        </p:nvGrpSpPr>
        <p:grpSpPr>
          <a:xfrm>
            <a:off x="3087688" y="1381125"/>
            <a:ext cx="963613" cy="4883150"/>
            <a:chOff x="3087688" y="1381125"/>
            <a:chExt cx="963613" cy="4883150"/>
          </a:xfrm>
        </p:grpSpPr>
        <p:sp>
          <p:nvSpPr>
            <p:cNvPr id="63" name="Rectangle 9">
              <a:extLst>
                <a:ext uri="{FF2B5EF4-FFF2-40B4-BE49-F238E27FC236}">
                  <a16:creationId xmlns:a16="http://schemas.microsoft.com/office/drawing/2014/main" id="{C8B7DF23-590B-4750-B8F5-9AE75FE372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01976" y="1381125"/>
              <a:ext cx="877888" cy="1189038"/>
            </a:xfrm>
            <a:prstGeom prst="rect">
              <a:avLst/>
            </a:prstGeom>
            <a:solidFill>
              <a:srgbClr val="729ACA"/>
            </a:solidFill>
            <a:ln w="14288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" name="Rectangle 13">
              <a:extLst>
                <a:ext uri="{FF2B5EF4-FFF2-40B4-BE49-F238E27FC236}">
                  <a16:creationId xmlns:a16="http://schemas.microsoft.com/office/drawing/2014/main" id="{21297114-4262-4BDE-9F55-0285E0F87A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87688" y="1709737"/>
              <a:ext cx="909638" cy="860425"/>
            </a:xfrm>
            <a:prstGeom prst="rect">
              <a:avLst/>
            </a:prstGeom>
            <a:solidFill>
              <a:srgbClr val="FFFFFF"/>
            </a:solidFill>
            <a:ln w="55563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" name="Rectangle 25">
              <a:extLst>
                <a:ext uri="{FF2B5EF4-FFF2-40B4-BE49-F238E27FC236}">
                  <a16:creationId xmlns:a16="http://schemas.microsoft.com/office/drawing/2014/main" id="{E01F862F-5287-4B21-85EC-9DBAD8284E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55951" y="1801812"/>
              <a:ext cx="895350" cy="3619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100" b="0" i="0" u="none" strike="noStrike" cap="none" normalizeH="0" baseline="0">
                  <a:ln>
                    <a:noFill/>
                  </a:ln>
                  <a:solidFill>
                    <a:srgbClr val="909090"/>
                  </a:solidFill>
                  <a:effectLst/>
                  <a:latin typeface="Arial" panose="020B0604020202020204" pitchFamily="34" charset="0"/>
                </a:rPr>
                <a:t>$-3.2K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99" name="Line 45">
              <a:extLst>
                <a:ext uri="{FF2B5EF4-FFF2-40B4-BE49-F238E27FC236}">
                  <a16:creationId xmlns:a16="http://schemas.microsoft.com/office/drawing/2014/main" id="{FB7E7ADC-5F5D-4F36-8B3E-6115D04AD2F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40126" y="5843587"/>
              <a:ext cx="0" cy="9525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0" name="Rectangle 46">
              <a:extLst>
                <a:ext uri="{FF2B5EF4-FFF2-40B4-BE49-F238E27FC236}">
                  <a16:creationId xmlns:a16="http://schemas.microsoft.com/office/drawing/2014/main" id="{0F890BDC-DF24-4DC2-A16C-B1E27CD119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11513" y="5989637"/>
              <a:ext cx="7683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Student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</p:grpSp>
      <p:sp>
        <p:nvSpPr>
          <p:cNvPr id="101" name="Rectangle 47">
            <a:extLst>
              <a:ext uri="{FF2B5EF4-FFF2-40B4-BE49-F238E27FC236}">
                <a16:creationId xmlns:a16="http://schemas.microsoft.com/office/drawing/2014/main" id="{59908CDB-7DC4-49B7-94ED-C8DC4DA800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24188" y="6176962"/>
            <a:ext cx="1165225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5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Contribution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17" name="Rectangle 63">
            <a:extLst>
              <a:ext uri="{FF2B5EF4-FFF2-40B4-BE49-F238E27FC236}">
                <a16:creationId xmlns:a16="http://schemas.microsoft.com/office/drawing/2014/main" id="{54004D21-45D1-4C6F-8DE9-A26C6AC36D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70638" y="444500"/>
            <a:ext cx="484188" cy="904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5300" b="0" i="0" u="none" strike="noStrike" cap="none" normalizeH="0" baseline="0">
                <a:ln>
                  <a:noFill/>
                </a:ln>
                <a:solidFill>
                  <a:srgbClr val="1E2D53"/>
                </a:solidFill>
                <a:effectLst/>
                <a:latin typeface="Arial" panose="020B0604020202020204" pitchFamily="34" charset="0"/>
              </a:rPr>
              <a:t> 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56" name="Rectangle 134">
            <a:extLst>
              <a:ext uri="{FF2B5EF4-FFF2-40B4-BE49-F238E27FC236}">
                <a16:creationId xmlns:a16="http://schemas.microsoft.com/office/drawing/2014/main" id="{C04FAD6A-495A-4CC4-94B9-4B5E95515A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0521" y="95828"/>
            <a:ext cx="10620914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>
              <a:defRPr/>
            </a:pPr>
            <a:r>
              <a:rPr lang="en-US" sz="2400" b="1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Net Cost to Government of Admission to Florida International University </a:t>
            </a:r>
          </a:p>
        </p:txBody>
      </p:sp>
      <p:grpSp>
        <p:nvGrpSpPr>
          <p:cNvPr id="36" name="Group 35">
            <a:extLst>
              <a:ext uri="{FF2B5EF4-FFF2-40B4-BE49-F238E27FC236}">
                <a16:creationId xmlns:a16="http://schemas.microsoft.com/office/drawing/2014/main" id="{D6FC3E8E-97CA-0746-94F5-45EB525036D1}"/>
              </a:ext>
            </a:extLst>
          </p:cNvPr>
          <p:cNvGrpSpPr/>
          <p:nvPr/>
        </p:nvGrpSpPr>
        <p:grpSpPr>
          <a:xfrm>
            <a:off x="4459288" y="1709737"/>
            <a:ext cx="1225550" cy="4741863"/>
            <a:chOff x="4459288" y="1709737"/>
            <a:chExt cx="1225550" cy="4741863"/>
          </a:xfrm>
        </p:grpSpPr>
        <p:sp>
          <p:nvSpPr>
            <p:cNvPr id="37" name="Rectangle 10">
              <a:extLst>
                <a:ext uri="{FF2B5EF4-FFF2-40B4-BE49-F238E27FC236}">
                  <a16:creationId xmlns:a16="http://schemas.microsoft.com/office/drawing/2014/main" id="{E9F24271-BC8E-0A42-97F6-A8FAAFCF47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64063" y="1709737"/>
              <a:ext cx="877888" cy="860425"/>
            </a:xfrm>
            <a:prstGeom prst="rect">
              <a:avLst/>
            </a:prstGeom>
            <a:solidFill>
              <a:srgbClr val="729ACA"/>
            </a:solidFill>
            <a:ln w="14288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" name="Rectangle 14">
              <a:extLst>
                <a:ext uri="{FF2B5EF4-FFF2-40B4-BE49-F238E27FC236}">
                  <a16:creationId xmlns:a16="http://schemas.microsoft.com/office/drawing/2014/main" id="{D9B7B651-A7CD-2B4D-A57B-8771AB55D5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51363" y="2295525"/>
              <a:ext cx="904875" cy="274638"/>
            </a:xfrm>
            <a:prstGeom prst="rect">
              <a:avLst/>
            </a:prstGeom>
            <a:solidFill>
              <a:srgbClr val="FFFFFF"/>
            </a:solidFill>
            <a:ln w="55563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" name="Rectangle 26">
              <a:extLst>
                <a:ext uri="{FF2B5EF4-FFF2-40B4-BE49-F238E27FC236}">
                  <a16:creationId xmlns:a16="http://schemas.microsoft.com/office/drawing/2014/main" id="{CB09619D-4DC9-EE4A-8FE2-925F48FDB7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19626" y="2288046"/>
              <a:ext cx="895350" cy="3619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100" b="0" i="0" u="none" strike="noStrike" cap="none" normalizeH="0" baseline="0" dirty="0">
                  <a:ln>
                    <a:noFill/>
                  </a:ln>
                  <a:solidFill>
                    <a:srgbClr val="909090"/>
                  </a:solidFill>
                  <a:effectLst/>
                  <a:latin typeface="Arial" panose="020B0604020202020204" pitchFamily="34" charset="0"/>
                </a:rPr>
                <a:t>$-5.6K</a:t>
              </a:r>
              <a:endParaRPr kumimoji="0" lang="en-US" altLang="en-US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40" name="Line 48">
              <a:extLst>
                <a:ext uri="{FF2B5EF4-FFF2-40B4-BE49-F238E27FC236}">
                  <a16:creationId xmlns:a16="http://schemas.microsoft.com/office/drawing/2014/main" id="{7E69F750-BDF4-2649-8574-77F486D7E8C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003801" y="5843587"/>
              <a:ext cx="0" cy="9525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" name="Rectangle 49">
              <a:extLst>
                <a:ext uri="{FF2B5EF4-FFF2-40B4-BE49-F238E27FC236}">
                  <a16:creationId xmlns:a16="http://schemas.microsoft.com/office/drawing/2014/main" id="{70C87399-EB90-F441-AD98-2E4AEB1319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14851" y="5989637"/>
              <a:ext cx="1106488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Community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42" name="Rectangle 50">
              <a:extLst>
                <a:ext uri="{FF2B5EF4-FFF2-40B4-BE49-F238E27FC236}">
                  <a16:creationId xmlns:a16="http://schemas.microsoft.com/office/drawing/2014/main" id="{C0599106-6745-B745-B478-9C16CF4C14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59288" y="6176962"/>
              <a:ext cx="12255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College Exp.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</p:grpSp>
      <p:grpSp>
        <p:nvGrpSpPr>
          <p:cNvPr id="43" name="Group 42">
            <a:extLst>
              <a:ext uri="{FF2B5EF4-FFF2-40B4-BE49-F238E27FC236}">
                <a16:creationId xmlns:a16="http://schemas.microsoft.com/office/drawing/2014/main" id="{7ACE3A49-F7B0-9E4B-B5E4-C6ECF3BDD0DE}"/>
              </a:ext>
            </a:extLst>
          </p:cNvPr>
          <p:cNvGrpSpPr/>
          <p:nvPr/>
        </p:nvGrpSpPr>
        <p:grpSpPr>
          <a:xfrm>
            <a:off x="6013451" y="1755775"/>
            <a:ext cx="919162" cy="4183062"/>
            <a:chOff x="6013451" y="1755775"/>
            <a:chExt cx="919162" cy="4183062"/>
          </a:xfrm>
        </p:grpSpPr>
        <p:sp>
          <p:nvSpPr>
            <p:cNvPr id="44" name="Rectangle 17">
              <a:extLst>
                <a:ext uri="{FF2B5EF4-FFF2-40B4-BE49-F238E27FC236}">
                  <a16:creationId xmlns:a16="http://schemas.microsoft.com/office/drawing/2014/main" id="{0630F21A-616C-1D48-BDE5-23B692BAC1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27738" y="2079625"/>
              <a:ext cx="877888" cy="490538"/>
            </a:xfrm>
            <a:prstGeom prst="rect">
              <a:avLst/>
            </a:prstGeom>
            <a:solidFill>
              <a:srgbClr val="CD7371"/>
            </a:solidFill>
            <a:ln w="14288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" name="Rectangle 18">
              <a:extLst>
                <a:ext uri="{FF2B5EF4-FFF2-40B4-BE49-F238E27FC236}">
                  <a16:creationId xmlns:a16="http://schemas.microsoft.com/office/drawing/2014/main" id="{78CFB85B-FCFD-3A4C-A707-2AFBF56C06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3451" y="2295525"/>
              <a:ext cx="904875" cy="274638"/>
            </a:xfrm>
            <a:prstGeom prst="rect">
              <a:avLst/>
            </a:prstGeom>
            <a:solidFill>
              <a:srgbClr val="FFFFFF"/>
            </a:solidFill>
            <a:ln w="55563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" name="Rectangle 24">
              <a:extLst>
                <a:ext uri="{FF2B5EF4-FFF2-40B4-BE49-F238E27FC236}">
                  <a16:creationId xmlns:a16="http://schemas.microsoft.com/office/drawing/2014/main" id="{C61B3D77-56E7-6141-8E25-0491BDD9F8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2988" y="1755775"/>
              <a:ext cx="809625" cy="3619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100" b="0" i="0" u="none" strike="noStrike" cap="none" normalizeH="0" baseline="0" dirty="0">
                  <a:ln>
                    <a:noFill/>
                  </a:ln>
                  <a:solidFill>
                    <a:srgbClr val="909090"/>
                  </a:solidFill>
                  <a:effectLst/>
                  <a:latin typeface="Arial" panose="020B0604020202020204" pitchFamily="34" charset="0"/>
                </a:rPr>
                <a:t>$2.0K</a:t>
              </a:r>
              <a:endParaRPr kumimoji="0" lang="en-US" altLang="en-US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50" name="Line 51">
              <a:extLst>
                <a:ext uri="{FF2B5EF4-FFF2-40B4-BE49-F238E27FC236}">
                  <a16:creationId xmlns:a16="http://schemas.microsoft.com/office/drawing/2014/main" id="{5E4D0000-EC40-014F-8DE0-DC1DF30FD36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465888" y="5843587"/>
              <a:ext cx="0" cy="9525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18" name="Line 38">
            <a:extLst>
              <a:ext uri="{FF2B5EF4-FFF2-40B4-BE49-F238E27FC236}">
                <a16:creationId xmlns:a16="http://schemas.microsoft.com/office/drawing/2014/main" id="{94F464BC-4323-014C-A0BE-42B52A70DA07}"/>
              </a:ext>
            </a:extLst>
          </p:cNvPr>
          <p:cNvSpPr>
            <a:spLocks noChangeShapeType="1"/>
          </p:cNvSpPr>
          <p:nvPr/>
        </p:nvSpPr>
        <p:spPr bwMode="auto">
          <a:xfrm>
            <a:off x="1492251" y="2570162"/>
            <a:ext cx="9948863" cy="0"/>
          </a:xfrm>
          <a:prstGeom prst="line">
            <a:avLst/>
          </a:prstGeom>
          <a:noFill/>
          <a:ln w="11113">
            <a:solidFill>
              <a:srgbClr val="90909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pSp>
        <p:nvGrpSpPr>
          <p:cNvPr id="57" name="Group 56">
            <a:extLst>
              <a:ext uri="{FF2B5EF4-FFF2-40B4-BE49-F238E27FC236}">
                <a16:creationId xmlns:a16="http://schemas.microsoft.com/office/drawing/2014/main" id="{C868008B-B350-244C-BB19-D6496299182E}"/>
              </a:ext>
            </a:extLst>
          </p:cNvPr>
          <p:cNvGrpSpPr/>
          <p:nvPr/>
        </p:nvGrpSpPr>
        <p:grpSpPr>
          <a:xfrm>
            <a:off x="7477126" y="2079625"/>
            <a:ext cx="958850" cy="3859212"/>
            <a:chOff x="7477126" y="2079625"/>
            <a:chExt cx="958850" cy="3859212"/>
          </a:xfrm>
        </p:grpSpPr>
        <p:sp>
          <p:nvSpPr>
            <p:cNvPr id="64" name="Rectangle 11">
              <a:extLst>
                <a:ext uri="{FF2B5EF4-FFF2-40B4-BE49-F238E27FC236}">
                  <a16:creationId xmlns:a16="http://schemas.microsoft.com/office/drawing/2014/main" id="{F624F0CD-6A80-004B-97DF-F84E8C65AD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89826" y="2079625"/>
              <a:ext cx="877888" cy="755650"/>
            </a:xfrm>
            <a:prstGeom prst="rect">
              <a:avLst/>
            </a:prstGeom>
            <a:solidFill>
              <a:srgbClr val="729ACA"/>
            </a:solidFill>
            <a:ln w="14288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" name="Rectangle 15">
              <a:extLst>
                <a:ext uri="{FF2B5EF4-FFF2-40B4-BE49-F238E27FC236}">
                  <a16:creationId xmlns:a16="http://schemas.microsoft.com/office/drawing/2014/main" id="{B2DC3054-0B79-B84A-B827-BCACA280F8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77126" y="2570162"/>
              <a:ext cx="904875" cy="268288"/>
            </a:xfrm>
            <a:prstGeom prst="rect">
              <a:avLst/>
            </a:prstGeom>
            <a:solidFill>
              <a:srgbClr val="FFFFFF"/>
            </a:solidFill>
            <a:ln w="55563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" name="Rectangle 19">
              <a:extLst>
                <a:ext uri="{FF2B5EF4-FFF2-40B4-BE49-F238E27FC236}">
                  <a16:creationId xmlns:a16="http://schemas.microsoft.com/office/drawing/2014/main" id="{CCE8A650-A1C5-A747-95AE-5F9DAFACC8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89826" y="2082800"/>
              <a:ext cx="877888" cy="755650"/>
            </a:xfrm>
            <a:prstGeom prst="rect">
              <a:avLst/>
            </a:prstGeom>
            <a:solidFill>
              <a:srgbClr val="729ACA"/>
            </a:solidFill>
            <a:ln w="14288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" name="Rectangle 27">
              <a:extLst>
                <a:ext uri="{FF2B5EF4-FFF2-40B4-BE49-F238E27FC236}">
                  <a16:creationId xmlns:a16="http://schemas.microsoft.com/office/drawing/2014/main" id="{B538A431-545D-9A4B-9E9C-39243C13AC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40626" y="2930525"/>
              <a:ext cx="895350" cy="3619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100" b="0" i="0" u="none" strike="noStrike" cap="none" normalizeH="0" baseline="0">
                  <a:ln>
                    <a:noFill/>
                  </a:ln>
                  <a:solidFill>
                    <a:srgbClr val="909090"/>
                  </a:solidFill>
                  <a:effectLst/>
                  <a:latin typeface="Arial" panose="020B0604020202020204" pitchFamily="34" charset="0"/>
                </a:rPr>
                <a:t>$-7.3K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69" name="Line 54">
              <a:extLst>
                <a:ext uri="{FF2B5EF4-FFF2-40B4-BE49-F238E27FC236}">
                  <a16:creationId xmlns:a16="http://schemas.microsoft.com/office/drawing/2014/main" id="{3325DDB6-A041-A34D-AD34-DBC1E16EBCD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929563" y="5843587"/>
              <a:ext cx="0" cy="9525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75" name="Group 74">
            <a:extLst>
              <a:ext uri="{FF2B5EF4-FFF2-40B4-BE49-F238E27FC236}">
                <a16:creationId xmlns:a16="http://schemas.microsoft.com/office/drawing/2014/main" id="{7FCCEEB9-FA76-CD4A-B536-9879D9495410}"/>
              </a:ext>
            </a:extLst>
          </p:cNvPr>
          <p:cNvGrpSpPr/>
          <p:nvPr/>
        </p:nvGrpSpPr>
        <p:grpSpPr>
          <a:xfrm>
            <a:off x="8896879" y="2570162"/>
            <a:ext cx="1193800" cy="3881438"/>
            <a:chOff x="10320338" y="2570162"/>
            <a:chExt cx="1193800" cy="3881438"/>
          </a:xfrm>
        </p:grpSpPr>
        <p:sp>
          <p:nvSpPr>
            <p:cNvPr id="76" name="Rectangle 22">
              <a:extLst>
                <a:ext uri="{FF2B5EF4-FFF2-40B4-BE49-F238E27FC236}">
                  <a16:creationId xmlns:a16="http://schemas.microsoft.com/office/drawing/2014/main" id="{71A5D980-99F0-3B46-BC99-BFB9722E1C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412413" y="2570162"/>
              <a:ext cx="877888" cy="265113"/>
            </a:xfrm>
            <a:prstGeom prst="rect">
              <a:avLst/>
            </a:prstGeom>
            <a:solidFill>
              <a:srgbClr val="AFC97A"/>
            </a:solidFill>
            <a:ln w="14288">
              <a:solidFill>
                <a:srgbClr val="9BBB59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" name="Rectangle 29">
              <a:extLst>
                <a:ext uri="{FF2B5EF4-FFF2-40B4-BE49-F238E27FC236}">
                  <a16:creationId xmlns:a16="http://schemas.microsoft.com/office/drawing/2014/main" id="{23648E59-6B50-3249-BB14-9B929ECE27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445750" y="2974975"/>
              <a:ext cx="791883" cy="323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100" b="0" i="0" u="none" strike="noStrike" cap="none" normalizeH="0" baseline="0" dirty="0">
                  <a:ln>
                    <a:noFill/>
                  </a:ln>
                  <a:solidFill>
                    <a:srgbClr val="909090"/>
                  </a:solidFill>
                  <a:effectLst/>
                  <a:latin typeface="Arial" panose="020B0604020202020204" pitchFamily="34" charset="0"/>
                </a:rPr>
                <a:t>$-2.7K</a:t>
              </a:r>
              <a:endParaRPr kumimoji="0" lang="en-US" altLang="en-US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80" name="Line 60">
              <a:extLst>
                <a:ext uri="{FF2B5EF4-FFF2-40B4-BE49-F238E27FC236}">
                  <a16:creationId xmlns:a16="http://schemas.microsoft.com/office/drawing/2014/main" id="{958CEBF2-05F4-D84A-870A-FDAD326C022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0850563" y="5843587"/>
              <a:ext cx="0" cy="9525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" name="Rectangle 61">
              <a:extLst>
                <a:ext uri="{FF2B5EF4-FFF2-40B4-BE49-F238E27FC236}">
                  <a16:creationId xmlns:a16="http://schemas.microsoft.com/office/drawing/2014/main" id="{0601A21C-8E69-B445-A681-F842237CA5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344151" y="5989637"/>
              <a:ext cx="1147763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Net Cost To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82" name="Rectangle 62">
              <a:extLst>
                <a:ext uri="{FF2B5EF4-FFF2-40B4-BE49-F238E27FC236}">
                  <a16:creationId xmlns:a16="http://schemas.microsoft.com/office/drawing/2014/main" id="{115B9362-7384-6A41-ABF0-198C2AEB00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320338" y="6176962"/>
              <a:ext cx="119380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Government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</p:grpSp>
      <p:grpSp>
        <p:nvGrpSpPr>
          <p:cNvPr id="83" name="Group 82">
            <a:extLst>
              <a:ext uri="{FF2B5EF4-FFF2-40B4-BE49-F238E27FC236}">
                <a16:creationId xmlns:a16="http://schemas.microsoft.com/office/drawing/2014/main" id="{7C69E58C-AC07-574D-8F09-7923260FB2BB}"/>
              </a:ext>
            </a:extLst>
          </p:cNvPr>
          <p:cNvGrpSpPr/>
          <p:nvPr/>
        </p:nvGrpSpPr>
        <p:grpSpPr>
          <a:xfrm>
            <a:off x="8382001" y="3369246"/>
            <a:ext cx="2840882" cy="1195952"/>
            <a:chOff x="4344789" y="408272"/>
            <a:chExt cx="3010620" cy="1195952"/>
          </a:xfrm>
        </p:grpSpPr>
        <p:sp>
          <p:nvSpPr>
            <p:cNvPr id="102" name="TextBox 101">
              <a:extLst>
                <a:ext uri="{FF2B5EF4-FFF2-40B4-BE49-F238E27FC236}">
                  <a16:creationId xmlns:a16="http://schemas.microsoft.com/office/drawing/2014/main" id="{5101B72F-83AD-B74B-B730-5CF49D0F7E4E}"/>
                </a:ext>
              </a:extLst>
            </p:cNvPr>
            <p:cNvSpPr txBox="1"/>
            <p:nvPr/>
          </p:nvSpPr>
          <p:spPr>
            <a:xfrm>
              <a:off x="4344789" y="957893"/>
              <a:ext cx="301062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>
                  <a:latin typeface="Arial" panose="020B0604020202020204" pitchFamily="34" charset="0"/>
                  <a:cs typeface="Arial" panose="020B0604020202020204" pitchFamily="34" charset="0"/>
                </a:rPr>
                <a:t>Net government savings of $2.7K  by age 33</a:t>
              </a:r>
            </a:p>
          </p:txBody>
        </p:sp>
        <p:cxnSp>
          <p:nvCxnSpPr>
            <p:cNvPr id="103" name="Straight Arrow Connector 102">
              <a:extLst>
                <a:ext uri="{FF2B5EF4-FFF2-40B4-BE49-F238E27FC236}">
                  <a16:creationId xmlns:a16="http://schemas.microsoft.com/office/drawing/2014/main" id="{AC199E41-EC68-AE46-8F08-A46F49C8AC7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5552158" y="408272"/>
              <a:ext cx="0" cy="493330"/>
            </a:xfrm>
            <a:prstGeom prst="straightConnector1">
              <a:avLst/>
            </a:prstGeom>
            <a:ln>
              <a:tailEnd type="triangle"/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</p:grpSp>
      <p:sp>
        <p:nvSpPr>
          <p:cNvPr id="104" name="TextBox 103">
            <a:extLst>
              <a:ext uri="{FF2B5EF4-FFF2-40B4-BE49-F238E27FC236}">
                <a16:creationId xmlns:a16="http://schemas.microsoft.com/office/drawing/2014/main" id="{51E5B068-4F0F-0642-B974-8D21E037E0F7}"/>
              </a:ext>
            </a:extLst>
          </p:cNvPr>
          <p:cNvSpPr txBox="1"/>
          <p:nvPr/>
        </p:nvSpPr>
        <p:spPr>
          <a:xfrm>
            <a:off x="0" y="6593293"/>
            <a:ext cx="5380127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>
                <a:solidFill>
                  <a:schemeClr val="bg1">
                    <a:lumMod val="50000"/>
                  </a:schemeClr>
                </a:solidFill>
              </a:rPr>
              <a:t>Note: All amounts in 2012 USD, discounted using CPI-U-RS and 3% real interest rate</a:t>
            </a: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31660F2A-219A-D84D-A2D2-65205E424121}"/>
              </a:ext>
            </a:extLst>
          </p:cNvPr>
          <p:cNvSpPr txBox="1"/>
          <p:nvPr/>
        </p:nvSpPr>
        <p:spPr>
          <a:xfrm>
            <a:off x="-2113613" y="5381469"/>
            <a:ext cx="152477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17.2+2.7+11.4</a:t>
            </a:r>
          </a:p>
        </p:txBody>
      </p:sp>
      <p:sp>
        <p:nvSpPr>
          <p:cNvPr id="72" name="Rectangle 53">
            <a:extLst>
              <a:ext uri="{FF2B5EF4-FFF2-40B4-BE49-F238E27FC236}">
                <a16:creationId xmlns:a16="http://schemas.microsoft.com/office/drawing/2014/main" id="{4C9C7C10-0C50-47EA-9741-01015CE02D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65091" y="5989637"/>
            <a:ext cx="940450" cy="6924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500" b="0" i="0" u="none" strike="noStrike" cap="none" normalizeH="0" baseline="0" dirty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Taxes from</a:t>
            </a:r>
          </a:p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lang="en-US" altLang="en-US" sz="1500" dirty="0">
                <a:solidFill>
                  <a:srgbClr val="808080"/>
                </a:solidFill>
              </a:rPr>
              <a:t>age 19-25</a:t>
            </a:r>
          </a:p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lang="en-US" altLang="en-US" sz="1500" dirty="0">
                <a:solidFill>
                  <a:srgbClr val="808080"/>
                </a:solidFill>
              </a:rPr>
              <a:t>earnings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73" name="Rectangle 53">
            <a:extLst>
              <a:ext uri="{FF2B5EF4-FFF2-40B4-BE49-F238E27FC236}">
                <a16:creationId xmlns:a16="http://schemas.microsoft.com/office/drawing/2014/main" id="{4C3361EF-1D31-45F7-B768-7EA207664E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41551" y="5986385"/>
            <a:ext cx="940450" cy="6924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500" b="0" i="0" u="none" strike="noStrike" cap="none" normalizeH="0" baseline="0" dirty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Taxes from</a:t>
            </a:r>
          </a:p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lang="en-US" altLang="en-US" sz="1500" dirty="0">
                <a:solidFill>
                  <a:srgbClr val="808080"/>
                </a:solidFill>
              </a:rPr>
              <a:t>age 26-33</a:t>
            </a:r>
          </a:p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lang="en-US" altLang="en-US" sz="1500" dirty="0">
                <a:solidFill>
                  <a:srgbClr val="808080"/>
                </a:solidFill>
              </a:rPr>
              <a:t>earnings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69139887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50">
        <p:fade/>
      </p:transition>
    </mc:Choice>
    <mc:Fallback xmlns="">
      <p:transition>
        <p:fade/>
      </p:transition>
    </mc:Fallback>
  </mc:AlternateContent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" name="AutoShape 3">
            <a:extLst>
              <a:ext uri="{FF2B5EF4-FFF2-40B4-BE49-F238E27FC236}">
                <a16:creationId xmlns:a16="http://schemas.microsoft.com/office/drawing/2014/main" id="{9179ABBC-6819-4E8B-ADF7-278E32690FC9}"/>
              </a:ext>
            </a:extLst>
          </p:cNvPr>
          <p:cNvSpPr>
            <a:spLocks noChangeAspect="1" noChangeArrowheads="1" noTextEdit="1"/>
          </p:cNvSpPr>
          <p:nvPr/>
        </p:nvSpPr>
        <p:spPr bwMode="auto">
          <a:xfrm>
            <a:off x="609601" y="-1"/>
            <a:ext cx="109728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9" name="Rectangle 5">
            <a:extLst>
              <a:ext uri="{FF2B5EF4-FFF2-40B4-BE49-F238E27FC236}">
                <a16:creationId xmlns:a16="http://schemas.microsoft.com/office/drawing/2014/main" id="{777A3918-FE5D-4FBF-BC8A-C52C0DA6C03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4838" y="-4763"/>
            <a:ext cx="10982325" cy="6867525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0" name="Rectangle 6">
            <a:extLst>
              <a:ext uri="{FF2B5EF4-FFF2-40B4-BE49-F238E27FC236}">
                <a16:creationId xmlns:a16="http://schemas.microsoft.com/office/drawing/2014/main" id="{1BDA0D00-B73B-4158-B2F5-841CA1F066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9601" y="-1"/>
            <a:ext cx="10968038" cy="6853238"/>
          </a:xfrm>
          <a:prstGeom prst="rect">
            <a:avLst/>
          </a:prstGeom>
          <a:solidFill>
            <a:srgbClr val="FFFFFF"/>
          </a:solidFill>
          <a:ln w="14288">
            <a:solidFill>
              <a:srgbClr val="FFFFF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1" name="Rectangle 7">
            <a:extLst>
              <a:ext uri="{FF2B5EF4-FFF2-40B4-BE49-F238E27FC236}">
                <a16:creationId xmlns:a16="http://schemas.microsoft.com/office/drawing/2014/main" id="{A48D8555-AD5E-4936-BCCD-0C84690168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92251" y="1230312"/>
            <a:ext cx="9948863" cy="4613275"/>
          </a:xfrm>
          <a:prstGeom prst="rect">
            <a:avLst/>
          </a:prstGeom>
          <a:solidFill>
            <a:srgbClr val="FFFFFF"/>
          </a:solidFill>
          <a:ln w="14288">
            <a:solidFill>
              <a:srgbClr val="FFFFF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62" name="Rectangle 8">
            <a:extLst>
              <a:ext uri="{FF2B5EF4-FFF2-40B4-BE49-F238E27FC236}">
                <a16:creationId xmlns:a16="http://schemas.microsoft.com/office/drawing/2014/main" id="{06956990-4706-44D6-9F21-B73A0E481C1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43063" y="1381125"/>
            <a:ext cx="877888" cy="1189038"/>
          </a:xfrm>
          <a:prstGeom prst="rect">
            <a:avLst/>
          </a:prstGeom>
          <a:solidFill>
            <a:srgbClr val="CD7371"/>
          </a:solidFill>
          <a:ln w="14288">
            <a:solidFill>
              <a:srgbClr val="C0504D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7" name="Rectangle 23">
            <a:extLst>
              <a:ext uri="{FF2B5EF4-FFF2-40B4-BE49-F238E27FC236}">
                <a16:creationId xmlns:a16="http://schemas.microsoft.com/office/drawing/2014/main" id="{FEDF278D-90D9-402F-AF21-7BF6E53D86C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65288" y="1050925"/>
            <a:ext cx="955675" cy="361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100" b="0" i="0" u="none" strike="noStrike" cap="none" normalizeH="0" baseline="0" dirty="0">
                <a:ln>
                  <a:noFill/>
                </a:ln>
                <a:solidFill>
                  <a:srgbClr val="909090"/>
                </a:solidFill>
                <a:effectLst/>
                <a:latin typeface="Arial" panose="020B0604020202020204" pitchFamily="34" charset="0"/>
              </a:rPr>
              <a:t>$11.4K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84" name="Line 30">
            <a:extLst>
              <a:ext uri="{FF2B5EF4-FFF2-40B4-BE49-F238E27FC236}">
                <a16:creationId xmlns:a16="http://schemas.microsoft.com/office/drawing/2014/main" id="{53FEBC6C-0EDE-4AB9-8E0F-B6A8744F3118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492251" y="1230312"/>
            <a:ext cx="0" cy="4613275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5" name="Line 31">
            <a:extLst>
              <a:ext uri="{FF2B5EF4-FFF2-40B4-BE49-F238E27FC236}">
                <a16:creationId xmlns:a16="http://schemas.microsoft.com/office/drawing/2014/main" id="{5C815DC8-8CDE-4473-BF87-1860F0D6D50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395413" y="5692775"/>
            <a:ext cx="96838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6" name="Rectangle 32">
            <a:extLst>
              <a:ext uri="{FF2B5EF4-FFF2-40B4-BE49-F238E27FC236}">
                <a16:creationId xmlns:a16="http://schemas.microsoft.com/office/drawing/2014/main" id="{FBBD2EF0-BDE2-42D3-8070-F4C611C356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2326" y="5559425"/>
            <a:ext cx="541338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 dirty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-30K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87" name="Line 33">
            <a:extLst>
              <a:ext uri="{FF2B5EF4-FFF2-40B4-BE49-F238E27FC236}">
                <a16:creationId xmlns:a16="http://schemas.microsoft.com/office/drawing/2014/main" id="{EBEDD1EC-9C67-4474-8F2E-4F98AB45382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395413" y="4649787"/>
            <a:ext cx="96838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8" name="Rectangle 34">
            <a:extLst>
              <a:ext uri="{FF2B5EF4-FFF2-40B4-BE49-F238E27FC236}">
                <a16:creationId xmlns:a16="http://schemas.microsoft.com/office/drawing/2014/main" id="{EC598567-C197-463C-A508-37D35491E5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3276" y="4516437"/>
            <a:ext cx="541338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 dirty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-20K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89" name="Line 35">
            <a:extLst>
              <a:ext uri="{FF2B5EF4-FFF2-40B4-BE49-F238E27FC236}">
                <a16:creationId xmlns:a16="http://schemas.microsoft.com/office/drawing/2014/main" id="{B9A13862-414D-40C8-8B9A-C71E7CD09AB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395413" y="3606800"/>
            <a:ext cx="96838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0" name="Rectangle 36">
            <a:extLst>
              <a:ext uri="{FF2B5EF4-FFF2-40B4-BE49-F238E27FC236}">
                <a16:creationId xmlns:a16="http://schemas.microsoft.com/office/drawing/2014/main" id="{C5D4B962-0DBB-4DA5-B30B-3174F84027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1851" y="3475037"/>
            <a:ext cx="541338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 dirty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-10K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91" name="Line 37">
            <a:extLst>
              <a:ext uri="{FF2B5EF4-FFF2-40B4-BE49-F238E27FC236}">
                <a16:creationId xmlns:a16="http://schemas.microsoft.com/office/drawing/2014/main" id="{2B209450-F331-4DAD-AA89-AD6E4796BBC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395413" y="2570162"/>
            <a:ext cx="96838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2" name="Rectangle 38">
            <a:extLst>
              <a:ext uri="{FF2B5EF4-FFF2-40B4-BE49-F238E27FC236}">
                <a16:creationId xmlns:a16="http://schemas.microsoft.com/office/drawing/2014/main" id="{E64DB8F1-DB2A-4DB6-AF7A-10C6B9559F1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08088" y="2432050"/>
            <a:ext cx="255588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0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93" name="Line 39">
            <a:extLst>
              <a:ext uri="{FF2B5EF4-FFF2-40B4-BE49-F238E27FC236}">
                <a16:creationId xmlns:a16="http://schemas.microsoft.com/office/drawing/2014/main" id="{4370FFBF-4F4F-42C5-A820-6C9AF75447F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395413" y="1527175"/>
            <a:ext cx="96838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4" name="Rectangle 40">
            <a:extLst>
              <a:ext uri="{FF2B5EF4-FFF2-40B4-BE49-F238E27FC236}">
                <a16:creationId xmlns:a16="http://schemas.microsoft.com/office/drawing/2014/main" id="{171ADC71-236C-4478-8F61-A905F40DDA1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1526" y="1390650"/>
            <a:ext cx="60007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 dirty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$10K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95" name="Line 41">
            <a:extLst>
              <a:ext uri="{FF2B5EF4-FFF2-40B4-BE49-F238E27FC236}">
                <a16:creationId xmlns:a16="http://schemas.microsoft.com/office/drawing/2014/main" id="{3A807105-9191-4F46-8133-CDF9B1E43F88}"/>
              </a:ext>
            </a:extLst>
          </p:cNvPr>
          <p:cNvSpPr>
            <a:spLocks noChangeShapeType="1"/>
          </p:cNvSpPr>
          <p:nvPr/>
        </p:nvSpPr>
        <p:spPr bwMode="auto">
          <a:xfrm>
            <a:off x="1492251" y="5843587"/>
            <a:ext cx="9948863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6" name="Line 42">
            <a:extLst>
              <a:ext uri="{FF2B5EF4-FFF2-40B4-BE49-F238E27FC236}">
                <a16:creationId xmlns:a16="http://schemas.microsoft.com/office/drawing/2014/main" id="{D854A68B-15DA-476A-B8B6-556DC4A7D8DD}"/>
              </a:ext>
            </a:extLst>
          </p:cNvPr>
          <p:cNvSpPr>
            <a:spLocks noChangeShapeType="1"/>
          </p:cNvSpPr>
          <p:nvPr/>
        </p:nvSpPr>
        <p:spPr bwMode="auto">
          <a:xfrm>
            <a:off x="2081213" y="5843587"/>
            <a:ext cx="0" cy="9525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7" name="Rectangle 43">
            <a:extLst>
              <a:ext uri="{FF2B5EF4-FFF2-40B4-BE49-F238E27FC236}">
                <a16:creationId xmlns:a16="http://schemas.microsoft.com/office/drawing/2014/main" id="{76E7AC8F-2CB8-43DB-8F22-370685C472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66901" y="5989637"/>
            <a:ext cx="525463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5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Total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98" name="Rectangle 44">
            <a:extLst>
              <a:ext uri="{FF2B5EF4-FFF2-40B4-BE49-F238E27FC236}">
                <a16:creationId xmlns:a16="http://schemas.microsoft.com/office/drawing/2014/main" id="{0030113E-9020-4A6E-BC3C-D1A4FECE4E0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01801" y="6176962"/>
            <a:ext cx="877888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5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FIU Cost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67EA76E5-E5B9-5341-9654-C48F3B1F3249}"/>
              </a:ext>
            </a:extLst>
          </p:cNvPr>
          <p:cNvGrpSpPr/>
          <p:nvPr/>
        </p:nvGrpSpPr>
        <p:grpSpPr>
          <a:xfrm>
            <a:off x="3087688" y="1381125"/>
            <a:ext cx="963613" cy="4883150"/>
            <a:chOff x="3087688" y="1381125"/>
            <a:chExt cx="963613" cy="4883150"/>
          </a:xfrm>
        </p:grpSpPr>
        <p:sp>
          <p:nvSpPr>
            <p:cNvPr id="63" name="Rectangle 9">
              <a:extLst>
                <a:ext uri="{FF2B5EF4-FFF2-40B4-BE49-F238E27FC236}">
                  <a16:creationId xmlns:a16="http://schemas.microsoft.com/office/drawing/2014/main" id="{C8B7DF23-590B-4750-B8F5-9AE75FE372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01976" y="1381125"/>
              <a:ext cx="877888" cy="1189038"/>
            </a:xfrm>
            <a:prstGeom prst="rect">
              <a:avLst/>
            </a:prstGeom>
            <a:solidFill>
              <a:srgbClr val="729ACA"/>
            </a:solidFill>
            <a:ln w="14288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" name="Rectangle 13">
              <a:extLst>
                <a:ext uri="{FF2B5EF4-FFF2-40B4-BE49-F238E27FC236}">
                  <a16:creationId xmlns:a16="http://schemas.microsoft.com/office/drawing/2014/main" id="{21297114-4262-4BDE-9F55-0285E0F87A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87688" y="1709737"/>
              <a:ext cx="909638" cy="860425"/>
            </a:xfrm>
            <a:prstGeom prst="rect">
              <a:avLst/>
            </a:prstGeom>
            <a:solidFill>
              <a:srgbClr val="FFFFFF"/>
            </a:solidFill>
            <a:ln w="55563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" name="Rectangle 25">
              <a:extLst>
                <a:ext uri="{FF2B5EF4-FFF2-40B4-BE49-F238E27FC236}">
                  <a16:creationId xmlns:a16="http://schemas.microsoft.com/office/drawing/2014/main" id="{E01F862F-5287-4B21-85EC-9DBAD8284E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55951" y="1801812"/>
              <a:ext cx="895350" cy="3619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100" b="0" i="0" u="none" strike="noStrike" cap="none" normalizeH="0" baseline="0">
                  <a:ln>
                    <a:noFill/>
                  </a:ln>
                  <a:solidFill>
                    <a:srgbClr val="909090"/>
                  </a:solidFill>
                  <a:effectLst/>
                  <a:latin typeface="Arial" panose="020B0604020202020204" pitchFamily="34" charset="0"/>
                </a:rPr>
                <a:t>$-3.2K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99" name="Line 45">
              <a:extLst>
                <a:ext uri="{FF2B5EF4-FFF2-40B4-BE49-F238E27FC236}">
                  <a16:creationId xmlns:a16="http://schemas.microsoft.com/office/drawing/2014/main" id="{FB7E7ADC-5F5D-4F36-8B3E-6115D04AD2F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40126" y="5843587"/>
              <a:ext cx="0" cy="9525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0" name="Rectangle 46">
              <a:extLst>
                <a:ext uri="{FF2B5EF4-FFF2-40B4-BE49-F238E27FC236}">
                  <a16:creationId xmlns:a16="http://schemas.microsoft.com/office/drawing/2014/main" id="{0F890BDC-DF24-4DC2-A16C-B1E27CD119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11513" y="5989637"/>
              <a:ext cx="7683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Student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</p:grpSp>
      <p:sp>
        <p:nvSpPr>
          <p:cNvPr id="101" name="Rectangle 47">
            <a:extLst>
              <a:ext uri="{FF2B5EF4-FFF2-40B4-BE49-F238E27FC236}">
                <a16:creationId xmlns:a16="http://schemas.microsoft.com/office/drawing/2014/main" id="{59908CDB-7DC4-49B7-94ED-C8DC4DA800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24188" y="6176962"/>
            <a:ext cx="1165225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5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Contribution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17" name="Rectangle 63">
            <a:extLst>
              <a:ext uri="{FF2B5EF4-FFF2-40B4-BE49-F238E27FC236}">
                <a16:creationId xmlns:a16="http://schemas.microsoft.com/office/drawing/2014/main" id="{54004D21-45D1-4C6F-8DE9-A26C6AC36D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70638" y="444500"/>
            <a:ext cx="484188" cy="904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5300" b="0" i="0" u="none" strike="noStrike" cap="none" normalizeH="0" baseline="0">
                <a:ln>
                  <a:noFill/>
                </a:ln>
                <a:solidFill>
                  <a:srgbClr val="1E2D53"/>
                </a:solidFill>
                <a:effectLst/>
                <a:latin typeface="Arial" panose="020B0604020202020204" pitchFamily="34" charset="0"/>
              </a:rPr>
              <a:t> 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56" name="Rectangle 134">
            <a:extLst>
              <a:ext uri="{FF2B5EF4-FFF2-40B4-BE49-F238E27FC236}">
                <a16:creationId xmlns:a16="http://schemas.microsoft.com/office/drawing/2014/main" id="{C04FAD6A-495A-4CC4-94B9-4B5E95515A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0521" y="95828"/>
            <a:ext cx="10620914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>
              <a:defRPr/>
            </a:pPr>
            <a:r>
              <a:rPr lang="en-US" sz="2400" b="1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Net Cost to Government of Admission to Florida International University </a:t>
            </a:r>
          </a:p>
        </p:txBody>
      </p:sp>
      <p:grpSp>
        <p:nvGrpSpPr>
          <p:cNvPr id="36" name="Group 35">
            <a:extLst>
              <a:ext uri="{FF2B5EF4-FFF2-40B4-BE49-F238E27FC236}">
                <a16:creationId xmlns:a16="http://schemas.microsoft.com/office/drawing/2014/main" id="{D6FC3E8E-97CA-0746-94F5-45EB525036D1}"/>
              </a:ext>
            </a:extLst>
          </p:cNvPr>
          <p:cNvGrpSpPr/>
          <p:nvPr/>
        </p:nvGrpSpPr>
        <p:grpSpPr>
          <a:xfrm>
            <a:off x="4459288" y="1709737"/>
            <a:ext cx="1225550" cy="4741863"/>
            <a:chOff x="4459288" y="1709737"/>
            <a:chExt cx="1225550" cy="4741863"/>
          </a:xfrm>
        </p:grpSpPr>
        <p:sp>
          <p:nvSpPr>
            <p:cNvPr id="37" name="Rectangle 10">
              <a:extLst>
                <a:ext uri="{FF2B5EF4-FFF2-40B4-BE49-F238E27FC236}">
                  <a16:creationId xmlns:a16="http://schemas.microsoft.com/office/drawing/2014/main" id="{E9F24271-BC8E-0A42-97F6-A8FAAFCF47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64063" y="1709737"/>
              <a:ext cx="877888" cy="860425"/>
            </a:xfrm>
            <a:prstGeom prst="rect">
              <a:avLst/>
            </a:prstGeom>
            <a:solidFill>
              <a:srgbClr val="729ACA"/>
            </a:solidFill>
            <a:ln w="14288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" name="Rectangle 14">
              <a:extLst>
                <a:ext uri="{FF2B5EF4-FFF2-40B4-BE49-F238E27FC236}">
                  <a16:creationId xmlns:a16="http://schemas.microsoft.com/office/drawing/2014/main" id="{D9B7B651-A7CD-2B4D-A57B-8771AB55D5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51363" y="2295525"/>
              <a:ext cx="904875" cy="274638"/>
            </a:xfrm>
            <a:prstGeom prst="rect">
              <a:avLst/>
            </a:prstGeom>
            <a:solidFill>
              <a:srgbClr val="FFFFFF"/>
            </a:solidFill>
            <a:ln w="55563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" name="Rectangle 26">
              <a:extLst>
                <a:ext uri="{FF2B5EF4-FFF2-40B4-BE49-F238E27FC236}">
                  <a16:creationId xmlns:a16="http://schemas.microsoft.com/office/drawing/2014/main" id="{CB09619D-4DC9-EE4A-8FE2-925F48FDB7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19626" y="2288046"/>
              <a:ext cx="895350" cy="3619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100" b="0" i="0" u="none" strike="noStrike" cap="none" normalizeH="0" baseline="0" dirty="0">
                  <a:ln>
                    <a:noFill/>
                  </a:ln>
                  <a:solidFill>
                    <a:srgbClr val="909090"/>
                  </a:solidFill>
                  <a:effectLst/>
                  <a:latin typeface="Arial" panose="020B0604020202020204" pitchFamily="34" charset="0"/>
                </a:rPr>
                <a:t>$-5.6K</a:t>
              </a:r>
              <a:endParaRPr kumimoji="0" lang="en-US" altLang="en-US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40" name="Line 48">
              <a:extLst>
                <a:ext uri="{FF2B5EF4-FFF2-40B4-BE49-F238E27FC236}">
                  <a16:creationId xmlns:a16="http://schemas.microsoft.com/office/drawing/2014/main" id="{7E69F750-BDF4-2649-8574-77F486D7E8C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003801" y="5843587"/>
              <a:ext cx="0" cy="9525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" name="Rectangle 49">
              <a:extLst>
                <a:ext uri="{FF2B5EF4-FFF2-40B4-BE49-F238E27FC236}">
                  <a16:creationId xmlns:a16="http://schemas.microsoft.com/office/drawing/2014/main" id="{70C87399-EB90-F441-AD98-2E4AEB1319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14851" y="5989637"/>
              <a:ext cx="1106488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Community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42" name="Rectangle 50">
              <a:extLst>
                <a:ext uri="{FF2B5EF4-FFF2-40B4-BE49-F238E27FC236}">
                  <a16:creationId xmlns:a16="http://schemas.microsoft.com/office/drawing/2014/main" id="{C0599106-6745-B745-B478-9C16CF4C14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59288" y="6176962"/>
              <a:ext cx="12255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College Exp.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</p:grpSp>
      <p:grpSp>
        <p:nvGrpSpPr>
          <p:cNvPr id="43" name="Group 42">
            <a:extLst>
              <a:ext uri="{FF2B5EF4-FFF2-40B4-BE49-F238E27FC236}">
                <a16:creationId xmlns:a16="http://schemas.microsoft.com/office/drawing/2014/main" id="{7ACE3A49-F7B0-9E4B-B5E4-C6ECF3BDD0DE}"/>
              </a:ext>
            </a:extLst>
          </p:cNvPr>
          <p:cNvGrpSpPr/>
          <p:nvPr/>
        </p:nvGrpSpPr>
        <p:grpSpPr>
          <a:xfrm>
            <a:off x="6013451" y="1755775"/>
            <a:ext cx="919162" cy="4183062"/>
            <a:chOff x="6013451" y="1755775"/>
            <a:chExt cx="919162" cy="4183062"/>
          </a:xfrm>
        </p:grpSpPr>
        <p:sp>
          <p:nvSpPr>
            <p:cNvPr id="44" name="Rectangle 17">
              <a:extLst>
                <a:ext uri="{FF2B5EF4-FFF2-40B4-BE49-F238E27FC236}">
                  <a16:creationId xmlns:a16="http://schemas.microsoft.com/office/drawing/2014/main" id="{0630F21A-616C-1D48-BDE5-23B692BAC1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27738" y="2079625"/>
              <a:ext cx="877888" cy="490538"/>
            </a:xfrm>
            <a:prstGeom prst="rect">
              <a:avLst/>
            </a:prstGeom>
            <a:solidFill>
              <a:srgbClr val="CD7371"/>
            </a:solidFill>
            <a:ln w="14288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" name="Rectangle 18">
              <a:extLst>
                <a:ext uri="{FF2B5EF4-FFF2-40B4-BE49-F238E27FC236}">
                  <a16:creationId xmlns:a16="http://schemas.microsoft.com/office/drawing/2014/main" id="{78CFB85B-FCFD-3A4C-A707-2AFBF56C06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3451" y="2295525"/>
              <a:ext cx="904875" cy="274638"/>
            </a:xfrm>
            <a:prstGeom prst="rect">
              <a:avLst/>
            </a:prstGeom>
            <a:solidFill>
              <a:srgbClr val="FFFFFF"/>
            </a:solidFill>
            <a:ln w="55563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" name="Rectangle 24">
              <a:extLst>
                <a:ext uri="{FF2B5EF4-FFF2-40B4-BE49-F238E27FC236}">
                  <a16:creationId xmlns:a16="http://schemas.microsoft.com/office/drawing/2014/main" id="{C61B3D77-56E7-6141-8E25-0491BDD9F8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2988" y="1755775"/>
              <a:ext cx="809625" cy="3619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100" b="0" i="0" u="none" strike="noStrike" cap="none" normalizeH="0" baseline="0" dirty="0">
                  <a:ln>
                    <a:noFill/>
                  </a:ln>
                  <a:solidFill>
                    <a:srgbClr val="909090"/>
                  </a:solidFill>
                  <a:effectLst/>
                  <a:latin typeface="Arial" panose="020B0604020202020204" pitchFamily="34" charset="0"/>
                </a:rPr>
                <a:t>$2.0K</a:t>
              </a:r>
              <a:endParaRPr kumimoji="0" lang="en-US" altLang="en-US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50" name="Line 51">
              <a:extLst>
                <a:ext uri="{FF2B5EF4-FFF2-40B4-BE49-F238E27FC236}">
                  <a16:creationId xmlns:a16="http://schemas.microsoft.com/office/drawing/2014/main" id="{5E4D0000-EC40-014F-8DE0-DC1DF30FD36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465888" y="5843587"/>
              <a:ext cx="0" cy="9525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18" name="Line 38">
            <a:extLst>
              <a:ext uri="{FF2B5EF4-FFF2-40B4-BE49-F238E27FC236}">
                <a16:creationId xmlns:a16="http://schemas.microsoft.com/office/drawing/2014/main" id="{94F464BC-4323-014C-A0BE-42B52A70DA07}"/>
              </a:ext>
            </a:extLst>
          </p:cNvPr>
          <p:cNvSpPr>
            <a:spLocks noChangeShapeType="1"/>
          </p:cNvSpPr>
          <p:nvPr/>
        </p:nvSpPr>
        <p:spPr bwMode="auto">
          <a:xfrm>
            <a:off x="1492251" y="2570162"/>
            <a:ext cx="9948863" cy="0"/>
          </a:xfrm>
          <a:prstGeom prst="line">
            <a:avLst/>
          </a:prstGeom>
          <a:noFill/>
          <a:ln w="11113">
            <a:solidFill>
              <a:srgbClr val="90909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pSp>
        <p:nvGrpSpPr>
          <p:cNvPr id="57" name="Group 56">
            <a:extLst>
              <a:ext uri="{FF2B5EF4-FFF2-40B4-BE49-F238E27FC236}">
                <a16:creationId xmlns:a16="http://schemas.microsoft.com/office/drawing/2014/main" id="{C868008B-B350-244C-BB19-D6496299182E}"/>
              </a:ext>
            </a:extLst>
          </p:cNvPr>
          <p:cNvGrpSpPr/>
          <p:nvPr/>
        </p:nvGrpSpPr>
        <p:grpSpPr>
          <a:xfrm>
            <a:off x="7477126" y="2079625"/>
            <a:ext cx="958850" cy="3859212"/>
            <a:chOff x="7477126" y="2079625"/>
            <a:chExt cx="958850" cy="3859212"/>
          </a:xfrm>
        </p:grpSpPr>
        <p:sp>
          <p:nvSpPr>
            <p:cNvPr id="64" name="Rectangle 11">
              <a:extLst>
                <a:ext uri="{FF2B5EF4-FFF2-40B4-BE49-F238E27FC236}">
                  <a16:creationId xmlns:a16="http://schemas.microsoft.com/office/drawing/2014/main" id="{F624F0CD-6A80-004B-97DF-F84E8C65AD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89826" y="2079625"/>
              <a:ext cx="877888" cy="755650"/>
            </a:xfrm>
            <a:prstGeom prst="rect">
              <a:avLst/>
            </a:prstGeom>
            <a:solidFill>
              <a:srgbClr val="729ACA"/>
            </a:solidFill>
            <a:ln w="14288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" name="Rectangle 15">
              <a:extLst>
                <a:ext uri="{FF2B5EF4-FFF2-40B4-BE49-F238E27FC236}">
                  <a16:creationId xmlns:a16="http://schemas.microsoft.com/office/drawing/2014/main" id="{B2DC3054-0B79-B84A-B827-BCACA280F8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77126" y="2570162"/>
              <a:ext cx="904875" cy="268288"/>
            </a:xfrm>
            <a:prstGeom prst="rect">
              <a:avLst/>
            </a:prstGeom>
            <a:solidFill>
              <a:srgbClr val="FFFFFF"/>
            </a:solidFill>
            <a:ln w="55563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" name="Rectangle 19">
              <a:extLst>
                <a:ext uri="{FF2B5EF4-FFF2-40B4-BE49-F238E27FC236}">
                  <a16:creationId xmlns:a16="http://schemas.microsoft.com/office/drawing/2014/main" id="{CCE8A650-A1C5-A747-95AE-5F9DAFACC8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89826" y="2082800"/>
              <a:ext cx="877888" cy="755650"/>
            </a:xfrm>
            <a:prstGeom prst="rect">
              <a:avLst/>
            </a:prstGeom>
            <a:solidFill>
              <a:srgbClr val="729ACA"/>
            </a:solidFill>
            <a:ln w="14288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" name="Rectangle 27">
              <a:extLst>
                <a:ext uri="{FF2B5EF4-FFF2-40B4-BE49-F238E27FC236}">
                  <a16:creationId xmlns:a16="http://schemas.microsoft.com/office/drawing/2014/main" id="{B538A431-545D-9A4B-9E9C-39243C13AC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40626" y="2930525"/>
              <a:ext cx="895350" cy="3619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100" b="0" i="0" u="none" strike="noStrike" cap="none" normalizeH="0" baseline="0">
                  <a:ln>
                    <a:noFill/>
                  </a:ln>
                  <a:solidFill>
                    <a:srgbClr val="909090"/>
                  </a:solidFill>
                  <a:effectLst/>
                  <a:latin typeface="Arial" panose="020B0604020202020204" pitchFamily="34" charset="0"/>
                </a:rPr>
                <a:t>$-7.3K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69" name="Line 54">
              <a:extLst>
                <a:ext uri="{FF2B5EF4-FFF2-40B4-BE49-F238E27FC236}">
                  <a16:creationId xmlns:a16="http://schemas.microsoft.com/office/drawing/2014/main" id="{3325DDB6-A041-A34D-AD34-DBC1E16EBCD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929563" y="5843587"/>
              <a:ext cx="0" cy="9525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75" name="Group 74">
            <a:extLst>
              <a:ext uri="{FF2B5EF4-FFF2-40B4-BE49-F238E27FC236}">
                <a16:creationId xmlns:a16="http://schemas.microsoft.com/office/drawing/2014/main" id="{7FCCEEB9-FA76-CD4A-B536-9879D9495410}"/>
              </a:ext>
            </a:extLst>
          </p:cNvPr>
          <p:cNvGrpSpPr/>
          <p:nvPr/>
        </p:nvGrpSpPr>
        <p:grpSpPr>
          <a:xfrm>
            <a:off x="8896879" y="2570162"/>
            <a:ext cx="1193800" cy="3881438"/>
            <a:chOff x="10320338" y="2570162"/>
            <a:chExt cx="1193800" cy="3881438"/>
          </a:xfrm>
        </p:grpSpPr>
        <p:sp>
          <p:nvSpPr>
            <p:cNvPr id="76" name="Rectangle 22">
              <a:extLst>
                <a:ext uri="{FF2B5EF4-FFF2-40B4-BE49-F238E27FC236}">
                  <a16:creationId xmlns:a16="http://schemas.microsoft.com/office/drawing/2014/main" id="{71A5D980-99F0-3B46-BC99-BFB9722E1C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412413" y="2570162"/>
              <a:ext cx="877888" cy="265113"/>
            </a:xfrm>
            <a:prstGeom prst="rect">
              <a:avLst/>
            </a:prstGeom>
            <a:solidFill>
              <a:srgbClr val="AFC97A"/>
            </a:solidFill>
            <a:ln w="14288">
              <a:solidFill>
                <a:srgbClr val="9BBB59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" name="Rectangle 29">
              <a:extLst>
                <a:ext uri="{FF2B5EF4-FFF2-40B4-BE49-F238E27FC236}">
                  <a16:creationId xmlns:a16="http://schemas.microsoft.com/office/drawing/2014/main" id="{23648E59-6B50-3249-BB14-9B929ECE27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445750" y="2974975"/>
              <a:ext cx="791883" cy="323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100" b="0" i="0" u="none" strike="noStrike" cap="none" normalizeH="0" baseline="0" dirty="0">
                  <a:ln>
                    <a:noFill/>
                  </a:ln>
                  <a:solidFill>
                    <a:srgbClr val="909090"/>
                  </a:solidFill>
                  <a:effectLst/>
                  <a:latin typeface="Arial" panose="020B0604020202020204" pitchFamily="34" charset="0"/>
                </a:rPr>
                <a:t>$-2.7K</a:t>
              </a:r>
              <a:endParaRPr kumimoji="0" lang="en-US" altLang="en-US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80" name="Line 60">
              <a:extLst>
                <a:ext uri="{FF2B5EF4-FFF2-40B4-BE49-F238E27FC236}">
                  <a16:creationId xmlns:a16="http://schemas.microsoft.com/office/drawing/2014/main" id="{958CEBF2-05F4-D84A-870A-FDAD326C022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0850563" y="5843587"/>
              <a:ext cx="0" cy="9525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" name="Rectangle 61">
              <a:extLst>
                <a:ext uri="{FF2B5EF4-FFF2-40B4-BE49-F238E27FC236}">
                  <a16:creationId xmlns:a16="http://schemas.microsoft.com/office/drawing/2014/main" id="{0601A21C-8E69-B445-A681-F842237CA5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344151" y="5989637"/>
              <a:ext cx="1147763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Net Cost To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82" name="Rectangle 62">
              <a:extLst>
                <a:ext uri="{FF2B5EF4-FFF2-40B4-BE49-F238E27FC236}">
                  <a16:creationId xmlns:a16="http://schemas.microsoft.com/office/drawing/2014/main" id="{115B9362-7384-6A41-ABF0-198C2AEB00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320338" y="6176962"/>
              <a:ext cx="119380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Government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</p:grpSp>
      <mc:AlternateContent xmlns:mc="http://schemas.openxmlformats.org/markup-compatibility/2006" xmlns:a14="http://schemas.microsoft.com/office/drawing/2010/main">
        <mc:Choice Requires="a14">
          <p:sp>
            <p:nvSpPr>
              <p:cNvPr id="102" name="TextBox 101">
                <a:extLst>
                  <a:ext uri="{FF2B5EF4-FFF2-40B4-BE49-F238E27FC236}">
                    <a16:creationId xmlns:a16="http://schemas.microsoft.com/office/drawing/2014/main" id="{5101B72F-83AD-B74B-B730-5CF49D0F7E4E}"/>
                  </a:ext>
                </a:extLst>
              </p:cNvPr>
              <p:cNvSpPr txBox="1"/>
              <p:nvPr/>
            </p:nvSpPr>
            <p:spPr>
              <a:xfrm>
                <a:off x="8370776" y="3923626"/>
                <a:ext cx="3006715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dirty="0">
                    <a:latin typeface="Arial" panose="020B0604020202020204" pitchFamily="34" charset="0"/>
                    <a:cs typeface="Arial" panose="020B0604020202020204" pitchFamily="34" charset="0"/>
                  </a:rPr>
                  <a:t>Policy pays for itself </a:t>
                </a:r>
                <a:r>
                  <a:rPr lang="en-US" dirty="0">
                    <a:latin typeface="Arial" panose="020B0604020202020204" pitchFamily="34" charset="0"/>
                    <a:cs typeface="Arial" panose="020B0604020202020204" pitchFamily="34" charset="0"/>
                    <a:sym typeface="Wingdings" pitchFamily="2" charset="2"/>
                  </a:rPr>
                  <a:t> </a:t>
                </a:r>
                <a14:m>
                  <m:oMath xmlns:m="http://schemas.openxmlformats.org/officeDocument/2006/math">
                    <m:r>
                      <a:rPr lang="en-US" b="0" i="1" smtClean="0">
                        <a:latin typeface="Cambria Math" panose="02040503050406030204" pitchFamily="18" charset="0"/>
                        <a:cs typeface="Arial" panose="020B0604020202020204" pitchFamily="34" charset="0"/>
                        <a:sym typeface="Wingdings" pitchFamily="2" charset="2"/>
                      </a:rPr>
                      <m:t>𝑀𝑉𝑃𝐹</m:t>
                    </m:r>
                    <m:r>
                      <a:rPr lang="en-US" b="0" i="1" smtClean="0">
                        <a:latin typeface="Cambria Math" panose="02040503050406030204" pitchFamily="18" charset="0"/>
                        <a:cs typeface="Arial" panose="020B0604020202020204" pitchFamily="34" charset="0"/>
                        <a:sym typeface="Wingdings" pitchFamily="2" charset="2"/>
                      </a:rPr>
                      <m:t>=∞</m:t>
                    </m:r>
                  </m:oMath>
                </a14:m>
                <a:endParaRPr lang="en-US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mc:Choice>
        <mc:Fallback xmlns="">
          <p:sp>
            <p:nvSpPr>
              <p:cNvPr id="102" name="TextBox 101">
                <a:extLst>
                  <a:ext uri="{FF2B5EF4-FFF2-40B4-BE49-F238E27FC236}">
                    <a16:creationId xmlns:a16="http://schemas.microsoft.com/office/drawing/2014/main" id="{5101B72F-83AD-B74B-B730-5CF49D0F7E4E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8370776" y="3923626"/>
                <a:ext cx="3006715" cy="646331"/>
              </a:xfrm>
              <a:prstGeom prst="rect">
                <a:avLst/>
              </a:prstGeom>
              <a:blipFill>
                <a:blip r:embed="rId3"/>
                <a:stretch>
                  <a:fillRect t="-5769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04" name="TextBox 103">
            <a:extLst>
              <a:ext uri="{FF2B5EF4-FFF2-40B4-BE49-F238E27FC236}">
                <a16:creationId xmlns:a16="http://schemas.microsoft.com/office/drawing/2014/main" id="{51E5B068-4F0F-0642-B974-8D21E037E0F7}"/>
              </a:ext>
            </a:extLst>
          </p:cNvPr>
          <p:cNvSpPr txBox="1"/>
          <p:nvPr/>
        </p:nvSpPr>
        <p:spPr>
          <a:xfrm>
            <a:off x="0" y="6593293"/>
            <a:ext cx="5380127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>
                <a:solidFill>
                  <a:schemeClr val="bg1">
                    <a:lumMod val="50000"/>
                  </a:schemeClr>
                </a:solidFill>
              </a:rPr>
              <a:t>Note: All amounts in 2012 USD, discounted using CPI-U-RS and 3% real interest rate</a:t>
            </a:r>
          </a:p>
        </p:txBody>
      </p:sp>
      <p:sp>
        <p:nvSpPr>
          <p:cNvPr id="72" name="Rectangle 53">
            <a:extLst>
              <a:ext uri="{FF2B5EF4-FFF2-40B4-BE49-F238E27FC236}">
                <a16:creationId xmlns:a16="http://schemas.microsoft.com/office/drawing/2014/main" id="{05AB59AF-A60E-4D79-9A50-848D901FB51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65091" y="5989637"/>
            <a:ext cx="940450" cy="6924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500" b="0" i="0" u="none" strike="noStrike" cap="none" normalizeH="0" baseline="0" dirty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Taxes from</a:t>
            </a:r>
          </a:p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lang="en-US" altLang="en-US" sz="1500" dirty="0">
                <a:solidFill>
                  <a:srgbClr val="808080"/>
                </a:solidFill>
              </a:rPr>
              <a:t>age 19-25</a:t>
            </a:r>
          </a:p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lang="en-US" altLang="en-US" sz="1500" dirty="0">
                <a:solidFill>
                  <a:srgbClr val="808080"/>
                </a:solidFill>
              </a:rPr>
              <a:t>earnings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73" name="Rectangle 53">
            <a:extLst>
              <a:ext uri="{FF2B5EF4-FFF2-40B4-BE49-F238E27FC236}">
                <a16:creationId xmlns:a16="http://schemas.microsoft.com/office/drawing/2014/main" id="{1450BD01-FDB4-4FB5-AA03-21C62E4C8A7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41551" y="5986385"/>
            <a:ext cx="940450" cy="6924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500" b="0" i="0" u="none" strike="noStrike" cap="none" normalizeH="0" baseline="0" dirty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Taxes from</a:t>
            </a:r>
          </a:p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lang="en-US" altLang="en-US" sz="1500" dirty="0">
                <a:solidFill>
                  <a:srgbClr val="808080"/>
                </a:solidFill>
              </a:rPr>
              <a:t>age 26-33</a:t>
            </a:r>
          </a:p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lang="en-US" altLang="en-US" sz="1500" dirty="0">
                <a:solidFill>
                  <a:srgbClr val="808080"/>
                </a:solidFill>
              </a:rPr>
              <a:t>earnings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74091249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50">
        <p:fade/>
      </p:transition>
    </mc:Choice>
    <mc:Fallback xmlns="">
      <p:transition>
        <p:fade/>
      </p:transition>
    </mc:Fallback>
  </mc:AlternateContent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86" name="Rectangle">
            <a:extLst>
              <a:ext uri="{FF2B5EF4-FFF2-40B4-BE49-F238E27FC236}">
                <a16:creationId xmlns:a16="http://schemas.microsoft.com/office/drawing/2014/main" id="{72EB5A79-AB30-46EF-A212-ADCDA4DE1091}"/>
              </a:ext>
            </a:extLst>
          </p:cNvPr>
          <p:cNvSpPr/>
          <p:nvPr/>
        </p:nvSpPr>
        <p:spPr>
          <a:xfrm>
            <a:off x="2198227" y="3181349"/>
            <a:ext cx="7877969" cy="2390776"/>
          </a:xfrm>
          <a:prstGeom prst="rect">
            <a:avLst/>
          </a:prstGeom>
          <a:solidFill>
            <a:srgbClr val="AFC97A">
              <a:alpha val="10000"/>
            </a:srgbClr>
          </a:solidFill>
          <a:ln w="12700">
            <a:miter lim="400000"/>
          </a:ln>
          <a:effectLst>
            <a:outerShdw blurRad="38100" dist="23000" dir="5400000" rotWithShape="0">
              <a:srgbClr val="000000">
                <a:alpha val="35000"/>
              </a:srgbClr>
            </a:outerShdw>
          </a:effectLst>
        </p:spPr>
        <p:txBody>
          <a:bodyPr lIns="45719" rIns="45719" anchor="ctr"/>
          <a:lstStyle/>
          <a:p>
            <a:endParaRPr/>
          </a:p>
        </p:txBody>
      </p:sp>
      <p:sp>
        <p:nvSpPr>
          <p:cNvPr id="6" name="AutoShape 3">
            <a:extLst>
              <a:ext uri="{FF2B5EF4-FFF2-40B4-BE49-F238E27FC236}">
                <a16:creationId xmlns:a16="http://schemas.microsoft.com/office/drawing/2014/main" id="{77A41825-0D8A-4B41-B6C9-D721654D6150}"/>
              </a:ext>
            </a:extLst>
          </p:cNvPr>
          <p:cNvSpPr>
            <a:spLocks noChangeAspect="1" noChangeArrowheads="1" noTextEdit="1"/>
          </p:cNvSpPr>
          <p:nvPr/>
        </p:nvSpPr>
        <p:spPr bwMode="auto">
          <a:xfrm>
            <a:off x="609601" y="0"/>
            <a:ext cx="10972800" cy="68580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97" name="Rectangle 5">
            <a:extLst>
              <a:ext uri="{FF2B5EF4-FFF2-40B4-BE49-F238E27FC236}">
                <a16:creationId xmlns:a16="http://schemas.microsoft.com/office/drawing/2014/main" id="{2BAFE956-94BD-4E56-AD77-FD4A1A2174C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4838" y="-4763"/>
            <a:ext cx="10982325" cy="6867526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23" name="Rectangle 7">
            <a:extLst>
              <a:ext uri="{FF2B5EF4-FFF2-40B4-BE49-F238E27FC236}">
                <a16:creationId xmlns:a16="http://schemas.microsoft.com/office/drawing/2014/main" id="{578D9C47-6FB2-4F26-A52B-7CE99CD8E1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87576" y="1092200"/>
            <a:ext cx="7899400" cy="4489451"/>
          </a:xfrm>
          <a:prstGeom prst="rect">
            <a:avLst/>
          </a:prstGeom>
          <a:solidFill>
            <a:srgbClr val="FFFFFF"/>
          </a:solidFill>
          <a:ln w="14288">
            <a:solidFill>
              <a:srgbClr val="FFFFF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24" name="Line 8">
            <a:extLst>
              <a:ext uri="{FF2B5EF4-FFF2-40B4-BE49-F238E27FC236}">
                <a16:creationId xmlns:a16="http://schemas.microsoft.com/office/drawing/2014/main" id="{A303A4B5-E98C-470B-BAFF-BF2736E4A6F2}"/>
              </a:ext>
            </a:extLst>
          </p:cNvPr>
          <p:cNvSpPr>
            <a:spLocks noChangeShapeType="1"/>
          </p:cNvSpPr>
          <p:nvPr/>
        </p:nvSpPr>
        <p:spPr bwMode="auto">
          <a:xfrm>
            <a:off x="2187576" y="4732338"/>
            <a:ext cx="7899400" cy="0"/>
          </a:xfrm>
          <a:prstGeom prst="line">
            <a:avLst/>
          </a:prstGeom>
          <a:noFill/>
          <a:ln w="19050">
            <a:solidFill>
              <a:srgbClr val="EAF2F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25" name="Line 9">
            <a:extLst>
              <a:ext uri="{FF2B5EF4-FFF2-40B4-BE49-F238E27FC236}">
                <a16:creationId xmlns:a16="http://schemas.microsoft.com/office/drawing/2014/main" id="{5D5D11CB-523B-40C0-9C51-82AA06AE699F}"/>
              </a:ext>
            </a:extLst>
          </p:cNvPr>
          <p:cNvSpPr>
            <a:spLocks noChangeShapeType="1"/>
          </p:cNvSpPr>
          <p:nvPr/>
        </p:nvSpPr>
        <p:spPr bwMode="auto">
          <a:xfrm>
            <a:off x="2187576" y="4032250"/>
            <a:ext cx="7899400" cy="0"/>
          </a:xfrm>
          <a:prstGeom prst="line">
            <a:avLst/>
          </a:prstGeom>
          <a:noFill/>
          <a:ln w="19050">
            <a:solidFill>
              <a:srgbClr val="EAF2F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26" name="Line 10">
            <a:extLst>
              <a:ext uri="{FF2B5EF4-FFF2-40B4-BE49-F238E27FC236}">
                <a16:creationId xmlns:a16="http://schemas.microsoft.com/office/drawing/2014/main" id="{2C02D402-7EE5-46E2-B91B-355C7EE99796}"/>
              </a:ext>
            </a:extLst>
          </p:cNvPr>
          <p:cNvSpPr>
            <a:spLocks noChangeShapeType="1"/>
          </p:cNvSpPr>
          <p:nvPr/>
        </p:nvSpPr>
        <p:spPr bwMode="auto">
          <a:xfrm>
            <a:off x="2187576" y="3336925"/>
            <a:ext cx="7899400" cy="0"/>
          </a:xfrm>
          <a:prstGeom prst="line">
            <a:avLst/>
          </a:prstGeom>
          <a:noFill/>
          <a:ln w="19050">
            <a:solidFill>
              <a:srgbClr val="EAF2F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27" name="Line 11">
            <a:extLst>
              <a:ext uri="{FF2B5EF4-FFF2-40B4-BE49-F238E27FC236}">
                <a16:creationId xmlns:a16="http://schemas.microsoft.com/office/drawing/2014/main" id="{9E253673-6CF5-4C6E-86CF-47B21CA98776}"/>
              </a:ext>
            </a:extLst>
          </p:cNvPr>
          <p:cNvSpPr>
            <a:spLocks noChangeShapeType="1"/>
          </p:cNvSpPr>
          <p:nvPr/>
        </p:nvSpPr>
        <p:spPr bwMode="auto">
          <a:xfrm>
            <a:off x="2187576" y="2638425"/>
            <a:ext cx="7899400" cy="0"/>
          </a:xfrm>
          <a:prstGeom prst="line">
            <a:avLst/>
          </a:prstGeom>
          <a:noFill/>
          <a:ln w="19050">
            <a:solidFill>
              <a:srgbClr val="EAF2F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28" name="Line 12">
            <a:extLst>
              <a:ext uri="{FF2B5EF4-FFF2-40B4-BE49-F238E27FC236}">
                <a16:creationId xmlns:a16="http://schemas.microsoft.com/office/drawing/2014/main" id="{4E05669B-8454-4657-8CE0-4451E0483643}"/>
              </a:ext>
            </a:extLst>
          </p:cNvPr>
          <p:cNvSpPr>
            <a:spLocks noChangeShapeType="1"/>
          </p:cNvSpPr>
          <p:nvPr/>
        </p:nvSpPr>
        <p:spPr bwMode="auto">
          <a:xfrm>
            <a:off x="2187576" y="1938337"/>
            <a:ext cx="7899400" cy="0"/>
          </a:xfrm>
          <a:prstGeom prst="line">
            <a:avLst/>
          </a:prstGeom>
          <a:noFill/>
          <a:ln w="19050">
            <a:solidFill>
              <a:srgbClr val="EAF2F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98" name="Rectangle 6">
            <a:extLst>
              <a:ext uri="{FF2B5EF4-FFF2-40B4-BE49-F238E27FC236}">
                <a16:creationId xmlns:a16="http://schemas.microsoft.com/office/drawing/2014/main" id="{BC8EA1B6-1171-42AF-9434-5B5AB9C91A3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9599" y="280494"/>
            <a:ext cx="10968038" cy="6853238"/>
          </a:xfrm>
          <a:prstGeom prst="rect">
            <a:avLst/>
          </a:prstGeom>
          <a:solidFill>
            <a:srgbClr val="FFFFFF"/>
          </a:solidFill>
          <a:ln w="14288">
            <a:solidFill>
              <a:srgbClr val="FFFFF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8CFE6B2C-8146-461E-AF51-2AE0648DC32C}"/>
              </a:ext>
            </a:extLst>
          </p:cNvPr>
          <p:cNvGrpSpPr/>
          <p:nvPr/>
        </p:nvGrpSpPr>
        <p:grpSpPr>
          <a:xfrm>
            <a:off x="2338388" y="2624137"/>
            <a:ext cx="3560763" cy="1047751"/>
            <a:chOff x="2338388" y="2624137"/>
            <a:chExt cx="3560763" cy="1047751"/>
          </a:xfrm>
        </p:grpSpPr>
        <p:sp>
          <p:nvSpPr>
            <p:cNvPr id="831" name="Line 15">
              <a:extLst>
                <a:ext uri="{FF2B5EF4-FFF2-40B4-BE49-F238E27FC236}">
                  <a16:creationId xmlns:a16="http://schemas.microsoft.com/office/drawing/2014/main" id="{A62FB714-DBD7-4F67-95BD-7B85B96A367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338388" y="3144837"/>
              <a:ext cx="7938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20" name="Line 16">
              <a:extLst>
                <a:ext uri="{FF2B5EF4-FFF2-40B4-BE49-F238E27FC236}">
                  <a16:creationId xmlns:a16="http://schemas.microsoft.com/office/drawing/2014/main" id="{65CC4510-52AE-4A26-8B77-2A8DCA0BB0A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392363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21" name="Line 17">
              <a:extLst>
                <a:ext uri="{FF2B5EF4-FFF2-40B4-BE49-F238E27FC236}">
                  <a16:creationId xmlns:a16="http://schemas.microsoft.com/office/drawing/2014/main" id="{D11678EC-5F5B-479C-AA90-89F55EE9DDD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447926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22" name="Line 18">
              <a:extLst>
                <a:ext uri="{FF2B5EF4-FFF2-40B4-BE49-F238E27FC236}">
                  <a16:creationId xmlns:a16="http://schemas.microsoft.com/office/drawing/2014/main" id="{930306A6-D8CE-4033-A02E-0691DD6A887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501901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23" name="Line 19">
              <a:extLst>
                <a:ext uri="{FF2B5EF4-FFF2-40B4-BE49-F238E27FC236}">
                  <a16:creationId xmlns:a16="http://schemas.microsoft.com/office/drawing/2014/main" id="{904747B5-C6FF-4843-A397-09C202F453C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557463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24" name="Line 20">
              <a:extLst>
                <a:ext uri="{FF2B5EF4-FFF2-40B4-BE49-F238E27FC236}">
                  <a16:creationId xmlns:a16="http://schemas.microsoft.com/office/drawing/2014/main" id="{4DEECA90-B007-4DAE-BCE8-CEA0152D1C5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611438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25" name="Line 21">
              <a:extLst>
                <a:ext uri="{FF2B5EF4-FFF2-40B4-BE49-F238E27FC236}">
                  <a16:creationId xmlns:a16="http://schemas.microsoft.com/office/drawing/2014/main" id="{1491347A-5650-43E3-9C2F-563C317D209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667001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26" name="Line 22">
              <a:extLst>
                <a:ext uri="{FF2B5EF4-FFF2-40B4-BE49-F238E27FC236}">
                  <a16:creationId xmlns:a16="http://schemas.microsoft.com/office/drawing/2014/main" id="{6E3C690B-34F3-4578-8E79-DFEA838AA21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722563" y="3144837"/>
              <a:ext cx="7938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27" name="Line 23">
              <a:extLst>
                <a:ext uri="{FF2B5EF4-FFF2-40B4-BE49-F238E27FC236}">
                  <a16:creationId xmlns:a16="http://schemas.microsoft.com/office/drawing/2014/main" id="{EEA14CC5-6B8D-4462-8E00-8FA62128077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776538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28" name="Line 24">
              <a:extLst>
                <a:ext uri="{FF2B5EF4-FFF2-40B4-BE49-F238E27FC236}">
                  <a16:creationId xmlns:a16="http://schemas.microsoft.com/office/drawing/2014/main" id="{FAC6C234-EEA4-4D51-88D9-361EF4A8437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32101" y="3144837"/>
              <a:ext cx="7938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29" name="Line 25">
              <a:extLst>
                <a:ext uri="{FF2B5EF4-FFF2-40B4-BE49-F238E27FC236}">
                  <a16:creationId xmlns:a16="http://schemas.microsoft.com/office/drawing/2014/main" id="{7E438DD2-F684-496D-BDB7-74D04AAC4E0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86076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30" name="Line 26">
              <a:extLst>
                <a:ext uri="{FF2B5EF4-FFF2-40B4-BE49-F238E27FC236}">
                  <a16:creationId xmlns:a16="http://schemas.microsoft.com/office/drawing/2014/main" id="{F83C4F09-2140-4C48-A7E9-91269E99048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41638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31" name="Line 27">
              <a:extLst>
                <a:ext uri="{FF2B5EF4-FFF2-40B4-BE49-F238E27FC236}">
                  <a16:creationId xmlns:a16="http://schemas.microsoft.com/office/drawing/2014/main" id="{212E5889-EA35-4CD6-AD1A-493D9698AB5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95613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32" name="Line 28">
              <a:extLst>
                <a:ext uri="{FF2B5EF4-FFF2-40B4-BE49-F238E27FC236}">
                  <a16:creationId xmlns:a16="http://schemas.microsoft.com/office/drawing/2014/main" id="{559CB821-EAD3-4B77-B5B0-82EBC4FE0A2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051176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33" name="Line 29">
              <a:extLst>
                <a:ext uri="{FF2B5EF4-FFF2-40B4-BE49-F238E27FC236}">
                  <a16:creationId xmlns:a16="http://schemas.microsoft.com/office/drawing/2014/main" id="{A9C248E4-37F1-4276-B337-2F86A5647E9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05151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34" name="Line 30">
              <a:extLst>
                <a:ext uri="{FF2B5EF4-FFF2-40B4-BE49-F238E27FC236}">
                  <a16:creationId xmlns:a16="http://schemas.microsoft.com/office/drawing/2014/main" id="{F81216FF-CFE7-4D32-8959-E1862E137FD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60713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35" name="Line 31">
              <a:extLst>
                <a:ext uri="{FF2B5EF4-FFF2-40B4-BE49-F238E27FC236}">
                  <a16:creationId xmlns:a16="http://schemas.microsoft.com/office/drawing/2014/main" id="{F73C7242-A01E-45F4-98F1-E687A5E1C80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16276" y="3144837"/>
              <a:ext cx="7938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36" name="Line 32">
              <a:extLst>
                <a:ext uri="{FF2B5EF4-FFF2-40B4-BE49-F238E27FC236}">
                  <a16:creationId xmlns:a16="http://schemas.microsoft.com/office/drawing/2014/main" id="{649DDE0E-5A8F-48BE-AEB0-5F56A9947BF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70251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37" name="Line 33">
              <a:extLst>
                <a:ext uri="{FF2B5EF4-FFF2-40B4-BE49-F238E27FC236}">
                  <a16:creationId xmlns:a16="http://schemas.microsoft.com/office/drawing/2014/main" id="{3B8B3ED3-CD27-4728-9B50-655491D3D98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325813" y="3144837"/>
              <a:ext cx="7938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89" name="Line 85">
              <a:extLst>
                <a:ext uri="{FF2B5EF4-FFF2-40B4-BE49-F238E27FC236}">
                  <a16:creationId xmlns:a16="http://schemas.microsoft.com/office/drawing/2014/main" id="{F858F96C-E8A1-491B-8980-150A35CDEB2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338388" y="3144837"/>
              <a:ext cx="7938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90" name="Line 86">
              <a:extLst>
                <a:ext uri="{FF2B5EF4-FFF2-40B4-BE49-F238E27FC236}">
                  <a16:creationId xmlns:a16="http://schemas.microsoft.com/office/drawing/2014/main" id="{2C9A629A-11EE-41C3-A3F7-83F6236DD3B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392363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91" name="Line 87">
              <a:extLst>
                <a:ext uri="{FF2B5EF4-FFF2-40B4-BE49-F238E27FC236}">
                  <a16:creationId xmlns:a16="http://schemas.microsoft.com/office/drawing/2014/main" id="{2BC16B03-241E-48ED-91AC-7D90C42BF15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447926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92" name="Line 88">
              <a:extLst>
                <a:ext uri="{FF2B5EF4-FFF2-40B4-BE49-F238E27FC236}">
                  <a16:creationId xmlns:a16="http://schemas.microsoft.com/office/drawing/2014/main" id="{E6EA78A3-D561-4A13-BD48-F586CFA97E5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501901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93" name="Line 89">
              <a:extLst>
                <a:ext uri="{FF2B5EF4-FFF2-40B4-BE49-F238E27FC236}">
                  <a16:creationId xmlns:a16="http://schemas.microsoft.com/office/drawing/2014/main" id="{143EB0AC-5542-47F0-888F-824594127E6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557463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94" name="Line 90">
              <a:extLst>
                <a:ext uri="{FF2B5EF4-FFF2-40B4-BE49-F238E27FC236}">
                  <a16:creationId xmlns:a16="http://schemas.microsoft.com/office/drawing/2014/main" id="{2BE2D147-D149-4FAF-8C6F-7045B9ADE70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611438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95" name="Line 91">
              <a:extLst>
                <a:ext uri="{FF2B5EF4-FFF2-40B4-BE49-F238E27FC236}">
                  <a16:creationId xmlns:a16="http://schemas.microsoft.com/office/drawing/2014/main" id="{B0BE928D-C004-4F0B-B13D-749EC4B5962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667001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96" name="Line 92">
              <a:extLst>
                <a:ext uri="{FF2B5EF4-FFF2-40B4-BE49-F238E27FC236}">
                  <a16:creationId xmlns:a16="http://schemas.microsoft.com/office/drawing/2014/main" id="{D0F623B1-1A90-43CF-AA5B-28DB1704CAF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722563" y="3144837"/>
              <a:ext cx="7938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97" name="Line 93">
              <a:extLst>
                <a:ext uri="{FF2B5EF4-FFF2-40B4-BE49-F238E27FC236}">
                  <a16:creationId xmlns:a16="http://schemas.microsoft.com/office/drawing/2014/main" id="{792695AC-6F22-4FB3-8BB9-2BA9B1130A4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776538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98" name="Line 94">
              <a:extLst>
                <a:ext uri="{FF2B5EF4-FFF2-40B4-BE49-F238E27FC236}">
                  <a16:creationId xmlns:a16="http://schemas.microsoft.com/office/drawing/2014/main" id="{20391D61-B880-4AED-9ABF-BA90F9C2CD8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32101" y="3144837"/>
              <a:ext cx="7938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99" name="Line 95">
              <a:extLst>
                <a:ext uri="{FF2B5EF4-FFF2-40B4-BE49-F238E27FC236}">
                  <a16:creationId xmlns:a16="http://schemas.microsoft.com/office/drawing/2014/main" id="{6ED13F15-4A2C-4223-9BCD-83039A4FEA5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86076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00" name="Line 96">
              <a:extLst>
                <a:ext uri="{FF2B5EF4-FFF2-40B4-BE49-F238E27FC236}">
                  <a16:creationId xmlns:a16="http://schemas.microsoft.com/office/drawing/2014/main" id="{16233FA1-B344-430F-8619-F7FD7780D5D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41638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01" name="Line 97">
              <a:extLst>
                <a:ext uri="{FF2B5EF4-FFF2-40B4-BE49-F238E27FC236}">
                  <a16:creationId xmlns:a16="http://schemas.microsoft.com/office/drawing/2014/main" id="{37579A7F-A11A-466D-AE7A-8A49014FD47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95613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02" name="Line 98">
              <a:extLst>
                <a:ext uri="{FF2B5EF4-FFF2-40B4-BE49-F238E27FC236}">
                  <a16:creationId xmlns:a16="http://schemas.microsoft.com/office/drawing/2014/main" id="{AF25FA0E-E07C-4926-B918-C8141900E2F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051176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03" name="Line 99">
              <a:extLst>
                <a:ext uri="{FF2B5EF4-FFF2-40B4-BE49-F238E27FC236}">
                  <a16:creationId xmlns:a16="http://schemas.microsoft.com/office/drawing/2014/main" id="{E5181C00-2709-4F2E-B53D-14B9DA5F7F6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05151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04" name="Line 100">
              <a:extLst>
                <a:ext uri="{FF2B5EF4-FFF2-40B4-BE49-F238E27FC236}">
                  <a16:creationId xmlns:a16="http://schemas.microsoft.com/office/drawing/2014/main" id="{DA98DAA0-E1B4-43D0-88A3-5C1E4FF975E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60713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05" name="Line 101">
              <a:extLst>
                <a:ext uri="{FF2B5EF4-FFF2-40B4-BE49-F238E27FC236}">
                  <a16:creationId xmlns:a16="http://schemas.microsoft.com/office/drawing/2014/main" id="{EBD88F25-BF7B-4527-A1F4-8D981549A9D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16276" y="3144837"/>
              <a:ext cx="7938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06" name="Line 102">
              <a:extLst>
                <a:ext uri="{FF2B5EF4-FFF2-40B4-BE49-F238E27FC236}">
                  <a16:creationId xmlns:a16="http://schemas.microsoft.com/office/drawing/2014/main" id="{61542716-CED6-426A-BB88-193DF55109D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70251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07" name="Line 103">
              <a:extLst>
                <a:ext uri="{FF2B5EF4-FFF2-40B4-BE49-F238E27FC236}">
                  <a16:creationId xmlns:a16="http://schemas.microsoft.com/office/drawing/2014/main" id="{647769CB-6D46-4466-8553-893425A0377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325813" y="3144837"/>
              <a:ext cx="7938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42" name="Line 138">
              <a:extLst>
                <a:ext uri="{FF2B5EF4-FFF2-40B4-BE49-F238E27FC236}">
                  <a16:creationId xmlns:a16="http://schemas.microsoft.com/office/drawing/2014/main" id="{6BC33443-09D1-404E-9678-ECA5A11A509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213351" y="3314700"/>
              <a:ext cx="4763" cy="4763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43" name="Line 139">
              <a:extLst>
                <a:ext uri="{FF2B5EF4-FFF2-40B4-BE49-F238E27FC236}">
                  <a16:creationId xmlns:a16="http://schemas.microsoft.com/office/drawing/2014/main" id="{91CEF00A-069C-449C-976F-D026EF6FC2C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259388" y="3341687"/>
              <a:ext cx="4763" cy="4763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44" name="Line 140">
              <a:extLst>
                <a:ext uri="{FF2B5EF4-FFF2-40B4-BE49-F238E27FC236}">
                  <a16:creationId xmlns:a16="http://schemas.microsoft.com/office/drawing/2014/main" id="{9F231177-C5E5-4D5C-91F0-837927E8096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310188" y="3365500"/>
              <a:ext cx="4763" cy="4763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45" name="Line 141">
              <a:extLst>
                <a:ext uri="{FF2B5EF4-FFF2-40B4-BE49-F238E27FC236}">
                  <a16:creationId xmlns:a16="http://schemas.microsoft.com/office/drawing/2014/main" id="{59200A52-43F3-48A7-BD5E-30F51E4AA22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359401" y="3387725"/>
              <a:ext cx="4763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38" name="Line 34">
              <a:extLst>
                <a:ext uri="{FF2B5EF4-FFF2-40B4-BE49-F238E27FC236}">
                  <a16:creationId xmlns:a16="http://schemas.microsoft.com/office/drawing/2014/main" id="{17BD03D4-8BE9-45FB-90BD-9C8CCEA6AB5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379788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39" name="Line 35">
              <a:extLst>
                <a:ext uri="{FF2B5EF4-FFF2-40B4-BE49-F238E27FC236}">
                  <a16:creationId xmlns:a16="http://schemas.microsoft.com/office/drawing/2014/main" id="{95A944F7-C8BC-4C56-94B3-E3195154AA1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35351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40" name="Line 36">
              <a:extLst>
                <a:ext uri="{FF2B5EF4-FFF2-40B4-BE49-F238E27FC236}">
                  <a16:creationId xmlns:a16="http://schemas.microsoft.com/office/drawing/2014/main" id="{7C9CC9A5-53A1-474D-9D85-F012F08625A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89326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41" name="Line 37">
              <a:extLst>
                <a:ext uri="{FF2B5EF4-FFF2-40B4-BE49-F238E27FC236}">
                  <a16:creationId xmlns:a16="http://schemas.microsoft.com/office/drawing/2014/main" id="{721F930F-3A3D-4E9E-8B7D-EF5F0A9F3CA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44888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42" name="Line 38">
              <a:extLst>
                <a:ext uri="{FF2B5EF4-FFF2-40B4-BE49-F238E27FC236}">
                  <a16:creationId xmlns:a16="http://schemas.microsoft.com/office/drawing/2014/main" id="{A7E657D8-1FBD-4DF5-96FC-67D7130FF9D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00451" y="3144837"/>
              <a:ext cx="7938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43" name="Line 39">
              <a:extLst>
                <a:ext uri="{FF2B5EF4-FFF2-40B4-BE49-F238E27FC236}">
                  <a16:creationId xmlns:a16="http://schemas.microsoft.com/office/drawing/2014/main" id="{F7FEB24C-A0BA-4ACD-B587-407B236C4B4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54426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44" name="Line 40">
              <a:extLst>
                <a:ext uri="{FF2B5EF4-FFF2-40B4-BE49-F238E27FC236}">
                  <a16:creationId xmlns:a16="http://schemas.microsoft.com/office/drawing/2014/main" id="{728ED266-1C61-4FD4-9817-4C598D2E358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09988" y="3144837"/>
              <a:ext cx="7938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45" name="Line 41">
              <a:extLst>
                <a:ext uri="{FF2B5EF4-FFF2-40B4-BE49-F238E27FC236}">
                  <a16:creationId xmlns:a16="http://schemas.microsoft.com/office/drawing/2014/main" id="{C0E4940F-CBB3-4D8F-A62E-9616E17B986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63963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46" name="Line 42">
              <a:extLst>
                <a:ext uri="{FF2B5EF4-FFF2-40B4-BE49-F238E27FC236}">
                  <a16:creationId xmlns:a16="http://schemas.microsoft.com/office/drawing/2014/main" id="{BF8C30D9-B07B-49D8-9E45-774213C643E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819526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47" name="Line 43">
              <a:extLst>
                <a:ext uri="{FF2B5EF4-FFF2-40B4-BE49-F238E27FC236}">
                  <a16:creationId xmlns:a16="http://schemas.microsoft.com/office/drawing/2014/main" id="{2F88E585-A893-48F6-9FC5-1F238C41E39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873501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48" name="Line 44">
              <a:extLst>
                <a:ext uri="{FF2B5EF4-FFF2-40B4-BE49-F238E27FC236}">
                  <a16:creationId xmlns:a16="http://schemas.microsoft.com/office/drawing/2014/main" id="{72718B1E-8C64-42AC-96C0-09E240AB177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929063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49" name="Line 45">
              <a:extLst>
                <a:ext uri="{FF2B5EF4-FFF2-40B4-BE49-F238E27FC236}">
                  <a16:creationId xmlns:a16="http://schemas.microsoft.com/office/drawing/2014/main" id="{57C35D33-1B47-4D8B-94D3-95CAAD8FCBC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983038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50" name="Line 46">
              <a:extLst>
                <a:ext uri="{FF2B5EF4-FFF2-40B4-BE49-F238E27FC236}">
                  <a16:creationId xmlns:a16="http://schemas.microsoft.com/office/drawing/2014/main" id="{5621C90A-16BD-4BC5-83FC-0CE4C9DA99C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38601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51" name="Line 47">
              <a:extLst>
                <a:ext uri="{FF2B5EF4-FFF2-40B4-BE49-F238E27FC236}">
                  <a16:creationId xmlns:a16="http://schemas.microsoft.com/office/drawing/2014/main" id="{672E9F73-A03C-4980-81A3-EA2B1EA01AE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94163" y="3144837"/>
              <a:ext cx="7938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52" name="Line 48">
              <a:extLst>
                <a:ext uri="{FF2B5EF4-FFF2-40B4-BE49-F238E27FC236}">
                  <a16:creationId xmlns:a16="http://schemas.microsoft.com/office/drawing/2014/main" id="{60E72137-4F16-4671-8308-6C4CE128803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148138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53" name="Line 49">
              <a:extLst>
                <a:ext uri="{FF2B5EF4-FFF2-40B4-BE49-F238E27FC236}">
                  <a16:creationId xmlns:a16="http://schemas.microsoft.com/office/drawing/2014/main" id="{3D4CBB8C-0623-40A3-BC67-34AAAEBC499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198938" y="3127375"/>
              <a:ext cx="4763" cy="4763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54" name="Line 50">
              <a:extLst>
                <a:ext uri="{FF2B5EF4-FFF2-40B4-BE49-F238E27FC236}">
                  <a16:creationId xmlns:a16="http://schemas.microsoft.com/office/drawing/2014/main" id="{A5AB101F-9753-4A5F-BA06-EA55177F813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235451" y="3086100"/>
              <a:ext cx="4763" cy="4763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55" name="Line 51">
              <a:extLst>
                <a:ext uri="{FF2B5EF4-FFF2-40B4-BE49-F238E27FC236}">
                  <a16:creationId xmlns:a16="http://schemas.microsoft.com/office/drawing/2014/main" id="{869406AE-4C44-479B-98A8-EF0579A0A04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276726" y="3049587"/>
              <a:ext cx="4763" cy="4763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56" name="Line 52">
              <a:extLst>
                <a:ext uri="{FF2B5EF4-FFF2-40B4-BE49-F238E27FC236}">
                  <a16:creationId xmlns:a16="http://schemas.microsoft.com/office/drawing/2014/main" id="{84AC9AB5-52C6-4B7F-B1EB-5111A2E553C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313238" y="3008312"/>
              <a:ext cx="4763" cy="4763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57" name="Line 53">
              <a:extLst>
                <a:ext uri="{FF2B5EF4-FFF2-40B4-BE49-F238E27FC236}">
                  <a16:creationId xmlns:a16="http://schemas.microsoft.com/office/drawing/2014/main" id="{77BBD1D1-F297-499F-8B3A-8746AA7FA76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349751" y="2967037"/>
              <a:ext cx="4763" cy="4763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58" name="Line 54">
              <a:extLst>
                <a:ext uri="{FF2B5EF4-FFF2-40B4-BE49-F238E27FC236}">
                  <a16:creationId xmlns:a16="http://schemas.microsoft.com/office/drawing/2014/main" id="{2F6520D3-45F7-4998-BCF2-2EF43037F7E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386263" y="2925762"/>
              <a:ext cx="4763" cy="9525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59" name="Line 55">
              <a:extLst>
                <a:ext uri="{FF2B5EF4-FFF2-40B4-BE49-F238E27FC236}">
                  <a16:creationId xmlns:a16="http://schemas.microsoft.com/office/drawing/2014/main" id="{6B46A026-1D04-4BD1-A90B-E16E0BF832C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422776" y="2889250"/>
              <a:ext cx="4763" cy="4763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60" name="Line 56">
              <a:extLst>
                <a:ext uri="{FF2B5EF4-FFF2-40B4-BE49-F238E27FC236}">
                  <a16:creationId xmlns:a16="http://schemas.microsoft.com/office/drawing/2014/main" id="{1E2BF287-409C-470D-A851-B22C9CB6647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459288" y="2847975"/>
              <a:ext cx="4763" cy="4763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61" name="Line 57">
              <a:extLst>
                <a:ext uri="{FF2B5EF4-FFF2-40B4-BE49-F238E27FC236}">
                  <a16:creationId xmlns:a16="http://schemas.microsoft.com/office/drawing/2014/main" id="{D6BFA159-6852-4902-8B20-4511BC9FB83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495801" y="2806700"/>
              <a:ext cx="4763" cy="4763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62" name="Line 58">
              <a:extLst>
                <a:ext uri="{FF2B5EF4-FFF2-40B4-BE49-F238E27FC236}">
                  <a16:creationId xmlns:a16="http://schemas.microsoft.com/office/drawing/2014/main" id="{4C248564-C216-45A1-BDC4-40F33EBD283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537076" y="2765425"/>
              <a:ext cx="4763" cy="4763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63" name="Line 59">
              <a:extLst>
                <a:ext uri="{FF2B5EF4-FFF2-40B4-BE49-F238E27FC236}">
                  <a16:creationId xmlns:a16="http://schemas.microsoft.com/office/drawing/2014/main" id="{642B1EDD-DC7B-4F49-BF7B-8B746085081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573588" y="2724150"/>
              <a:ext cx="4763" cy="4763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64" name="Line 60">
              <a:extLst>
                <a:ext uri="{FF2B5EF4-FFF2-40B4-BE49-F238E27FC236}">
                  <a16:creationId xmlns:a16="http://schemas.microsoft.com/office/drawing/2014/main" id="{CAECD030-D079-46F7-BDCB-5AF3DCC68A8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610101" y="2687637"/>
              <a:ext cx="4763" cy="4763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65" name="Line 61">
              <a:extLst>
                <a:ext uri="{FF2B5EF4-FFF2-40B4-BE49-F238E27FC236}">
                  <a16:creationId xmlns:a16="http://schemas.microsoft.com/office/drawing/2014/main" id="{4B47730E-B0B6-4F9B-A504-1DFA9CD5AAF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660901" y="2674937"/>
              <a:ext cx="4763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66" name="Line 62">
              <a:extLst>
                <a:ext uri="{FF2B5EF4-FFF2-40B4-BE49-F238E27FC236}">
                  <a16:creationId xmlns:a16="http://schemas.microsoft.com/office/drawing/2014/main" id="{EEA7A073-1844-44F5-939A-E5C4395706E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14876" y="2665412"/>
              <a:ext cx="4763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67" name="Line 63">
              <a:extLst>
                <a:ext uri="{FF2B5EF4-FFF2-40B4-BE49-F238E27FC236}">
                  <a16:creationId xmlns:a16="http://schemas.microsoft.com/office/drawing/2014/main" id="{8AFB23E5-AF0A-45F8-A0E8-F9FA99C7CA3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70438" y="2655887"/>
              <a:ext cx="4763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68" name="Line 64">
              <a:extLst>
                <a:ext uri="{FF2B5EF4-FFF2-40B4-BE49-F238E27FC236}">
                  <a16:creationId xmlns:a16="http://schemas.microsoft.com/office/drawing/2014/main" id="{57E9CD0F-76C5-4DB7-ABCA-063E60212AB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819651" y="2647950"/>
              <a:ext cx="9525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69" name="Line 65">
              <a:extLst>
                <a:ext uri="{FF2B5EF4-FFF2-40B4-BE49-F238E27FC236}">
                  <a16:creationId xmlns:a16="http://schemas.microsoft.com/office/drawing/2014/main" id="{DB9414F5-1CB6-43BC-AB83-216968C5E86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875213" y="2638425"/>
              <a:ext cx="9525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70" name="Line 66">
              <a:extLst>
                <a:ext uri="{FF2B5EF4-FFF2-40B4-BE49-F238E27FC236}">
                  <a16:creationId xmlns:a16="http://schemas.microsoft.com/office/drawing/2014/main" id="{E713AEE4-F3FF-4115-88C2-947FE42808B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930776" y="2628900"/>
              <a:ext cx="7938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71" name="Line 67">
              <a:extLst>
                <a:ext uri="{FF2B5EF4-FFF2-40B4-BE49-F238E27FC236}">
                  <a16:creationId xmlns:a16="http://schemas.microsoft.com/office/drawing/2014/main" id="{9E2BEFB1-A709-452C-AA79-AC5EDBF0B5B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984751" y="2624137"/>
              <a:ext cx="9525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72" name="Line 68">
              <a:extLst>
                <a:ext uri="{FF2B5EF4-FFF2-40B4-BE49-F238E27FC236}">
                  <a16:creationId xmlns:a16="http://schemas.microsoft.com/office/drawing/2014/main" id="{446B3B7B-C714-4744-A32D-73D7AA59DF0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040313" y="2624137"/>
              <a:ext cx="7938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73" name="Line 69">
              <a:extLst>
                <a:ext uri="{FF2B5EF4-FFF2-40B4-BE49-F238E27FC236}">
                  <a16:creationId xmlns:a16="http://schemas.microsoft.com/office/drawing/2014/main" id="{88087921-9469-433B-A24A-74BBD730480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089526" y="2638425"/>
              <a:ext cx="9525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74" name="Line 70">
              <a:extLst>
                <a:ext uri="{FF2B5EF4-FFF2-40B4-BE49-F238E27FC236}">
                  <a16:creationId xmlns:a16="http://schemas.microsoft.com/office/drawing/2014/main" id="{A98F984F-D825-4577-B9B6-51F53B87602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145088" y="2655887"/>
              <a:ext cx="4763" cy="4763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75" name="Line 71">
              <a:extLst>
                <a:ext uri="{FF2B5EF4-FFF2-40B4-BE49-F238E27FC236}">
                  <a16:creationId xmlns:a16="http://schemas.microsoft.com/office/drawing/2014/main" id="{6F1B99A0-9788-44F7-9BF1-699F512449E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195888" y="2674937"/>
              <a:ext cx="4763" cy="4763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76" name="Line 72">
              <a:extLst>
                <a:ext uri="{FF2B5EF4-FFF2-40B4-BE49-F238E27FC236}">
                  <a16:creationId xmlns:a16="http://schemas.microsoft.com/office/drawing/2014/main" id="{062D1099-3F80-4D8F-87CB-302D5ADC31A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245101" y="2692400"/>
              <a:ext cx="9525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77" name="Line 73">
              <a:extLst>
                <a:ext uri="{FF2B5EF4-FFF2-40B4-BE49-F238E27FC236}">
                  <a16:creationId xmlns:a16="http://schemas.microsoft.com/office/drawing/2014/main" id="{7074E84D-0810-427C-AC0D-13C2E4A7C2E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300663" y="2706687"/>
              <a:ext cx="4763" cy="4763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78" name="Line 74">
              <a:extLst>
                <a:ext uri="{FF2B5EF4-FFF2-40B4-BE49-F238E27FC236}">
                  <a16:creationId xmlns:a16="http://schemas.microsoft.com/office/drawing/2014/main" id="{AFF056D3-7ECF-4318-84CB-C0E9BF1052C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351463" y="2720975"/>
              <a:ext cx="7938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79" name="Line 75">
              <a:extLst>
                <a:ext uri="{FF2B5EF4-FFF2-40B4-BE49-F238E27FC236}">
                  <a16:creationId xmlns:a16="http://schemas.microsoft.com/office/drawing/2014/main" id="{9A683C65-E292-4591-991D-0911739174D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405438" y="2733675"/>
              <a:ext cx="9525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80" name="Line 76">
              <a:extLst>
                <a:ext uri="{FF2B5EF4-FFF2-40B4-BE49-F238E27FC236}">
                  <a16:creationId xmlns:a16="http://schemas.microsoft.com/office/drawing/2014/main" id="{B5F33B44-8049-4184-99F9-86E13EC456F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461001" y="2747962"/>
              <a:ext cx="4763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81" name="Line 77">
              <a:extLst>
                <a:ext uri="{FF2B5EF4-FFF2-40B4-BE49-F238E27FC236}">
                  <a16:creationId xmlns:a16="http://schemas.microsoft.com/office/drawing/2014/main" id="{8C07BF39-D527-4FF5-B3D4-0304E984926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510213" y="2762250"/>
              <a:ext cx="9525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82" name="Line 78">
              <a:extLst>
                <a:ext uri="{FF2B5EF4-FFF2-40B4-BE49-F238E27FC236}">
                  <a16:creationId xmlns:a16="http://schemas.microsoft.com/office/drawing/2014/main" id="{D7F877B3-02FE-422A-B31A-30EC61EAE1A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565776" y="2774950"/>
              <a:ext cx="4763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83" name="Line 79">
              <a:extLst>
                <a:ext uri="{FF2B5EF4-FFF2-40B4-BE49-F238E27FC236}">
                  <a16:creationId xmlns:a16="http://schemas.microsoft.com/office/drawing/2014/main" id="{E8E1D201-C8CF-4291-896B-C850213E6A9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619751" y="2789237"/>
              <a:ext cx="4763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84" name="Line 80">
              <a:extLst>
                <a:ext uri="{FF2B5EF4-FFF2-40B4-BE49-F238E27FC236}">
                  <a16:creationId xmlns:a16="http://schemas.microsoft.com/office/drawing/2014/main" id="{56CBEE4A-F3C4-4963-B431-1CD2FB934A8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670551" y="2801937"/>
              <a:ext cx="9525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85" name="Line 81">
              <a:extLst>
                <a:ext uri="{FF2B5EF4-FFF2-40B4-BE49-F238E27FC236}">
                  <a16:creationId xmlns:a16="http://schemas.microsoft.com/office/drawing/2014/main" id="{4F011CCA-9F4C-439C-ABEC-9F1E55A0FD8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726113" y="2811462"/>
              <a:ext cx="4763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86" name="Line 82">
              <a:extLst>
                <a:ext uri="{FF2B5EF4-FFF2-40B4-BE49-F238E27FC236}">
                  <a16:creationId xmlns:a16="http://schemas.microsoft.com/office/drawing/2014/main" id="{9EB9EB8B-BD25-4EE3-95BF-5BC37AD50F6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780088" y="2820987"/>
              <a:ext cx="4763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87" name="Line 83">
              <a:extLst>
                <a:ext uri="{FF2B5EF4-FFF2-40B4-BE49-F238E27FC236}">
                  <a16:creationId xmlns:a16="http://schemas.microsoft.com/office/drawing/2014/main" id="{81049CD8-8C92-4E5E-9B63-A0633041C2F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835651" y="2830512"/>
              <a:ext cx="4763" cy="4763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88" name="Line 84">
              <a:extLst>
                <a:ext uri="{FF2B5EF4-FFF2-40B4-BE49-F238E27FC236}">
                  <a16:creationId xmlns:a16="http://schemas.microsoft.com/office/drawing/2014/main" id="{1D1250FC-6F62-4628-BB9E-B525F3366E2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886451" y="2838450"/>
              <a:ext cx="7938" cy="4763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08" name="Line 104">
              <a:extLst>
                <a:ext uri="{FF2B5EF4-FFF2-40B4-BE49-F238E27FC236}">
                  <a16:creationId xmlns:a16="http://schemas.microsoft.com/office/drawing/2014/main" id="{F321E471-714F-442D-BA99-501CF2BB07A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379788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09" name="Line 105">
              <a:extLst>
                <a:ext uri="{FF2B5EF4-FFF2-40B4-BE49-F238E27FC236}">
                  <a16:creationId xmlns:a16="http://schemas.microsoft.com/office/drawing/2014/main" id="{EEEDA8FA-68AE-4E46-9742-05C8BF8093B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35351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10" name="Line 106">
              <a:extLst>
                <a:ext uri="{FF2B5EF4-FFF2-40B4-BE49-F238E27FC236}">
                  <a16:creationId xmlns:a16="http://schemas.microsoft.com/office/drawing/2014/main" id="{12A974A9-69DD-48EF-B3EB-F6D226C47BC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89326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11" name="Line 107">
              <a:extLst>
                <a:ext uri="{FF2B5EF4-FFF2-40B4-BE49-F238E27FC236}">
                  <a16:creationId xmlns:a16="http://schemas.microsoft.com/office/drawing/2014/main" id="{0791AD9A-7013-49E3-A764-908D26B4E33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44888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12" name="Line 108">
              <a:extLst>
                <a:ext uri="{FF2B5EF4-FFF2-40B4-BE49-F238E27FC236}">
                  <a16:creationId xmlns:a16="http://schemas.microsoft.com/office/drawing/2014/main" id="{49783D7E-21CF-41C2-A4A1-3BDD75EE451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00451" y="3144837"/>
              <a:ext cx="7938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13" name="Line 109">
              <a:extLst>
                <a:ext uri="{FF2B5EF4-FFF2-40B4-BE49-F238E27FC236}">
                  <a16:creationId xmlns:a16="http://schemas.microsoft.com/office/drawing/2014/main" id="{081DD904-A891-4C49-976B-79DFBAFFE8E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54426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14" name="Line 110">
              <a:extLst>
                <a:ext uri="{FF2B5EF4-FFF2-40B4-BE49-F238E27FC236}">
                  <a16:creationId xmlns:a16="http://schemas.microsoft.com/office/drawing/2014/main" id="{A26EBE2D-7DB6-424B-A7C2-514288554A2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09988" y="3144837"/>
              <a:ext cx="7938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15" name="Line 111">
              <a:extLst>
                <a:ext uri="{FF2B5EF4-FFF2-40B4-BE49-F238E27FC236}">
                  <a16:creationId xmlns:a16="http://schemas.microsoft.com/office/drawing/2014/main" id="{A2C4357E-679A-4CBF-A6E5-A867B21B763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63963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16" name="Line 112">
              <a:extLst>
                <a:ext uri="{FF2B5EF4-FFF2-40B4-BE49-F238E27FC236}">
                  <a16:creationId xmlns:a16="http://schemas.microsoft.com/office/drawing/2014/main" id="{C90FC211-4EE2-46E7-8789-2C88BA24A33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819526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17" name="Line 113">
              <a:extLst>
                <a:ext uri="{FF2B5EF4-FFF2-40B4-BE49-F238E27FC236}">
                  <a16:creationId xmlns:a16="http://schemas.microsoft.com/office/drawing/2014/main" id="{B0B079D7-A625-48E3-98B4-7D7A75359A3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873501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18" name="Line 114">
              <a:extLst>
                <a:ext uri="{FF2B5EF4-FFF2-40B4-BE49-F238E27FC236}">
                  <a16:creationId xmlns:a16="http://schemas.microsoft.com/office/drawing/2014/main" id="{9303877F-8A1A-4A3F-8FDE-88378B36E39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929063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19" name="Line 115">
              <a:extLst>
                <a:ext uri="{FF2B5EF4-FFF2-40B4-BE49-F238E27FC236}">
                  <a16:creationId xmlns:a16="http://schemas.microsoft.com/office/drawing/2014/main" id="{9BCB7C6B-85C5-4729-B980-815C878CB71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983038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20" name="Line 116">
              <a:extLst>
                <a:ext uri="{FF2B5EF4-FFF2-40B4-BE49-F238E27FC236}">
                  <a16:creationId xmlns:a16="http://schemas.microsoft.com/office/drawing/2014/main" id="{75E7CDFC-1826-4B3A-BD4C-0E37BAB823D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38601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21" name="Line 117">
              <a:extLst>
                <a:ext uri="{FF2B5EF4-FFF2-40B4-BE49-F238E27FC236}">
                  <a16:creationId xmlns:a16="http://schemas.microsoft.com/office/drawing/2014/main" id="{DF886391-0897-4A28-A523-947B1E2AE46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94163" y="3144837"/>
              <a:ext cx="7938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22" name="Line 118">
              <a:extLst>
                <a:ext uri="{FF2B5EF4-FFF2-40B4-BE49-F238E27FC236}">
                  <a16:creationId xmlns:a16="http://schemas.microsoft.com/office/drawing/2014/main" id="{5257F16C-ED29-4802-863D-8902AF8E580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148138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23" name="Line 119">
              <a:extLst>
                <a:ext uri="{FF2B5EF4-FFF2-40B4-BE49-F238E27FC236}">
                  <a16:creationId xmlns:a16="http://schemas.microsoft.com/office/drawing/2014/main" id="{672FFEF3-D4CA-46E7-90F4-575D26155CF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03701" y="3154362"/>
              <a:ext cx="4763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24" name="Line 120">
              <a:extLst>
                <a:ext uri="{FF2B5EF4-FFF2-40B4-BE49-F238E27FC236}">
                  <a16:creationId xmlns:a16="http://schemas.microsoft.com/office/drawing/2014/main" id="{34C039D0-3681-4EF9-BB08-CE0AC60DF74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52913" y="3173412"/>
              <a:ext cx="4763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25" name="Line 121">
              <a:extLst>
                <a:ext uri="{FF2B5EF4-FFF2-40B4-BE49-F238E27FC236}">
                  <a16:creationId xmlns:a16="http://schemas.microsoft.com/office/drawing/2014/main" id="{80FEDEF1-F672-4B65-B3F9-E3F53556D92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03713" y="3190875"/>
              <a:ext cx="9525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26" name="Line 122">
              <a:extLst>
                <a:ext uri="{FF2B5EF4-FFF2-40B4-BE49-F238E27FC236}">
                  <a16:creationId xmlns:a16="http://schemas.microsoft.com/office/drawing/2014/main" id="{4F115217-1CDD-49F1-9EBD-D1EDE78F722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59276" y="3200400"/>
              <a:ext cx="7938" cy="4763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27" name="Line 123">
              <a:extLst>
                <a:ext uri="{FF2B5EF4-FFF2-40B4-BE49-F238E27FC236}">
                  <a16:creationId xmlns:a16="http://schemas.microsoft.com/office/drawing/2014/main" id="{D40962D9-BD1B-4AC3-8800-D98CE3213AE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13251" y="3214687"/>
              <a:ext cx="4763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28" name="Line 124">
              <a:extLst>
                <a:ext uri="{FF2B5EF4-FFF2-40B4-BE49-F238E27FC236}">
                  <a16:creationId xmlns:a16="http://schemas.microsoft.com/office/drawing/2014/main" id="{C36C4221-0CF6-4E08-B19C-7D2B371D58E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64051" y="3227387"/>
              <a:ext cx="9525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29" name="Line 125">
              <a:extLst>
                <a:ext uri="{FF2B5EF4-FFF2-40B4-BE49-F238E27FC236}">
                  <a16:creationId xmlns:a16="http://schemas.microsoft.com/office/drawing/2014/main" id="{3D10F11B-776E-4529-B018-BDDC4B15C3D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18026" y="3241675"/>
              <a:ext cx="9525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30" name="Line 126">
              <a:extLst>
                <a:ext uri="{FF2B5EF4-FFF2-40B4-BE49-F238E27FC236}">
                  <a16:creationId xmlns:a16="http://schemas.microsoft.com/office/drawing/2014/main" id="{E96ADD49-BA36-467D-92A4-E19A8D62A9E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73588" y="3251200"/>
              <a:ext cx="4763" cy="4763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31" name="Line 127">
              <a:extLst>
                <a:ext uri="{FF2B5EF4-FFF2-40B4-BE49-F238E27FC236}">
                  <a16:creationId xmlns:a16="http://schemas.microsoft.com/office/drawing/2014/main" id="{9F099FC0-89FF-4C30-ADF8-EB5F942D979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624388" y="3263900"/>
              <a:ext cx="7938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32" name="Line 128">
              <a:extLst>
                <a:ext uri="{FF2B5EF4-FFF2-40B4-BE49-F238E27FC236}">
                  <a16:creationId xmlns:a16="http://schemas.microsoft.com/office/drawing/2014/main" id="{79D533FD-EA19-45AE-B33B-7348BC71703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678363" y="3259137"/>
              <a:ext cx="9525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33" name="Line 129">
              <a:extLst>
                <a:ext uri="{FF2B5EF4-FFF2-40B4-BE49-F238E27FC236}">
                  <a16:creationId xmlns:a16="http://schemas.microsoft.com/office/drawing/2014/main" id="{1E351FD3-4E39-47E4-9B93-CD388EB6F17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33926" y="3255962"/>
              <a:ext cx="9525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34" name="Line 130">
              <a:extLst>
                <a:ext uri="{FF2B5EF4-FFF2-40B4-BE49-F238E27FC236}">
                  <a16:creationId xmlns:a16="http://schemas.microsoft.com/office/drawing/2014/main" id="{167C17A8-B0E2-49D6-9925-9551103A4E1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87901" y="3255962"/>
              <a:ext cx="9525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35" name="Line 131">
              <a:extLst>
                <a:ext uri="{FF2B5EF4-FFF2-40B4-BE49-F238E27FC236}">
                  <a16:creationId xmlns:a16="http://schemas.microsoft.com/office/drawing/2014/main" id="{52ECB4CF-46A2-4BDE-AFF8-34C9EB80F2B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843463" y="3251200"/>
              <a:ext cx="9525" cy="4763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36" name="Line 132">
              <a:extLst>
                <a:ext uri="{FF2B5EF4-FFF2-40B4-BE49-F238E27FC236}">
                  <a16:creationId xmlns:a16="http://schemas.microsoft.com/office/drawing/2014/main" id="{6E6C24B1-2391-499E-96D0-7EB95B3676D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897438" y="3251200"/>
              <a:ext cx="9525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37" name="Line 133">
              <a:extLst>
                <a:ext uri="{FF2B5EF4-FFF2-40B4-BE49-F238E27FC236}">
                  <a16:creationId xmlns:a16="http://schemas.microsoft.com/office/drawing/2014/main" id="{1224C71F-C079-4FFE-A0CD-BF1D4C7E770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953001" y="3246437"/>
              <a:ext cx="9525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38" name="Line 134">
              <a:extLst>
                <a:ext uri="{FF2B5EF4-FFF2-40B4-BE49-F238E27FC236}">
                  <a16:creationId xmlns:a16="http://schemas.microsoft.com/office/drawing/2014/main" id="{ADF9313F-6A9C-4D62-BBC3-28BFD9EDD65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008563" y="3241675"/>
              <a:ext cx="7938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39" name="Line 135">
              <a:extLst>
                <a:ext uri="{FF2B5EF4-FFF2-40B4-BE49-F238E27FC236}">
                  <a16:creationId xmlns:a16="http://schemas.microsoft.com/office/drawing/2014/main" id="{89A5DB42-D8F5-48B7-96E8-B35D791A976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062538" y="3246437"/>
              <a:ext cx="4763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40" name="Line 136">
              <a:extLst>
                <a:ext uri="{FF2B5EF4-FFF2-40B4-BE49-F238E27FC236}">
                  <a16:creationId xmlns:a16="http://schemas.microsoft.com/office/drawing/2014/main" id="{1E7B823F-1DFD-4105-A1A4-52328777FD8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113338" y="3268662"/>
              <a:ext cx="4763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41" name="Line 137">
              <a:extLst>
                <a:ext uri="{FF2B5EF4-FFF2-40B4-BE49-F238E27FC236}">
                  <a16:creationId xmlns:a16="http://schemas.microsoft.com/office/drawing/2014/main" id="{EDF08CFE-4C0F-4CFD-87A1-AAFF94DAC7E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162551" y="3292475"/>
              <a:ext cx="4763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46" name="Line 142">
              <a:extLst>
                <a:ext uri="{FF2B5EF4-FFF2-40B4-BE49-F238E27FC236}">
                  <a16:creationId xmlns:a16="http://schemas.microsoft.com/office/drawing/2014/main" id="{2C334605-AC8D-49B9-A332-0C5A312FF05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410201" y="3409950"/>
              <a:ext cx="4763" cy="4763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47" name="Line 143">
              <a:extLst>
                <a:ext uri="{FF2B5EF4-FFF2-40B4-BE49-F238E27FC236}">
                  <a16:creationId xmlns:a16="http://schemas.microsoft.com/office/drawing/2014/main" id="{5566B610-CCFA-4D1D-9C70-963D0AED20A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456238" y="3433763"/>
              <a:ext cx="9525" cy="4763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48" name="Line 144">
              <a:extLst>
                <a:ext uri="{FF2B5EF4-FFF2-40B4-BE49-F238E27FC236}">
                  <a16:creationId xmlns:a16="http://schemas.microsoft.com/office/drawing/2014/main" id="{73CB865B-BD09-46E8-841A-C6D0670680B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505451" y="3460750"/>
              <a:ext cx="4763" cy="4763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49" name="Line 145">
              <a:extLst>
                <a:ext uri="{FF2B5EF4-FFF2-40B4-BE49-F238E27FC236}">
                  <a16:creationId xmlns:a16="http://schemas.microsoft.com/office/drawing/2014/main" id="{39FCBEE5-EA9D-40F6-A4C7-FA61686848E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556251" y="3487738"/>
              <a:ext cx="4763" cy="4763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50" name="Line 146">
              <a:extLst>
                <a:ext uri="{FF2B5EF4-FFF2-40B4-BE49-F238E27FC236}">
                  <a16:creationId xmlns:a16="http://schemas.microsoft.com/office/drawing/2014/main" id="{8CE29C22-FD70-4B78-A438-714606EBF1F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602288" y="3516313"/>
              <a:ext cx="4763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51" name="Line 147">
              <a:extLst>
                <a:ext uri="{FF2B5EF4-FFF2-40B4-BE49-F238E27FC236}">
                  <a16:creationId xmlns:a16="http://schemas.microsoft.com/office/drawing/2014/main" id="{C5912BD2-4DA7-4CDD-9756-9EF721E4828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653088" y="3538538"/>
              <a:ext cx="4763" cy="4763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52" name="Line 148">
              <a:extLst>
                <a:ext uri="{FF2B5EF4-FFF2-40B4-BE49-F238E27FC236}">
                  <a16:creationId xmlns:a16="http://schemas.microsoft.com/office/drawing/2014/main" id="{8E5D116C-53AF-419B-A55A-480C8652C56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697538" y="3565525"/>
              <a:ext cx="4763" cy="4763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53" name="Line 149">
              <a:extLst>
                <a:ext uri="{FF2B5EF4-FFF2-40B4-BE49-F238E27FC236}">
                  <a16:creationId xmlns:a16="http://schemas.microsoft.com/office/drawing/2014/main" id="{37CA8817-80F8-4CF8-83A1-C9F4382D3E5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702301" y="3570288"/>
              <a:ext cx="0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54" name="Line 150">
              <a:extLst>
                <a:ext uri="{FF2B5EF4-FFF2-40B4-BE49-F238E27FC236}">
                  <a16:creationId xmlns:a16="http://schemas.microsoft.com/office/drawing/2014/main" id="{462E59F9-C6F1-4EFC-8002-CF3D057C336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748338" y="3594100"/>
              <a:ext cx="4763" cy="4763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55" name="Line 151">
              <a:extLst>
                <a:ext uri="{FF2B5EF4-FFF2-40B4-BE49-F238E27FC236}">
                  <a16:creationId xmlns:a16="http://schemas.microsoft.com/office/drawing/2014/main" id="{951726A6-061C-4805-B2E6-EB55836DCC5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794376" y="3616325"/>
              <a:ext cx="9525" cy="4763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56" name="Line 152">
              <a:extLst>
                <a:ext uri="{FF2B5EF4-FFF2-40B4-BE49-F238E27FC236}">
                  <a16:creationId xmlns:a16="http://schemas.microsoft.com/office/drawing/2014/main" id="{16080931-BAE5-4604-9107-D7B09A7EAD5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845176" y="3643313"/>
              <a:ext cx="3175" cy="4763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57" name="Line 153">
              <a:extLst>
                <a:ext uri="{FF2B5EF4-FFF2-40B4-BE49-F238E27FC236}">
                  <a16:creationId xmlns:a16="http://schemas.microsoft.com/office/drawing/2014/main" id="{025BA195-76BA-47F0-BC48-68B0875D320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889626" y="3671888"/>
              <a:ext cx="9525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734" name="Line 368">
            <a:extLst>
              <a:ext uri="{FF2B5EF4-FFF2-40B4-BE49-F238E27FC236}">
                <a16:creationId xmlns:a16="http://schemas.microsoft.com/office/drawing/2014/main" id="{58C2A200-2545-40F8-B76C-F3211DC2BD40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187576" y="1092200"/>
            <a:ext cx="0" cy="4489451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35" name="Line 369">
            <a:extLst>
              <a:ext uri="{FF2B5EF4-FFF2-40B4-BE49-F238E27FC236}">
                <a16:creationId xmlns:a16="http://schemas.microsoft.com/office/drawing/2014/main" id="{48AC0CCD-5E4F-48B4-B892-6ECF73C0A0E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095501" y="3144837"/>
            <a:ext cx="92075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68" name="Rectangle 370">
            <a:extLst>
              <a:ext uri="{FF2B5EF4-FFF2-40B4-BE49-F238E27FC236}">
                <a16:creationId xmlns:a16="http://schemas.microsoft.com/office/drawing/2014/main" id="{62F7AB39-8228-49B7-8C1E-0DCC5A66EB2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03413" y="3008312"/>
            <a:ext cx="255588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0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769" name="Line 371">
            <a:extLst>
              <a:ext uri="{FF2B5EF4-FFF2-40B4-BE49-F238E27FC236}">
                <a16:creationId xmlns:a16="http://schemas.microsoft.com/office/drawing/2014/main" id="{8A0B4497-2074-41A6-AF0A-9F902C0F9575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095501" y="5048250"/>
            <a:ext cx="92075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70" name="Rectangle 372">
            <a:extLst>
              <a:ext uri="{FF2B5EF4-FFF2-40B4-BE49-F238E27FC236}">
                <a16:creationId xmlns:a16="http://schemas.microsoft.com/office/drawing/2014/main" id="{E5CF08BF-E41C-41DD-ACAB-C5F2DB45A5B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50988" y="4914900"/>
            <a:ext cx="612775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-40k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771" name="Line 373">
            <a:extLst>
              <a:ext uri="{FF2B5EF4-FFF2-40B4-BE49-F238E27FC236}">
                <a16:creationId xmlns:a16="http://schemas.microsoft.com/office/drawing/2014/main" id="{1EB7E064-C39D-417F-BCE4-76CBF8AA085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095501" y="4095750"/>
            <a:ext cx="92075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72" name="Rectangle 374">
            <a:extLst>
              <a:ext uri="{FF2B5EF4-FFF2-40B4-BE49-F238E27FC236}">
                <a16:creationId xmlns:a16="http://schemas.microsoft.com/office/drawing/2014/main" id="{FA1C05B0-8C37-45EC-A972-D3CCD7937C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50988" y="3959225"/>
            <a:ext cx="612775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-20k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773" name="Line 375">
            <a:extLst>
              <a:ext uri="{FF2B5EF4-FFF2-40B4-BE49-F238E27FC236}">
                <a16:creationId xmlns:a16="http://schemas.microsoft.com/office/drawing/2014/main" id="{5371ED51-7934-4B11-8F2B-39ABB9831CF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095501" y="2193925"/>
            <a:ext cx="92075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74" name="Rectangle 376">
            <a:extLst>
              <a:ext uri="{FF2B5EF4-FFF2-40B4-BE49-F238E27FC236}">
                <a16:creationId xmlns:a16="http://schemas.microsoft.com/office/drawing/2014/main" id="{61DB65CE-EDB7-4A07-8A47-F424C24766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33538" y="2057400"/>
            <a:ext cx="525463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20k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775" name="Line 377">
            <a:extLst>
              <a:ext uri="{FF2B5EF4-FFF2-40B4-BE49-F238E27FC236}">
                <a16:creationId xmlns:a16="http://schemas.microsoft.com/office/drawing/2014/main" id="{1C344255-88DA-4D21-B96B-552CC0B7609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095501" y="1243012"/>
            <a:ext cx="92075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76" name="Rectangle 378">
            <a:extLst>
              <a:ext uri="{FF2B5EF4-FFF2-40B4-BE49-F238E27FC236}">
                <a16:creationId xmlns:a16="http://schemas.microsoft.com/office/drawing/2014/main" id="{A27DA361-E39F-4913-8A44-5F87785B541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33538" y="1106487"/>
            <a:ext cx="525463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40k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777" name="Rectangle 379">
            <a:extLst>
              <a:ext uri="{FF2B5EF4-FFF2-40B4-BE49-F238E27FC236}">
                <a16:creationId xmlns:a16="http://schemas.microsoft.com/office/drawing/2014/main" id="{4AD3D6BB-BD5D-444F-AFA5-FD9D443C1A6E}"/>
              </a:ext>
            </a:extLst>
          </p:cNvPr>
          <p:cNvSpPr>
            <a:spLocks noChangeArrowheads="1"/>
          </p:cNvSpPr>
          <p:nvPr/>
        </p:nvSpPr>
        <p:spPr bwMode="auto">
          <a:xfrm rot="16200000">
            <a:off x="-374650" y="3079750"/>
            <a:ext cx="2614613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Cumulative Govt Cost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778" name="Line 380">
            <a:extLst>
              <a:ext uri="{FF2B5EF4-FFF2-40B4-BE49-F238E27FC236}">
                <a16:creationId xmlns:a16="http://schemas.microsoft.com/office/drawing/2014/main" id="{83215B86-D0D3-42F9-B636-AA6C39B35721}"/>
              </a:ext>
            </a:extLst>
          </p:cNvPr>
          <p:cNvSpPr>
            <a:spLocks noChangeShapeType="1"/>
          </p:cNvSpPr>
          <p:nvPr/>
        </p:nvSpPr>
        <p:spPr bwMode="auto">
          <a:xfrm>
            <a:off x="2187576" y="5581650"/>
            <a:ext cx="7899400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79" name="Line 381">
            <a:extLst>
              <a:ext uri="{FF2B5EF4-FFF2-40B4-BE49-F238E27FC236}">
                <a16:creationId xmlns:a16="http://schemas.microsoft.com/office/drawing/2014/main" id="{5A52D146-8EF8-4E02-B6E0-64451C80A261}"/>
              </a:ext>
            </a:extLst>
          </p:cNvPr>
          <p:cNvSpPr>
            <a:spLocks noChangeShapeType="1"/>
          </p:cNvSpPr>
          <p:nvPr/>
        </p:nvSpPr>
        <p:spPr bwMode="auto">
          <a:xfrm>
            <a:off x="2338388" y="5581650"/>
            <a:ext cx="0" cy="92075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80" name="Rectangle 382">
            <a:extLst>
              <a:ext uri="{FF2B5EF4-FFF2-40B4-BE49-F238E27FC236}">
                <a16:creationId xmlns:a16="http://schemas.microsoft.com/office/drawing/2014/main" id="{B7E6AD12-8C97-4498-A5DC-E9463CD9E4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68538" y="5724525"/>
            <a:ext cx="255588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0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781" name="Line 383">
            <a:extLst>
              <a:ext uri="{FF2B5EF4-FFF2-40B4-BE49-F238E27FC236}">
                <a16:creationId xmlns:a16="http://schemas.microsoft.com/office/drawing/2014/main" id="{014B6EA0-F20D-40F1-B148-9F71DB7AC938}"/>
              </a:ext>
            </a:extLst>
          </p:cNvPr>
          <p:cNvSpPr>
            <a:spLocks noChangeShapeType="1"/>
          </p:cNvSpPr>
          <p:nvPr/>
        </p:nvSpPr>
        <p:spPr bwMode="auto">
          <a:xfrm>
            <a:off x="3425826" y="5581650"/>
            <a:ext cx="0" cy="92075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82" name="Rectangle 384">
            <a:extLst>
              <a:ext uri="{FF2B5EF4-FFF2-40B4-BE49-F238E27FC236}">
                <a16:creationId xmlns:a16="http://schemas.microsoft.com/office/drawing/2014/main" id="{EAC62F3D-F759-4B4B-AC94-A482345FFF7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84538" y="5724525"/>
            <a:ext cx="398463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10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783" name="Line 385">
            <a:extLst>
              <a:ext uri="{FF2B5EF4-FFF2-40B4-BE49-F238E27FC236}">
                <a16:creationId xmlns:a16="http://schemas.microsoft.com/office/drawing/2014/main" id="{025D3C64-F494-4769-A8E6-02E97715B086}"/>
              </a:ext>
            </a:extLst>
          </p:cNvPr>
          <p:cNvSpPr>
            <a:spLocks noChangeShapeType="1"/>
          </p:cNvSpPr>
          <p:nvPr/>
        </p:nvSpPr>
        <p:spPr bwMode="auto">
          <a:xfrm>
            <a:off x="4510088" y="5581650"/>
            <a:ext cx="0" cy="92075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84" name="Rectangle 386">
            <a:extLst>
              <a:ext uri="{FF2B5EF4-FFF2-40B4-BE49-F238E27FC236}">
                <a16:creationId xmlns:a16="http://schemas.microsoft.com/office/drawing/2014/main" id="{05712CD8-6F28-4B21-933C-3BA80100A1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67213" y="5724525"/>
            <a:ext cx="398463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20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785" name="Line 387">
            <a:extLst>
              <a:ext uri="{FF2B5EF4-FFF2-40B4-BE49-F238E27FC236}">
                <a16:creationId xmlns:a16="http://schemas.microsoft.com/office/drawing/2014/main" id="{7A1A4849-60DA-4A11-940E-DB3A1901596A}"/>
              </a:ext>
            </a:extLst>
          </p:cNvPr>
          <p:cNvSpPr>
            <a:spLocks noChangeShapeType="1"/>
          </p:cNvSpPr>
          <p:nvPr/>
        </p:nvSpPr>
        <p:spPr bwMode="auto">
          <a:xfrm>
            <a:off x="5592763" y="5581650"/>
            <a:ext cx="0" cy="92075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86" name="Rectangle 388">
            <a:extLst>
              <a:ext uri="{FF2B5EF4-FFF2-40B4-BE49-F238E27FC236}">
                <a16:creationId xmlns:a16="http://schemas.microsoft.com/office/drawing/2014/main" id="{25056626-86D2-4C38-9710-3CE766718C1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51476" y="5724525"/>
            <a:ext cx="398463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30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787" name="Line 389">
            <a:extLst>
              <a:ext uri="{FF2B5EF4-FFF2-40B4-BE49-F238E27FC236}">
                <a16:creationId xmlns:a16="http://schemas.microsoft.com/office/drawing/2014/main" id="{835AFAE8-3C0A-47FC-A242-C3E97775527E}"/>
              </a:ext>
            </a:extLst>
          </p:cNvPr>
          <p:cNvSpPr>
            <a:spLocks noChangeShapeType="1"/>
          </p:cNvSpPr>
          <p:nvPr/>
        </p:nvSpPr>
        <p:spPr bwMode="auto">
          <a:xfrm>
            <a:off x="6681788" y="5581650"/>
            <a:ext cx="0" cy="92075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88" name="Rectangle 390">
            <a:extLst>
              <a:ext uri="{FF2B5EF4-FFF2-40B4-BE49-F238E27FC236}">
                <a16:creationId xmlns:a16="http://schemas.microsoft.com/office/drawing/2014/main" id="{B21CDEFD-FF99-4909-9D64-37EF4A6BDC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38913" y="5724525"/>
            <a:ext cx="398463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40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789" name="Line 391">
            <a:extLst>
              <a:ext uri="{FF2B5EF4-FFF2-40B4-BE49-F238E27FC236}">
                <a16:creationId xmlns:a16="http://schemas.microsoft.com/office/drawing/2014/main" id="{B8B9F0F8-09CA-40AE-BCF4-E8473E4FE212}"/>
              </a:ext>
            </a:extLst>
          </p:cNvPr>
          <p:cNvSpPr>
            <a:spLocks noChangeShapeType="1"/>
          </p:cNvSpPr>
          <p:nvPr/>
        </p:nvSpPr>
        <p:spPr bwMode="auto">
          <a:xfrm>
            <a:off x="7764463" y="5581650"/>
            <a:ext cx="0" cy="92075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90" name="Rectangle 392">
            <a:extLst>
              <a:ext uri="{FF2B5EF4-FFF2-40B4-BE49-F238E27FC236}">
                <a16:creationId xmlns:a16="http://schemas.microsoft.com/office/drawing/2014/main" id="{BAF24A45-1E54-4557-9DDD-6B5BB8D0762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23176" y="5724525"/>
            <a:ext cx="398463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50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791" name="Line 393">
            <a:extLst>
              <a:ext uri="{FF2B5EF4-FFF2-40B4-BE49-F238E27FC236}">
                <a16:creationId xmlns:a16="http://schemas.microsoft.com/office/drawing/2014/main" id="{D3DCBBD2-F1E3-4379-9969-AF4E441EDFA5}"/>
              </a:ext>
            </a:extLst>
          </p:cNvPr>
          <p:cNvSpPr>
            <a:spLocks noChangeShapeType="1"/>
          </p:cNvSpPr>
          <p:nvPr/>
        </p:nvSpPr>
        <p:spPr bwMode="auto">
          <a:xfrm>
            <a:off x="8853488" y="5581650"/>
            <a:ext cx="0" cy="92075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92" name="Rectangle 394">
            <a:extLst>
              <a:ext uri="{FF2B5EF4-FFF2-40B4-BE49-F238E27FC236}">
                <a16:creationId xmlns:a16="http://schemas.microsoft.com/office/drawing/2014/main" id="{4988E815-AFB8-488B-A3D7-0D0A1FED4E8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710613" y="5724525"/>
            <a:ext cx="398463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60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793" name="Line 395">
            <a:extLst>
              <a:ext uri="{FF2B5EF4-FFF2-40B4-BE49-F238E27FC236}">
                <a16:creationId xmlns:a16="http://schemas.microsoft.com/office/drawing/2014/main" id="{E407478D-2AF5-4EC0-B156-CF9DB5B734E3}"/>
              </a:ext>
            </a:extLst>
          </p:cNvPr>
          <p:cNvSpPr>
            <a:spLocks noChangeShapeType="1"/>
          </p:cNvSpPr>
          <p:nvPr/>
        </p:nvSpPr>
        <p:spPr bwMode="auto">
          <a:xfrm>
            <a:off x="9936163" y="5581650"/>
            <a:ext cx="0" cy="92075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94" name="Rectangle 396">
            <a:extLst>
              <a:ext uri="{FF2B5EF4-FFF2-40B4-BE49-F238E27FC236}">
                <a16:creationId xmlns:a16="http://schemas.microsoft.com/office/drawing/2014/main" id="{412195EC-404B-4F5E-BC8F-E08CD9AF08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9794876" y="5724525"/>
            <a:ext cx="398463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70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795" name="Rectangle 397">
            <a:extLst>
              <a:ext uri="{FF2B5EF4-FFF2-40B4-BE49-F238E27FC236}">
                <a16:creationId xmlns:a16="http://schemas.microsoft.com/office/drawing/2014/main" id="{C8714041-3F8C-4C86-A365-46F7E666F3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13438" y="6038850"/>
            <a:ext cx="566738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Age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5" name="AutoShape 3">
            <a:extLst>
              <a:ext uri="{FF2B5EF4-FFF2-40B4-BE49-F238E27FC236}">
                <a16:creationId xmlns:a16="http://schemas.microsoft.com/office/drawing/2014/main" id="{7DA0C59A-54A1-496B-9E60-53B4ECA6F856}"/>
              </a:ext>
            </a:extLst>
          </p:cNvPr>
          <p:cNvSpPr>
            <a:spLocks noChangeAspect="1" noChangeArrowheads="1" noTextEdit="1"/>
          </p:cNvSpPr>
          <p:nvPr/>
        </p:nvSpPr>
        <p:spPr bwMode="auto">
          <a:xfrm>
            <a:off x="609601" y="0"/>
            <a:ext cx="10972800" cy="68580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17" name="Rectangle 134">
            <a:extLst>
              <a:ext uri="{FF2B5EF4-FFF2-40B4-BE49-F238E27FC236}">
                <a16:creationId xmlns:a16="http://schemas.microsoft.com/office/drawing/2014/main" id="{4790065F-4BBB-4C59-A308-DD12A7C4D3C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0520" y="95828"/>
            <a:ext cx="11798273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>
              <a:defRPr/>
            </a:pPr>
            <a:r>
              <a:rPr lang="en-US" sz="2400" b="1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Net Cost by Age to Government of Admission to Florida International University </a:t>
            </a:r>
          </a:p>
        </p:txBody>
      </p:sp>
      <p:sp>
        <p:nvSpPr>
          <p:cNvPr id="7" name="AutoShape 3">
            <a:extLst>
              <a:ext uri="{FF2B5EF4-FFF2-40B4-BE49-F238E27FC236}">
                <a16:creationId xmlns:a16="http://schemas.microsoft.com/office/drawing/2014/main" id="{8332AE66-50F0-4B7D-B5D0-DE31BE219057}"/>
              </a:ext>
            </a:extLst>
          </p:cNvPr>
          <p:cNvSpPr>
            <a:spLocks noChangeAspect="1" noChangeArrowheads="1" noTextEdit="1"/>
          </p:cNvSpPr>
          <p:nvPr/>
        </p:nvSpPr>
        <p:spPr bwMode="auto">
          <a:xfrm>
            <a:off x="609601" y="0"/>
            <a:ext cx="10972800" cy="68580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87" name="Line 10">
            <a:extLst>
              <a:ext uri="{FF2B5EF4-FFF2-40B4-BE49-F238E27FC236}">
                <a16:creationId xmlns:a16="http://schemas.microsoft.com/office/drawing/2014/main" id="{8533830F-6905-4A33-A736-7ACF87381E20}"/>
              </a:ext>
            </a:extLst>
          </p:cNvPr>
          <p:cNvSpPr/>
          <p:nvPr/>
        </p:nvSpPr>
        <p:spPr>
          <a:xfrm>
            <a:off x="2211389" y="3144837"/>
            <a:ext cx="7885110" cy="17461"/>
          </a:xfrm>
          <a:prstGeom prst="line">
            <a:avLst/>
          </a:prstGeom>
          <a:ln w="28575">
            <a:solidFill>
              <a:srgbClr val="807F80">
                <a:alpha val="50000"/>
              </a:srgbClr>
            </a:solidFill>
          </a:ln>
        </p:spPr>
        <p:txBody>
          <a:bodyPr lIns="45719" rIns="45719"/>
          <a:lstStyle/>
          <a:p>
            <a:endParaRPr dirty="0"/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id="{F827E25F-B009-B14B-8F5E-50545F230336}"/>
              </a:ext>
            </a:extLst>
          </p:cNvPr>
          <p:cNvGrpSpPr/>
          <p:nvPr/>
        </p:nvGrpSpPr>
        <p:grpSpPr>
          <a:xfrm>
            <a:off x="2338388" y="2925762"/>
            <a:ext cx="3584575" cy="336551"/>
            <a:chOff x="2338388" y="2925762"/>
            <a:chExt cx="3584575" cy="336551"/>
          </a:xfrm>
        </p:grpSpPr>
        <p:sp>
          <p:nvSpPr>
            <p:cNvPr id="736" name="Freeform 13">
              <a:extLst>
                <a:ext uri="{FF2B5EF4-FFF2-40B4-BE49-F238E27FC236}">
                  <a16:creationId xmlns:a16="http://schemas.microsoft.com/office/drawing/2014/main" id="{AD446D41-6B28-4B56-9C2A-DB3F52B9A555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8388" y="2925762"/>
              <a:ext cx="3149600" cy="219075"/>
            </a:xfrm>
            <a:custGeom>
              <a:avLst/>
              <a:gdLst>
                <a:gd name="T0" fmla="*/ 0 w 689"/>
                <a:gd name="T1" fmla="*/ 48 h 48"/>
                <a:gd name="T2" fmla="*/ 24 w 689"/>
                <a:gd name="T3" fmla="*/ 48 h 48"/>
                <a:gd name="T4" fmla="*/ 48 w 689"/>
                <a:gd name="T5" fmla="*/ 48 h 48"/>
                <a:gd name="T6" fmla="*/ 72 w 689"/>
                <a:gd name="T7" fmla="*/ 48 h 48"/>
                <a:gd name="T8" fmla="*/ 95 w 689"/>
                <a:gd name="T9" fmla="*/ 48 h 48"/>
                <a:gd name="T10" fmla="*/ 119 w 689"/>
                <a:gd name="T11" fmla="*/ 48 h 48"/>
                <a:gd name="T12" fmla="*/ 143 w 689"/>
                <a:gd name="T13" fmla="*/ 48 h 48"/>
                <a:gd name="T14" fmla="*/ 166 w 689"/>
                <a:gd name="T15" fmla="*/ 48 h 48"/>
                <a:gd name="T16" fmla="*/ 190 w 689"/>
                <a:gd name="T17" fmla="*/ 48 h 48"/>
                <a:gd name="T18" fmla="*/ 214 w 689"/>
                <a:gd name="T19" fmla="*/ 48 h 48"/>
                <a:gd name="T20" fmla="*/ 238 w 689"/>
                <a:gd name="T21" fmla="*/ 48 h 48"/>
                <a:gd name="T22" fmla="*/ 261 w 689"/>
                <a:gd name="T23" fmla="*/ 48 h 48"/>
                <a:gd name="T24" fmla="*/ 285 w 689"/>
                <a:gd name="T25" fmla="*/ 48 h 48"/>
                <a:gd name="T26" fmla="*/ 309 w 689"/>
                <a:gd name="T27" fmla="*/ 48 h 48"/>
                <a:gd name="T28" fmla="*/ 333 w 689"/>
                <a:gd name="T29" fmla="*/ 48 h 48"/>
                <a:gd name="T30" fmla="*/ 356 w 689"/>
                <a:gd name="T31" fmla="*/ 48 h 48"/>
                <a:gd name="T32" fmla="*/ 380 w 689"/>
                <a:gd name="T33" fmla="*/ 48 h 48"/>
                <a:gd name="T34" fmla="*/ 404 w 689"/>
                <a:gd name="T35" fmla="*/ 48 h 48"/>
                <a:gd name="T36" fmla="*/ 428 w 689"/>
                <a:gd name="T37" fmla="*/ 41 h 48"/>
                <a:gd name="T38" fmla="*/ 451 w 689"/>
                <a:gd name="T39" fmla="*/ 31 h 48"/>
                <a:gd name="T40" fmla="*/ 475 w 689"/>
                <a:gd name="T41" fmla="*/ 21 h 48"/>
                <a:gd name="T42" fmla="*/ 499 w 689"/>
                <a:gd name="T43" fmla="*/ 12 h 48"/>
                <a:gd name="T44" fmla="*/ 523 w 689"/>
                <a:gd name="T45" fmla="*/ 9 h 48"/>
                <a:gd name="T46" fmla="*/ 546 w 689"/>
                <a:gd name="T47" fmla="*/ 6 h 48"/>
                <a:gd name="T48" fmla="*/ 570 w 689"/>
                <a:gd name="T49" fmla="*/ 3 h 48"/>
                <a:gd name="T50" fmla="*/ 594 w 689"/>
                <a:gd name="T51" fmla="*/ 0 h 48"/>
                <a:gd name="T52" fmla="*/ 618 w 689"/>
                <a:gd name="T53" fmla="*/ 11 h 48"/>
                <a:gd name="T54" fmla="*/ 641 w 689"/>
                <a:gd name="T55" fmla="*/ 21 h 48"/>
                <a:gd name="T56" fmla="*/ 665 w 689"/>
                <a:gd name="T57" fmla="*/ 31 h 48"/>
                <a:gd name="T58" fmla="*/ 689 w 689"/>
                <a:gd name="T59" fmla="*/ 4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689" h="48">
                  <a:moveTo>
                    <a:pt x="0" y="48"/>
                  </a:moveTo>
                  <a:lnTo>
                    <a:pt x="24" y="48"/>
                  </a:lnTo>
                  <a:lnTo>
                    <a:pt x="48" y="48"/>
                  </a:lnTo>
                  <a:lnTo>
                    <a:pt x="72" y="48"/>
                  </a:lnTo>
                  <a:lnTo>
                    <a:pt x="95" y="48"/>
                  </a:lnTo>
                  <a:lnTo>
                    <a:pt x="119" y="48"/>
                  </a:lnTo>
                  <a:lnTo>
                    <a:pt x="143" y="48"/>
                  </a:lnTo>
                  <a:lnTo>
                    <a:pt x="166" y="48"/>
                  </a:lnTo>
                  <a:lnTo>
                    <a:pt x="190" y="48"/>
                  </a:lnTo>
                  <a:lnTo>
                    <a:pt x="214" y="48"/>
                  </a:lnTo>
                  <a:lnTo>
                    <a:pt x="238" y="48"/>
                  </a:lnTo>
                  <a:lnTo>
                    <a:pt x="261" y="48"/>
                  </a:lnTo>
                  <a:lnTo>
                    <a:pt x="285" y="48"/>
                  </a:lnTo>
                  <a:lnTo>
                    <a:pt x="309" y="48"/>
                  </a:lnTo>
                  <a:lnTo>
                    <a:pt x="333" y="48"/>
                  </a:lnTo>
                  <a:lnTo>
                    <a:pt x="356" y="48"/>
                  </a:lnTo>
                  <a:lnTo>
                    <a:pt x="380" y="48"/>
                  </a:lnTo>
                  <a:lnTo>
                    <a:pt x="404" y="48"/>
                  </a:lnTo>
                  <a:lnTo>
                    <a:pt x="428" y="41"/>
                  </a:lnTo>
                  <a:lnTo>
                    <a:pt x="451" y="31"/>
                  </a:lnTo>
                  <a:lnTo>
                    <a:pt x="475" y="21"/>
                  </a:lnTo>
                  <a:lnTo>
                    <a:pt x="499" y="12"/>
                  </a:lnTo>
                  <a:lnTo>
                    <a:pt x="523" y="9"/>
                  </a:lnTo>
                  <a:lnTo>
                    <a:pt x="546" y="6"/>
                  </a:lnTo>
                  <a:lnTo>
                    <a:pt x="570" y="3"/>
                  </a:lnTo>
                  <a:lnTo>
                    <a:pt x="594" y="0"/>
                  </a:lnTo>
                  <a:lnTo>
                    <a:pt x="618" y="11"/>
                  </a:lnTo>
                  <a:lnTo>
                    <a:pt x="641" y="21"/>
                  </a:lnTo>
                  <a:lnTo>
                    <a:pt x="665" y="31"/>
                  </a:lnTo>
                  <a:lnTo>
                    <a:pt x="689" y="40"/>
                  </a:lnTo>
                </a:path>
              </a:pathLst>
            </a:custGeom>
            <a:noFill/>
            <a:ln w="31750">
              <a:solidFill>
                <a:srgbClr val="90353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37" name="Freeform 14">
              <a:extLst>
                <a:ext uri="{FF2B5EF4-FFF2-40B4-BE49-F238E27FC236}">
                  <a16:creationId xmlns:a16="http://schemas.microsoft.com/office/drawing/2014/main" id="{A6F37B2C-4525-43B5-91FD-7AC47E86AF0F}"/>
                </a:ext>
              </a:extLst>
            </p:cNvPr>
            <p:cNvSpPr>
              <a:spLocks/>
            </p:cNvSpPr>
            <p:nvPr/>
          </p:nvSpPr>
          <p:spPr bwMode="auto">
            <a:xfrm>
              <a:off x="5664206" y="3165472"/>
              <a:ext cx="258757" cy="96841"/>
            </a:xfrm>
            <a:custGeom>
              <a:avLst/>
              <a:gdLst>
                <a:gd name="T0" fmla="*/ 0 w 72"/>
                <a:gd name="T1" fmla="*/ 0 h 26"/>
                <a:gd name="T2" fmla="*/ 24 w 72"/>
                <a:gd name="T3" fmla="*/ 9 h 26"/>
                <a:gd name="T4" fmla="*/ 48 w 72"/>
                <a:gd name="T5" fmla="*/ 18 h 26"/>
                <a:gd name="T6" fmla="*/ 72 w 72"/>
                <a:gd name="T7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2" h="26">
                  <a:moveTo>
                    <a:pt x="0" y="0"/>
                  </a:moveTo>
                  <a:lnTo>
                    <a:pt x="24" y="9"/>
                  </a:lnTo>
                  <a:lnTo>
                    <a:pt x="48" y="18"/>
                  </a:lnTo>
                  <a:lnTo>
                    <a:pt x="72" y="26"/>
                  </a:lnTo>
                </a:path>
              </a:pathLst>
            </a:custGeom>
            <a:noFill/>
            <a:ln w="31750">
              <a:solidFill>
                <a:srgbClr val="006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0" name="Freeform 14">
              <a:extLst>
                <a:ext uri="{FF2B5EF4-FFF2-40B4-BE49-F238E27FC236}">
                  <a16:creationId xmlns:a16="http://schemas.microsoft.com/office/drawing/2014/main" id="{1EDD76E2-7665-F546-B7CF-44F5009D0BA5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0051" y="3104355"/>
              <a:ext cx="184155" cy="56354"/>
            </a:xfrm>
            <a:custGeom>
              <a:avLst/>
              <a:gdLst>
                <a:gd name="T0" fmla="*/ 0 w 72"/>
                <a:gd name="T1" fmla="*/ 0 h 26"/>
                <a:gd name="T2" fmla="*/ 24 w 72"/>
                <a:gd name="T3" fmla="*/ 9 h 26"/>
                <a:gd name="T4" fmla="*/ 48 w 72"/>
                <a:gd name="T5" fmla="*/ 18 h 26"/>
                <a:gd name="T6" fmla="*/ 72 w 72"/>
                <a:gd name="T7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2" h="26">
                  <a:moveTo>
                    <a:pt x="0" y="0"/>
                  </a:moveTo>
                  <a:lnTo>
                    <a:pt x="24" y="9"/>
                  </a:lnTo>
                  <a:lnTo>
                    <a:pt x="48" y="18"/>
                  </a:lnTo>
                  <a:lnTo>
                    <a:pt x="72" y="26"/>
                  </a:lnTo>
                </a:path>
              </a:pathLst>
            </a:custGeom>
            <a:solidFill>
              <a:srgbClr val="C00000"/>
            </a:solidFill>
            <a:ln w="31750">
              <a:solidFill>
                <a:srgbClr val="90353B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grpSp>
        <p:nvGrpSpPr>
          <p:cNvPr id="200" name="Group 199">
            <a:extLst>
              <a:ext uri="{FF2B5EF4-FFF2-40B4-BE49-F238E27FC236}">
                <a16:creationId xmlns:a16="http://schemas.microsoft.com/office/drawing/2014/main" id="{021A0F22-F0E2-1843-B3D2-E2EC4C8C599E}"/>
              </a:ext>
            </a:extLst>
          </p:cNvPr>
          <p:cNvGrpSpPr/>
          <p:nvPr/>
        </p:nvGrpSpPr>
        <p:grpSpPr>
          <a:xfrm>
            <a:off x="6168830" y="3223076"/>
            <a:ext cx="2684658" cy="461663"/>
            <a:chOff x="7054355" y="2754999"/>
            <a:chExt cx="2684658" cy="461663"/>
          </a:xfrm>
        </p:grpSpPr>
        <p:sp>
          <p:nvSpPr>
            <p:cNvPr id="201" name="Program pays for itself by age 34.">
              <a:extLst>
                <a:ext uri="{FF2B5EF4-FFF2-40B4-BE49-F238E27FC236}">
                  <a16:creationId xmlns:a16="http://schemas.microsoft.com/office/drawing/2014/main" id="{1FDEC43E-43C3-234C-84ED-BEE14AD3C248}"/>
                </a:ext>
              </a:extLst>
            </p:cNvPr>
            <p:cNvSpPr txBox="1"/>
            <p:nvPr/>
          </p:nvSpPr>
          <p:spPr>
            <a:xfrm>
              <a:off x="8034540" y="2754999"/>
              <a:ext cx="1704473" cy="461663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  <a:extLst>
              <a:ext uri="{C572A759-6A51-4108-AA02-DFA0A04FC94B}">
                <ma14:wrappingTextBoxFlag xmlns:ma14="http://schemas.microsoft.com/office/mac/drawingml/2011/main" xmlns="" val="1"/>
              </a:ext>
            </a:extLst>
          </p:spPr>
          <p:txBody>
            <a:bodyPr wrap="square" lIns="45719" tIns="45719" rIns="45719" bIns="45719" numCol="1" anchor="t">
              <a:spAutoFit/>
            </a:bodyPr>
            <a:lstStyle>
              <a:lvl1pPr>
                <a:defRPr sz="1200">
                  <a:solidFill>
                    <a:srgbClr val="80808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</a:lstStyle>
            <a:p>
              <a:r>
                <a:rPr lang="en-US" dirty="0">
                  <a:solidFill>
                    <a:schemeClr val="tx1"/>
                  </a:solidFill>
                </a:rPr>
                <a:t>Observe outcomes through age 33</a:t>
              </a:r>
            </a:p>
          </p:txBody>
        </p:sp>
        <p:sp>
          <p:nvSpPr>
            <p:cNvPr id="202" name="Line">
              <a:extLst>
                <a:ext uri="{FF2B5EF4-FFF2-40B4-BE49-F238E27FC236}">
                  <a16:creationId xmlns:a16="http://schemas.microsoft.com/office/drawing/2014/main" id="{DE86EC85-8194-B241-ADCF-D1BED6BF5232}"/>
                </a:ext>
              </a:extLst>
            </p:cNvPr>
            <p:cNvSpPr/>
            <p:nvPr/>
          </p:nvSpPr>
          <p:spPr>
            <a:xfrm flipH="1" flipV="1">
              <a:off x="7054355" y="2865437"/>
              <a:ext cx="831240" cy="110863"/>
            </a:xfrm>
            <a:prstGeom prst="line">
              <a:avLst/>
            </a:prstGeom>
            <a:noFill/>
            <a:ln w="12700" cap="flat">
              <a:solidFill>
                <a:srgbClr val="808080"/>
              </a:solidFill>
              <a:prstDash val="solid"/>
              <a:round/>
              <a:tailEnd type="triangle" w="med" len="med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</p:grpSp>
      <p:sp>
        <p:nvSpPr>
          <p:cNvPr id="203" name="Program pays for itself by age 34.">
            <a:extLst>
              <a:ext uri="{FF2B5EF4-FFF2-40B4-BE49-F238E27FC236}">
                <a16:creationId xmlns:a16="http://schemas.microsoft.com/office/drawing/2014/main" id="{D720B730-8526-1A4E-AAD5-C8839E97A568}"/>
              </a:ext>
            </a:extLst>
          </p:cNvPr>
          <p:cNvSpPr txBox="1"/>
          <p:nvPr/>
        </p:nvSpPr>
        <p:spPr>
          <a:xfrm>
            <a:off x="6605404" y="3343538"/>
            <a:ext cx="1833360" cy="276997"/>
          </a:xfrm>
          <a:prstGeom prst="rect">
            <a:avLst/>
          </a:prstGeom>
          <a:noFill/>
          <a:ln w="12700" cap="flat">
            <a:noFill/>
            <a:miter lim="400000"/>
          </a:ln>
          <a:effectLst/>
          <a:extLst>
            <a:ext uri="{C572A759-6A51-4108-AA02-DFA0A04FC94B}">
              <ma14:wrappingTextBoxFlag xmlns:ma14="http://schemas.microsoft.com/office/mac/drawingml/2011/main" xmlns="" val="1"/>
            </a:ext>
          </a:extLst>
        </p:spPr>
        <p:txBody>
          <a:bodyPr wrap="square" lIns="45719" tIns="45719" rIns="45719" bIns="45719" numCol="1" anchor="t">
            <a:spAutoFit/>
          </a:bodyPr>
          <a:lstStyle>
            <a:lvl1pPr>
              <a:defRPr sz="1200">
                <a:solidFill>
                  <a:srgbClr val="808080"/>
                </a:solidFill>
                <a:latin typeface="Arial"/>
                <a:ea typeface="Arial"/>
                <a:cs typeface="Arial"/>
                <a:sym typeface="Arial"/>
              </a:defRPr>
            </a:lvl1pPr>
          </a:lstStyle>
          <a:p>
            <a:r>
              <a:rPr lang="en-US" dirty="0">
                <a:solidFill>
                  <a:schemeClr val="tx1"/>
                </a:solidFill>
              </a:rPr>
              <a:t>What about future ages?</a:t>
            </a:r>
          </a:p>
        </p:txBody>
      </p:sp>
      <p:sp>
        <p:nvSpPr>
          <p:cNvPr id="206" name="Program pays for itself by age 34.">
            <a:extLst>
              <a:ext uri="{FF2B5EF4-FFF2-40B4-BE49-F238E27FC236}">
                <a16:creationId xmlns:a16="http://schemas.microsoft.com/office/drawing/2014/main" id="{0FF79EF4-A0F2-AF42-A159-0942488ADE89}"/>
              </a:ext>
            </a:extLst>
          </p:cNvPr>
          <p:cNvSpPr txBox="1"/>
          <p:nvPr/>
        </p:nvSpPr>
        <p:spPr>
          <a:xfrm>
            <a:off x="6609938" y="3630374"/>
            <a:ext cx="2181780" cy="830995"/>
          </a:xfrm>
          <a:prstGeom prst="rect">
            <a:avLst/>
          </a:prstGeom>
          <a:noFill/>
          <a:ln w="12700" cap="flat">
            <a:noFill/>
            <a:miter lim="400000"/>
          </a:ln>
          <a:effectLst/>
          <a:extLst>
            <a:ext uri="{C572A759-6A51-4108-AA02-DFA0A04FC94B}">
              <ma14:wrappingTextBoxFlag xmlns:ma14="http://schemas.microsoft.com/office/mac/drawingml/2011/main" xmlns="" val="1"/>
            </a:ext>
          </a:extLst>
        </p:spPr>
        <p:txBody>
          <a:bodyPr wrap="square" lIns="45719" tIns="45719" rIns="45719" bIns="45719" numCol="1" anchor="t">
            <a:spAutoFit/>
          </a:bodyPr>
          <a:lstStyle>
            <a:lvl1pPr>
              <a:defRPr sz="1200">
                <a:solidFill>
                  <a:srgbClr val="808080"/>
                </a:solidFill>
                <a:latin typeface="Arial"/>
                <a:ea typeface="Arial"/>
                <a:cs typeface="Arial"/>
                <a:sym typeface="Arial"/>
              </a:defRPr>
            </a:lvl1pPr>
          </a:lstStyle>
          <a:p>
            <a:r>
              <a:rPr lang="en-US" dirty="0">
                <a:solidFill>
                  <a:schemeClr val="tx1"/>
                </a:solidFill>
              </a:rPr>
              <a:t>Forecast future earnings using cross-section in ACS, following previous literature (e.g. Chetty, Hendren, Katz (2016)) </a:t>
            </a:r>
          </a:p>
        </p:txBody>
      </p:sp>
    </p:spTree>
    <p:extLst>
      <p:ext uri="{BB962C8B-B14F-4D97-AF65-F5344CB8AC3E}">
        <p14:creationId xmlns:p14="http://schemas.microsoft.com/office/powerpoint/2010/main" val="310062402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100"/>
                                        <p:tgtEl>
                                          <p:spTgt spid="2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"/>
                                        <p:tgtEl>
                                          <p:spTgt spid="2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3" dur="10"/>
                                        <p:tgtEl>
                                          <p:spTgt spid="20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9"/>
                                          </p:stCondLst>
                                        </p:cTn>
                                        <p:tgtEl>
                                          <p:spTgt spid="2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100"/>
                                        <p:tgtEl>
                                          <p:spTgt spid="2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3" grpId="0"/>
      <p:bldP spid="206" grpId="0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roup 205">
            <a:extLst>
              <a:ext uri="{FF2B5EF4-FFF2-40B4-BE49-F238E27FC236}">
                <a16:creationId xmlns:a16="http://schemas.microsoft.com/office/drawing/2014/main" id="{CB79EBE7-EF53-4390-8462-D22D8023CF33}"/>
              </a:ext>
            </a:extLst>
          </p:cNvPr>
          <p:cNvGrpSpPr>
            <a:grpSpLocks/>
          </p:cNvGrpSpPr>
          <p:nvPr/>
        </p:nvGrpSpPr>
        <p:grpSpPr bwMode="auto">
          <a:xfrm>
            <a:off x="604838" y="-4763"/>
            <a:ext cx="10982325" cy="6867526"/>
            <a:chOff x="381" y="-3"/>
            <a:chExt cx="6918" cy="4326"/>
          </a:xfrm>
        </p:grpSpPr>
        <p:sp>
          <p:nvSpPr>
            <p:cNvPr id="3555" name="Rectangle 5">
              <a:extLst>
                <a:ext uri="{FF2B5EF4-FFF2-40B4-BE49-F238E27FC236}">
                  <a16:creationId xmlns:a16="http://schemas.microsoft.com/office/drawing/2014/main" id="{EFC0B2B2-0049-4748-B167-3D73107873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1" y="-3"/>
              <a:ext cx="6918" cy="4326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56" name="Rectangle 6">
              <a:extLst>
                <a:ext uri="{FF2B5EF4-FFF2-40B4-BE49-F238E27FC236}">
                  <a16:creationId xmlns:a16="http://schemas.microsoft.com/office/drawing/2014/main" id="{A0668807-8177-4416-93E6-5CCAB38F2F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" y="0"/>
              <a:ext cx="6909" cy="4317"/>
            </a:xfrm>
            <a:prstGeom prst="rect">
              <a:avLst/>
            </a:prstGeom>
            <a:solidFill>
              <a:srgbClr val="FFFFFF"/>
            </a:solidFill>
            <a:ln w="14288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57" name="Rectangle 7">
              <a:extLst>
                <a:ext uri="{FF2B5EF4-FFF2-40B4-BE49-F238E27FC236}">
                  <a16:creationId xmlns:a16="http://schemas.microsoft.com/office/drawing/2014/main" id="{35D1C288-DBEC-42A2-9220-7FA597E131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78" y="688"/>
              <a:ext cx="4976" cy="2828"/>
            </a:xfrm>
            <a:prstGeom prst="rect">
              <a:avLst/>
            </a:prstGeom>
            <a:solidFill>
              <a:srgbClr val="FFFFFF"/>
            </a:solidFill>
            <a:ln w="14288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64" name="Freeform 14">
              <a:extLst>
                <a:ext uri="{FF2B5EF4-FFF2-40B4-BE49-F238E27FC236}">
                  <a16:creationId xmlns:a16="http://schemas.microsoft.com/office/drawing/2014/main" id="{5BAA3271-AF51-489D-B765-103A045FFFDD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3" y="1843"/>
              <a:ext cx="2258" cy="216"/>
            </a:xfrm>
            <a:custGeom>
              <a:avLst/>
              <a:gdLst>
                <a:gd name="T0" fmla="*/ 0 w 784"/>
                <a:gd name="T1" fmla="*/ 48 h 75"/>
                <a:gd name="T2" fmla="*/ 24 w 784"/>
                <a:gd name="T3" fmla="*/ 48 h 75"/>
                <a:gd name="T4" fmla="*/ 48 w 784"/>
                <a:gd name="T5" fmla="*/ 48 h 75"/>
                <a:gd name="T6" fmla="*/ 72 w 784"/>
                <a:gd name="T7" fmla="*/ 48 h 75"/>
                <a:gd name="T8" fmla="*/ 95 w 784"/>
                <a:gd name="T9" fmla="*/ 48 h 75"/>
                <a:gd name="T10" fmla="*/ 119 w 784"/>
                <a:gd name="T11" fmla="*/ 48 h 75"/>
                <a:gd name="T12" fmla="*/ 143 w 784"/>
                <a:gd name="T13" fmla="*/ 48 h 75"/>
                <a:gd name="T14" fmla="*/ 166 w 784"/>
                <a:gd name="T15" fmla="*/ 48 h 75"/>
                <a:gd name="T16" fmla="*/ 190 w 784"/>
                <a:gd name="T17" fmla="*/ 48 h 75"/>
                <a:gd name="T18" fmla="*/ 214 w 784"/>
                <a:gd name="T19" fmla="*/ 48 h 75"/>
                <a:gd name="T20" fmla="*/ 238 w 784"/>
                <a:gd name="T21" fmla="*/ 48 h 75"/>
                <a:gd name="T22" fmla="*/ 261 w 784"/>
                <a:gd name="T23" fmla="*/ 48 h 75"/>
                <a:gd name="T24" fmla="*/ 285 w 784"/>
                <a:gd name="T25" fmla="*/ 48 h 75"/>
                <a:gd name="T26" fmla="*/ 309 w 784"/>
                <a:gd name="T27" fmla="*/ 48 h 75"/>
                <a:gd name="T28" fmla="*/ 333 w 784"/>
                <a:gd name="T29" fmla="*/ 48 h 75"/>
                <a:gd name="T30" fmla="*/ 356 w 784"/>
                <a:gd name="T31" fmla="*/ 48 h 75"/>
                <a:gd name="T32" fmla="*/ 380 w 784"/>
                <a:gd name="T33" fmla="*/ 48 h 75"/>
                <a:gd name="T34" fmla="*/ 404 w 784"/>
                <a:gd name="T35" fmla="*/ 48 h 75"/>
                <a:gd name="T36" fmla="*/ 428 w 784"/>
                <a:gd name="T37" fmla="*/ 41 h 75"/>
                <a:gd name="T38" fmla="*/ 451 w 784"/>
                <a:gd name="T39" fmla="*/ 31 h 75"/>
                <a:gd name="T40" fmla="*/ 475 w 784"/>
                <a:gd name="T41" fmla="*/ 21 h 75"/>
                <a:gd name="T42" fmla="*/ 499 w 784"/>
                <a:gd name="T43" fmla="*/ 12 h 75"/>
                <a:gd name="T44" fmla="*/ 523 w 784"/>
                <a:gd name="T45" fmla="*/ 9 h 75"/>
                <a:gd name="T46" fmla="*/ 546 w 784"/>
                <a:gd name="T47" fmla="*/ 6 h 75"/>
                <a:gd name="T48" fmla="*/ 570 w 784"/>
                <a:gd name="T49" fmla="*/ 3 h 75"/>
                <a:gd name="T50" fmla="*/ 594 w 784"/>
                <a:gd name="T51" fmla="*/ 0 h 75"/>
                <a:gd name="T52" fmla="*/ 618 w 784"/>
                <a:gd name="T53" fmla="*/ 11 h 75"/>
                <a:gd name="T54" fmla="*/ 641 w 784"/>
                <a:gd name="T55" fmla="*/ 21 h 75"/>
                <a:gd name="T56" fmla="*/ 665 w 784"/>
                <a:gd name="T57" fmla="*/ 31 h 75"/>
                <a:gd name="T58" fmla="*/ 689 w 784"/>
                <a:gd name="T59" fmla="*/ 40 h 75"/>
                <a:gd name="T60" fmla="*/ 712 w 784"/>
                <a:gd name="T61" fmla="*/ 49 h 75"/>
                <a:gd name="T62" fmla="*/ 736 w 784"/>
                <a:gd name="T63" fmla="*/ 58 h 75"/>
                <a:gd name="T64" fmla="*/ 760 w 784"/>
                <a:gd name="T65" fmla="*/ 67 h 75"/>
                <a:gd name="T66" fmla="*/ 784 w 784"/>
                <a:gd name="T67" fmla="*/ 7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784" h="75">
                  <a:moveTo>
                    <a:pt x="0" y="48"/>
                  </a:moveTo>
                  <a:lnTo>
                    <a:pt x="24" y="48"/>
                  </a:lnTo>
                  <a:lnTo>
                    <a:pt x="48" y="48"/>
                  </a:lnTo>
                  <a:lnTo>
                    <a:pt x="72" y="48"/>
                  </a:lnTo>
                  <a:lnTo>
                    <a:pt x="95" y="48"/>
                  </a:lnTo>
                  <a:lnTo>
                    <a:pt x="119" y="48"/>
                  </a:lnTo>
                  <a:lnTo>
                    <a:pt x="143" y="48"/>
                  </a:lnTo>
                  <a:lnTo>
                    <a:pt x="166" y="48"/>
                  </a:lnTo>
                  <a:lnTo>
                    <a:pt x="190" y="48"/>
                  </a:lnTo>
                  <a:lnTo>
                    <a:pt x="214" y="48"/>
                  </a:lnTo>
                  <a:lnTo>
                    <a:pt x="238" y="48"/>
                  </a:lnTo>
                  <a:lnTo>
                    <a:pt x="261" y="48"/>
                  </a:lnTo>
                  <a:lnTo>
                    <a:pt x="285" y="48"/>
                  </a:lnTo>
                  <a:lnTo>
                    <a:pt x="309" y="48"/>
                  </a:lnTo>
                  <a:lnTo>
                    <a:pt x="333" y="48"/>
                  </a:lnTo>
                  <a:lnTo>
                    <a:pt x="356" y="48"/>
                  </a:lnTo>
                  <a:lnTo>
                    <a:pt x="380" y="48"/>
                  </a:lnTo>
                  <a:lnTo>
                    <a:pt x="404" y="48"/>
                  </a:lnTo>
                  <a:lnTo>
                    <a:pt x="428" y="41"/>
                  </a:lnTo>
                  <a:lnTo>
                    <a:pt x="451" y="31"/>
                  </a:lnTo>
                  <a:lnTo>
                    <a:pt x="475" y="21"/>
                  </a:lnTo>
                  <a:lnTo>
                    <a:pt x="499" y="12"/>
                  </a:lnTo>
                  <a:lnTo>
                    <a:pt x="523" y="9"/>
                  </a:lnTo>
                  <a:lnTo>
                    <a:pt x="546" y="6"/>
                  </a:lnTo>
                  <a:lnTo>
                    <a:pt x="570" y="3"/>
                  </a:lnTo>
                  <a:lnTo>
                    <a:pt x="594" y="0"/>
                  </a:lnTo>
                  <a:lnTo>
                    <a:pt x="618" y="11"/>
                  </a:lnTo>
                  <a:lnTo>
                    <a:pt x="641" y="21"/>
                  </a:lnTo>
                  <a:lnTo>
                    <a:pt x="665" y="31"/>
                  </a:lnTo>
                  <a:lnTo>
                    <a:pt x="689" y="40"/>
                  </a:lnTo>
                  <a:lnTo>
                    <a:pt x="712" y="49"/>
                  </a:lnTo>
                  <a:lnTo>
                    <a:pt x="736" y="58"/>
                  </a:lnTo>
                  <a:lnTo>
                    <a:pt x="760" y="67"/>
                  </a:lnTo>
                  <a:lnTo>
                    <a:pt x="784" y="75"/>
                  </a:lnTo>
                </a:path>
              </a:pathLst>
            </a:custGeom>
            <a:noFill/>
            <a:ln w="3175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65" name="Line 15">
              <a:extLst>
                <a:ext uri="{FF2B5EF4-FFF2-40B4-BE49-F238E27FC236}">
                  <a16:creationId xmlns:a16="http://schemas.microsoft.com/office/drawing/2014/main" id="{D040F585-65E8-4D4A-9EC9-C0BF9AF5D10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473" y="1981"/>
              <a:ext cx="5" cy="0"/>
            </a:xfrm>
            <a:prstGeom prst="line">
              <a:avLst/>
            </a:prstGeom>
            <a:noFill/>
            <a:ln w="3175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66" name="Line 16">
              <a:extLst>
                <a:ext uri="{FF2B5EF4-FFF2-40B4-BE49-F238E27FC236}">
                  <a16:creationId xmlns:a16="http://schemas.microsoft.com/office/drawing/2014/main" id="{E04E46D0-896E-4771-B262-972E37E29C2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507" y="1981"/>
              <a:ext cx="6" cy="0"/>
            </a:xfrm>
            <a:prstGeom prst="line">
              <a:avLst/>
            </a:prstGeom>
            <a:noFill/>
            <a:ln w="3175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67" name="Line 17">
              <a:extLst>
                <a:ext uri="{FF2B5EF4-FFF2-40B4-BE49-F238E27FC236}">
                  <a16:creationId xmlns:a16="http://schemas.microsoft.com/office/drawing/2014/main" id="{C7E85DCD-F5C4-4208-B931-F3E991386BC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542" y="1981"/>
              <a:ext cx="6" cy="0"/>
            </a:xfrm>
            <a:prstGeom prst="line">
              <a:avLst/>
            </a:prstGeom>
            <a:noFill/>
            <a:ln w="3175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68" name="Line 18">
              <a:extLst>
                <a:ext uri="{FF2B5EF4-FFF2-40B4-BE49-F238E27FC236}">
                  <a16:creationId xmlns:a16="http://schemas.microsoft.com/office/drawing/2014/main" id="{DEB34A19-BB87-4694-B9D4-1DF7857FA31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576" y="1981"/>
              <a:ext cx="6" cy="0"/>
            </a:xfrm>
            <a:prstGeom prst="line">
              <a:avLst/>
            </a:prstGeom>
            <a:noFill/>
            <a:ln w="3175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69" name="Line 19">
              <a:extLst>
                <a:ext uri="{FF2B5EF4-FFF2-40B4-BE49-F238E27FC236}">
                  <a16:creationId xmlns:a16="http://schemas.microsoft.com/office/drawing/2014/main" id="{79FFD412-D499-48CE-96B8-DCBF87A8421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611" y="1981"/>
              <a:ext cx="6" cy="0"/>
            </a:xfrm>
            <a:prstGeom prst="line">
              <a:avLst/>
            </a:prstGeom>
            <a:noFill/>
            <a:ln w="3175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70" name="Line 20">
              <a:extLst>
                <a:ext uri="{FF2B5EF4-FFF2-40B4-BE49-F238E27FC236}">
                  <a16:creationId xmlns:a16="http://schemas.microsoft.com/office/drawing/2014/main" id="{CA661BC5-DC9B-4EE9-A374-43D2EAF078D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645" y="1981"/>
              <a:ext cx="6" cy="0"/>
            </a:xfrm>
            <a:prstGeom prst="line">
              <a:avLst/>
            </a:prstGeom>
            <a:noFill/>
            <a:ln w="3175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71" name="Line 21">
              <a:extLst>
                <a:ext uri="{FF2B5EF4-FFF2-40B4-BE49-F238E27FC236}">
                  <a16:creationId xmlns:a16="http://schemas.microsoft.com/office/drawing/2014/main" id="{81A6BCB1-160B-4C2D-8622-BBDD0A987F8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680" y="1981"/>
              <a:ext cx="6" cy="0"/>
            </a:xfrm>
            <a:prstGeom prst="line">
              <a:avLst/>
            </a:prstGeom>
            <a:noFill/>
            <a:ln w="3175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72" name="Line 22">
              <a:extLst>
                <a:ext uri="{FF2B5EF4-FFF2-40B4-BE49-F238E27FC236}">
                  <a16:creationId xmlns:a16="http://schemas.microsoft.com/office/drawing/2014/main" id="{8DF19DA6-1C67-4B61-A87C-D85CF4F741B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715" y="1981"/>
              <a:ext cx="5" cy="0"/>
            </a:xfrm>
            <a:prstGeom prst="line">
              <a:avLst/>
            </a:prstGeom>
            <a:noFill/>
            <a:ln w="3175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73" name="Line 23">
              <a:extLst>
                <a:ext uri="{FF2B5EF4-FFF2-40B4-BE49-F238E27FC236}">
                  <a16:creationId xmlns:a16="http://schemas.microsoft.com/office/drawing/2014/main" id="{E4DE35CB-6DAB-4C66-B85B-4D5BA413CB5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749" y="1981"/>
              <a:ext cx="6" cy="0"/>
            </a:xfrm>
            <a:prstGeom prst="line">
              <a:avLst/>
            </a:prstGeom>
            <a:noFill/>
            <a:ln w="3175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74" name="Line 24">
              <a:extLst>
                <a:ext uri="{FF2B5EF4-FFF2-40B4-BE49-F238E27FC236}">
                  <a16:creationId xmlns:a16="http://schemas.microsoft.com/office/drawing/2014/main" id="{A441BD7B-5A90-4B61-AE0D-C70509E725A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784" y="1981"/>
              <a:ext cx="5" cy="0"/>
            </a:xfrm>
            <a:prstGeom prst="line">
              <a:avLst/>
            </a:prstGeom>
            <a:noFill/>
            <a:ln w="3175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75" name="Line 25">
              <a:extLst>
                <a:ext uri="{FF2B5EF4-FFF2-40B4-BE49-F238E27FC236}">
                  <a16:creationId xmlns:a16="http://schemas.microsoft.com/office/drawing/2014/main" id="{F86FAB77-7DF4-4083-A4F6-0D675F65D95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818" y="1981"/>
              <a:ext cx="6" cy="0"/>
            </a:xfrm>
            <a:prstGeom prst="line">
              <a:avLst/>
            </a:prstGeom>
            <a:noFill/>
            <a:ln w="3175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76" name="Line 26">
              <a:extLst>
                <a:ext uri="{FF2B5EF4-FFF2-40B4-BE49-F238E27FC236}">
                  <a16:creationId xmlns:a16="http://schemas.microsoft.com/office/drawing/2014/main" id="{B3200AD1-6F92-4CE0-AD67-4B255915334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853" y="1981"/>
              <a:ext cx="6" cy="0"/>
            </a:xfrm>
            <a:prstGeom prst="line">
              <a:avLst/>
            </a:prstGeom>
            <a:noFill/>
            <a:ln w="3175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77" name="Line 27">
              <a:extLst>
                <a:ext uri="{FF2B5EF4-FFF2-40B4-BE49-F238E27FC236}">
                  <a16:creationId xmlns:a16="http://schemas.microsoft.com/office/drawing/2014/main" id="{777256C4-8B21-43FD-8761-EBA7DEA86FE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887" y="1981"/>
              <a:ext cx="6" cy="0"/>
            </a:xfrm>
            <a:prstGeom prst="line">
              <a:avLst/>
            </a:prstGeom>
            <a:noFill/>
            <a:ln w="3175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78" name="Line 28">
              <a:extLst>
                <a:ext uri="{FF2B5EF4-FFF2-40B4-BE49-F238E27FC236}">
                  <a16:creationId xmlns:a16="http://schemas.microsoft.com/office/drawing/2014/main" id="{9B73A2EC-4A3A-41CF-9D54-FECB18B827D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922" y="1981"/>
              <a:ext cx="6" cy="0"/>
            </a:xfrm>
            <a:prstGeom prst="line">
              <a:avLst/>
            </a:prstGeom>
            <a:noFill/>
            <a:ln w="3175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79" name="Line 29">
              <a:extLst>
                <a:ext uri="{FF2B5EF4-FFF2-40B4-BE49-F238E27FC236}">
                  <a16:creationId xmlns:a16="http://schemas.microsoft.com/office/drawing/2014/main" id="{289E1D8F-3BED-431E-9558-037BB82D10B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956" y="1981"/>
              <a:ext cx="6" cy="0"/>
            </a:xfrm>
            <a:prstGeom prst="line">
              <a:avLst/>
            </a:prstGeom>
            <a:noFill/>
            <a:ln w="3175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80" name="Line 30">
              <a:extLst>
                <a:ext uri="{FF2B5EF4-FFF2-40B4-BE49-F238E27FC236}">
                  <a16:creationId xmlns:a16="http://schemas.microsoft.com/office/drawing/2014/main" id="{2B8FAE97-37DF-4526-A312-338BF8316BF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991" y="1981"/>
              <a:ext cx="6" cy="0"/>
            </a:xfrm>
            <a:prstGeom prst="line">
              <a:avLst/>
            </a:prstGeom>
            <a:noFill/>
            <a:ln w="3175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81" name="Line 31">
              <a:extLst>
                <a:ext uri="{FF2B5EF4-FFF2-40B4-BE49-F238E27FC236}">
                  <a16:creationId xmlns:a16="http://schemas.microsoft.com/office/drawing/2014/main" id="{239AA8A1-7A6D-475C-B079-9DD9D6A0F30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026" y="1981"/>
              <a:ext cx="5" cy="0"/>
            </a:xfrm>
            <a:prstGeom prst="line">
              <a:avLst/>
            </a:prstGeom>
            <a:noFill/>
            <a:ln w="3175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82" name="Line 32">
              <a:extLst>
                <a:ext uri="{FF2B5EF4-FFF2-40B4-BE49-F238E27FC236}">
                  <a16:creationId xmlns:a16="http://schemas.microsoft.com/office/drawing/2014/main" id="{6D7870C4-CEA3-4081-8D47-CCD3B92C869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060" y="1981"/>
              <a:ext cx="6" cy="0"/>
            </a:xfrm>
            <a:prstGeom prst="line">
              <a:avLst/>
            </a:prstGeom>
            <a:noFill/>
            <a:ln w="3175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83" name="Line 33">
              <a:extLst>
                <a:ext uri="{FF2B5EF4-FFF2-40B4-BE49-F238E27FC236}">
                  <a16:creationId xmlns:a16="http://schemas.microsoft.com/office/drawing/2014/main" id="{90102466-B3EE-44D7-B88B-1CFBA144C9E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095" y="1981"/>
              <a:ext cx="5" cy="0"/>
            </a:xfrm>
            <a:prstGeom prst="line">
              <a:avLst/>
            </a:prstGeom>
            <a:noFill/>
            <a:ln w="3175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84" name="Line 34">
              <a:extLst>
                <a:ext uri="{FF2B5EF4-FFF2-40B4-BE49-F238E27FC236}">
                  <a16:creationId xmlns:a16="http://schemas.microsoft.com/office/drawing/2014/main" id="{AF6DDF35-81A0-4D4D-A4AF-F46C01C9B71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129" y="1981"/>
              <a:ext cx="6" cy="0"/>
            </a:xfrm>
            <a:prstGeom prst="line">
              <a:avLst/>
            </a:prstGeom>
            <a:noFill/>
            <a:ln w="3175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85" name="Line 35">
              <a:extLst>
                <a:ext uri="{FF2B5EF4-FFF2-40B4-BE49-F238E27FC236}">
                  <a16:creationId xmlns:a16="http://schemas.microsoft.com/office/drawing/2014/main" id="{9C9CB277-FFB3-4E47-A9F9-76E532B13D8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164" y="1981"/>
              <a:ext cx="6" cy="0"/>
            </a:xfrm>
            <a:prstGeom prst="line">
              <a:avLst/>
            </a:prstGeom>
            <a:noFill/>
            <a:ln w="3175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86" name="Line 36">
              <a:extLst>
                <a:ext uri="{FF2B5EF4-FFF2-40B4-BE49-F238E27FC236}">
                  <a16:creationId xmlns:a16="http://schemas.microsoft.com/office/drawing/2014/main" id="{FEA0AAD5-79EE-4E46-9F91-49C6EF8EFCC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198" y="1981"/>
              <a:ext cx="6" cy="0"/>
            </a:xfrm>
            <a:prstGeom prst="line">
              <a:avLst/>
            </a:prstGeom>
            <a:noFill/>
            <a:ln w="3175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87" name="Line 37">
              <a:extLst>
                <a:ext uri="{FF2B5EF4-FFF2-40B4-BE49-F238E27FC236}">
                  <a16:creationId xmlns:a16="http://schemas.microsoft.com/office/drawing/2014/main" id="{BCC5867E-9791-437D-AE1A-F9F8C1A2749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233" y="1981"/>
              <a:ext cx="6" cy="0"/>
            </a:xfrm>
            <a:prstGeom prst="line">
              <a:avLst/>
            </a:prstGeom>
            <a:noFill/>
            <a:ln w="3175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88" name="Line 38">
              <a:extLst>
                <a:ext uri="{FF2B5EF4-FFF2-40B4-BE49-F238E27FC236}">
                  <a16:creationId xmlns:a16="http://schemas.microsoft.com/office/drawing/2014/main" id="{A75CE4B5-882E-499D-A994-0E9B2592B9E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268" y="1981"/>
              <a:ext cx="5" cy="0"/>
            </a:xfrm>
            <a:prstGeom prst="line">
              <a:avLst/>
            </a:prstGeom>
            <a:noFill/>
            <a:ln w="3175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89" name="Line 39">
              <a:extLst>
                <a:ext uri="{FF2B5EF4-FFF2-40B4-BE49-F238E27FC236}">
                  <a16:creationId xmlns:a16="http://schemas.microsoft.com/office/drawing/2014/main" id="{39D5A42E-B416-441D-8DB5-440F40D1E83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302" y="1981"/>
              <a:ext cx="6" cy="0"/>
            </a:xfrm>
            <a:prstGeom prst="line">
              <a:avLst/>
            </a:prstGeom>
            <a:noFill/>
            <a:ln w="3175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90" name="Line 40">
              <a:extLst>
                <a:ext uri="{FF2B5EF4-FFF2-40B4-BE49-F238E27FC236}">
                  <a16:creationId xmlns:a16="http://schemas.microsoft.com/office/drawing/2014/main" id="{A6E061A6-0B7D-4331-927E-32B9F6BDB85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337" y="1981"/>
              <a:ext cx="5" cy="0"/>
            </a:xfrm>
            <a:prstGeom prst="line">
              <a:avLst/>
            </a:prstGeom>
            <a:noFill/>
            <a:ln w="3175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91" name="Line 41">
              <a:extLst>
                <a:ext uri="{FF2B5EF4-FFF2-40B4-BE49-F238E27FC236}">
                  <a16:creationId xmlns:a16="http://schemas.microsoft.com/office/drawing/2014/main" id="{15C132B2-43E0-4417-B5BE-B1FAC800581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371" y="1981"/>
              <a:ext cx="6" cy="0"/>
            </a:xfrm>
            <a:prstGeom prst="line">
              <a:avLst/>
            </a:prstGeom>
            <a:noFill/>
            <a:ln w="3175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92" name="Line 42">
              <a:extLst>
                <a:ext uri="{FF2B5EF4-FFF2-40B4-BE49-F238E27FC236}">
                  <a16:creationId xmlns:a16="http://schemas.microsoft.com/office/drawing/2014/main" id="{261D78C3-D3EF-4571-879E-47F9E8B3FCE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406" y="1981"/>
              <a:ext cx="6" cy="0"/>
            </a:xfrm>
            <a:prstGeom prst="line">
              <a:avLst/>
            </a:prstGeom>
            <a:noFill/>
            <a:ln w="3175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93" name="Line 43">
              <a:extLst>
                <a:ext uri="{FF2B5EF4-FFF2-40B4-BE49-F238E27FC236}">
                  <a16:creationId xmlns:a16="http://schemas.microsoft.com/office/drawing/2014/main" id="{B8ECB0BA-0F49-4FCE-8382-F35574A97B7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440" y="1981"/>
              <a:ext cx="6" cy="0"/>
            </a:xfrm>
            <a:prstGeom prst="line">
              <a:avLst/>
            </a:prstGeom>
            <a:noFill/>
            <a:ln w="3175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94" name="Line 44">
              <a:extLst>
                <a:ext uri="{FF2B5EF4-FFF2-40B4-BE49-F238E27FC236}">
                  <a16:creationId xmlns:a16="http://schemas.microsoft.com/office/drawing/2014/main" id="{C32098A0-83BD-4354-8838-62777DE8C31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475" y="1981"/>
              <a:ext cx="6" cy="0"/>
            </a:xfrm>
            <a:prstGeom prst="line">
              <a:avLst/>
            </a:prstGeom>
            <a:noFill/>
            <a:ln w="3175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95" name="Line 45">
              <a:extLst>
                <a:ext uri="{FF2B5EF4-FFF2-40B4-BE49-F238E27FC236}">
                  <a16:creationId xmlns:a16="http://schemas.microsoft.com/office/drawing/2014/main" id="{EE875C97-260D-4BFF-B5E7-3641DB2129F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509" y="1981"/>
              <a:ext cx="6" cy="0"/>
            </a:xfrm>
            <a:prstGeom prst="line">
              <a:avLst/>
            </a:prstGeom>
            <a:noFill/>
            <a:ln w="3175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96" name="Line 46">
              <a:extLst>
                <a:ext uri="{FF2B5EF4-FFF2-40B4-BE49-F238E27FC236}">
                  <a16:creationId xmlns:a16="http://schemas.microsoft.com/office/drawing/2014/main" id="{7E4CFE76-9FC2-43D5-8D76-F10D47EDA57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544" y="1981"/>
              <a:ext cx="6" cy="0"/>
            </a:xfrm>
            <a:prstGeom prst="line">
              <a:avLst/>
            </a:prstGeom>
            <a:noFill/>
            <a:ln w="3175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97" name="Line 47">
              <a:extLst>
                <a:ext uri="{FF2B5EF4-FFF2-40B4-BE49-F238E27FC236}">
                  <a16:creationId xmlns:a16="http://schemas.microsoft.com/office/drawing/2014/main" id="{B15B3E86-3FB6-4B9B-9593-1DEAC5BD4F7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579" y="1981"/>
              <a:ext cx="5" cy="0"/>
            </a:xfrm>
            <a:prstGeom prst="line">
              <a:avLst/>
            </a:prstGeom>
            <a:noFill/>
            <a:ln w="3175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98" name="Line 48">
              <a:extLst>
                <a:ext uri="{FF2B5EF4-FFF2-40B4-BE49-F238E27FC236}">
                  <a16:creationId xmlns:a16="http://schemas.microsoft.com/office/drawing/2014/main" id="{D8721FC9-04AB-4E4E-8FA6-3C54A7B3E56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613" y="1981"/>
              <a:ext cx="6" cy="0"/>
            </a:xfrm>
            <a:prstGeom prst="line">
              <a:avLst/>
            </a:prstGeom>
            <a:noFill/>
            <a:ln w="3175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99" name="Line 49">
              <a:extLst>
                <a:ext uri="{FF2B5EF4-FFF2-40B4-BE49-F238E27FC236}">
                  <a16:creationId xmlns:a16="http://schemas.microsoft.com/office/drawing/2014/main" id="{6EDFA117-30A3-4D60-A738-CD589C9362C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645" y="1970"/>
              <a:ext cx="3" cy="3"/>
            </a:xfrm>
            <a:prstGeom prst="line">
              <a:avLst/>
            </a:prstGeom>
            <a:noFill/>
            <a:ln w="3175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00" name="Line 50">
              <a:extLst>
                <a:ext uri="{FF2B5EF4-FFF2-40B4-BE49-F238E27FC236}">
                  <a16:creationId xmlns:a16="http://schemas.microsoft.com/office/drawing/2014/main" id="{13BA2E91-927A-48FA-A2FF-336F98B06AF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668" y="1944"/>
              <a:ext cx="3" cy="3"/>
            </a:xfrm>
            <a:prstGeom prst="line">
              <a:avLst/>
            </a:prstGeom>
            <a:noFill/>
            <a:ln w="3175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01" name="Line 51">
              <a:extLst>
                <a:ext uri="{FF2B5EF4-FFF2-40B4-BE49-F238E27FC236}">
                  <a16:creationId xmlns:a16="http://schemas.microsoft.com/office/drawing/2014/main" id="{3FF3AD63-33C9-40EA-A66C-1F5C86625A4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694" y="1921"/>
              <a:ext cx="3" cy="3"/>
            </a:xfrm>
            <a:prstGeom prst="line">
              <a:avLst/>
            </a:prstGeom>
            <a:noFill/>
            <a:ln w="3175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02" name="Line 52">
              <a:extLst>
                <a:ext uri="{FF2B5EF4-FFF2-40B4-BE49-F238E27FC236}">
                  <a16:creationId xmlns:a16="http://schemas.microsoft.com/office/drawing/2014/main" id="{9D41AC7A-78E8-40A8-B763-677884DB2FF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717" y="1895"/>
              <a:ext cx="3" cy="3"/>
            </a:xfrm>
            <a:prstGeom prst="line">
              <a:avLst/>
            </a:prstGeom>
            <a:noFill/>
            <a:ln w="3175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03" name="Line 53">
              <a:extLst>
                <a:ext uri="{FF2B5EF4-FFF2-40B4-BE49-F238E27FC236}">
                  <a16:creationId xmlns:a16="http://schemas.microsoft.com/office/drawing/2014/main" id="{39CC28DA-7286-43B2-8D7B-47F145BF6DE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740" y="1869"/>
              <a:ext cx="3" cy="3"/>
            </a:xfrm>
            <a:prstGeom prst="line">
              <a:avLst/>
            </a:prstGeom>
            <a:noFill/>
            <a:ln w="3175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04" name="Line 54">
              <a:extLst>
                <a:ext uri="{FF2B5EF4-FFF2-40B4-BE49-F238E27FC236}">
                  <a16:creationId xmlns:a16="http://schemas.microsoft.com/office/drawing/2014/main" id="{5A382EE6-7DBC-4183-A7F3-0E0A6B99E65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763" y="1843"/>
              <a:ext cx="3" cy="6"/>
            </a:xfrm>
            <a:prstGeom prst="line">
              <a:avLst/>
            </a:prstGeom>
            <a:noFill/>
            <a:ln w="3175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05" name="Line 55">
              <a:extLst>
                <a:ext uri="{FF2B5EF4-FFF2-40B4-BE49-F238E27FC236}">
                  <a16:creationId xmlns:a16="http://schemas.microsoft.com/office/drawing/2014/main" id="{DABC6FD0-3DB5-49FD-B55C-647F4CAA4A9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786" y="1820"/>
              <a:ext cx="3" cy="3"/>
            </a:xfrm>
            <a:prstGeom prst="line">
              <a:avLst/>
            </a:prstGeom>
            <a:noFill/>
            <a:ln w="3175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06" name="Line 56">
              <a:extLst>
                <a:ext uri="{FF2B5EF4-FFF2-40B4-BE49-F238E27FC236}">
                  <a16:creationId xmlns:a16="http://schemas.microsoft.com/office/drawing/2014/main" id="{549B3877-DCCA-409C-AB94-EC6871A28C5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809" y="1794"/>
              <a:ext cx="3" cy="3"/>
            </a:xfrm>
            <a:prstGeom prst="line">
              <a:avLst/>
            </a:prstGeom>
            <a:noFill/>
            <a:ln w="3175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07" name="Line 57">
              <a:extLst>
                <a:ext uri="{FF2B5EF4-FFF2-40B4-BE49-F238E27FC236}">
                  <a16:creationId xmlns:a16="http://schemas.microsoft.com/office/drawing/2014/main" id="{F410B7D4-8C9B-4991-BBF9-74240B7DE11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832" y="1768"/>
              <a:ext cx="3" cy="3"/>
            </a:xfrm>
            <a:prstGeom prst="line">
              <a:avLst/>
            </a:prstGeom>
            <a:noFill/>
            <a:ln w="3175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08" name="Line 58">
              <a:extLst>
                <a:ext uri="{FF2B5EF4-FFF2-40B4-BE49-F238E27FC236}">
                  <a16:creationId xmlns:a16="http://schemas.microsoft.com/office/drawing/2014/main" id="{CCF8333A-C7B6-434E-BFFE-96D40635239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858" y="1742"/>
              <a:ext cx="3" cy="3"/>
            </a:xfrm>
            <a:prstGeom prst="line">
              <a:avLst/>
            </a:prstGeom>
            <a:noFill/>
            <a:ln w="3175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09" name="Line 59">
              <a:extLst>
                <a:ext uri="{FF2B5EF4-FFF2-40B4-BE49-F238E27FC236}">
                  <a16:creationId xmlns:a16="http://schemas.microsoft.com/office/drawing/2014/main" id="{3FDA8F37-9095-4A2F-B686-35B42F47CAC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881" y="1716"/>
              <a:ext cx="3" cy="3"/>
            </a:xfrm>
            <a:prstGeom prst="line">
              <a:avLst/>
            </a:prstGeom>
            <a:noFill/>
            <a:ln w="3175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10" name="Line 60">
              <a:extLst>
                <a:ext uri="{FF2B5EF4-FFF2-40B4-BE49-F238E27FC236}">
                  <a16:creationId xmlns:a16="http://schemas.microsoft.com/office/drawing/2014/main" id="{CFAACB05-A406-460E-BE4C-0FFD4574D0B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904" y="1693"/>
              <a:ext cx="3" cy="3"/>
            </a:xfrm>
            <a:prstGeom prst="line">
              <a:avLst/>
            </a:prstGeom>
            <a:noFill/>
            <a:ln w="3175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11" name="Line 61">
              <a:extLst>
                <a:ext uri="{FF2B5EF4-FFF2-40B4-BE49-F238E27FC236}">
                  <a16:creationId xmlns:a16="http://schemas.microsoft.com/office/drawing/2014/main" id="{75626444-3406-4246-BE00-E16D1B9FD24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36" y="1685"/>
              <a:ext cx="3" cy="0"/>
            </a:xfrm>
            <a:prstGeom prst="line">
              <a:avLst/>
            </a:prstGeom>
            <a:noFill/>
            <a:ln w="3175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12" name="Line 62">
              <a:extLst>
                <a:ext uri="{FF2B5EF4-FFF2-40B4-BE49-F238E27FC236}">
                  <a16:creationId xmlns:a16="http://schemas.microsoft.com/office/drawing/2014/main" id="{9F4A035E-2838-4E99-A495-87E76D79DDF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70" y="1679"/>
              <a:ext cx="3" cy="0"/>
            </a:xfrm>
            <a:prstGeom prst="line">
              <a:avLst/>
            </a:prstGeom>
            <a:noFill/>
            <a:ln w="3175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13" name="Line 63">
              <a:extLst>
                <a:ext uri="{FF2B5EF4-FFF2-40B4-BE49-F238E27FC236}">
                  <a16:creationId xmlns:a16="http://schemas.microsoft.com/office/drawing/2014/main" id="{DAA1B7F7-975B-4456-B4D9-1D54F602E08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005" y="1673"/>
              <a:ext cx="3" cy="0"/>
            </a:xfrm>
            <a:prstGeom prst="line">
              <a:avLst/>
            </a:prstGeom>
            <a:noFill/>
            <a:ln w="3175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14" name="Line 64">
              <a:extLst>
                <a:ext uri="{FF2B5EF4-FFF2-40B4-BE49-F238E27FC236}">
                  <a16:creationId xmlns:a16="http://schemas.microsoft.com/office/drawing/2014/main" id="{C8AC55D8-8DA0-4263-ADAA-07810E3B826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036" y="1668"/>
              <a:ext cx="6" cy="0"/>
            </a:xfrm>
            <a:prstGeom prst="line">
              <a:avLst/>
            </a:prstGeom>
            <a:noFill/>
            <a:ln w="3175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15" name="Line 65">
              <a:extLst>
                <a:ext uri="{FF2B5EF4-FFF2-40B4-BE49-F238E27FC236}">
                  <a16:creationId xmlns:a16="http://schemas.microsoft.com/office/drawing/2014/main" id="{4CF4CCDF-DA45-444F-B20B-62AED734988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071" y="1662"/>
              <a:ext cx="6" cy="0"/>
            </a:xfrm>
            <a:prstGeom prst="line">
              <a:avLst/>
            </a:prstGeom>
            <a:noFill/>
            <a:ln w="3175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16" name="Line 66">
              <a:extLst>
                <a:ext uri="{FF2B5EF4-FFF2-40B4-BE49-F238E27FC236}">
                  <a16:creationId xmlns:a16="http://schemas.microsoft.com/office/drawing/2014/main" id="{3CB0B6C1-1FF2-41CE-A013-B69C6E6C3AA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06" y="1656"/>
              <a:ext cx="5" cy="0"/>
            </a:xfrm>
            <a:prstGeom prst="line">
              <a:avLst/>
            </a:prstGeom>
            <a:noFill/>
            <a:ln w="3175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17" name="Line 67">
              <a:extLst>
                <a:ext uri="{FF2B5EF4-FFF2-40B4-BE49-F238E27FC236}">
                  <a16:creationId xmlns:a16="http://schemas.microsoft.com/office/drawing/2014/main" id="{5AF3F04B-CC3D-4B51-B483-89DBDAFABE2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40" y="1653"/>
              <a:ext cx="6" cy="0"/>
            </a:xfrm>
            <a:prstGeom prst="line">
              <a:avLst/>
            </a:prstGeom>
            <a:noFill/>
            <a:ln w="3175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18" name="Line 68">
              <a:extLst>
                <a:ext uri="{FF2B5EF4-FFF2-40B4-BE49-F238E27FC236}">
                  <a16:creationId xmlns:a16="http://schemas.microsoft.com/office/drawing/2014/main" id="{503637E8-DA92-48C8-97C4-88E32EF5DEB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75" y="1653"/>
              <a:ext cx="5" cy="0"/>
            </a:xfrm>
            <a:prstGeom prst="line">
              <a:avLst/>
            </a:prstGeom>
            <a:noFill/>
            <a:ln w="3175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19" name="Line 69">
              <a:extLst>
                <a:ext uri="{FF2B5EF4-FFF2-40B4-BE49-F238E27FC236}">
                  <a16:creationId xmlns:a16="http://schemas.microsoft.com/office/drawing/2014/main" id="{6C0F0FCC-F74B-4730-ADF3-DD9A91122EC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06" y="1662"/>
              <a:ext cx="6" cy="0"/>
            </a:xfrm>
            <a:prstGeom prst="line">
              <a:avLst/>
            </a:prstGeom>
            <a:noFill/>
            <a:ln w="3175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20" name="Line 70">
              <a:extLst>
                <a:ext uri="{FF2B5EF4-FFF2-40B4-BE49-F238E27FC236}">
                  <a16:creationId xmlns:a16="http://schemas.microsoft.com/office/drawing/2014/main" id="{F1B8E764-64FD-49B4-9D02-FE00BA55D20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41" y="1673"/>
              <a:ext cx="3" cy="3"/>
            </a:xfrm>
            <a:prstGeom prst="line">
              <a:avLst/>
            </a:prstGeom>
            <a:noFill/>
            <a:ln w="3175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21" name="Line 71">
              <a:extLst>
                <a:ext uri="{FF2B5EF4-FFF2-40B4-BE49-F238E27FC236}">
                  <a16:creationId xmlns:a16="http://schemas.microsoft.com/office/drawing/2014/main" id="{068E1A53-9552-434F-90FB-F49E5346151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73" y="1685"/>
              <a:ext cx="3" cy="3"/>
            </a:xfrm>
            <a:prstGeom prst="line">
              <a:avLst/>
            </a:prstGeom>
            <a:noFill/>
            <a:ln w="3175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22" name="Line 72">
              <a:extLst>
                <a:ext uri="{FF2B5EF4-FFF2-40B4-BE49-F238E27FC236}">
                  <a16:creationId xmlns:a16="http://schemas.microsoft.com/office/drawing/2014/main" id="{61C0638B-0BE2-43CA-8BF1-24F9EBBC7EE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304" y="1696"/>
              <a:ext cx="6" cy="0"/>
            </a:xfrm>
            <a:prstGeom prst="line">
              <a:avLst/>
            </a:prstGeom>
            <a:noFill/>
            <a:ln w="3175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23" name="Line 73">
              <a:extLst>
                <a:ext uri="{FF2B5EF4-FFF2-40B4-BE49-F238E27FC236}">
                  <a16:creationId xmlns:a16="http://schemas.microsoft.com/office/drawing/2014/main" id="{D1EAF3B5-B9DE-4B8F-8907-835FC770CBB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339" y="1705"/>
              <a:ext cx="3" cy="3"/>
            </a:xfrm>
            <a:prstGeom prst="line">
              <a:avLst/>
            </a:prstGeom>
            <a:noFill/>
            <a:ln w="3175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24" name="Line 74">
              <a:extLst>
                <a:ext uri="{FF2B5EF4-FFF2-40B4-BE49-F238E27FC236}">
                  <a16:creationId xmlns:a16="http://schemas.microsoft.com/office/drawing/2014/main" id="{88A52278-7D26-405A-AA4E-D651B514159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371" y="1714"/>
              <a:ext cx="5" cy="0"/>
            </a:xfrm>
            <a:prstGeom prst="line">
              <a:avLst/>
            </a:prstGeom>
            <a:noFill/>
            <a:ln w="3175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25" name="Line 75">
              <a:extLst>
                <a:ext uri="{FF2B5EF4-FFF2-40B4-BE49-F238E27FC236}">
                  <a16:creationId xmlns:a16="http://schemas.microsoft.com/office/drawing/2014/main" id="{4DADA1B5-514D-4E9C-9896-A9B065377E4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05" y="1722"/>
              <a:ext cx="6" cy="0"/>
            </a:xfrm>
            <a:prstGeom prst="line">
              <a:avLst/>
            </a:prstGeom>
            <a:noFill/>
            <a:ln w="3175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26" name="Line 76">
              <a:extLst>
                <a:ext uri="{FF2B5EF4-FFF2-40B4-BE49-F238E27FC236}">
                  <a16:creationId xmlns:a16="http://schemas.microsoft.com/office/drawing/2014/main" id="{B61217C3-01F8-4324-A5DA-B50FA000F3D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40" y="1731"/>
              <a:ext cx="3" cy="0"/>
            </a:xfrm>
            <a:prstGeom prst="line">
              <a:avLst/>
            </a:prstGeom>
            <a:noFill/>
            <a:ln w="3175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27" name="Line 77">
              <a:extLst>
                <a:ext uri="{FF2B5EF4-FFF2-40B4-BE49-F238E27FC236}">
                  <a16:creationId xmlns:a16="http://schemas.microsoft.com/office/drawing/2014/main" id="{C4C00461-EE2A-468D-AFA7-9E92DB819CE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71" y="1740"/>
              <a:ext cx="6" cy="0"/>
            </a:xfrm>
            <a:prstGeom prst="line">
              <a:avLst/>
            </a:prstGeom>
            <a:noFill/>
            <a:ln w="3175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28" name="Line 78">
              <a:extLst>
                <a:ext uri="{FF2B5EF4-FFF2-40B4-BE49-F238E27FC236}">
                  <a16:creationId xmlns:a16="http://schemas.microsoft.com/office/drawing/2014/main" id="{32C44091-7661-45FC-A621-B6964D0B9B0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06" y="1748"/>
              <a:ext cx="3" cy="0"/>
            </a:xfrm>
            <a:prstGeom prst="line">
              <a:avLst/>
            </a:prstGeom>
            <a:noFill/>
            <a:ln w="3175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29" name="Line 79">
              <a:extLst>
                <a:ext uri="{FF2B5EF4-FFF2-40B4-BE49-F238E27FC236}">
                  <a16:creationId xmlns:a16="http://schemas.microsoft.com/office/drawing/2014/main" id="{DC9F7621-2266-4057-B8AA-BFB88B65E05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40" y="1757"/>
              <a:ext cx="3" cy="0"/>
            </a:xfrm>
            <a:prstGeom prst="line">
              <a:avLst/>
            </a:prstGeom>
            <a:noFill/>
            <a:ln w="3175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30" name="Line 80">
              <a:extLst>
                <a:ext uri="{FF2B5EF4-FFF2-40B4-BE49-F238E27FC236}">
                  <a16:creationId xmlns:a16="http://schemas.microsoft.com/office/drawing/2014/main" id="{5A4A7AF4-547C-4074-B4D9-4D00DFC9BE5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72" y="1765"/>
              <a:ext cx="6" cy="0"/>
            </a:xfrm>
            <a:prstGeom prst="line">
              <a:avLst/>
            </a:prstGeom>
            <a:noFill/>
            <a:ln w="3175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31" name="Line 81">
              <a:extLst>
                <a:ext uri="{FF2B5EF4-FFF2-40B4-BE49-F238E27FC236}">
                  <a16:creationId xmlns:a16="http://schemas.microsoft.com/office/drawing/2014/main" id="{0D59B75F-5452-45C9-84C1-3AD2ABAED08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07" y="1771"/>
              <a:ext cx="3" cy="0"/>
            </a:xfrm>
            <a:prstGeom prst="line">
              <a:avLst/>
            </a:prstGeom>
            <a:noFill/>
            <a:ln w="3175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32" name="Line 82">
              <a:extLst>
                <a:ext uri="{FF2B5EF4-FFF2-40B4-BE49-F238E27FC236}">
                  <a16:creationId xmlns:a16="http://schemas.microsoft.com/office/drawing/2014/main" id="{2BEA47C0-41A3-4119-9115-604E960E479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41" y="1777"/>
              <a:ext cx="3" cy="0"/>
            </a:xfrm>
            <a:prstGeom prst="line">
              <a:avLst/>
            </a:prstGeom>
            <a:noFill/>
            <a:ln w="3175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33" name="Line 83">
              <a:extLst>
                <a:ext uri="{FF2B5EF4-FFF2-40B4-BE49-F238E27FC236}">
                  <a16:creationId xmlns:a16="http://schemas.microsoft.com/office/drawing/2014/main" id="{DD50978C-4323-44CB-B6ED-8E329BAC1E5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76" y="1783"/>
              <a:ext cx="3" cy="3"/>
            </a:xfrm>
            <a:prstGeom prst="line">
              <a:avLst/>
            </a:prstGeom>
            <a:noFill/>
            <a:ln w="3175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34" name="Line 84">
              <a:extLst>
                <a:ext uri="{FF2B5EF4-FFF2-40B4-BE49-F238E27FC236}">
                  <a16:creationId xmlns:a16="http://schemas.microsoft.com/office/drawing/2014/main" id="{D28559A2-9016-4297-8889-4FCD5009389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08" y="1788"/>
              <a:ext cx="5" cy="3"/>
            </a:xfrm>
            <a:prstGeom prst="line">
              <a:avLst/>
            </a:prstGeom>
            <a:noFill/>
            <a:ln w="3175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35" name="Line 85">
              <a:extLst>
                <a:ext uri="{FF2B5EF4-FFF2-40B4-BE49-F238E27FC236}">
                  <a16:creationId xmlns:a16="http://schemas.microsoft.com/office/drawing/2014/main" id="{86A1BEE7-6732-4906-B8CF-CB610367C32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473" y="1981"/>
              <a:ext cx="5" cy="0"/>
            </a:xfrm>
            <a:prstGeom prst="line">
              <a:avLst/>
            </a:prstGeom>
            <a:noFill/>
            <a:ln w="3175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36" name="Line 86">
              <a:extLst>
                <a:ext uri="{FF2B5EF4-FFF2-40B4-BE49-F238E27FC236}">
                  <a16:creationId xmlns:a16="http://schemas.microsoft.com/office/drawing/2014/main" id="{7EA2CD38-7EEF-40EE-9F3A-EFBE14EFAA1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507" y="1981"/>
              <a:ext cx="6" cy="0"/>
            </a:xfrm>
            <a:prstGeom prst="line">
              <a:avLst/>
            </a:prstGeom>
            <a:noFill/>
            <a:ln w="3175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37" name="Line 87">
              <a:extLst>
                <a:ext uri="{FF2B5EF4-FFF2-40B4-BE49-F238E27FC236}">
                  <a16:creationId xmlns:a16="http://schemas.microsoft.com/office/drawing/2014/main" id="{3AB93A2B-F7A2-43D6-BFA0-FA24234C298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542" y="1981"/>
              <a:ext cx="6" cy="0"/>
            </a:xfrm>
            <a:prstGeom prst="line">
              <a:avLst/>
            </a:prstGeom>
            <a:noFill/>
            <a:ln w="3175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38" name="Line 88">
              <a:extLst>
                <a:ext uri="{FF2B5EF4-FFF2-40B4-BE49-F238E27FC236}">
                  <a16:creationId xmlns:a16="http://schemas.microsoft.com/office/drawing/2014/main" id="{8D46DBE9-A780-4DD1-8CE8-6E2BB30610F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576" y="1981"/>
              <a:ext cx="6" cy="0"/>
            </a:xfrm>
            <a:prstGeom prst="line">
              <a:avLst/>
            </a:prstGeom>
            <a:noFill/>
            <a:ln w="3175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39" name="Line 89">
              <a:extLst>
                <a:ext uri="{FF2B5EF4-FFF2-40B4-BE49-F238E27FC236}">
                  <a16:creationId xmlns:a16="http://schemas.microsoft.com/office/drawing/2014/main" id="{DE093B6D-CAC5-4E1F-AA11-99CA0BE28B3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611" y="1981"/>
              <a:ext cx="6" cy="0"/>
            </a:xfrm>
            <a:prstGeom prst="line">
              <a:avLst/>
            </a:prstGeom>
            <a:noFill/>
            <a:ln w="3175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40" name="Line 90">
              <a:extLst>
                <a:ext uri="{FF2B5EF4-FFF2-40B4-BE49-F238E27FC236}">
                  <a16:creationId xmlns:a16="http://schemas.microsoft.com/office/drawing/2014/main" id="{DCD158D1-B83A-42B0-ACE7-2EFC8459611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645" y="1981"/>
              <a:ext cx="6" cy="0"/>
            </a:xfrm>
            <a:prstGeom prst="line">
              <a:avLst/>
            </a:prstGeom>
            <a:noFill/>
            <a:ln w="3175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41" name="Line 91">
              <a:extLst>
                <a:ext uri="{FF2B5EF4-FFF2-40B4-BE49-F238E27FC236}">
                  <a16:creationId xmlns:a16="http://schemas.microsoft.com/office/drawing/2014/main" id="{30694348-487B-42D1-ACDD-EB41219A9E1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680" y="1981"/>
              <a:ext cx="6" cy="0"/>
            </a:xfrm>
            <a:prstGeom prst="line">
              <a:avLst/>
            </a:prstGeom>
            <a:noFill/>
            <a:ln w="3175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42" name="Line 92">
              <a:extLst>
                <a:ext uri="{FF2B5EF4-FFF2-40B4-BE49-F238E27FC236}">
                  <a16:creationId xmlns:a16="http://schemas.microsoft.com/office/drawing/2014/main" id="{4B6AC787-49CA-41BF-AA19-F2A72B753BA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715" y="1981"/>
              <a:ext cx="5" cy="0"/>
            </a:xfrm>
            <a:prstGeom prst="line">
              <a:avLst/>
            </a:prstGeom>
            <a:noFill/>
            <a:ln w="3175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43" name="Line 93">
              <a:extLst>
                <a:ext uri="{FF2B5EF4-FFF2-40B4-BE49-F238E27FC236}">
                  <a16:creationId xmlns:a16="http://schemas.microsoft.com/office/drawing/2014/main" id="{393575E6-2843-405D-AF7F-9DF11CE07F4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749" y="1981"/>
              <a:ext cx="6" cy="0"/>
            </a:xfrm>
            <a:prstGeom prst="line">
              <a:avLst/>
            </a:prstGeom>
            <a:noFill/>
            <a:ln w="3175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44" name="Line 94">
              <a:extLst>
                <a:ext uri="{FF2B5EF4-FFF2-40B4-BE49-F238E27FC236}">
                  <a16:creationId xmlns:a16="http://schemas.microsoft.com/office/drawing/2014/main" id="{E973DD7C-1ABC-4B89-90B6-5E127A8B213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784" y="1981"/>
              <a:ext cx="5" cy="0"/>
            </a:xfrm>
            <a:prstGeom prst="line">
              <a:avLst/>
            </a:prstGeom>
            <a:noFill/>
            <a:ln w="3175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45" name="Line 95">
              <a:extLst>
                <a:ext uri="{FF2B5EF4-FFF2-40B4-BE49-F238E27FC236}">
                  <a16:creationId xmlns:a16="http://schemas.microsoft.com/office/drawing/2014/main" id="{261A9539-33CE-4F2D-B8DA-68DDD2F7022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818" y="1981"/>
              <a:ext cx="6" cy="0"/>
            </a:xfrm>
            <a:prstGeom prst="line">
              <a:avLst/>
            </a:prstGeom>
            <a:noFill/>
            <a:ln w="3175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46" name="Line 96">
              <a:extLst>
                <a:ext uri="{FF2B5EF4-FFF2-40B4-BE49-F238E27FC236}">
                  <a16:creationId xmlns:a16="http://schemas.microsoft.com/office/drawing/2014/main" id="{9039649C-80EA-4EBE-9B56-0C79A540E04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853" y="1981"/>
              <a:ext cx="6" cy="0"/>
            </a:xfrm>
            <a:prstGeom prst="line">
              <a:avLst/>
            </a:prstGeom>
            <a:noFill/>
            <a:ln w="3175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47" name="Line 97">
              <a:extLst>
                <a:ext uri="{FF2B5EF4-FFF2-40B4-BE49-F238E27FC236}">
                  <a16:creationId xmlns:a16="http://schemas.microsoft.com/office/drawing/2014/main" id="{230A6EA9-721B-4565-9661-E75271D64B2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887" y="1981"/>
              <a:ext cx="6" cy="0"/>
            </a:xfrm>
            <a:prstGeom prst="line">
              <a:avLst/>
            </a:prstGeom>
            <a:noFill/>
            <a:ln w="3175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48" name="Line 98">
              <a:extLst>
                <a:ext uri="{FF2B5EF4-FFF2-40B4-BE49-F238E27FC236}">
                  <a16:creationId xmlns:a16="http://schemas.microsoft.com/office/drawing/2014/main" id="{10BF9120-FC70-40F5-B6FB-78608EE6AE0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922" y="1981"/>
              <a:ext cx="6" cy="0"/>
            </a:xfrm>
            <a:prstGeom prst="line">
              <a:avLst/>
            </a:prstGeom>
            <a:noFill/>
            <a:ln w="3175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49" name="Line 99">
              <a:extLst>
                <a:ext uri="{FF2B5EF4-FFF2-40B4-BE49-F238E27FC236}">
                  <a16:creationId xmlns:a16="http://schemas.microsoft.com/office/drawing/2014/main" id="{2C47018A-CD23-4E32-98D4-25A09E32A54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956" y="1981"/>
              <a:ext cx="6" cy="0"/>
            </a:xfrm>
            <a:prstGeom prst="line">
              <a:avLst/>
            </a:prstGeom>
            <a:noFill/>
            <a:ln w="3175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50" name="Line 100">
              <a:extLst>
                <a:ext uri="{FF2B5EF4-FFF2-40B4-BE49-F238E27FC236}">
                  <a16:creationId xmlns:a16="http://schemas.microsoft.com/office/drawing/2014/main" id="{BF91F2BE-FEEF-434E-9194-AFDDD6AE8EA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991" y="1981"/>
              <a:ext cx="6" cy="0"/>
            </a:xfrm>
            <a:prstGeom prst="line">
              <a:avLst/>
            </a:prstGeom>
            <a:noFill/>
            <a:ln w="3175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51" name="Line 101">
              <a:extLst>
                <a:ext uri="{FF2B5EF4-FFF2-40B4-BE49-F238E27FC236}">
                  <a16:creationId xmlns:a16="http://schemas.microsoft.com/office/drawing/2014/main" id="{C7AC76D4-40C6-40AB-A70B-EEBEB4149B6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026" y="1981"/>
              <a:ext cx="5" cy="0"/>
            </a:xfrm>
            <a:prstGeom prst="line">
              <a:avLst/>
            </a:prstGeom>
            <a:noFill/>
            <a:ln w="3175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52" name="Line 102">
              <a:extLst>
                <a:ext uri="{FF2B5EF4-FFF2-40B4-BE49-F238E27FC236}">
                  <a16:creationId xmlns:a16="http://schemas.microsoft.com/office/drawing/2014/main" id="{78AC51D6-9FF5-4978-9ABF-1846B21BE7C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060" y="1981"/>
              <a:ext cx="6" cy="0"/>
            </a:xfrm>
            <a:prstGeom prst="line">
              <a:avLst/>
            </a:prstGeom>
            <a:noFill/>
            <a:ln w="3175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53" name="Line 103">
              <a:extLst>
                <a:ext uri="{FF2B5EF4-FFF2-40B4-BE49-F238E27FC236}">
                  <a16:creationId xmlns:a16="http://schemas.microsoft.com/office/drawing/2014/main" id="{4B77340F-C576-4E46-8861-1DEE87275A0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095" y="1981"/>
              <a:ext cx="5" cy="0"/>
            </a:xfrm>
            <a:prstGeom prst="line">
              <a:avLst/>
            </a:prstGeom>
            <a:noFill/>
            <a:ln w="3175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54" name="Line 104">
              <a:extLst>
                <a:ext uri="{FF2B5EF4-FFF2-40B4-BE49-F238E27FC236}">
                  <a16:creationId xmlns:a16="http://schemas.microsoft.com/office/drawing/2014/main" id="{1227E887-A194-4365-AE6A-9CBCFDA0979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129" y="1981"/>
              <a:ext cx="6" cy="0"/>
            </a:xfrm>
            <a:prstGeom prst="line">
              <a:avLst/>
            </a:prstGeom>
            <a:noFill/>
            <a:ln w="3175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55" name="Line 105">
              <a:extLst>
                <a:ext uri="{FF2B5EF4-FFF2-40B4-BE49-F238E27FC236}">
                  <a16:creationId xmlns:a16="http://schemas.microsoft.com/office/drawing/2014/main" id="{BA5C5717-74BA-4AAD-BACB-2AE19944395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164" y="1981"/>
              <a:ext cx="6" cy="0"/>
            </a:xfrm>
            <a:prstGeom prst="line">
              <a:avLst/>
            </a:prstGeom>
            <a:noFill/>
            <a:ln w="3175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56" name="Line 106">
              <a:extLst>
                <a:ext uri="{FF2B5EF4-FFF2-40B4-BE49-F238E27FC236}">
                  <a16:creationId xmlns:a16="http://schemas.microsoft.com/office/drawing/2014/main" id="{16073E81-D2DA-4195-B514-7FD88FB2311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198" y="1981"/>
              <a:ext cx="6" cy="0"/>
            </a:xfrm>
            <a:prstGeom prst="line">
              <a:avLst/>
            </a:prstGeom>
            <a:noFill/>
            <a:ln w="3175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57" name="Line 107">
              <a:extLst>
                <a:ext uri="{FF2B5EF4-FFF2-40B4-BE49-F238E27FC236}">
                  <a16:creationId xmlns:a16="http://schemas.microsoft.com/office/drawing/2014/main" id="{4AE8CDF7-4F6B-4631-A463-18D7A99341C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233" y="1981"/>
              <a:ext cx="6" cy="0"/>
            </a:xfrm>
            <a:prstGeom prst="line">
              <a:avLst/>
            </a:prstGeom>
            <a:noFill/>
            <a:ln w="3175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58" name="Line 108">
              <a:extLst>
                <a:ext uri="{FF2B5EF4-FFF2-40B4-BE49-F238E27FC236}">
                  <a16:creationId xmlns:a16="http://schemas.microsoft.com/office/drawing/2014/main" id="{204AB5E2-33C0-4525-85B9-AFEDB4D0553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268" y="1981"/>
              <a:ext cx="5" cy="0"/>
            </a:xfrm>
            <a:prstGeom prst="line">
              <a:avLst/>
            </a:prstGeom>
            <a:noFill/>
            <a:ln w="3175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59" name="Line 109">
              <a:extLst>
                <a:ext uri="{FF2B5EF4-FFF2-40B4-BE49-F238E27FC236}">
                  <a16:creationId xmlns:a16="http://schemas.microsoft.com/office/drawing/2014/main" id="{1C6EEAB4-341E-4094-9656-69048160D74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302" y="1981"/>
              <a:ext cx="6" cy="0"/>
            </a:xfrm>
            <a:prstGeom prst="line">
              <a:avLst/>
            </a:prstGeom>
            <a:noFill/>
            <a:ln w="3175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60" name="Line 110">
              <a:extLst>
                <a:ext uri="{FF2B5EF4-FFF2-40B4-BE49-F238E27FC236}">
                  <a16:creationId xmlns:a16="http://schemas.microsoft.com/office/drawing/2014/main" id="{73BEE117-2A1B-4649-89D9-33D21BC348D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337" y="1981"/>
              <a:ext cx="5" cy="0"/>
            </a:xfrm>
            <a:prstGeom prst="line">
              <a:avLst/>
            </a:prstGeom>
            <a:noFill/>
            <a:ln w="3175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61" name="Line 111">
              <a:extLst>
                <a:ext uri="{FF2B5EF4-FFF2-40B4-BE49-F238E27FC236}">
                  <a16:creationId xmlns:a16="http://schemas.microsoft.com/office/drawing/2014/main" id="{A14E340F-D847-4172-B91D-3E007A27C61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371" y="1981"/>
              <a:ext cx="6" cy="0"/>
            </a:xfrm>
            <a:prstGeom prst="line">
              <a:avLst/>
            </a:prstGeom>
            <a:noFill/>
            <a:ln w="3175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62" name="Line 112">
              <a:extLst>
                <a:ext uri="{FF2B5EF4-FFF2-40B4-BE49-F238E27FC236}">
                  <a16:creationId xmlns:a16="http://schemas.microsoft.com/office/drawing/2014/main" id="{CCF155D2-30F6-4966-950F-A1FB0D88137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406" y="1981"/>
              <a:ext cx="6" cy="0"/>
            </a:xfrm>
            <a:prstGeom prst="line">
              <a:avLst/>
            </a:prstGeom>
            <a:noFill/>
            <a:ln w="3175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63" name="Line 113">
              <a:extLst>
                <a:ext uri="{FF2B5EF4-FFF2-40B4-BE49-F238E27FC236}">
                  <a16:creationId xmlns:a16="http://schemas.microsoft.com/office/drawing/2014/main" id="{FD99A430-AE18-41B3-A4D1-D4A9D20DEAE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440" y="1981"/>
              <a:ext cx="6" cy="0"/>
            </a:xfrm>
            <a:prstGeom prst="line">
              <a:avLst/>
            </a:prstGeom>
            <a:noFill/>
            <a:ln w="3175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64" name="Line 114">
              <a:extLst>
                <a:ext uri="{FF2B5EF4-FFF2-40B4-BE49-F238E27FC236}">
                  <a16:creationId xmlns:a16="http://schemas.microsoft.com/office/drawing/2014/main" id="{2E6F082E-7FDA-4A39-8E30-618A26D0AB1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475" y="1981"/>
              <a:ext cx="6" cy="0"/>
            </a:xfrm>
            <a:prstGeom prst="line">
              <a:avLst/>
            </a:prstGeom>
            <a:noFill/>
            <a:ln w="3175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65" name="Line 115">
              <a:extLst>
                <a:ext uri="{FF2B5EF4-FFF2-40B4-BE49-F238E27FC236}">
                  <a16:creationId xmlns:a16="http://schemas.microsoft.com/office/drawing/2014/main" id="{0A88529A-B9D3-4242-8914-B3083D81E7C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509" y="1981"/>
              <a:ext cx="6" cy="0"/>
            </a:xfrm>
            <a:prstGeom prst="line">
              <a:avLst/>
            </a:prstGeom>
            <a:noFill/>
            <a:ln w="3175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66" name="Line 116">
              <a:extLst>
                <a:ext uri="{FF2B5EF4-FFF2-40B4-BE49-F238E27FC236}">
                  <a16:creationId xmlns:a16="http://schemas.microsoft.com/office/drawing/2014/main" id="{9BFACABA-8366-45AA-8C86-C9CE0D96ED0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544" y="1981"/>
              <a:ext cx="6" cy="0"/>
            </a:xfrm>
            <a:prstGeom prst="line">
              <a:avLst/>
            </a:prstGeom>
            <a:noFill/>
            <a:ln w="3175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67" name="Line 117">
              <a:extLst>
                <a:ext uri="{FF2B5EF4-FFF2-40B4-BE49-F238E27FC236}">
                  <a16:creationId xmlns:a16="http://schemas.microsoft.com/office/drawing/2014/main" id="{6913EC48-636F-4AF3-9220-FD9722F3ACF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579" y="1981"/>
              <a:ext cx="5" cy="0"/>
            </a:xfrm>
            <a:prstGeom prst="line">
              <a:avLst/>
            </a:prstGeom>
            <a:noFill/>
            <a:ln w="3175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68" name="Line 118">
              <a:extLst>
                <a:ext uri="{FF2B5EF4-FFF2-40B4-BE49-F238E27FC236}">
                  <a16:creationId xmlns:a16="http://schemas.microsoft.com/office/drawing/2014/main" id="{DBD1233C-744B-475D-ABA2-33FF96FE5C5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613" y="1981"/>
              <a:ext cx="6" cy="0"/>
            </a:xfrm>
            <a:prstGeom prst="line">
              <a:avLst/>
            </a:prstGeom>
            <a:noFill/>
            <a:ln w="3175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69" name="Line 119">
              <a:extLst>
                <a:ext uri="{FF2B5EF4-FFF2-40B4-BE49-F238E27FC236}">
                  <a16:creationId xmlns:a16="http://schemas.microsoft.com/office/drawing/2014/main" id="{DDB9BE4B-CF3B-431D-B2B7-D4F2FABB28E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648" y="1987"/>
              <a:ext cx="3" cy="0"/>
            </a:xfrm>
            <a:prstGeom prst="line">
              <a:avLst/>
            </a:prstGeom>
            <a:noFill/>
            <a:ln w="3175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70" name="Line 120">
              <a:extLst>
                <a:ext uri="{FF2B5EF4-FFF2-40B4-BE49-F238E27FC236}">
                  <a16:creationId xmlns:a16="http://schemas.microsoft.com/office/drawing/2014/main" id="{7828A0DB-7DB3-4827-B308-AAD5B9788E6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679" y="1999"/>
              <a:ext cx="3" cy="0"/>
            </a:xfrm>
            <a:prstGeom prst="line">
              <a:avLst/>
            </a:prstGeom>
            <a:noFill/>
            <a:ln w="3175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71" name="Line 121">
              <a:extLst>
                <a:ext uri="{FF2B5EF4-FFF2-40B4-BE49-F238E27FC236}">
                  <a16:creationId xmlns:a16="http://schemas.microsoft.com/office/drawing/2014/main" id="{77B4EE80-D26A-42A8-A8EB-D2C9CD001B2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711" y="2010"/>
              <a:ext cx="6" cy="0"/>
            </a:xfrm>
            <a:prstGeom prst="line">
              <a:avLst/>
            </a:prstGeom>
            <a:noFill/>
            <a:ln w="3175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72" name="Line 122">
              <a:extLst>
                <a:ext uri="{FF2B5EF4-FFF2-40B4-BE49-F238E27FC236}">
                  <a16:creationId xmlns:a16="http://schemas.microsoft.com/office/drawing/2014/main" id="{60213DD9-5891-49B4-8C0D-F3354F9078E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746" y="2016"/>
              <a:ext cx="5" cy="3"/>
            </a:xfrm>
            <a:prstGeom prst="line">
              <a:avLst/>
            </a:prstGeom>
            <a:noFill/>
            <a:ln w="3175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73" name="Line 123">
              <a:extLst>
                <a:ext uri="{FF2B5EF4-FFF2-40B4-BE49-F238E27FC236}">
                  <a16:creationId xmlns:a16="http://schemas.microsoft.com/office/drawing/2014/main" id="{AB8CA855-D612-4291-BA82-A64280C9AA5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780" y="2025"/>
              <a:ext cx="3" cy="0"/>
            </a:xfrm>
            <a:prstGeom prst="line">
              <a:avLst/>
            </a:prstGeom>
            <a:noFill/>
            <a:ln w="3175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74" name="Line 124">
              <a:extLst>
                <a:ext uri="{FF2B5EF4-FFF2-40B4-BE49-F238E27FC236}">
                  <a16:creationId xmlns:a16="http://schemas.microsoft.com/office/drawing/2014/main" id="{F45BB2F9-3755-4D3B-9393-45EA50E7613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12" y="2033"/>
              <a:ext cx="6" cy="0"/>
            </a:xfrm>
            <a:prstGeom prst="line">
              <a:avLst/>
            </a:prstGeom>
            <a:noFill/>
            <a:ln w="3175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75" name="Line 125">
              <a:extLst>
                <a:ext uri="{FF2B5EF4-FFF2-40B4-BE49-F238E27FC236}">
                  <a16:creationId xmlns:a16="http://schemas.microsoft.com/office/drawing/2014/main" id="{26505DC1-1389-4332-8A4E-47317BC0E08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46" y="2042"/>
              <a:ext cx="6" cy="0"/>
            </a:xfrm>
            <a:prstGeom prst="line">
              <a:avLst/>
            </a:prstGeom>
            <a:noFill/>
            <a:ln w="3175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76" name="Line 126">
              <a:extLst>
                <a:ext uri="{FF2B5EF4-FFF2-40B4-BE49-F238E27FC236}">
                  <a16:creationId xmlns:a16="http://schemas.microsoft.com/office/drawing/2014/main" id="{8CB95CEF-8435-4C01-A606-A5B9A99F969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81" y="2048"/>
              <a:ext cx="3" cy="3"/>
            </a:xfrm>
            <a:prstGeom prst="line">
              <a:avLst/>
            </a:prstGeom>
            <a:noFill/>
            <a:ln w="3175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77" name="Line 127">
              <a:extLst>
                <a:ext uri="{FF2B5EF4-FFF2-40B4-BE49-F238E27FC236}">
                  <a16:creationId xmlns:a16="http://schemas.microsoft.com/office/drawing/2014/main" id="{816E45D0-71F2-4371-8AD3-9EC46438833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13" y="2056"/>
              <a:ext cx="5" cy="0"/>
            </a:xfrm>
            <a:prstGeom prst="line">
              <a:avLst/>
            </a:prstGeom>
            <a:noFill/>
            <a:ln w="3175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78" name="Line 128">
              <a:extLst>
                <a:ext uri="{FF2B5EF4-FFF2-40B4-BE49-F238E27FC236}">
                  <a16:creationId xmlns:a16="http://schemas.microsoft.com/office/drawing/2014/main" id="{676D0CAB-C178-4E31-A64E-A010EA4BF69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47" y="2053"/>
              <a:ext cx="6" cy="0"/>
            </a:xfrm>
            <a:prstGeom prst="line">
              <a:avLst/>
            </a:prstGeom>
            <a:noFill/>
            <a:ln w="3175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79" name="Line 129">
              <a:extLst>
                <a:ext uri="{FF2B5EF4-FFF2-40B4-BE49-F238E27FC236}">
                  <a16:creationId xmlns:a16="http://schemas.microsoft.com/office/drawing/2014/main" id="{8FE0E4B4-17B9-45A1-A83F-2A8F8F080B0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82" y="2051"/>
              <a:ext cx="6" cy="0"/>
            </a:xfrm>
            <a:prstGeom prst="line">
              <a:avLst/>
            </a:prstGeom>
            <a:noFill/>
            <a:ln w="3175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80" name="Line 130">
              <a:extLst>
                <a:ext uri="{FF2B5EF4-FFF2-40B4-BE49-F238E27FC236}">
                  <a16:creationId xmlns:a16="http://schemas.microsoft.com/office/drawing/2014/main" id="{B7D2263D-D987-4213-8A3D-859430C30EE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016" y="2051"/>
              <a:ext cx="6" cy="0"/>
            </a:xfrm>
            <a:prstGeom prst="line">
              <a:avLst/>
            </a:prstGeom>
            <a:noFill/>
            <a:ln w="3175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81" name="Line 131">
              <a:extLst>
                <a:ext uri="{FF2B5EF4-FFF2-40B4-BE49-F238E27FC236}">
                  <a16:creationId xmlns:a16="http://schemas.microsoft.com/office/drawing/2014/main" id="{D7F6A9CD-FFD4-4F88-8D12-9C49C26BD8B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051" y="2048"/>
              <a:ext cx="6" cy="3"/>
            </a:xfrm>
            <a:prstGeom prst="line">
              <a:avLst/>
            </a:prstGeom>
            <a:noFill/>
            <a:ln w="3175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82" name="Line 132">
              <a:extLst>
                <a:ext uri="{FF2B5EF4-FFF2-40B4-BE49-F238E27FC236}">
                  <a16:creationId xmlns:a16="http://schemas.microsoft.com/office/drawing/2014/main" id="{354C3EAE-40A8-4EC9-859B-A240C1D817C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085" y="2048"/>
              <a:ext cx="6" cy="0"/>
            </a:xfrm>
            <a:prstGeom prst="line">
              <a:avLst/>
            </a:prstGeom>
            <a:noFill/>
            <a:ln w="3175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83" name="Line 133">
              <a:extLst>
                <a:ext uri="{FF2B5EF4-FFF2-40B4-BE49-F238E27FC236}">
                  <a16:creationId xmlns:a16="http://schemas.microsoft.com/office/drawing/2014/main" id="{DE455850-492A-434D-A156-77D5B343DD2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20" y="2045"/>
              <a:ext cx="6" cy="0"/>
            </a:xfrm>
            <a:prstGeom prst="line">
              <a:avLst/>
            </a:prstGeom>
            <a:noFill/>
            <a:ln w="3175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84" name="Line 134">
              <a:extLst>
                <a:ext uri="{FF2B5EF4-FFF2-40B4-BE49-F238E27FC236}">
                  <a16:creationId xmlns:a16="http://schemas.microsoft.com/office/drawing/2014/main" id="{4C9D8E43-02B2-4F08-AFFD-F7ED7A5E7CE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55" y="2042"/>
              <a:ext cx="5" cy="0"/>
            </a:xfrm>
            <a:prstGeom prst="line">
              <a:avLst/>
            </a:prstGeom>
            <a:noFill/>
            <a:ln w="3175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85" name="Line 135">
              <a:extLst>
                <a:ext uri="{FF2B5EF4-FFF2-40B4-BE49-F238E27FC236}">
                  <a16:creationId xmlns:a16="http://schemas.microsoft.com/office/drawing/2014/main" id="{FA00579D-D10E-4DED-82F6-45E4E106CA8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89" y="2045"/>
              <a:ext cx="3" cy="0"/>
            </a:xfrm>
            <a:prstGeom prst="line">
              <a:avLst/>
            </a:prstGeom>
            <a:noFill/>
            <a:ln w="3175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86" name="Line 136">
              <a:extLst>
                <a:ext uri="{FF2B5EF4-FFF2-40B4-BE49-F238E27FC236}">
                  <a16:creationId xmlns:a16="http://schemas.microsoft.com/office/drawing/2014/main" id="{FD85CE35-DBFD-4E30-A11D-0CB8CA14937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21" y="2059"/>
              <a:ext cx="3" cy="0"/>
            </a:xfrm>
            <a:prstGeom prst="line">
              <a:avLst/>
            </a:prstGeom>
            <a:noFill/>
            <a:ln w="3175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87" name="Line 137">
              <a:extLst>
                <a:ext uri="{FF2B5EF4-FFF2-40B4-BE49-F238E27FC236}">
                  <a16:creationId xmlns:a16="http://schemas.microsoft.com/office/drawing/2014/main" id="{C41E920A-F30E-4851-82ED-38BCABA8936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52" y="2074"/>
              <a:ext cx="3" cy="0"/>
            </a:xfrm>
            <a:prstGeom prst="line">
              <a:avLst/>
            </a:prstGeom>
            <a:noFill/>
            <a:ln w="3175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88" name="Line 138">
              <a:extLst>
                <a:ext uri="{FF2B5EF4-FFF2-40B4-BE49-F238E27FC236}">
                  <a16:creationId xmlns:a16="http://schemas.microsoft.com/office/drawing/2014/main" id="{251BC7FE-B55E-43A6-93C4-00E5414A84D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84" y="2088"/>
              <a:ext cx="3" cy="3"/>
            </a:xfrm>
            <a:prstGeom prst="line">
              <a:avLst/>
            </a:prstGeom>
            <a:noFill/>
            <a:ln w="3175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89" name="Line 139">
              <a:extLst>
                <a:ext uri="{FF2B5EF4-FFF2-40B4-BE49-F238E27FC236}">
                  <a16:creationId xmlns:a16="http://schemas.microsoft.com/office/drawing/2014/main" id="{C0A5D957-4CE6-4947-9D9F-C83FE200079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313" y="2105"/>
              <a:ext cx="3" cy="3"/>
            </a:xfrm>
            <a:prstGeom prst="line">
              <a:avLst/>
            </a:prstGeom>
            <a:noFill/>
            <a:ln w="3175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90" name="Line 140">
              <a:extLst>
                <a:ext uri="{FF2B5EF4-FFF2-40B4-BE49-F238E27FC236}">
                  <a16:creationId xmlns:a16="http://schemas.microsoft.com/office/drawing/2014/main" id="{C7783CA2-9F7C-4FA3-BFE1-A330188F2C0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345" y="2120"/>
              <a:ext cx="3" cy="3"/>
            </a:xfrm>
            <a:prstGeom prst="line">
              <a:avLst/>
            </a:prstGeom>
            <a:noFill/>
            <a:ln w="3175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91" name="Line 141">
              <a:extLst>
                <a:ext uri="{FF2B5EF4-FFF2-40B4-BE49-F238E27FC236}">
                  <a16:creationId xmlns:a16="http://schemas.microsoft.com/office/drawing/2014/main" id="{43C6A937-5522-427B-A77D-31A681CD911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376" y="2134"/>
              <a:ext cx="3" cy="0"/>
            </a:xfrm>
            <a:prstGeom prst="line">
              <a:avLst/>
            </a:prstGeom>
            <a:noFill/>
            <a:ln w="3175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92" name="Line 142">
              <a:extLst>
                <a:ext uri="{FF2B5EF4-FFF2-40B4-BE49-F238E27FC236}">
                  <a16:creationId xmlns:a16="http://schemas.microsoft.com/office/drawing/2014/main" id="{BDE4E6C9-FC86-42D0-AFCE-9B535598B67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08" y="2148"/>
              <a:ext cx="3" cy="3"/>
            </a:xfrm>
            <a:prstGeom prst="line">
              <a:avLst/>
            </a:prstGeom>
            <a:noFill/>
            <a:ln w="3175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93" name="Line 143">
              <a:extLst>
                <a:ext uri="{FF2B5EF4-FFF2-40B4-BE49-F238E27FC236}">
                  <a16:creationId xmlns:a16="http://schemas.microsoft.com/office/drawing/2014/main" id="{269D4D87-2852-4DFB-A2F4-AEDAE175A8E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37" y="2163"/>
              <a:ext cx="6" cy="3"/>
            </a:xfrm>
            <a:prstGeom prst="line">
              <a:avLst/>
            </a:prstGeom>
            <a:noFill/>
            <a:ln w="3175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94" name="Line 144">
              <a:extLst>
                <a:ext uri="{FF2B5EF4-FFF2-40B4-BE49-F238E27FC236}">
                  <a16:creationId xmlns:a16="http://schemas.microsoft.com/office/drawing/2014/main" id="{BA075E0D-EEE3-4FFA-BA43-01F347C5651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68" y="2180"/>
              <a:ext cx="3" cy="3"/>
            </a:xfrm>
            <a:prstGeom prst="line">
              <a:avLst/>
            </a:prstGeom>
            <a:noFill/>
            <a:ln w="3175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95" name="Line 145">
              <a:extLst>
                <a:ext uri="{FF2B5EF4-FFF2-40B4-BE49-F238E27FC236}">
                  <a16:creationId xmlns:a16="http://schemas.microsoft.com/office/drawing/2014/main" id="{F60863E7-DED2-42B6-B8BD-56742B6EDD6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00" y="2197"/>
              <a:ext cx="3" cy="3"/>
            </a:xfrm>
            <a:prstGeom prst="line">
              <a:avLst/>
            </a:prstGeom>
            <a:noFill/>
            <a:ln w="3175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96" name="Line 146">
              <a:extLst>
                <a:ext uri="{FF2B5EF4-FFF2-40B4-BE49-F238E27FC236}">
                  <a16:creationId xmlns:a16="http://schemas.microsoft.com/office/drawing/2014/main" id="{1867E1DD-686F-4C2A-9ECD-A83074F6060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29" y="2215"/>
              <a:ext cx="3" cy="0"/>
            </a:xfrm>
            <a:prstGeom prst="line">
              <a:avLst/>
            </a:prstGeom>
            <a:noFill/>
            <a:ln w="3175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97" name="Line 147">
              <a:extLst>
                <a:ext uri="{FF2B5EF4-FFF2-40B4-BE49-F238E27FC236}">
                  <a16:creationId xmlns:a16="http://schemas.microsoft.com/office/drawing/2014/main" id="{757D6035-0A03-48D6-A796-BAB5309235D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61" y="2229"/>
              <a:ext cx="3" cy="3"/>
            </a:xfrm>
            <a:prstGeom prst="line">
              <a:avLst/>
            </a:prstGeom>
            <a:noFill/>
            <a:ln w="3175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98" name="Line 148">
              <a:extLst>
                <a:ext uri="{FF2B5EF4-FFF2-40B4-BE49-F238E27FC236}">
                  <a16:creationId xmlns:a16="http://schemas.microsoft.com/office/drawing/2014/main" id="{70A0157B-C581-4CD3-B80C-EAA85AB9DAF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89" y="2246"/>
              <a:ext cx="3" cy="3"/>
            </a:xfrm>
            <a:prstGeom prst="line">
              <a:avLst/>
            </a:prstGeom>
            <a:noFill/>
            <a:ln w="3175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99" name="Line 149">
              <a:extLst>
                <a:ext uri="{FF2B5EF4-FFF2-40B4-BE49-F238E27FC236}">
                  <a16:creationId xmlns:a16="http://schemas.microsoft.com/office/drawing/2014/main" id="{99CE7AC5-9438-4D67-9469-A4DC4DFFF18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92" y="2249"/>
              <a:ext cx="0" cy="0"/>
            </a:xfrm>
            <a:prstGeom prst="line">
              <a:avLst/>
            </a:prstGeom>
            <a:noFill/>
            <a:ln w="3175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00" name="Line 150">
              <a:extLst>
                <a:ext uri="{FF2B5EF4-FFF2-40B4-BE49-F238E27FC236}">
                  <a16:creationId xmlns:a16="http://schemas.microsoft.com/office/drawing/2014/main" id="{B702A3C9-8DF1-4832-BD7B-3C8B2C90A1B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21" y="2264"/>
              <a:ext cx="3" cy="3"/>
            </a:xfrm>
            <a:prstGeom prst="line">
              <a:avLst/>
            </a:prstGeom>
            <a:noFill/>
            <a:ln w="3175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01" name="Line 151">
              <a:extLst>
                <a:ext uri="{FF2B5EF4-FFF2-40B4-BE49-F238E27FC236}">
                  <a16:creationId xmlns:a16="http://schemas.microsoft.com/office/drawing/2014/main" id="{83A09613-B747-404D-A13D-15222B22B0F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50" y="2278"/>
              <a:ext cx="6" cy="3"/>
            </a:xfrm>
            <a:prstGeom prst="line">
              <a:avLst/>
            </a:prstGeom>
            <a:noFill/>
            <a:ln w="3175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02" name="Line 152">
              <a:extLst>
                <a:ext uri="{FF2B5EF4-FFF2-40B4-BE49-F238E27FC236}">
                  <a16:creationId xmlns:a16="http://schemas.microsoft.com/office/drawing/2014/main" id="{A7174629-6356-4419-9B0F-FF7B0C0650F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82" y="2295"/>
              <a:ext cx="2" cy="3"/>
            </a:xfrm>
            <a:prstGeom prst="line">
              <a:avLst/>
            </a:prstGeom>
            <a:noFill/>
            <a:ln w="3175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03" name="Line 153">
              <a:extLst>
                <a:ext uri="{FF2B5EF4-FFF2-40B4-BE49-F238E27FC236}">
                  <a16:creationId xmlns:a16="http://schemas.microsoft.com/office/drawing/2014/main" id="{AB1F50A2-7FBE-4FBC-94A5-6E40819135F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10" y="2313"/>
              <a:ext cx="6" cy="0"/>
            </a:xfrm>
            <a:prstGeom prst="line">
              <a:avLst/>
            </a:prstGeom>
            <a:noFill/>
            <a:ln w="3175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04" name="Line 154">
              <a:extLst>
                <a:ext uri="{FF2B5EF4-FFF2-40B4-BE49-F238E27FC236}">
                  <a16:creationId xmlns:a16="http://schemas.microsoft.com/office/drawing/2014/main" id="{7AC40A8B-FAF7-4577-8F69-004A9531F68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97" y="1809"/>
              <a:ext cx="6" cy="0"/>
            </a:xfrm>
            <a:prstGeom prst="line">
              <a:avLst/>
            </a:prstGeom>
            <a:noFill/>
            <a:ln w="3175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05" name="Line 155">
              <a:extLst>
                <a:ext uri="{FF2B5EF4-FFF2-40B4-BE49-F238E27FC236}">
                  <a16:creationId xmlns:a16="http://schemas.microsoft.com/office/drawing/2014/main" id="{1EBBD1A2-F171-41C6-8C21-C52B861DE41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831" y="1814"/>
              <a:ext cx="6" cy="3"/>
            </a:xfrm>
            <a:prstGeom prst="line">
              <a:avLst/>
            </a:prstGeom>
            <a:noFill/>
            <a:ln w="3175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06" name="Line 156">
              <a:extLst>
                <a:ext uri="{FF2B5EF4-FFF2-40B4-BE49-F238E27FC236}">
                  <a16:creationId xmlns:a16="http://schemas.microsoft.com/office/drawing/2014/main" id="{EA750F66-1690-4591-A228-1E3677EF8C8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866" y="1823"/>
              <a:ext cx="0" cy="0"/>
            </a:xfrm>
            <a:prstGeom prst="line">
              <a:avLst/>
            </a:prstGeom>
            <a:noFill/>
            <a:ln w="3175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07" name="Line 157">
              <a:extLst>
                <a:ext uri="{FF2B5EF4-FFF2-40B4-BE49-F238E27FC236}">
                  <a16:creationId xmlns:a16="http://schemas.microsoft.com/office/drawing/2014/main" id="{092FB691-4EB4-4EAB-9045-0DB305E62AF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866" y="1823"/>
              <a:ext cx="3" cy="0"/>
            </a:xfrm>
            <a:prstGeom prst="line">
              <a:avLst/>
            </a:prstGeom>
            <a:noFill/>
            <a:ln w="3175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08" name="Line 158">
              <a:extLst>
                <a:ext uri="{FF2B5EF4-FFF2-40B4-BE49-F238E27FC236}">
                  <a16:creationId xmlns:a16="http://schemas.microsoft.com/office/drawing/2014/main" id="{D4E62F2A-6469-4EA7-B3A5-CC9FF0F44E0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898" y="1832"/>
              <a:ext cx="5" cy="0"/>
            </a:xfrm>
            <a:prstGeom prst="line">
              <a:avLst/>
            </a:prstGeom>
            <a:noFill/>
            <a:ln w="3175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09" name="Line 159">
              <a:extLst>
                <a:ext uri="{FF2B5EF4-FFF2-40B4-BE49-F238E27FC236}">
                  <a16:creationId xmlns:a16="http://schemas.microsoft.com/office/drawing/2014/main" id="{EAE9E927-1F6C-4378-A51E-FF472E52355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932" y="1837"/>
              <a:ext cx="3" cy="3"/>
            </a:xfrm>
            <a:prstGeom prst="line">
              <a:avLst/>
            </a:prstGeom>
            <a:noFill/>
            <a:ln w="3175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10" name="Line 160">
              <a:extLst>
                <a:ext uri="{FF2B5EF4-FFF2-40B4-BE49-F238E27FC236}">
                  <a16:creationId xmlns:a16="http://schemas.microsoft.com/office/drawing/2014/main" id="{A1E21412-A005-4265-AA92-6595700858A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935" y="1840"/>
              <a:ext cx="3" cy="0"/>
            </a:xfrm>
            <a:prstGeom prst="line">
              <a:avLst/>
            </a:prstGeom>
            <a:noFill/>
            <a:ln w="3175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11" name="Line 161">
              <a:extLst>
                <a:ext uri="{FF2B5EF4-FFF2-40B4-BE49-F238E27FC236}">
                  <a16:creationId xmlns:a16="http://schemas.microsoft.com/office/drawing/2014/main" id="{A837CC09-5104-408B-869C-D97592E0B5F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967" y="1846"/>
              <a:ext cx="3" cy="0"/>
            </a:xfrm>
            <a:prstGeom prst="line">
              <a:avLst/>
            </a:prstGeom>
            <a:noFill/>
            <a:ln w="3175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12" name="Line 162">
              <a:extLst>
                <a:ext uri="{FF2B5EF4-FFF2-40B4-BE49-F238E27FC236}">
                  <a16:creationId xmlns:a16="http://schemas.microsoft.com/office/drawing/2014/main" id="{53C7EA99-932A-4449-9ED3-7A848D4D873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01" y="1852"/>
              <a:ext cx="3" cy="3"/>
            </a:xfrm>
            <a:prstGeom prst="line">
              <a:avLst/>
            </a:prstGeom>
            <a:noFill/>
            <a:ln w="3175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13" name="Line 163">
              <a:extLst>
                <a:ext uri="{FF2B5EF4-FFF2-40B4-BE49-F238E27FC236}">
                  <a16:creationId xmlns:a16="http://schemas.microsoft.com/office/drawing/2014/main" id="{6F2874B9-11E7-43DA-9CC7-5CD02D3DF69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04" y="1855"/>
              <a:ext cx="0" cy="0"/>
            </a:xfrm>
            <a:prstGeom prst="line">
              <a:avLst/>
            </a:prstGeom>
            <a:noFill/>
            <a:ln w="3175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14" name="Line 164">
              <a:extLst>
                <a:ext uri="{FF2B5EF4-FFF2-40B4-BE49-F238E27FC236}">
                  <a16:creationId xmlns:a16="http://schemas.microsoft.com/office/drawing/2014/main" id="{32F6A611-A55F-4FF2-9972-9628A7E4C63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36" y="1858"/>
              <a:ext cx="3" cy="2"/>
            </a:xfrm>
            <a:prstGeom prst="line">
              <a:avLst/>
            </a:prstGeom>
            <a:noFill/>
            <a:ln w="3175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15" name="Line 165">
              <a:extLst>
                <a:ext uri="{FF2B5EF4-FFF2-40B4-BE49-F238E27FC236}">
                  <a16:creationId xmlns:a16="http://schemas.microsoft.com/office/drawing/2014/main" id="{7A9DF354-A8FC-4B87-9C45-B2C03D1840D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68" y="1863"/>
              <a:ext cx="2" cy="3"/>
            </a:xfrm>
            <a:prstGeom prst="line">
              <a:avLst/>
            </a:prstGeom>
            <a:noFill/>
            <a:ln w="3175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16" name="Line 166">
              <a:extLst>
                <a:ext uri="{FF2B5EF4-FFF2-40B4-BE49-F238E27FC236}">
                  <a16:creationId xmlns:a16="http://schemas.microsoft.com/office/drawing/2014/main" id="{4A4E8CE4-6368-4CCE-99F0-9754387F91F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70" y="1866"/>
              <a:ext cx="3" cy="0"/>
            </a:xfrm>
            <a:prstGeom prst="line">
              <a:avLst/>
            </a:prstGeom>
            <a:noFill/>
            <a:ln w="3175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17" name="Line 167">
              <a:extLst>
                <a:ext uri="{FF2B5EF4-FFF2-40B4-BE49-F238E27FC236}">
                  <a16:creationId xmlns:a16="http://schemas.microsoft.com/office/drawing/2014/main" id="{8FB5AD1C-15BC-4670-A769-44D5D94BD0C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102" y="1869"/>
              <a:ext cx="6" cy="3"/>
            </a:xfrm>
            <a:prstGeom prst="line">
              <a:avLst/>
            </a:prstGeom>
            <a:noFill/>
            <a:ln w="3175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18" name="Line 168">
              <a:extLst>
                <a:ext uri="{FF2B5EF4-FFF2-40B4-BE49-F238E27FC236}">
                  <a16:creationId xmlns:a16="http://schemas.microsoft.com/office/drawing/2014/main" id="{BCFDE218-FE67-438E-B9FD-89A83AEAAAC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137" y="1875"/>
              <a:ext cx="3" cy="0"/>
            </a:xfrm>
            <a:prstGeom prst="line">
              <a:avLst/>
            </a:prstGeom>
            <a:noFill/>
            <a:ln w="3175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19" name="Line 169">
              <a:extLst>
                <a:ext uri="{FF2B5EF4-FFF2-40B4-BE49-F238E27FC236}">
                  <a16:creationId xmlns:a16="http://schemas.microsoft.com/office/drawing/2014/main" id="{7DFF5520-18E0-496E-961B-2D93A555E93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140" y="1875"/>
              <a:ext cx="2" cy="0"/>
            </a:xfrm>
            <a:prstGeom prst="line">
              <a:avLst/>
            </a:prstGeom>
            <a:noFill/>
            <a:ln w="3175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20" name="Line 170">
              <a:extLst>
                <a:ext uri="{FF2B5EF4-FFF2-40B4-BE49-F238E27FC236}">
                  <a16:creationId xmlns:a16="http://schemas.microsoft.com/office/drawing/2014/main" id="{54EE2780-96E5-491D-A2CD-8AC038E7588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171" y="1881"/>
              <a:ext cx="3" cy="0"/>
            </a:xfrm>
            <a:prstGeom prst="line">
              <a:avLst/>
            </a:prstGeom>
            <a:noFill/>
            <a:ln w="3175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21" name="Line 171">
              <a:extLst>
                <a:ext uri="{FF2B5EF4-FFF2-40B4-BE49-F238E27FC236}">
                  <a16:creationId xmlns:a16="http://schemas.microsoft.com/office/drawing/2014/main" id="{60FA8ABD-8FC4-411C-AEA1-80322BA233D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06" y="1886"/>
              <a:ext cx="3" cy="0"/>
            </a:xfrm>
            <a:prstGeom prst="line">
              <a:avLst/>
            </a:prstGeom>
            <a:noFill/>
            <a:ln w="3175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22" name="Line 172">
              <a:extLst>
                <a:ext uri="{FF2B5EF4-FFF2-40B4-BE49-F238E27FC236}">
                  <a16:creationId xmlns:a16="http://schemas.microsoft.com/office/drawing/2014/main" id="{9A2FFE56-9F5F-42EE-8A53-8726E83C4A4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09" y="1886"/>
              <a:ext cx="0" cy="0"/>
            </a:xfrm>
            <a:prstGeom prst="line">
              <a:avLst/>
            </a:prstGeom>
            <a:noFill/>
            <a:ln w="3175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23" name="Line 173">
              <a:extLst>
                <a:ext uri="{FF2B5EF4-FFF2-40B4-BE49-F238E27FC236}">
                  <a16:creationId xmlns:a16="http://schemas.microsoft.com/office/drawing/2014/main" id="{0657003D-2413-45F9-82C2-AA464086654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40" y="1892"/>
              <a:ext cx="3" cy="0"/>
            </a:xfrm>
            <a:prstGeom prst="line">
              <a:avLst/>
            </a:prstGeom>
            <a:noFill/>
            <a:ln w="3175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24" name="Line 174">
              <a:extLst>
                <a:ext uri="{FF2B5EF4-FFF2-40B4-BE49-F238E27FC236}">
                  <a16:creationId xmlns:a16="http://schemas.microsoft.com/office/drawing/2014/main" id="{C94E2C5C-9A63-404E-8CE8-864D6C60C61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72" y="1898"/>
              <a:ext cx="6" cy="0"/>
            </a:xfrm>
            <a:prstGeom prst="line">
              <a:avLst/>
            </a:prstGeom>
            <a:noFill/>
            <a:ln w="3175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25" name="Line 175">
              <a:extLst>
                <a:ext uri="{FF2B5EF4-FFF2-40B4-BE49-F238E27FC236}">
                  <a16:creationId xmlns:a16="http://schemas.microsoft.com/office/drawing/2014/main" id="{C2244544-ECF5-4786-8817-FE3A0C5DCF9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78" y="1898"/>
              <a:ext cx="0" cy="0"/>
            </a:xfrm>
            <a:prstGeom prst="line">
              <a:avLst/>
            </a:prstGeom>
            <a:noFill/>
            <a:ln w="3175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26" name="Line 176">
              <a:extLst>
                <a:ext uri="{FF2B5EF4-FFF2-40B4-BE49-F238E27FC236}">
                  <a16:creationId xmlns:a16="http://schemas.microsoft.com/office/drawing/2014/main" id="{195D9DF6-5B29-4DF0-BC67-58C33FCE679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07" y="1901"/>
              <a:ext cx="5" cy="0"/>
            </a:xfrm>
            <a:prstGeom prst="line">
              <a:avLst/>
            </a:prstGeom>
            <a:noFill/>
            <a:ln w="3175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27" name="Line 177">
              <a:extLst>
                <a:ext uri="{FF2B5EF4-FFF2-40B4-BE49-F238E27FC236}">
                  <a16:creationId xmlns:a16="http://schemas.microsoft.com/office/drawing/2014/main" id="{F83A8C2B-CED3-4F57-9284-822D45BAE67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41" y="1907"/>
              <a:ext cx="3" cy="0"/>
            </a:xfrm>
            <a:prstGeom prst="line">
              <a:avLst/>
            </a:prstGeom>
            <a:noFill/>
            <a:ln w="3175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28" name="Line 178">
              <a:extLst>
                <a:ext uri="{FF2B5EF4-FFF2-40B4-BE49-F238E27FC236}">
                  <a16:creationId xmlns:a16="http://schemas.microsoft.com/office/drawing/2014/main" id="{CE5BA783-E591-4163-B1E9-CC4588647CB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44" y="1907"/>
              <a:ext cx="3" cy="0"/>
            </a:xfrm>
            <a:prstGeom prst="line">
              <a:avLst/>
            </a:prstGeom>
            <a:noFill/>
            <a:ln w="3175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29" name="Line 179">
              <a:extLst>
                <a:ext uri="{FF2B5EF4-FFF2-40B4-BE49-F238E27FC236}">
                  <a16:creationId xmlns:a16="http://schemas.microsoft.com/office/drawing/2014/main" id="{1A1B4C9C-2E4A-4E7C-93A6-45F77B26545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76" y="1909"/>
              <a:ext cx="5" cy="0"/>
            </a:xfrm>
            <a:prstGeom prst="line">
              <a:avLst/>
            </a:prstGeom>
            <a:noFill/>
            <a:ln w="3175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30" name="Line 180">
              <a:extLst>
                <a:ext uri="{FF2B5EF4-FFF2-40B4-BE49-F238E27FC236}">
                  <a16:creationId xmlns:a16="http://schemas.microsoft.com/office/drawing/2014/main" id="{45D693DB-5448-45EF-B4F8-FA046EF46DF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10" y="1912"/>
              <a:ext cx="3" cy="0"/>
            </a:xfrm>
            <a:prstGeom prst="line">
              <a:avLst/>
            </a:prstGeom>
            <a:noFill/>
            <a:ln w="3175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31" name="Line 181">
              <a:extLst>
                <a:ext uri="{FF2B5EF4-FFF2-40B4-BE49-F238E27FC236}">
                  <a16:creationId xmlns:a16="http://schemas.microsoft.com/office/drawing/2014/main" id="{A5B51A3A-F682-4782-BDDB-8A848672491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13" y="1912"/>
              <a:ext cx="3" cy="0"/>
            </a:xfrm>
            <a:prstGeom prst="line">
              <a:avLst/>
            </a:prstGeom>
            <a:noFill/>
            <a:ln w="3175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32" name="Line 182">
              <a:extLst>
                <a:ext uri="{FF2B5EF4-FFF2-40B4-BE49-F238E27FC236}">
                  <a16:creationId xmlns:a16="http://schemas.microsoft.com/office/drawing/2014/main" id="{582DABF7-44FE-4050-BA0F-59F5B0D345B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45" y="1915"/>
              <a:ext cx="6" cy="3"/>
            </a:xfrm>
            <a:prstGeom prst="line">
              <a:avLst/>
            </a:prstGeom>
            <a:noFill/>
            <a:ln w="3175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33" name="Line 183">
              <a:extLst>
                <a:ext uri="{FF2B5EF4-FFF2-40B4-BE49-F238E27FC236}">
                  <a16:creationId xmlns:a16="http://schemas.microsoft.com/office/drawing/2014/main" id="{4A4F267D-67CA-4853-A7BC-1C56D48CC5D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79" y="1921"/>
              <a:ext cx="3" cy="0"/>
            </a:xfrm>
            <a:prstGeom prst="line">
              <a:avLst/>
            </a:prstGeom>
            <a:noFill/>
            <a:ln w="3175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34" name="Line 184">
              <a:extLst>
                <a:ext uri="{FF2B5EF4-FFF2-40B4-BE49-F238E27FC236}">
                  <a16:creationId xmlns:a16="http://schemas.microsoft.com/office/drawing/2014/main" id="{4E027C03-DD52-4B06-989D-564893471DC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82" y="1921"/>
              <a:ext cx="3" cy="0"/>
            </a:xfrm>
            <a:prstGeom prst="line">
              <a:avLst/>
            </a:prstGeom>
            <a:noFill/>
            <a:ln w="3175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35" name="Line 185">
              <a:extLst>
                <a:ext uri="{FF2B5EF4-FFF2-40B4-BE49-F238E27FC236}">
                  <a16:creationId xmlns:a16="http://schemas.microsoft.com/office/drawing/2014/main" id="{914C0A98-73B2-4637-89A9-1F4FAD4A3DE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14" y="1924"/>
              <a:ext cx="3" cy="3"/>
            </a:xfrm>
            <a:prstGeom prst="line">
              <a:avLst/>
            </a:prstGeom>
            <a:noFill/>
            <a:ln w="3175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36" name="Line 186">
              <a:extLst>
                <a:ext uri="{FF2B5EF4-FFF2-40B4-BE49-F238E27FC236}">
                  <a16:creationId xmlns:a16="http://schemas.microsoft.com/office/drawing/2014/main" id="{C0054B19-16E0-4656-AA53-5046E1CA16F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48" y="1930"/>
              <a:ext cx="3" cy="0"/>
            </a:xfrm>
            <a:prstGeom prst="line">
              <a:avLst/>
            </a:prstGeom>
            <a:noFill/>
            <a:ln w="3175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37" name="Line 187">
              <a:extLst>
                <a:ext uri="{FF2B5EF4-FFF2-40B4-BE49-F238E27FC236}">
                  <a16:creationId xmlns:a16="http://schemas.microsoft.com/office/drawing/2014/main" id="{2CA3821D-81B9-4BEC-9FCD-742E2F05B1B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51" y="1930"/>
              <a:ext cx="0" cy="0"/>
            </a:xfrm>
            <a:prstGeom prst="line">
              <a:avLst/>
            </a:prstGeom>
            <a:noFill/>
            <a:ln w="3175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38" name="Line 188">
              <a:extLst>
                <a:ext uri="{FF2B5EF4-FFF2-40B4-BE49-F238E27FC236}">
                  <a16:creationId xmlns:a16="http://schemas.microsoft.com/office/drawing/2014/main" id="{50C85A17-45E9-4268-BCA4-B8E7A4FE541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83" y="1932"/>
              <a:ext cx="3" cy="0"/>
            </a:xfrm>
            <a:prstGeom prst="line">
              <a:avLst/>
            </a:prstGeom>
            <a:noFill/>
            <a:ln w="3175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39" name="Line 189">
              <a:extLst>
                <a:ext uri="{FF2B5EF4-FFF2-40B4-BE49-F238E27FC236}">
                  <a16:creationId xmlns:a16="http://schemas.microsoft.com/office/drawing/2014/main" id="{4848E726-8B5A-4186-9817-8ECF59A665D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618" y="1935"/>
              <a:ext cx="0" cy="3"/>
            </a:xfrm>
            <a:prstGeom prst="line">
              <a:avLst/>
            </a:prstGeom>
            <a:noFill/>
            <a:ln w="3175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40" name="Line 190">
              <a:extLst>
                <a:ext uri="{FF2B5EF4-FFF2-40B4-BE49-F238E27FC236}">
                  <a16:creationId xmlns:a16="http://schemas.microsoft.com/office/drawing/2014/main" id="{0DE27082-7119-49E0-B281-E9433DC4A08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618" y="1938"/>
              <a:ext cx="2" cy="0"/>
            </a:xfrm>
            <a:prstGeom prst="line">
              <a:avLst/>
            </a:prstGeom>
            <a:noFill/>
            <a:ln w="3175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41" name="Line 191">
              <a:extLst>
                <a:ext uri="{FF2B5EF4-FFF2-40B4-BE49-F238E27FC236}">
                  <a16:creationId xmlns:a16="http://schemas.microsoft.com/office/drawing/2014/main" id="{0080F273-AEB5-4355-9D81-A0741CE016B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652" y="1941"/>
              <a:ext cx="3" cy="0"/>
            </a:xfrm>
            <a:prstGeom prst="line">
              <a:avLst/>
            </a:prstGeom>
            <a:noFill/>
            <a:ln w="3175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42" name="Line 192">
              <a:extLst>
                <a:ext uri="{FF2B5EF4-FFF2-40B4-BE49-F238E27FC236}">
                  <a16:creationId xmlns:a16="http://schemas.microsoft.com/office/drawing/2014/main" id="{4AB98424-F068-4FC3-BC55-1D1CEEB20F5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684" y="1947"/>
              <a:ext cx="3" cy="0"/>
            </a:xfrm>
            <a:prstGeom prst="line">
              <a:avLst/>
            </a:prstGeom>
            <a:noFill/>
            <a:ln w="3175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43" name="Line 193">
              <a:extLst>
                <a:ext uri="{FF2B5EF4-FFF2-40B4-BE49-F238E27FC236}">
                  <a16:creationId xmlns:a16="http://schemas.microsoft.com/office/drawing/2014/main" id="{6AFC4FC9-C6FD-45AE-8CB5-C07C4822B81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687" y="1947"/>
              <a:ext cx="3" cy="0"/>
            </a:xfrm>
            <a:prstGeom prst="line">
              <a:avLst/>
            </a:prstGeom>
            <a:noFill/>
            <a:ln w="3175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44" name="Line 194">
              <a:extLst>
                <a:ext uri="{FF2B5EF4-FFF2-40B4-BE49-F238E27FC236}">
                  <a16:creationId xmlns:a16="http://schemas.microsoft.com/office/drawing/2014/main" id="{DD7E543A-9482-43BE-A470-70D1B51EAAF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18" y="1953"/>
              <a:ext cx="6" cy="0"/>
            </a:xfrm>
            <a:prstGeom prst="line">
              <a:avLst/>
            </a:prstGeom>
            <a:noFill/>
            <a:ln w="3175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45" name="Line 195">
              <a:extLst>
                <a:ext uri="{FF2B5EF4-FFF2-40B4-BE49-F238E27FC236}">
                  <a16:creationId xmlns:a16="http://schemas.microsoft.com/office/drawing/2014/main" id="{CAD693F0-B11B-4EAA-A8EF-DA25412A3D9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53" y="1958"/>
              <a:ext cx="3" cy="0"/>
            </a:xfrm>
            <a:prstGeom prst="line">
              <a:avLst/>
            </a:prstGeom>
            <a:noFill/>
            <a:ln w="3175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46" name="Line 196">
              <a:extLst>
                <a:ext uri="{FF2B5EF4-FFF2-40B4-BE49-F238E27FC236}">
                  <a16:creationId xmlns:a16="http://schemas.microsoft.com/office/drawing/2014/main" id="{BD35B578-E6DE-4D7E-B06F-366D5CB691D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56" y="1958"/>
              <a:ext cx="3" cy="0"/>
            </a:xfrm>
            <a:prstGeom prst="line">
              <a:avLst/>
            </a:prstGeom>
            <a:noFill/>
            <a:ln w="3175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47" name="Line 197">
              <a:extLst>
                <a:ext uri="{FF2B5EF4-FFF2-40B4-BE49-F238E27FC236}">
                  <a16:creationId xmlns:a16="http://schemas.microsoft.com/office/drawing/2014/main" id="{CD63B1B9-3378-46D2-A081-6436B6C89F4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88" y="1961"/>
              <a:ext cx="5" cy="3"/>
            </a:xfrm>
            <a:prstGeom prst="line">
              <a:avLst/>
            </a:prstGeom>
            <a:noFill/>
            <a:ln w="3175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48" name="Line 198">
              <a:extLst>
                <a:ext uri="{FF2B5EF4-FFF2-40B4-BE49-F238E27FC236}">
                  <a16:creationId xmlns:a16="http://schemas.microsoft.com/office/drawing/2014/main" id="{9C6A46B5-661A-4369-9401-17F997BAF01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822" y="1967"/>
              <a:ext cx="3" cy="0"/>
            </a:xfrm>
            <a:prstGeom prst="line">
              <a:avLst/>
            </a:prstGeom>
            <a:noFill/>
            <a:ln w="3175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49" name="Line 199">
              <a:extLst>
                <a:ext uri="{FF2B5EF4-FFF2-40B4-BE49-F238E27FC236}">
                  <a16:creationId xmlns:a16="http://schemas.microsoft.com/office/drawing/2014/main" id="{EE8C4F13-7055-4579-A532-D898CCD9A60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825" y="1967"/>
              <a:ext cx="0" cy="0"/>
            </a:xfrm>
            <a:prstGeom prst="line">
              <a:avLst/>
            </a:prstGeom>
            <a:noFill/>
            <a:ln w="3175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50" name="Line 200">
              <a:extLst>
                <a:ext uri="{FF2B5EF4-FFF2-40B4-BE49-F238E27FC236}">
                  <a16:creationId xmlns:a16="http://schemas.microsoft.com/office/drawing/2014/main" id="{900B1737-156C-4206-8246-0D16E854796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857" y="1973"/>
              <a:ext cx="3" cy="0"/>
            </a:xfrm>
            <a:prstGeom prst="line">
              <a:avLst/>
            </a:prstGeom>
            <a:noFill/>
            <a:ln w="3175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51" name="Line 201">
              <a:extLst>
                <a:ext uri="{FF2B5EF4-FFF2-40B4-BE49-F238E27FC236}">
                  <a16:creationId xmlns:a16="http://schemas.microsoft.com/office/drawing/2014/main" id="{69CF1AE8-B8E4-4852-A83A-D2BAEE8B0FC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891" y="1979"/>
              <a:ext cx="0" cy="0"/>
            </a:xfrm>
            <a:prstGeom prst="line">
              <a:avLst/>
            </a:prstGeom>
            <a:noFill/>
            <a:ln w="3175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52" name="Line 202">
              <a:extLst>
                <a:ext uri="{FF2B5EF4-FFF2-40B4-BE49-F238E27FC236}">
                  <a16:creationId xmlns:a16="http://schemas.microsoft.com/office/drawing/2014/main" id="{5EA65CA9-1E21-4C61-94B8-AD03EF312E4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891" y="1979"/>
              <a:ext cx="3" cy="0"/>
            </a:xfrm>
            <a:prstGeom prst="line">
              <a:avLst/>
            </a:prstGeom>
            <a:noFill/>
            <a:ln w="3175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53" name="Line 203">
              <a:extLst>
                <a:ext uri="{FF2B5EF4-FFF2-40B4-BE49-F238E27FC236}">
                  <a16:creationId xmlns:a16="http://schemas.microsoft.com/office/drawing/2014/main" id="{C8B63F73-AF63-4D71-8E94-CF18BEBCE93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926" y="1981"/>
              <a:ext cx="3" cy="0"/>
            </a:xfrm>
            <a:prstGeom prst="line">
              <a:avLst/>
            </a:prstGeom>
            <a:noFill/>
            <a:ln w="3175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54" name="Line 204">
              <a:extLst>
                <a:ext uri="{FF2B5EF4-FFF2-40B4-BE49-F238E27FC236}">
                  <a16:creationId xmlns:a16="http://schemas.microsoft.com/office/drawing/2014/main" id="{F4954BB7-265E-4FDE-ADB7-E7233452393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960" y="1987"/>
              <a:ext cx="0" cy="0"/>
            </a:xfrm>
            <a:prstGeom prst="line">
              <a:avLst/>
            </a:prstGeom>
            <a:noFill/>
            <a:ln w="3175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5" name="AutoShape 3">
            <a:extLst>
              <a:ext uri="{FF2B5EF4-FFF2-40B4-BE49-F238E27FC236}">
                <a16:creationId xmlns:a16="http://schemas.microsoft.com/office/drawing/2014/main" id="{88C3F65E-A5A5-44B5-A4A7-D36F8AE873A9}"/>
              </a:ext>
            </a:extLst>
          </p:cNvPr>
          <p:cNvSpPr>
            <a:spLocks noChangeAspect="1" noChangeArrowheads="1" noTextEdit="1"/>
          </p:cNvSpPr>
          <p:nvPr/>
        </p:nvSpPr>
        <p:spPr bwMode="auto">
          <a:xfrm>
            <a:off x="609601" y="0"/>
            <a:ext cx="10972800" cy="68580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" name="Rectangle 421">
            <a:extLst>
              <a:ext uri="{FF2B5EF4-FFF2-40B4-BE49-F238E27FC236}">
                <a16:creationId xmlns:a16="http://schemas.microsoft.com/office/drawing/2014/main" id="{65820161-A07E-497A-BD9F-3C7D5ACED9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45201" y="306387"/>
            <a:ext cx="484188" cy="904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5300" b="0" i="0" u="none" strike="noStrike" cap="none" normalizeH="0" baseline="0">
                <a:ln>
                  <a:noFill/>
                </a:ln>
                <a:solidFill>
                  <a:srgbClr val="1E2D53"/>
                </a:solidFill>
                <a:effectLst/>
                <a:latin typeface="Arial" panose="020B0604020202020204" pitchFamily="34" charset="0"/>
              </a:rPr>
              <a:t> 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3" name="Rectangle 412">
            <a:extLst>
              <a:ext uri="{FF2B5EF4-FFF2-40B4-BE49-F238E27FC236}">
                <a16:creationId xmlns:a16="http://schemas.microsoft.com/office/drawing/2014/main" id="{3F5BE252-C692-4DF2-AB1F-6E5FB0588A6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54713" y="306387"/>
            <a:ext cx="484188" cy="904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5300" b="0" i="0" u="none" strike="noStrike" cap="none" normalizeH="0" baseline="0">
                <a:ln>
                  <a:noFill/>
                </a:ln>
                <a:solidFill>
                  <a:srgbClr val="1E2D53"/>
                </a:solidFill>
                <a:effectLst/>
                <a:latin typeface="Arial" panose="020B0604020202020204" pitchFamily="34" charset="0"/>
              </a:rPr>
              <a:t> 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11" name="Rectangle 134">
            <a:extLst>
              <a:ext uri="{FF2B5EF4-FFF2-40B4-BE49-F238E27FC236}">
                <a16:creationId xmlns:a16="http://schemas.microsoft.com/office/drawing/2014/main" id="{F56F3191-28FF-4144-B408-E771F7829D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0521" y="95828"/>
            <a:ext cx="10620914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2400" b="1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Forecasting Future Earnings using the Cross-sectional Age Distribution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2400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Mean 2015 ACS Earnings by Age with 0.5% Growth</a:t>
            </a:r>
            <a:endParaRPr lang="en-US" sz="2400" b="1" dirty="0">
              <a:solidFill>
                <a:srgbClr val="00206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342" name="Rectangle 823">
            <a:extLst>
              <a:ext uri="{FF2B5EF4-FFF2-40B4-BE49-F238E27FC236}">
                <a16:creationId xmlns:a16="http://schemas.microsoft.com/office/drawing/2014/main" id="{BF994FF9-6DAE-4DEA-B1F4-09EE9107455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54713" y="306387"/>
            <a:ext cx="484188" cy="904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5300" b="0" i="0" u="none" strike="noStrike" cap="none" normalizeH="0" baseline="0">
                <a:ln>
                  <a:noFill/>
                </a:ln>
                <a:solidFill>
                  <a:srgbClr val="1E2D53"/>
                </a:solidFill>
                <a:effectLst/>
                <a:latin typeface="Arial" panose="020B0604020202020204" pitchFamily="34" charset="0"/>
              </a:rPr>
              <a:t> 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754" name="Rectangle 1234">
            <a:extLst>
              <a:ext uri="{FF2B5EF4-FFF2-40B4-BE49-F238E27FC236}">
                <a16:creationId xmlns:a16="http://schemas.microsoft.com/office/drawing/2014/main" id="{05DBF257-3A2F-4C48-817F-D23314AFE1B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54713" y="306387"/>
            <a:ext cx="484188" cy="904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5300" b="0" i="0" u="none" strike="noStrike" cap="none" normalizeH="0" baseline="0">
                <a:ln>
                  <a:noFill/>
                </a:ln>
                <a:solidFill>
                  <a:srgbClr val="1E2D53"/>
                </a:solidFill>
                <a:effectLst/>
                <a:latin typeface="Arial" panose="020B0604020202020204" pitchFamily="34" charset="0"/>
              </a:rPr>
              <a:t> 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510" name="Line 361">
            <a:extLst>
              <a:ext uri="{FF2B5EF4-FFF2-40B4-BE49-F238E27FC236}">
                <a16:creationId xmlns:a16="http://schemas.microsoft.com/office/drawing/2014/main" id="{02F61DD8-48F5-4759-942B-78C1D80541DD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0086976" y="1092200"/>
            <a:ext cx="0" cy="448945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11" name="Line 362">
            <a:extLst>
              <a:ext uri="{FF2B5EF4-FFF2-40B4-BE49-F238E27FC236}">
                <a16:creationId xmlns:a16="http://schemas.microsoft.com/office/drawing/2014/main" id="{E49778E1-B2B4-4B1F-97B0-075A4CFE9221}"/>
              </a:ext>
            </a:extLst>
          </p:cNvPr>
          <p:cNvSpPr>
            <a:spLocks noChangeShapeType="1"/>
          </p:cNvSpPr>
          <p:nvPr/>
        </p:nvSpPr>
        <p:spPr bwMode="auto">
          <a:xfrm>
            <a:off x="10086976" y="5430838"/>
            <a:ext cx="96838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12" name="Rectangle 363">
            <a:extLst>
              <a:ext uri="{FF2B5EF4-FFF2-40B4-BE49-F238E27FC236}">
                <a16:creationId xmlns:a16="http://schemas.microsoft.com/office/drawing/2014/main" id="{A644F954-41B2-4BA8-8782-0CF627B5BE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229851" y="5294313"/>
            <a:ext cx="255588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0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513" name="Line 364">
            <a:extLst>
              <a:ext uri="{FF2B5EF4-FFF2-40B4-BE49-F238E27FC236}">
                <a16:creationId xmlns:a16="http://schemas.microsoft.com/office/drawing/2014/main" id="{F065AD91-9101-47A7-968B-A04267815230}"/>
              </a:ext>
            </a:extLst>
          </p:cNvPr>
          <p:cNvSpPr>
            <a:spLocks noChangeShapeType="1"/>
          </p:cNvSpPr>
          <p:nvPr/>
        </p:nvSpPr>
        <p:spPr bwMode="auto">
          <a:xfrm>
            <a:off x="10086976" y="4732338"/>
            <a:ext cx="96838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14" name="Rectangle 365">
            <a:extLst>
              <a:ext uri="{FF2B5EF4-FFF2-40B4-BE49-F238E27FC236}">
                <a16:creationId xmlns:a16="http://schemas.microsoft.com/office/drawing/2014/main" id="{C593D8A5-7BF1-4B6D-B538-9064F67A956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229851" y="4598988"/>
            <a:ext cx="525463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10k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515" name="Line 366">
            <a:extLst>
              <a:ext uri="{FF2B5EF4-FFF2-40B4-BE49-F238E27FC236}">
                <a16:creationId xmlns:a16="http://schemas.microsoft.com/office/drawing/2014/main" id="{42F7CD69-91FD-4331-9C98-0D5FE6982B9B}"/>
              </a:ext>
            </a:extLst>
          </p:cNvPr>
          <p:cNvSpPr>
            <a:spLocks noChangeShapeType="1"/>
          </p:cNvSpPr>
          <p:nvPr/>
        </p:nvSpPr>
        <p:spPr bwMode="auto">
          <a:xfrm>
            <a:off x="10086976" y="4032250"/>
            <a:ext cx="96838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16" name="Rectangle 367">
            <a:extLst>
              <a:ext uri="{FF2B5EF4-FFF2-40B4-BE49-F238E27FC236}">
                <a16:creationId xmlns:a16="http://schemas.microsoft.com/office/drawing/2014/main" id="{79E68F2F-F72A-4219-A651-E0F5D9975D3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229851" y="3900488"/>
            <a:ext cx="525463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20k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517" name="Line 368">
            <a:extLst>
              <a:ext uri="{FF2B5EF4-FFF2-40B4-BE49-F238E27FC236}">
                <a16:creationId xmlns:a16="http://schemas.microsoft.com/office/drawing/2014/main" id="{F82C4CB3-5E55-4F36-BC2E-6C29F4ED6469}"/>
              </a:ext>
            </a:extLst>
          </p:cNvPr>
          <p:cNvSpPr>
            <a:spLocks noChangeShapeType="1"/>
          </p:cNvSpPr>
          <p:nvPr/>
        </p:nvSpPr>
        <p:spPr bwMode="auto">
          <a:xfrm>
            <a:off x="10086976" y="3336925"/>
            <a:ext cx="96838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18" name="Rectangle 369">
            <a:extLst>
              <a:ext uri="{FF2B5EF4-FFF2-40B4-BE49-F238E27FC236}">
                <a16:creationId xmlns:a16="http://schemas.microsoft.com/office/drawing/2014/main" id="{249F1F8D-9333-4C1D-A998-A42700E97E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229851" y="3200400"/>
            <a:ext cx="525463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30k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519" name="Line 370">
            <a:extLst>
              <a:ext uri="{FF2B5EF4-FFF2-40B4-BE49-F238E27FC236}">
                <a16:creationId xmlns:a16="http://schemas.microsoft.com/office/drawing/2014/main" id="{183002D8-227E-4952-91A5-15F4BE7C4886}"/>
              </a:ext>
            </a:extLst>
          </p:cNvPr>
          <p:cNvSpPr>
            <a:spLocks noChangeShapeType="1"/>
          </p:cNvSpPr>
          <p:nvPr/>
        </p:nvSpPr>
        <p:spPr bwMode="auto">
          <a:xfrm>
            <a:off x="10086976" y="2638425"/>
            <a:ext cx="96838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20" name="Rectangle 371">
            <a:extLst>
              <a:ext uri="{FF2B5EF4-FFF2-40B4-BE49-F238E27FC236}">
                <a16:creationId xmlns:a16="http://schemas.microsoft.com/office/drawing/2014/main" id="{3B15A366-AE7A-40C5-8A45-B4689EE162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229851" y="2505075"/>
            <a:ext cx="525463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40k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521" name="Line 372">
            <a:extLst>
              <a:ext uri="{FF2B5EF4-FFF2-40B4-BE49-F238E27FC236}">
                <a16:creationId xmlns:a16="http://schemas.microsoft.com/office/drawing/2014/main" id="{D1CE5C2B-C4AE-4BA0-A79F-21D49498DA38}"/>
              </a:ext>
            </a:extLst>
          </p:cNvPr>
          <p:cNvSpPr>
            <a:spLocks noChangeShapeType="1"/>
          </p:cNvSpPr>
          <p:nvPr/>
        </p:nvSpPr>
        <p:spPr bwMode="auto">
          <a:xfrm>
            <a:off x="10086976" y="1938338"/>
            <a:ext cx="96838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22" name="Rectangle 373">
            <a:extLst>
              <a:ext uri="{FF2B5EF4-FFF2-40B4-BE49-F238E27FC236}">
                <a16:creationId xmlns:a16="http://schemas.microsoft.com/office/drawing/2014/main" id="{E2684AD2-1620-4734-ABFE-4D53C0C3B1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229851" y="1806575"/>
            <a:ext cx="525463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50k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523" name="Line 374">
            <a:extLst>
              <a:ext uri="{FF2B5EF4-FFF2-40B4-BE49-F238E27FC236}">
                <a16:creationId xmlns:a16="http://schemas.microsoft.com/office/drawing/2014/main" id="{EB5DC9B7-C719-479D-AD01-58E08B33906E}"/>
              </a:ext>
            </a:extLst>
          </p:cNvPr>
          <p:cNvSpPr>
            <a:spLocks noChangeShapeType="1"/>
          </p:cNvSpPr>
          <p:nvPr/>
        </p:nvSpPr>
        <p:spPr bwMode="auto">
          <a:xfrm>
            <a:off x="10086976" y="1243013"/>
            <a:ext cx="96838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24" name="Rectangle 375">
            <a:extLst>
              <a:ext uri="{FF2B5EF4-FFF2-40B4-BE49-F238E27FC236}">
                <a16:creationId xmlns:a16="http://schemas.microsoft.com/office/drawing/2014/main" id="{BAA68078-9EA1-4E74-A738-8E01639E7C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229851" y="1106488"/>
            <a:ext cx="525463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60k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525" name="Rectangle 376">
            <a:extLst>
              <a:ext uri="{FF2B5EF4-FFF2-40B4-BE49-F238E27FC236}">
                <a16:creationId xmlns:a16="http://schemas.microsoft.com/office/drawing/2014/main" id="{06FF8A2C-6830-4A4A-AFC5-A3F07A32F364}"/>
              </a:ext>
            </a:extLst>
          </p:cNvPr>
          <p:cNvSpPr>
            <a:spLocks noChangeArrowheads="1"/>
          </p:cNvSpPr>
          <p:nvPr/>
        </p:nvSpPr>
        <p:spPr bwMode="auto">
          <a:xfrm rot="16200000">
            <a:off x="10883900" y="3089275"/>
            <a:ext cx="795338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Wage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526" name="Line 377">
            <a:extLst>
              <a:ext uri="{FF2B5EF4-FFF2-40B4-BE49-F238E27FC236}">
                <a16:creationId xmlns:a16="http://schemas.microsoft.com/office/drawing/2014/main" id="{23CB1DD9-3DD2-4A9E-8585-E876B6B1CFC5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187576" y="1092200"/>
            <a:ext cx="0" cy="4489450"/>
          </a:xfrm>
          <a:prstGeom prst="line">
            <a:avLst/>
          </a:prstGeom>
          <a:noFill/>
          <a:ln w="19050">
            <a:solidFill>
              <a:srgbClr val="DDDDD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27" name="Line 378">
            <a:extLst>
              <a:ext uri="{FF2B5EF4-FFF2-40B4-BE49-F238E27FC236}">
                <a16:creationId xmlns:a16="http://schemas.microsoft.com/office/drawing/2014/main" id="{F115A507-8A3F-4477-B737-8C5B15AFE23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095501" y="3144838"/>
            <a:ext cx="92075" cy="0"/>
          </a:xfrm>
          <a:prstGeom prst="line">
            <a:avLst/>
          </a:prstGeom>
          <a:noFill/>
          <a:ln w="19050">
            <a:solidFill>
              <a:srgbClr val="DDDDD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28" name="Rectangle 379">
            <a:extLst>
              <a:ext uri="{FF2B5EF4-FFF2-40B4-BE49-F238E27FC236}">
                <a16:creationId xmlns:a16="http://schemas.microsoft.com/office/drawing/2014/main" id="{84E215F1-DBF8-4467-AF92-F49A1D579B1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03413" y="3008313"/>
            <a:ext cx="142668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 dirty="0">
                <a:ln>
                  <a:noFill/>
                </a:ln>
                <a:solidFill>
                  <a:srgbClr val="DDDDDD"/>
                </a:solidFill>
                <a:effectLst/>
                <a:latin typeface="Arial" panose="020B0604020202020204" pitchFamily="34" charset="0"/>
              </a:rPr>
              <a:t>0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rgbClr val="DDDDDD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529" name="Line 380">
            <a:extLst>
              <a:ext uri="{FF2B5EF4-FFF2-40B4-BE49-F238E27FC236}">
                <a16:creationId xmlns:a16="http://schemas.microsoft.com/office/drawing/2014/main" id="{7BF0BF31-78E8-49A1-9937-F140A9C3C73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095501" y="5048250"/>
            <a:ext cx="92075" cy="0"/>
          </a:xfrm>
          <a:prstGeom prst="line">
            <a:avLst/>
          </a:prstGeom>
          <a:noFill/>
          <a:ln w="19050">
            <a:solidFill>
              <a:srgbClr val="DDDDD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30" name="Rectangle 381">
            <a:extLst>
              <a:ext uri="{FF2B5EF4-FFF2-40B4-BE49-F238E27FC236}">
                <a16:creationId xmlns:a16="http://schemas.microsoft.com/office/drawing/2014/main" id="{537645CA-0C18-43FE-A72D-54F3E0E53E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50988" y="4914900"/>
            <a:ext cx="498534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 dirty="0">
                <a:ln>
                  <a:noFill/>
                </a:ln>
                <a:solidFill>
                  <a:srgbClr val="DDDDDD"/>
                </a:solidFill>
                <a:effectLst/>
                <a:latin typeface="Arial" panose="020B0604020202020204" pitchFamily="34" charset="0"/>
              </a:rPr>
              <a:t>-40k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rgbClr val="DDDDDD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531" name="Line 382">
            <a:extLst>
              <a:ext uri="{FF2B5EF4-FFF2-40B4-BE49-F238E27FC236}">
                <a16:creationId xmlns:a16="http://schemas.microsoft.com/office/drawing/2014/main" id="{BE8821D5-55B0-4AAD-B913-3D806C19006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095501" y="4095750"/>
            <a:ext cx="92075" cy="0"/>
          </a:xfrm>
          <a:prstGeom prst="line">
            <a:avLst/>
          </a:prstGeom>
          <a:noFill/>
          <a:ln w="19050">
            <a:solidFill>
              <a:srgbClr val="DDDDD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32" name="Rectangle 383">
            <a:extLst>
              <a:ext uri="{FF2B5EF4-FFF2-40B4-BE49-F238E27FC236}">
                <a16:creationId xmlns:a16="http://schemas.microsoft.com/office/drawing/2014/main" id="{6176360F-9CE3-4BC4-838E-81FC355760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50988" y="3959225"/>
            <a:ext cx="498534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 dirty="0">
                <a:ln>
                  <a:noFill/>
                </a:ln>
                <a:solidFill>
                  <a:srgbClr val="DDDDDD"/>
                </a:solidFill>
                <a:effectLst/>
                <a:latin typeface="Arial" panose="020B0604020202020204" pitchFamily="34" charset="0"/>
              </a:rPr>
              <a:t>-20k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rgbClr val="DDDDDD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533" name="Line 384">
            <a:extLst>
              <a:ext uri="{FF2B5EF4-FFF2-40B4-BE49-F238E27FC236}">
                <a16:creationId xmlns:a16="http://schemas.microsoft.com/office/drawing/2014/main" id="{A9521E52-A5FB-4D2B-B546-C75A8A046EA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095501" y="2193925"/>
            <a:ext cx="92075" cy="0"/>
          </a:xfrm>
          <a:prstGeom prst="line">
            <a:avLst/>
          </a:prstGeom>
          <a:noFill/>
          <a:ln w="19050">
            <a:solidFill>
              <a:srgbClr val="DDDDD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34" name="Rectangle 385">
            <a:extLst>
              <a:ext uri="{FF2B5EF4-FFF2-40B4-BE49-F238E27FC236}">
                <a16:creationId xmlns:a16="http://schemas.microsoft.com/office/drawing/2014/main" id="{C52A82B3-FA8E-46DD-A44B-8F8A38F311E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33538" y="2057400"/>
            <a:ext cx="413575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 dirty="0">
                <a:ln>
                  <a:noFill/>
                </a:ln>
                <a:solidFill>
                  <a:srgbClr val="DDDDDD"/>
                </a:solidFill>
                <a:effectLst/>
                <a:latin typeface="Arial" panose="020B0604020202020204" pitchFamily="34" charset="0"/>
              </a:rPr>
              <a:t>20k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rgbClr val="DDDDDD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535" name="Line 386">
            <a:extLst>
              <a:ext uri="{FF2B5EF4-FFF2-40B4-BE49-F238E27FC236}">
                <a16:creationId xmlns:a16="http://schemas.microsoft.com/office/drawing/2014/main" id="{EF23DA4F-1411-4BF7-8BF9-87FE5BC9750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095501" y="1243013"/>
            <a:ext cx="92075" cy="0"/>
          </a:xfrm>
          <a:prstGeom prst="line">
            <a:avLst/>
          </a:prstGeom>
          <a:noFill/>
          <a:ln w="19050">
            <a:solidFill>
              <a:srgbClr val="DDDDD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36" name="Rectangle 387">
            <a:extLst>
              <a:ext uri="{FF2B5EF4-FFF2-40B4-BE49-F238E27FC236}">
                <a16:creationId xmlns:a16="http://schemas.microsoft.com/office/drawing/2014/main" id="{2F99D6CC-591B-46C2-9BC0-2CB4B14889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33538" y="1106488"/>
            <a:ext cx="413575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 dirty="0">
                <a:ln>
                  <a:noFill/>
                </a:ln>
                <a:solidFill>
                  <a:srgbClr val="DDDDDD"/>
                </a:solidFill>
                <a:effectLst/>
                <a:latin typeface="Arial" panose="020B0604020202020204" pitchFamily="34" charset="0"/>
              </a:rPr>
              <a:t>40k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rgbClr val="DDDDDD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537" name="Rectangle 388">
            <a:extLst>
              <a:ext uri="{FF2B5EF4-FFF2-40B4-BE49-F238E27FC236}">
                <a16:creationId xmlns:a16="http://schemas.microsoft.com/office/drawing/2014/main" id="{185E00FF-FA7F-4808-81D8-8DE000CFC7B0}"/>
              </a:ext>
            </a:extLst>
          </p:cNvPr>
          <p:cNvSpPr>
            <a:spLocks noChangeArrowheads="1"/>
          </p:cNvSpPr>
          <p:nvPr/>
        </p:nvSpPr>
        <p:spPr bwMode="auto">
          <a:xfrm rot="16200000">
            <a:off x="-313679" y="3104455"/>
            <a:ext cx="2492670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 dirty="0">
                <a:ln>
                  <a:noFill/>
                </a:ln>
                <a:solidFill>
                  <a:srgbClr val="DDDDDD"/>
                </a:solidFill>
                <a:effectLst/>
                <a:latin typeface="Arial" panose="020B0604020202020204" pitchFamily="34" charset="0"/>
              </a:rPr>
              <a:t>Cumulative Govt Cost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rgbClr val="DDDDDD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538" name="Line 389">
            <a:extLst>
              <a:ext uri="{FF2B5EF4-FFF2-40B4-BE49-F238E27FC236}">
                <a16:creationId xmlns:a16="http://schemas.microsoft.com/office/drawing/2014/main" id="{7E40DCE5-B79A-4527-A225-5F4BEDF69533}"/>
              </a:ext>
            </a:extLst>
          </p:cNvPr>
          <p:cNvSpPr>
            <a:spLocks noChangeShapeType="1"/>
          </p:cNvSpPr>
          <p:nvPr/>
        </p:nvSpPr>
        <p:spPr bwMode="auto">
          <a:xfrm>
            <a:off x="2187576" y="5581650"/>
            <a:ext cx="7899400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39" name="Line 390">
            <a:extLst>
              <a:ext uri="{FF2B5EF4-FFF2-40B4-BE49-F238E27FC236}">
                <a16:creationId xmlns:a16="http://schemas.microsoft.com/office/drawing/2014/main" id="{274F214C-95DA-4EC3-AEB3-3F3CFCCE3346}"/>
              </a:ext>
            </a:extLst>
          </p:cNvPr>
          <p:cNvSpPr>
            <a:spLocks noChangeShapeType="1"/>
          </p:cNvSpPr>
          <p:nvPr/>
        </p:nvSpPr>
        <p:spPr bwMode="auto">
          <a:xfrm>
            <a:off x="2338388" y="5581650"/>
            <a:ext cx="0" cy="92075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40" name="Rectangle 391">
            <a:extLst>
              <a:ext uri="{FF2B5EF4-FFF2-40B4-BE49-F238E27FC236}">
                <a16:creationId xmlns:a16="http://schemas.microsoft.com/office/drawing/2014/main" id="{82AA96BC-D606-4247-B61A-099CA7F96D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68538" y="5724525"/>
            <a:ext cx="255588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0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541" name="Line 392">
            <a:extLst>
              <a:ext uri="{FF2B5EF4-FFF2-40B4-BE49-F238E27FC236}">
                <a16:creationId xmlns:a16="http://schemas.microsoft.com/office/drawing/2014/main" id="{FBA2B112-0679-4E27-9B37-71523367CCA7}"/>
              </a:ext>
            </a:extLst>
          </p:cNvPr>
          <p:cNvSpPr>
            <a:spLocks noChangeShapeType="1"/>
          </p:cNvSpPr>
          <p:nvPr/>
        </p:nvSpPr>
        <p:spPr bwMode="auto">
          <a:xfrm>
            <a:off x="3425826" y="5581650"/>
            <a:ext cx="0" cy="92075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42" name="Rectangle 393">
            <a:extLst>
              <a:ext uri="{FF2B5EF4-FFF2-40B4-BE49-F238E27FC236}">
                <a16:creationId xmlns:a16="http://schemas.microsoft.com/office/drawing/2014/main" id="{E921969F-40FA-42D7-940C-3CFB1F5DDF4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84538" y="5724525"/>
            <a:ext cx="398463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10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543" name="Line 394">
            <a:extLst>
              <a:ext uri="{FF2B5EF4-FFF2-40B4-BE49-F238E27FC236}">
                <a16:creationId xmlns:a16="http://schemas.microsoft.com/office/drawing/2014/main" id="{48E1DF24-5DDE-49AA-8653-6F4A1D1C2CD3}"/>
              </a:ext>
            </a:extLst>
          </p:cNvPr>
          <p:cNvSpPr>
            <a:spLocks noChangeShapeType="1"/>
          </p:cNvSpPr>
          <p:nvPr/>
        </p:nvSpPr>
        <p:spPr bwMode="auto">
          <a:xfrm>
            <a:off x="4510088" y="5581650"/>
            <a:ext cx="0" cy="92075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44" name="Rectangle 395">
            <a:extLst>
              <a:ext uri="{FF2B5EF4-FFF2-40B4-BE49-F238E27FC236}">
                <a16:creationId xmlns:a16="http://schemas.microsoft.com/office/drawing/2014/main" id="{8452D2F4-2184-471D-83F6-112C8750971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67213" y="5724525"/>
            <a:ext cx="398463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20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545" name="Line 396">
            <a:extLst>
              <a:ext uri="{FF2B5EF4-FFF2-40B4-BE49-F238E27FC236}">
                <a16:creationId xmlns:a16="http://schemas.microsoft.com/office/drawing/2014/main" id="{9CD4E29E-2200-4D62-892B-8E08A9BA2AF6}"/>
              </a:ext>
            </a:extLst>
          </p:cNvPr>
          <p:cNvSpPr>
            <a:spLocks noChangeShapeType="1"/>
          </p:cNvSpPr>
          <p:nvPr/>
        </p:nvSpPr>
        <p:spPr bwMode="auto">
          <a:xfrm>
            <a:off x="5592763" y="5581650"/>
            <a:ext cx="0" cy="92075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46" name="Rectangle 397">
            <a:extLst>
              <a:ext uri="{FF2B5EF4-FFF2-40B4-BE49-F238E27FC236}">
                <a16:creationId xmlns:a16="http://schemas.microsoft.com/office/drawing/2014/main" id="{8F243123-380D-462D-B178-E8DF5369E53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51476" y="5724525"/>
            <a:ext cx="398463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30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547" name="Line 398">
            <a:extLst>
              <a:ext uri="{FF2B5EF4-FFF2-40B4-BE49-F238E27FC236}">
                <a16:creationId xmlns:a16="http://schemas.microsoft.com/office/drawing/2014/main" id="{DB5479F2-550E-4CEF-9CED-0E32FAA5F7C1}"/>
              </a:ext>
            </a:extLst>
          </p:cNvPr>
          <p:cNvSpPr>
            <a:spLocks noChangeShapeType="1"/>
          </p:cNvSpPr>
          <p:nvPr/>
        </p:nvSpPr>
        <p:spPr bwMode="auto">
          <a:xfrm>
            <a:off x="6681788" y="5581650"/>
            <a:ext cx="0" cy="92075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48" name="Rectangle 399">
            <a:extLst>
              <a:ext uri="{FF2B5EF4-FFF2-40B4-BE49-F238E27FC236}">
                <a16:creationId xmlns:a16="http://schemas.microsoft.com/office/drawing/2014/main" id="{1D3E1BE5-BBBA-4B72-9129-72D01ADE7F2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38913" y="5724525"/>
            <a:ext cx="398463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40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549" name="Line 400">
            <a:extLst>
              <a:ext uri="{FF2B5EF4-FFF2-40B4-BE49-F238E27FC236}">
                <a16:creationId xmlns:a16="http://schemas.microsoft.com/office/drawing/2014/main" id="{254F68B4-298E-4579-A507-83F616531D6D}"/>
              </a:ext>
            </a:extLst>
          </p:cNvPr>
          <p:cNvSpPr>
            <a:spLocks noChangeShapeType="1"/>
          </p:cNvSpPr>
          <p:nvPr/>
        </p:nvSpPr>
        <p:spPr bwMode="auto">
          <a:xfrm>
            <a:off x="7764463" y="5581650"/>
            <a:ext cx="0" cy="92075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50" name="Rectangle 401">
            <a:extLst>
              <a:ext uri="{FF2B5EF4-FFF2-40B4-BE49-F238E27FC236}">
                <a16:creationId xmlns:a16="http://schemas.microsoft.com/office/drawing/2014/main" id="{DE258DE5-3292-4726-8974-6975E7A9D4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23176" y="5724525"/>
            <a:ext cx="398463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50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551" name="Line 402">
            <a:extLst>
              <a:ext uri="{FF2B5EF4-FFF2-40B4-BE49-F238E27FC236}">
                <a16:creationId xmlns:a16="http://schemas.microsoft.com/office/drawing/2014/main" id="{1BE7AA42-1E83-4C26-8008-8A75877CE507}"/>
              </a:ext>
            </a:extLst>
          </p:cNvPr>
          <p:cNvSpPr>
            <a:spLocks noChangeShapeType="1"/>
          </p:cNvSpPr>
          <p:nvPr/>
        </p:nvSpPr>
        <p:spPr bwMode="auto">
          <a:xfrm>
            <a:off x="8853488" y="5581650"/>
            <a:ext cx="0" cy="92075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52" name="Rectangle 403">
            <a:extLst>
              <a:ext uri="{FF2B5EF4-FFF2-40B4-BE49-F238E27FC236}">
                <a16:creationId xmlns:a16="http://schemas.microsoft.com/office/drawing/2014/main" id="{0E683803-7FE1-426D-B246-2661579BCF0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710613" y="5724525"/>
            <a:ext cx="398463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60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553" name="Line 404">
            <a:extLst>
              <a:ext uri="{FF2B5EF4-FFF2-40B4-BE49-F238E27FC236}">
                <a16:creationId xmlns:a16="http://schemas.microsoft.com/office/drawing/2014/main" id="{7E7A9BDB-2B82-4990-AADE-B0FC16674F88}"/>
              </a:ext>
            </a:extLst>
          </p:cNvPr>
          <p:cNvSpPr>
            <a:spLocks noChangeShapeType="1"/>
          </p:cNvSpPr>
          <p:nvPr/>
        </p:nvSpPr>
        <p:spPr bwMode="auto">
          <a:xfrm>
            <a:off x="9936163" y="5581650"/>
            <a:ext cx="0" cy="92075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54" name="Rectangle 405">
            <a:extLst>
              <a:ext uri="{FF2B5EF4-FFF2-40B4-BE49-F238E27FC236}">
                <a16:creationId xmlns:a16="http://schemas.microsoft.com/office/drawing/2014/main" id="{8B4FA152-9B5A-44F7-B504-38A4C6586352}"/>
              </a:ext>
            </a:extLst>
          </p:cNvPr>
          <p:cNvSpPr>
            <a:spLocks noChangeArrowheads="1"/>
          </p:cNvSpPr>
          <p:nvPr/>
        </p:nvSpPr>
        <p:spPr bwMode="auto">
          <a:xfrm>
            <a:off x="9794876" y="5724525"/>
            <a:ext cx="398463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70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1" name="Rectangle 407">
            <a:extLst>
              <a:ext uri="{FF2B5EF4-FFF2-40B4-BE49-F238E27FC236}">
                <a16:creationId xmlns:a16="http://schemas.microsoft.com/office/drawing/2014/main" id="{51A2283A-1DE1-4A1A-ABC8-4D55B4B0DD6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13438" y="6038850"/>
            <a:ext cx="566738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Age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803" name="Rectangle 421">
            <a:extLst>
              <a:ext uri="{FF2B5EF4-FFF2-40B4-BE49-F238E27FC236}">
                <a16:creationId xmlns:a16="http://schemas.microsoft.com/office/drawing/2014/main" id="{D8CDF7CC-A291-454A-8EB1-0AFD4357E2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45201" y="306387"/>
            <a:ext cx="484188" cy="904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5300" b="0" i="0" u="none" strike="noStrike" cap="none" normalizeH="0" baseline="0">
                <a:ln>
                  <a:noFill/>
                </a:ln>
                <a:solidFill>
                  <a:srgbClr val="1E2D53"/>
                </a:solidFill>
                <a:effectLst/>
                <a:latin typeface="Arial" panose="020B0604020202020204" pitchFamily="34" charset="0"/>
              </a:rPr>
              <a:t> 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grpSp>
        <p:nvGrpSpPr>
          <p:cNvPr id="971" name="Group 970">
            <a:extLst>
              <a:ext uri="{FF2B5EF4-FFF2-40B4-BE49-F238E27FC236}">
                <a16:creationId xmlns:a16="http://schemas.microsoft.com/office/drawing/2014/main" id="{2B6418E4-6B16-4443-9FE7-1F1D3CFEDC82}"/>
              </a:ext>
            </a:extLst>
          </p:cNvPr>
          <p:cNvGrpSpPr/>
          <p:nvPr/>
        </p:nvGrpSpPr>
        <p:grpSpPr>
          <a:xfrm>
            <a:off x="2338388" y="2624137"/>
            <a:ext cx="3560763" cy="1047751"/>
            <a:chOff x="2338388" y="2624137"/>
            <a:chExt cx="3560763" cy="1047751"/>
          </a:xfrm>
        </p:grpSpPr>
        <p:sp>
          <p:nvSpPr>
            <p:cNvPr id="972" name="Line 15">
              <a:extLst>
                <a:ext uri="{FF2B5EF4-FFF2-40B4-BE49-F238E27FC236}">
                  <a16:creationId xmlns:a16="http://schemas.microsoft.com/office/drawing/2014/main" id="{E2FE2FC3-1F4A-4EDD-9983-52C45987C1C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338388" y="3144837"/>
              <a:ext cx="7938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73" name="Line 16">
              <a:extLst>
                <a:ext uri="{FF2B5EF4-FFF2-40B4-BE49-F238E27FC236}">
                  <a16:creationId xmlns:a16="http://schemas.microsoft.com/office/drawing/2014/main" id="{D643D977-4CA7-4240-A4C6-7C6FF3C6C9A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392363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74" name="Line 17">
              <a:extLst>
                <a:ext uri="{FF2B5EF4-FFF2-40B4-BE49-F238E27FC236}">
                  <a16:creationId xmlns:a16="http://schemas.microsoft.com/office/drawing/2014/main" id="{F2F70778-B303-46D3-8AA0-E19AF1B1E3E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447926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75" name="Line 18">
              <a:extLst>
                <a:ext uri="{FF2B5EF4-FFF2-40B4-BE49-F238E27FC236}">
                  <a16:creationId xmlns:a16="http://schemas.microsoft.com/office/drawing/2014/main" id="{D8682BFC-1767-47BE-82F4-94B3ED97BBE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501901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76" name="Line 19">
              <a:extLst>
                <a:ext uri="{FF2B5EF4-FFF2-40B4-BE49-F238E27FC236}">
                  <a16:creationId xmlns:a16="http://schemas.microsoft.com/office/drawing/2014/main" id="{69A598B4-CB80-4D44-A3E8-CB24DBE7AC8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557463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77" name="Line 20">
              <a:extLst>
                <a:ext uri="{FF2B5EF4-FFF2-40B4-BE49-F238E27FC236}">
                  <a16:creationId xmlns:a16="http://schemas.microsoft.com/office/drawing/2014/main" id="{E928222B-378C-4491-9B84-452A7185BCF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611438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78" name="Line 21">
              <a:extLst>
                <a:ext uri="{FF2B5EF4-FFF2-40B4-BE49-F238E27FC236}">
                  <a16:creationId xmlns:a16="http://schemas.microsoft.com/office/drawing/2014/main" id="{FB0A3F95-D0BA-47AF-9344-0070B9D4384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667001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79" name="Line 22">
              <a:extLst>
                <a:ext uri="{FF2B5EF4-FFF2-40B4-BE49-F238E27FC236}">
                  <a16:creationId xmlns:a16="http://schemas.microsoft.com/office/drawing/2014/main" id="{641A98E2-7637-4BD0-AD81-40E7BE5A5AB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722563" y="3144837"/>
              <a:ext cx="7938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80" name="Line 23">
              <a:extLst>
                <a:ext uri="{FF2B5EF4-FFF2-40B4-BE49-F238E27FC236}">
                  <a16:creationId xmlns:a16="http://schemas.microsoft.com/office/drawing/2014/main" id="{9AD2B59B-1A3D-412E-BABB-17030373B33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776538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81" name="Line 24">
              <a:extLst>
                <a:ext uri="{FF2B5EF4-FFF2-40B4-BE49-F238E27FC236}">
                  <a16:creationId xmlns:a16="http://schemas.microsoft.com/office/drawing/2014/main" id="{526278DD-59EA-4C0C-8CB6-6993F0B9A74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32101" y="3144837"/>
              <a:ext cx="7938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82" name="Line 25">
              <a:extLst>
                <a:ext uri="{FF2B5EF4-FFF2-40B4-BE49-F238E27FC236}">
                  <a16:creationId xmlns:a16="http://schemas.microsoft.com/office/drawing/2014/main" id="{E91F0154-5E90-482A-BC09-BE684F81DB1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86076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83" name="Line 26">
              <a:extLst>
                <a:ext uri="{FF2B5EF4-FFF2-40B4-BE49-F238E27FC236}">
                  <a16:creationId xmlns:a16="http://schemas.microsoft.com/office/drawing/2014/main" id="{32D876A1-E56D-429A-B0C8-55BC859E8F7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41638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84" name="Line 27">
              <a:extLst>
                <a:ext uri="{FF2B5EF4-FFF2-40B4-BE49-F238E27FC236}">
                  <a16:creationId xmlns:a16="http://schemas.microsoft.com/office/drawing/2014/main" id="{53442643-D290-4DB8-9DDD-78D7B9D3DD4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95613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85" name="Line 28">
              <a:extLst>
                <a:ext uri="{FF2B5EF4-FFF2-40B4-BE49-F238E27FC236}">
                  <a16:creationId xmlns:a16="http://schemas.microsoft.com/office/drawing/2014/main" id="{9DE5B6D3-6064-485C-8D54-43FB981E740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051176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86" name="Line 29">
              <a:extLst>
                <a:ext uri="{FF2B5EF4-FFF2-40B4-BE49-F238E27FC236}">
                  <a16:creationId xmlns:a16="http://schemas.microsoft.com/office/drawing/2014/main" id="{2D4EB4B2-91E1-4C10-A8B4-733D95B88DF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05151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87" name="Line 30">
              <a:extLst>
                <a:ext uri="{FF2B5EF4-FFF2-40B4-BE49-F238E27FC236}">
                  <a16:creationId xmlns:a16="http://schemas.microsoft.com/office/drawing/2014/main" id="{A58B9A91-4F90-43EE-9395-885B9DEB478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60713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88" name="Line 31">
              <a:extLst>
                <a:ext uri="{FF2B5EF4-FFF2-40B4-BE49-F238E27FC236}">
                  <a16:creationId xmlns:a16="http://schemas.microsoft.com/office/drawing/2014/main" id="{62D67B0E-A9BB-4A97-8FDF-C74F0611749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16276" y="3144837"/>
              <a:ext cx="7938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89" name="Line 32">
              <a:extLst>
                <a:ext uri="{FF2B5EF4-FFF2-40B4-BE49-F238E27FC236}">
                  <a16:creationId xmlns:a16="http://schemas.microsoft.com/office/drawing/2014/main" id="{27A308FE-B99C-44CD-A52C-685D96E81F2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70251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90" name="Line 33">
              <a:extLst>
                <a:ext uri="{FF2B5EF4-FFF2-40B4-BE49-F238E27FC236}">
                  <a16:creationId xmlns:a16="http://schemas.microsoft.com/office/drawing/2014/main" id="{C1B6C85C-5C5F-44F4-AA31-96179B67C3C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325813" y="3144837"/>
              <a:ext cx="7938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91" name="Line 85">
              <a:extLst>
                <a:ext uri="{FF2B5EF4-FFF2-40B4-BE49-F238E27FC236}">
                  <a16:creationId xmlns:a16="http://schemas.microsoft.com/office/drawing/2014/main" id="{5F230C75-11CD-4E8A-ACAB-82D6DB75B83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338388" y="3144837"/>
              <a:ext cx="7938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92" name="Line 86">
              <a:extLst>
                <a:ext uri="{FF2B5EF4-FFF2-40B4-BE49-F238E27FC236}">
                  <a16:creationId xmlns:a16="http://schemas.microsoft.com/office/drawing/2014/main" id="{6CE58CE7-E06F-4EBB-8B91-C335AC332ED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392363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93" name="Line 87">
              <a:extLst>
                <a:ext uri="{FF2B5EF4-FFF2-40B4-BE49-F238E27FC236}">
                  <a16:creationId xmlns:a16="http://schemas.microsoft.com/office/drawing/2014/main" id="{6137D7A7-5AFD-4018-BEDE-AB08C08B950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447926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94" name="Line 88">
              <a:extLst>
                <a:ext uri="{FF2B5EF4-FFF2-40B4-BE49-F238E27FC236}">
                  <a16:creationId xmlns:a16="http://schemas.microsoft.com/office/drawing/2014/main" id="{21543530-DF24-4FB8-A6AD-1C31211893D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501901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95" name="Line 89">
              <a:extLst>
                <a:ext uri="{FF2B5EF4-FFF2-40B4-BE49-F238E27FC236}">
                  <a16:creationId xmlns:a16="http://schemas.microsoft.com/office/drawing/2014/main" id="{386446DA-5F79-4A71-9AFA-1ADBC6D8AFA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557463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96" name="Line 90">
              <a:extLst>
                <a:ext uri="{FF2B5EF4-FFF2-40B4-BE49-F238E27FC236}">
                  <a16:creationId xmlns:a16="http://schemas.microsoft.com/office/drawing/2014/main" id="{22518913-54D6-4B95-AC26-6AAD5947995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611438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97" name="Line 91">
              <a:extLst>
                <a:ext uri="{FF2B5EF4-FFF2-40B4-BE49-F238E27FC236}">
                  <a16:creationId xmlns:a16="http://schemas.microsoft.com/office/drawing/2014/main" id="{CB6F33F7-75D6-45AA-8201-433387555AC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667001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98" name="Line 92">
              <a:extLst>
                <a:ext uri="{FF2B5EF4-FFF2-40B4-BE49-F238E27FC236}">
                  <a16:creationId xmlns:a16="http://schemas.microsoft.com/office/drawing/2014/main" id="{9EEF5064-5878-4D05-AB9A-BB4E5EDF310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722563" y="3144837"/>
              <a:ext cx="7938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99" name="Line 93">
              <a:extLst>
                <a:ext uri="{FF2B5EF4-FFF2-40B4-BE49-F238E27FC236}">
                  <a16:creationId xmlns:a16="http://schemas.microsoft.com/office/drawing/2014/main" id="{A73C05A5-EF83-499E-A301-80BA5199949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776538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00" name="Line 94">
              <a:extLst>
                <a:ext uri="{FF2B5EF4-FFF2-40B4-BE49-F238E27FC236}">
                  <a16:creationId xmlns:a16="http://schemas.microsoft.com/office/drawing/2014/main" id="{852413A5-9E31-44DB-86E8-06CE268D19E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32101" y="3144837"/>
              <a:ext cx="7938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01" name="Line 95">
              <a:extLst>
                <a:ext uri="{FF2B5EF4-FFF2-40B4-BE49-F238E27FC236}">
                  <a16:creationId xmlns:a16="http://schemas.microsoft.com/office/drawing/2014/main" id="{FE66E4C2-AE40-47AF-96D0-81FE0E2E1CD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86076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02" name="Line 96">
              <a:extLst>
                <a:ext uri="{FF2B5EF4-FFF2-40B4-BE49-F238E27FC236}">
                  <a16:creationId xmlns:a16="http://schemas.microsoft.com/office/drawing/2014/main" id="{187B1CAE-D3CC-4A29-8360-72832ADE082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41638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03" name="Line 97">
              <a:extLst>
                <a:ext uri="{FF2B5EF4-FFF2-40B4-BE49-F238E27FC236}">
                  <a16:creationId xmlns:a16="http://schemas.microsoft.com/office/drawing/2014/main" id="{D3E6ACB7-819D-4A60-9BDA-BC5C65C9EE7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95613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04" name="Line 98">
              <a:extLst>
                <a:ext uri="{FF2B5EF4-FFF2-40B4-BE49-F238E27FC236}">
                  <a16:creationId xmlns:a16="http://schemas.microsoft.com/office/drawing/2014/main" id="{44FC9330-1E0A-41C1-8F79-09294637C11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051176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05" name="Line 99">
              <a:extLst>
                <a:ext uri="{FF2B5EF4-FFF2-40B4-BE49-F238E27FC236}">
                  <a16:creationId xmlns:a16="http://schemas.microsoft.com/office/drawing/2014/main" id="{3F2565B8-AF8E-41F3-9E7B-5AD41649D17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05151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06" name="Line 100">
              <a:extLst>
                <a:ext uri="{FF2B5EF4-FFF2-40B4-BE49-F238E27FC236}">
                  <a16:creationId xmlns:a16="http://schemas.microsoft.com/office/drawing/2014/main" id="{E663F84B-0BAB-49F2-BA37-C71AB076FF2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60713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07" name="Line 101">
              <a:extLst>
                <a:ext uri="{FF2B5EF4-FFF2-40B4-BE49-F238E27FC236}">
                  <a16:creationId xmlns:a16="http://schemas.microsoft.com/office/drawing/2014/main" id="{504C3AC6-C4B7-4D75-A595-A7DB1200FD0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16276" y="3144837"/>
              <a:ext cx="7938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08" name="Line 102">
              <a:extLst>
                <a:ext uri="{FF2B5EF4-FFF2-40B4-BE49-F238E27FC236}">
                  <a16:creationId xmlns:a16="http://schemas.microsoft.com/office/drawing/2014/main" id="{445879AE-B148-4AD8-9598-028BE908310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70251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09" name="Line 103">
              <a:extLst>
                <a:ext uri="{FF2B5EF4-FFF2-40B4-BE49-F238E27FC236}">
                  <a16:creationId xmlns:a16="http://schemas.microsoft.com/office/drawing/2014/main" id="{3FD212FC-E7B4-458E-A539-637DB3CC028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325813" y="3144837"/>
              <a:ext cx="7938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10" name="Line 138">
              <a:extLst>
                <a:ext uri="{FF2B5EF4-FFF2-40B4-BE49-F238E27FC236}">
                  <a16:creationId xmlns:a16="http://schemas.microsoft.com/office/drawing/2014/main" id="{3D6028D5-7BE0-4C80-97B3-6276BA00AEA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213351" y="3314700"/>
              <a:ext cx="4763" cy="4763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11" name="Line 139">
              <a:extLst>
                <a:ext uri="{FF2B5EF4-FFF2-40B4-BE49-F238E27FC236}">
                  <a16:creationId xmlns:a16="http://schemas.microsoft.com/office/drawing/2014/main" id="{D520CB07-B8EE-44F9-BB99-1AC7375E7E7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259388" y="3341687"/>
              <a:ext cx="4763" cy="4763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12" name="Line 140">
              <a:extLst>
                <a:ext uri="{FF2B5EF4-FFF2-40B4-BE49-F238E27FC236}">
                  <a16:creationId xmlns:a16="http://schemas.microsoft.com/office/drawing/2014/main" id="{A7BA12D6-FAB9-4118-95F7-C0F73115264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310188" y="3365500"/>
              <a:ext cx="4763" cy="4763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13" name="Line 141">
              <a:extLst>
                <a:ext uri="{FF2B5EF4-FFF2-40B4-BE49-F238E27FC236}">
                  <a16:creationId xmlns:a16="http://schemas.microsoft.com/office/drawing/2014/main" id="{29D33D71-A91C-45CD-805A-C1C2C902BDB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359401" y="3387725"/>
              <a:ext cx="4763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14" name="Line 34">
              <a:extLst>
                <a:ext uri="{FF2B5EF4-FFF2-40B4-BE49-F238E27FC236}">
                  <a16:creationId xmlns:a16="http://schemas.microsoft.com/office/drawing/2014/main" id="{978013A6-289D-4F6B-B386-6CBB64BF9F9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379788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15" name="Line 35">
              <a:extLst>
                <a:ext uri="{FF2B5EF4-FFF2-40B4-BE49-F238E27FC236}">
                  <a16:creationId xmlns:a16="http://schemas.microsoft.com/office/drawing/2014/main" id="{8DA3B8C6-9E1A-41A1-8231-BB6055D6FB3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35351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16" name="Line 36">
              <a:extLst>
                <a:ext uri="{FF2B5EF4-FFF2-40B4-BE49-F238E27FC236}">
                  <a16:creationId xmlns:a16="http://schemas.microsoft.com/office/drawing/2014/main" id="{21CFB1E9-F958-4219-A034-11C09F46E45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89326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17" name="Line 37">
              <a:extLst>
                <a:ext uri="{FF2B5EF4-FFF2-40B4-BE49-F238E27FC236}">
                  <a16:creationId xmlns:a16="http://schemas.microsoft.com/office/drawing/2014/main" id="{3151EB46-A49C-4B4B-B4D5-9CC0BA3032D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44888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18" name="Line 38">
              <a:extLst>
                <a:ext uri="{FF2B5EF4-FFF2-40B4-BE49-F238E27FC236}">
                  <a16:creationId xmlns:a16="http://schemas.microsoft.com/office/drawing/2014/main" id="{8EC88EC5-7A38-48FA-A43E-D1D63B79347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00451" y="3144837"/>
              <a:ext cx="7938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19" name="Line 39">
              <a:extLst>
                <a:ext uri="{FF2B5EF4-FFF2-40B4-BE49-F238E27FC236}">
                  <a16:creationId xmlns:a16="http://schemas.microsoft.com/office/drawing/2014/main" id="{DD0A56C3-A015-41F3-94A5-F748812E821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54426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0" name="Line 40">
              <a:extLst>
                <a:ext uri="{FF2B5EF4-FFF2-40B4-BE49-F238E27FC236}">
                  <a16:creationId xmlns:a16="http://schemas.microsoft.com/office/drawing/2014/main" id="{FE0A2C57-7118-4A92-8E44-CC2C897BD86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09988" y="3144837"/>
              <a:ext cx="7938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1" name="Line 41">
              <a:extLst>
                <a:ext uri="{FF2B5EF4-FFF2-40B4-BE49-F238E27FC236}">
                  <a16:creationId xmlns:a16="http://schemas.microsoft.com/office/drawing/2014/main" id="{093534B7-5AB8-4392-A785-013A8A6F79E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63963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2" name="Line 42">
              <a:extLst>
                <a:ext uri="{FF2B5EF4-FFF2-40B4-BE49-F238E27FC236}">
                  <a16:creationId xmlns:a16="http://schemas.microsoft.com/office/drawing/2014/main" id="{0406E982-9AD8-4AC6-A926-8517BD7135C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819526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3" name="Line 43">
              <a:extLst>
                <a:ext uri="{FF2B5EF4-FFF2-40B4-BE49-F238E27FC236}">
                  <a16:creationId xmlns:a16="http://schemas.microsoft.com/office/drawing/2014/main" id="{B0FA0149-2C5B-47E5-9692-7DD27C2D6C0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873501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4" name="Line 44">
              <a:extLst>
                <a:ext uri="{FF2B5EF4-FFF2-40B4-BE49-F238E27FC236}">
                  <a16:creationId xmlns:a16="http://schemas.microsoft.com/office/drawing/2014/main" id="{5757B04A-4A33-477A-83B7-4F504523B7F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929063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5" name="Line 45">
              <a:extLst>
                <a:ext uri="{FF2B5EF4-FFF2-40B4-BE49-F238E27FC236}">
                  <a16:creationId xmlns:a16="http://schemas.microsoft.com/office/drawing/2014/main" id="{35E3D019-DC98-42BD-B80C-EF05EC51BAC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983038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6" name="Line 46">
              <a:extLst>
                <a:ext uri="{FF2B5EF4-FFF2-40B4-BE49-F238E27FC236}">
                  <a16:creationId xmlns:a16="http://schemas.microsoft.com/office/drawing/2014/main" id="{CF83402D-8DBB-4E83-8729-251FD2F306C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38601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7" name="Line 47">
              <a:extLst>
                <a:ext uri="{FF2B5EF4-FFF2-40B4-BE49-F238E27FC236}">
                  <a16:creationId xmlns:a16="http://schemas.microsoft.com/office/drawing/2014/main" id="{11F06B7D-07D3-45B8-9E9B-C2AB3B4F85A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94163" y="3144837"/>
              <a:ext cx="7938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8" name="Line 48">
              <a:extLst>
                <a:ext uri="{FF2B5EF4-FFF2-40B4-BE49-F238E27FC236}">
                  <a16:creationId xmlns:a16="http://schemas.microsoft.com/office/drawing/2014/main" id="{96F313BC-CA3E-4041-82F4-5C8119FBA0C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148138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9" name="Line 49">
              <a:extLst>
                <a:ext uri="{FF2B5EF4-FFF2-40B4-BE49-F238E27FC236}">
                  <a16:creationId xmlns:a16="http://schemas.microsoft.com/office/drawing/2014/main" id="{22CE680D-EDD6-4FCA-9DFF-D5B198DC58E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198938" y="3127375"/>
              <a:ext cx="4763" cy="4763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0" name="Line 50">
              <a:extLst>
                <a:ext uri="{FF2B5EF4-FFF2-40B4-BE49-F238E27FC236}">
                  <a16:creationId xmlns:a16="http://schemas.microsoft.com/office/drawing/2014/main" id="{93AC73E5-964D-4C52-AD26-BF27A2BC766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235451" y="3086100"/>
              <a:ext cx="4763" cy="4763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1" name="Line 51">
              <a:extLst>
                <a:ext uri="{FF2B5EF4-FFF2-40B4-BE49-F238E27FC236}">
                  <a16:creationId xmlns:a16="http://schemas.microsoft.com/office/drawing/2014/main" id="{B64AACD7-AE9B-40FC-96BB-0125703B543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276726" y="3049587"/>
              <a:ext cx="4763" cy="4763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2" name="Line 52">
              <a:extLst>
                <a:ext uri="{FF2B5EF4-FFF2-40B4-BE49-F238E27FC236}">
                  <a16:creationId xmlns:a16="http://schemas.microsoft.com/office/drawing/2014/main" id="{8727E0F2-644F-4E85-9AF8-C5E3DF0AE4C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313238" y="3008312"/>
              <a:ext cx="4763" cy="4763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3" name="Line 53">
              <a:extLst>
                <a:ext uri="{FF2B5EF4-FFF2-40B4-BE49-F238E27FC236}">
                  <a16:creationId xmlns:a16="http://schemas.microsoft.com/office/drawing/2014/main" id="{CAB0EC79-B3A8-491D-95D3-ADF97B67192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349751" y="2967037"/>
              <a:ext cx="4763" cy="4763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4" name="Line 54">
              <a:extLst>
                <a:ext uri="{FF2B5EF4-FFF2-40B4-BE49-F238E27FC236}">
                  <a16:creationId xmlns:a16="http://schemas.microsoft.com/office/drawing/2014/main" id="{69C727FE-969C-416A-8CA1-610C3B62ED3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386263" y="2925762"/>
              <a:ext cx="4763" cy="9525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5" name="Line 55">
              <a:extLst>
                <a:ext uri="{FF2B5EF4-FFF2-40B4-BE49-F238E27FC236}">
                  <a16:creationId xmlns:a16="http://schemas.microsoft.com/office/drawing/2014/main" id="{9CA9B3E6-D0E2-4F7F-8F26-986BA90E0F8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422776" y="2889250"/>
              <a:ext cx="4763" cy="4763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6" name="Line 56">
              <a:extLst>
                <a:ext uri="{FF2B5EF4-FFF2-40B4-BE49-F238E27FC236}">
                  <a16:creationId xmlns:a16="http://schemas.microsoft.com/office/drawing/2014/main" id="{28A55E30-90DD-4848-8B27-F9D1927CCFF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459288" y="2847975"/>
              <a:ext cx="4763" cy="4763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7" name="Line 57">
              <a:extLst>
                <a:ext uri="{FF2B5EF4-FFF2-40B4-BE49-F238E27FC236}">
                  <a16:creationId xmlns:a16="http://schemas.microsoft.com/office/drawing/2014/main" id="{0BB3CC11-3EA0-44CA-83A8-4D8AE72A90D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495801" y="2806700"/>
              <a:ext cx="4763" cy="4763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8" name="Line 58">
              <a:extLst>
                <a:ext uri="{FF2B5EF4-FFF2-40B4-BE49-F238E27FC236}">
                  <a16:creationId xmlns:a16="http://schemas.microsoft.com/office/drawing/2014/main" id="{6FA9571A-CE1C-4F16-855B-6E24B08F133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537076" y="2765425"/>
              <a:ext cx="4763" cy="4763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9" name="Line 59">
              <a:extLst>
                <a:ext uri="{FF2B5EF4-FFF2-40B4-BE49-F238E27FC236}">
                  <a16:creationId xmlns:a16="http://schemas.microsoft.com/office/drawing/2014/main" id="{FD7962ED-F175-4C42-84D9-20B5BC20D1B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573588" y="2724150"/>
              <a:ext cx="4763" cy="4763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0" name="Line 60">
              <a:extLst>
                <a:ext uri="{FF2B5EF4-FFF2-40B4-BE49-F238E27FC236}">
                  <a16:creationId xmlns:a16="http://schemas.microsoft.com/office/drawing/2014/main" id="{D21F0EB7-6FE6-4D46-913A-179E6A238EE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610101" y="2687637"/>
              <a:ext cx="4763" cy="4763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1" name="Line 61">
              <a:extLst>
                <a:ext uri="{FF2B5EF4-FFF2-40B4-BE49-F238E27FC236}">
                  <a16:creationId xmlns:a16="http://schemas.microsoft.com/office/drawing/2014/main" id="{2B69808C-1108-484E-ABD8-C26AB4127E3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660901" y="2674937"/>
              <a:ext cx="4763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2" name="Line 62">
              <a:extLst>
                <a:ext uri="{FF2B5EF4-FFF2-40B4-BE49-F238E27FC236}">
                  <a16:creationId xmlns:a16="http://schemas.microsoft.com/office/drawing/2014/main" id="{7EC9DA2D-485E-4D95-9CD9-85F16409099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14876" y="2665412"/>
              <a:ext cx="4763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3" name="Line 63">
              <a:extLst>
                <a:ext uri="{FF2B5EF4-FFF2-40B4-BE49-F238E27FC236}">
                  <a16:creationId xmlns:a16="http://schemas.microsoft.com/office/drawing/2014/main" id="{E77892F0-DA4B-4390-B731-F0C30E04435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70438" y="2655887"/>
              <a:ext cx="4763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4" name="Line 64">
              <a:extLst>
                <a:ext uri="{FF2B5EF4-FFF2-40B4-BE49-F238E27FC236}">
                  <a16:creationId xmlns:a16="http://schemas.microsoft.com/office/drawing/2014/main" id="{E63DE286-7A54-4428-B77E-994F3988356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819651" y="2647950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5" name="Line 65">
              <a:extLst>
                <a:ext uri="{FF2B5EF4-FFF2-40B4-BE49-F238E27FC236}">
                  <a16:creationId xmlns:a16="http://schemas.microsoft.com/office/drawing/2014/main" id="{A04DF835-49FE-493F-B3E9-03840AB96EB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875213" y="2638425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6" name="Line 66">
              <a:extLst>
                <a:ext uri="{FF2B5EF4-FFF2-40B4-BE49-F238E27FC236}">
                  <a16:creationId xmlns:a16="http://schemas.microsoft.com/office/drawing/2014/main" id="{F4F24B9C-C7EC-4E36-93FF-FF8F1184F96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930776" y="2628900"/>
              <a:ext cx="7938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7" name="Line 67">
              <a:extLst>
                <a:ext uri="{FF2B5EF4-FFF2-40B4-BE49-F238E27FC236}">
                  <a16:creationId xmlns:a16="http://schemas.microsoft.com/office/drawing/2014/main" id="{A2C0E98E-BA16-4ABE-BA00-CFF8A8A9F87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984751" y="26241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8" name="Line 68">
              <a:extLst>
                <a:ext uri="{FF2B5EF4-FFF2-40B4-BE49-F238E27FC236}">
                  <a16:creationId xmlns:a16="http://schemas.microsoft.com/office/drawing/2014/main" id="{910B773C-6FC9-449B-8916-30FEE47586C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040313" y="2624137"/>
              <a:ext cx="7938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9" name="Line 69">
              <a:extLst>
                <a:ext uri="{FF2B5EF4-FFF2-40B4-BE49-F238E27FC236}">
                  <a16:creationId xmlns:a16="http://schemas.microsoft.com/office/drawing/2014/main" id="{8D6DA570-AEAB-44E0-BBD7-6C5D3C3C216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089526" y="2638425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0" name="Line 70">
              <a:extLst>
                <a:ext uri="{FF2B5EF4-FFF2-40B4-BE49-F238E27FC236}">
                  <a16:creationId xmlns:a16="http://schemas.microsoft.com/office/drawing/2014/main" id="{A07E24D8-3E0B-4B2A-A944-DCC40DE7186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145088" y="2655887"/>
              <a:ext cx="4763" cy="4763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1" name="Line 71">
              <a:extLst>
                <a:ext uri="{FF2B5EF4-FFF2-40B4-BE49-F238E27FC236}">
                  <a16:creationId xmlns:a16="http://schemas.microsoft.com/office/drawing/2014/main" id="{D5D0D9B6-E219-4AC4-8A3A-032054995B7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195888" y="2674937"/>
              <a:ext cx="4763" cy="4763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2" name="Line 72">
              <a:extLst>
                <a:ext uri="{FF2B5EF4-FFF2-40B4-BE49-F238E27FC236}">
                  <a16:creationId xmlns:a16="http://schemas.microsoft.com/office/drawing/2014/main" id="{1D08ECF2-2C3C-48F3-A4F0-EFF603C3D03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245101" y="2692400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3" name="Line 73">
              <a:extLst>
                <a:ext uri="{FF2B5EF4-FFF2-40B4-BE49-F238E27FC236}">
                  <a16:creationId xmlns:a16="http://schemas.microsoft.com/office/drawing/2014/main" id="{183E4A09-7ABF-4786-9A4A-FA0C7BEC683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300663" y="2706687"/>
              <a:ext cx="4763" cy="4763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4" name="Line 74">
              <a:extLst>
                <a:ext uri="{FF2B5EF4-FFF2-40B4-BE49-F238E27FC236}">
                  <a16:creationId xmlns:a16="http://schemas.microsoft.com/office/drawing/2014/main" id="{52BF0446-3296-48C2-9F4F-EAEA2E60B17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351463" y="2720975"/>
              <a:ext cx="7938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5" name="Line 75">
              <a:extLst>
                <a:ext uri="{FF2B5EF4-FFF2-40B4-BE49-F238E27FC236}">
                  <a16:creationId xmlns:a16="http://schemas.microsoft.com/office/drawing/2014/main" id="{87F78C7A-6A84-4B99-8FBF-7539B25C4E3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405438" y="2733675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6" name="Line 76">
              <a:extLst>
                <a:ext uri="{FF2B5EF4-FFF2-40B4-BE49-F238E27FC236}">
                  <a16:creationId xmlns:a16="http://schemas.microsoft.com/office/drawing/2014/main" id="{DEC2B659-9CB2-4A88-9F0B-0F1118E6159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461001" y="2747962"/>
              <a:ext cx="4763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7" name="Line 77">
              <a:extLst>
                <a:ext uri="{FF2B5EF4-FFF2-40B4-BE49-F238E27FC236}">
                  <a16:creationId xmlns:a16="http://schemas.microsoft.com/office/drawing/2014/main" id="{0F6192CE-F5B0-4CBA-9D92-83C84D36612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510213" y="2762250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8" name="Line 78">
              <a:extLst>
                <a:ext uri="{FF2B5EF4-FFF2-40B4-BE49-F238E27FC236}">
                  <a16:creationId xmlns:a16="http://schemas.microsoft.com/office/drawing/2014/main" id="{9899A7F9-0D68-42EC-B6AF-A819B401133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565776" y="2774950"/>
              <a:ext cx="4763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9" name="Line 79">
              <a:extLst>
                <a:ext uri="{FF2B5EF4-FFF2-40B4-BE49-F238E27FC236}">
                  <a16:creationId xmlns:a16="http://schemas.microsoft.com/office/drawing/2014/main" id="{0F01AF9F-9F59-4527-BBF5-10F95E6616F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619751" y="2789237"/>
              <a:ext cx="4763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0" name="Line 80">
              <a:extLst>
                <a:ext uri="{FF2B5EF4-FFF2-40B4-BE49-F238E27FC236}">
                  <a16:creationId xmlns:a16="http://schemas.microsoft.com/office/drawing/2014/main" id="{A82C52EA-C747-494C-95AF-72A42FDCDDF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670551" y="28019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1" name="Line 81">
              <a:extLst>
                <a:ext uri="{FF2B5EF4-FFF2-40B4-BE49-F238E27FC236}">
                  <a16:creationId xmlns:a16="http://schemas.microsoft.com/office/drawing/2014/main" id="{BAE9D187-E3C2-4059-AA06-E9A3AC225CE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726113" y="2811462"/>
              <a:ext cx="4763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2" name="Line 82">
              <a:extLst>
                <a:ext uri="{FF2B5EF4-FFF2-40B4-BE49-F238E27FC236}">
                  <a16:creationId xmlns:a16="http://schemas.microsoft.com/office/drawing/2014/main" id="{6C593D1F-8375-480D-A64D-0CE188D60E7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780088" y="2820987"/>
              <a:ext cx="4763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3" name="Line 83">
              <a:extLst>
                <a:ext uri="{FF2B5EF4-FFF2-40B4-BE49-F238E27FC236}">
                  <a16:creationId xmlns:a16="http://schemas.microsoft.com/office/drawing/2014/main" id="{A181A4E3-27BB-4B99-A39F-CB15E30DDFA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835651" y="2830512"/>
              <a:ext cx="4763" cy="4763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4" name="Line 84">
              <a:extLst>
                <a:ext uri="{FF2B5EF4-FFF2-40B4-BE49-F238E27FC236}">
                  <a16:creationId xmlns:a16="http://schemas.microsoft.com/office/drawing/2014/main" id="{ACF70860-A347-4667-8C36-A170C62E9F9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886451" y="2838450"/>
              <a:ext cx="7938" cy="4763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5" name="Line 104">
              <a:extLst>
                <a:ext uri="{FF2B5EF4-FFF2-40B4-BE49-F238E27FC236}">
                  <a16:creationId xmlns:a16="http://schemas.microsoft.com/office/drawing/2014/main" id="{6D592166-F818-43A6-B658-309D125E132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379788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6" name="Line 105">
              <a:extLst>
                <a:ext uri="{FF2B5EF4-FFF2-40B4-BE49-F238E27FC236}">
                  <a16:creationId xmlns:a16="http://schemas.microsoft.com/office/drawing/2014/main" id="{DF43FCAD-EF48-462F-BE16-03B8B694875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35351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7" name="Line 106">
              <a:extLst>
                <a:ext uri="{FF2B5EF4-FFF2-40B4-BE49-F238E27FC236}">
                  <a16:creationId xmlns:a16="http://schemas.microsoft.com/office/drawing/2014/main" id="{47987F7F-1FD1-4B18-ADA7-4F6975524B5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89326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8" name="Line 107">
              <a:extLst>
                <a:ext uri="{FF2B5EF4-FFF2-40B4-BE49-F238E27FC236}">
                  <a16:creationId xmlns:a16="http://schemas.microsoft.com/office/drawing/2014/main" id="{BEACDA29-0DF6-44E7-B906-C199DEE207C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44888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9" name="Line 108">
              <a:extLst>
                <a:ext uri="{FF2B5EF4-FFF2-40B4-BE49-F238E27FC236}">
                  <a16:creationId xmlns:a16="http://schemas.microsoft.com/office/drawing/2014/main" id="{06F17E7E-1DA8-4710-991F-44939BA8F44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00451" y="3144837"/>
              <a:ext cx="7938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0" name="Line 109">
              <a:extLst>
                <a:ext uri="{FF2B5EF4-FFF2-40B4-BE49-F238E27FC236}">
                  <a16:creationId xmlns:a16="http://schemas.microsoft.com/office/drawing/2014/main" id="{C5B50212-0B2E-49E0-892F-94871242472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54426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1" name="Line 110">
              <a:extLst>
                <a:ext uri="{FF2B5EF4-FFF2-40B4-BE49-F238E27FC236}">
                  <a16:creationId xmlns:a16="http://schemas.microsoft.com/office/drawing/2014/main" id="{2E13BDDA-B4E5-48D2-995C-8CBF0E4FE90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09988" y="3144837"/>
              <a:ext cx="7938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2" name="Line 111">
              <a:extLst>
                <a:ext uri="{FF2B5EF4-FFF2-40B4-BE49-F238E27FC236}">
                  <a16:creationId xmlns:a16="http://schemas.microsoft.com/office/drawing/2014/main" id="{D7001A65-3F2F-4884-8D31-F32DA293C25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63963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3" name="Line 112">
              <a:extLst>
                <a:ext uri="{FF2B5EF4-FFF2-40B4-BE49-F238E27FC236}">
                  <a16:creationId xmlns:a16="http://schemas.microsoft.com/office/drawing/2014/main" id="{A8904448-75FF-449B-8D13-78B20685A7D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819526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4" name="Line 113">
              <a:extLst>
                <a:ext uri="{FF2B5EF4-FFF2-40B4-BE49-F238E27FC236}">
                  <a16:creationId xmlns:a16="http://schemas.microsoft.com/office/drawing/2014/main" id="{86E51E8B-1C85-444B-AAE4-D5D1479C0CA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873501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5" name="Line 114">
              <a:extLst>
                <a:ext uri="{FF2B5EF4-FFF2-40B4-BE49-F238E27FC236}">
                  <a16:creationId xmlns:a16="http://schemas.microsoft.com/office/drawing/2014/main" id="{B12D631B-44A3-4022-B4A5-CAA517CD356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929063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6" name="Line 115">
              <a:extLst>
                <a:ext uri="{FF2B5EF4-FFF2-40B4-BE49-F238E27FC236}">
                  <a16:creationId xmlns:a16="http://schemas.microsoft.com/office/drawing/2014/main" id="{FD9C18CE-0894-4B85-8BD4-2FA7E69F4FB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983038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7" name="Line 116">
              <a:extLst>
                <a:ext uri="{FF2B5EF4-FFF2-40B4-BE49-F238E27FC236}">
                  <a16:creationId xmlns:a16="http://schemas.microsoft.com/office/drawing/2014/main" id="{7A0B35A2-FF19-4855-A9C7-B1FE699F6FD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38601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8" name="Line 117">
              <a:extLst>
                <a:ext uri="{FF2B5EF4-FFF2-40B4-BE49-F238E27FC236}">
                  <a16:creationId xmlns:a16="http://schemas.microsoft.com/office/drawing/2014/main" id="{0B7BBDED-E168-46F4-8B13-2E345D94C6A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94163" y="3144837"/>
              <a:ext cx="7938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9" name="Line 118">
              <a:extLst>
                <a:ext uri="{FF2B5EF4-FFF2-40B4-BE49-F238E27FC236}">
                  <a16:creationId xmlns:a16="http://schemas.microsoft.com/office/drawing/2014/main" id="{9E82911B-F095-4A24-AB41-AB8881D52A4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148138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0" name="Line 119">
              <a:extLst>
                <a:ext uri="{FF2B5EF4-FFF2-40B4-BE49-F238E27FC236}">
                  <a16:creationId xmlns:a16="http://schemas.microsoft.com/office/drawing/2014/main" id="{F0174A49-B96F-44E4-86C7-AF411E5F488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03701" y="3154362"/>
              <a:ext cx="4763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1" name="Line 120">
              <a:extLst>
                <a:ext uri="{FF2B5EF4-FFF2-40B4-BE49-F238E27FC236}">
                  <a16:creationId xmlns:a16="http://schemas.microsoft.com/office/drawing/2014/main" id="{39054CE2-0581-4558-AC40-EBAAF436AE7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52913" y="3173412"/>
              <a:ext cx="4763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2" name="Line 121">
              <a:extLst>
                <a:ext uri="{FF2B5EF4-FFF2-40B4-BE49-F238E27FC236}">
                  <a16:creationId xmlns:a16="http://schemas.microsoft.com/office/drawing/2014/main" id="{95002538-3A06-4B8F-9ED8-949943219F3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03713" y="3190875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3" name="Line 122">
              <a:extLst>
                <a:ext uri="{FF2B5EF4-FFF2-40B4-BE49-F238E27FC236}">
                  <a16:creationId xmlns:a16="http://schemas.microsoft.com/office/drawing/2014/main" id="{25E7069E-3461-4BE3-9F2A-83D39826CD7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59276" y="3200400"/>
              <a:ext cx="7938" cy="4763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4" name="Line 123">
              <a:extLst>
                <a:ext uri="{FF2B5EF4-FFF2-40B4-BE49-F238E27FC236}">
                  <a16:creationId xmlns:a16="http://schemas.microsoft.com/office/drawing/2014/main" id="{6F97B3E3-230E-476D-BB00-E74B5C4100C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13251" y="3214687"/>
              <a:ext cx="4763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5" name="Line 124">
              <a:extLst>
                <a:ext uri="{FF2B5EF4-FFF2-40B4-BE49-F238E27FC236}">
                  <a16:creationId xmlns:a16="http://schemas.microsoft.com/office/drawing/2014/main" id="{B6A511F5-9D4A-4B7B-93E7-14B0B031AC7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64051" y="322738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6" name="Line 125">
              <a:extLst>
                <a:ext uri="{FF2B5EF4-FFF2-40B4-BE49-F238E27FC236}">
                  <a16:creationId xmlns:a16="http://schemas.microsoft.com/office/drawing/2014/main" id="{E95B0D15-3282-431C-A5DA-FB2FE449FE5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18026" y="3241675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7" name="Line 126">
              <a:extLst>
                <a:ext uri="{FF2B5EF4-FFF2-40B4-BE49-F238E27FC236}">
                  <a16:creationId xmlns:a16="http://schemas.microsoft.com/office/drawing/2014/main" id="{F3A00B5E-CC5D-4710-9462-58EB07032F4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73588" y="3251200"/>
              <a:ext cx="4763" cy="4763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8" name="Line 127">
              <a:extLst>
                <a:ext uri="{FF2B5EF4-FFF2-40B4-BE49-F238E27FC236}">
                  <a16:creationId xmlns:a16="http://schemas.microsoft.com/office/drawing/2014/main" id="{C7DD6D9C-E828-4E90-A522-069A9E426DE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624388" y="3263900"/>
              <a:ext cx="7938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9" name="Line 128">
              <a:extLst>
                <a:ext uri="{FF2B5EF4-FFF2-40B4-BE49-F238E27FC236}">
                  <a16:creationId xmlns:a16="http://schemas.microsoft.com/office/drawing/2014/main" id="{5DD95C9E-4C23-4B24-9E93-C00CBDCB220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678363" y="32591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0" name="Line 129">
              <a:extLst>
                <a:ext uri="{FF2B5EF4-FFF2-40B4-BE49-F238E27FC236}">
                  <a16:creationId xmlns:a16="http://schemas.microsoft.com/office/drawing/2014/main" id="{AF2503FE-4858-4D19-A9FA-D533967A15D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33926" y="3255962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1" name="Line 130">
              <a:extLst>
                <a:ext uri="{FF2B5EF4-FFF2-40B4-BE49-F238E27FC236}">
                  <a16:creationId xmlns:a16="http://schemas.microsoft.com/office/drawing/2014/main" id="{ABC27234-5859-4983-B21D-9FCD5793789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87901" y="3255962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2" name="Line 131">
              <a:extLst>
                <a:ext uri="{FF2B5EF4-FFF2-40B4-BE49-F238E27FC236}">
                  <a16:creationId xmlns:a16="http://schemas.microsoft.com/office/drawing/2014/main" id="{1A2CBA03-AEDC-4D47-A46C-9FF4A7BAC4C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843463" y="3251200"/>
              <a:ext cx="9525" cy="4763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3" name="Line 132">
              <a:extLst>
                <a:ext uri="{FF2B5EF4-FFF2-40B4-BE49-F238E27FC236}">
                  <a16:creationId xmlns:a16="http://schemas.microsoft.com/office/drawing/2014/main" id="{E9452D9F-08FE-4CAA-95D0-1639D585FA6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897438" y="3251200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4" name="Line 133">
              <a:extLst>
                <a:ext uri="{FF2B5EF4-FFF2-40B4-BE49-F238E27FC236}">
                  <a16:creationId xmlns:a16="http://schemas.microsoft.com/office/drawing/2014/main" id="{A55B9F1C-ABA4-4DE0-A3F6-0628B780965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953001" y="32464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5" name="Line 134">
              <a:extLst>
                <a:ext uri="{FF2B5EF4-FFF2-40B4-BE49-F238E27FC236}">
                  <a16:creationId xmlns:a16="http://schemas.microsoft.com/office/drawing/2014/main" id="{2EA74D5C-0E2E-470E-A8D2-967FF107F9F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008563" y="3241675"/>
              <a:ext cx="7938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6" name="Line 135">
              <a:extLst>
                <a:ext uri="{FF2B5EF4-FFF2-40B4-BE49-F238E27FC236}">
                  <a16:creationId xmlns:a16="http://schemas.microsoft.com/office/drawing/2014/main" id="{41D9C724-3BEB-4C8E-AFBA-4B422461810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062538" y="3246437"/>
              <a:ext cx="4763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7" name="Line 136">
              <a:extLst>
                <a:ext uri="{FF2B5EF4-FFF2-40B4-BE49-F238E27FC236}">
                  <a16:creationId xmlns:a16="http://schemas.microsoft.com/office/drawing/2014/main" id="{E67CE4D1-0FB9-48DF-865C-8E73EE8E381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113338" y="3268662"/>
              <a:ext cx="4763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8" name="Line 137">
              <a:extLst>
                <a:ext uri="{FF2B5EF4-FFF2-40B4-BE49-F238E27FC236}">
                  <a16:creationId xmlns:a16="http://schemas.microsoft.com/office/drawing/2014/main" id="{7FE32E93-C38A-4FE8-A8E2-34C88CDB2FA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162551" y="3292475"/>
              <a:ext cx="4763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9" name="Line 142">
              <a:extLst>
                <a:ext uri="{FF2B5EF4-FFF2-40B4-BE49-F238E27FC236}">
                  <a16:creationId xmlns:a16="http://schemas.microsoft.com/office/drawing/2014/main" id="{848D4BD5-9DEC-4A3D-BFFA-77881B376F7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410201" y="3409950"/>
              <a:ext cx="4763" cy="4763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0" name="Line 143">
              <a:extLst>
                <a:ext uri="{FF2B5EF4-FFF2-40B4-BE49-F238E27FC236}">
                  <a16:creationId xmlns:a16="http://schemas.microsoft.com/office/drawing/2014/main" id="{6282AAF8-4203-4167-AE50-6369C419A1A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456238" y="3433763"/>
              <a:ext cx="9525" cy="4763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1" name="Line 144">
              <a:extLst>
                <a:ext uri="{FF2B5EF4-FFF2-40B4-BE49-F238E27FC236}">
                  <a16:creationId xmlns:a16="http://schemas.microsoft.com/office/drawing/2014/main" id="{CD3DB1FB-2AF0-453D-8758-E83D217B36E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505451" y="3460750"/>
              <a:ext cx="4763" cy="4763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2" name="Line 145">
              <a:extLst>
                <a:ext uri="{FF2B5EF4-FFF2-40B4-BE49-F238E27FC236}">
                  <a16:creationId xmlns:a16="http://schemas.microsoft.com/office/drawing/2014/main" id="{E0CB356A-E196-45BD-9769-288940162BE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556251" y="3487738"/>
              <a:ext cx="4763" cy="4763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3" name="Line 146">
              <a:extLst>
                <a:ext uri="{FF2B5EF4-FFF2-40B4-BE49-F238E27FC236}">
                  <a16:creationId xmlns:a16="http://schemas.microsoft.com/office/drawing/2014/main" id="{63BF3EAB-13C9-4BBF-8368-E6F7D86F77F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602288" y="3516313"/>
              <a:ext cx="4763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4" name="Line 147">
              <a:extLst>
                <a:ext uri="{FF2B5EF4-FFF2-40B4-BE49-F238E27FC236}">
                  <a16:creationId xmlns:a16="http://schemas.microsoft.com/office/drawing/2014/main" id="{8845FC3D-0BE9-4E7B-AAB4-F64FF29CAEF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653088" y="3538538"/>
              <a:ext cx="4763" cy="4763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5" name="Line 148">
              <a:extLst>
                <a:ext uri="{FF2B5EF4-FFF2-40B4-BE49-F238E27FC236}">
                  <a16:creationId xmlns:a16="http://schemas.microsoft.com/office/drawing/2014/main" id="{2C98754C-7BA9-4D89-B685-A22A520DFAB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697538" y="3565525"/>
              <a:ext cx="4763" cy="4763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6" name="Line 149">
              <a:extLst>
                <a:ext uri="{FF2B5EF4-FFF2-40B4-BE49-F238E27FC236}">
                  <a16:creationId xmlns:a16="http://schemas.microsoft.com/office/drawing/2014/main" id="{9313CF22-AAFA-4D09-911C-705603343F1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702301" y="3570288"/>
              <a:ext cx="0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7" name="Line 150">
              <a:extLst>
                <a:ext uri="{FF2B5EF4-FFF2-40B4-BE49-F238E27FC236}">
                  <a16:creationId xmlns:a16="http://schemas.microsoft.com/office/drawing/2014/main" id="{08D81697-147C-462E-831F-C8733939D2E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748338" y="3594100"/>
              <a:ext cx="4763" cy="4763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8" name="Line 151">
              <a:extLst>
                <a:ext uri="{FF2B5EF4-FFF2-40B4-BE49-F238E27FC236}">
                  <a16:creationId xmlns:a16="http://schemas.microsoft.com/office/drawing/2014/main" id="{C91B6D42-F618-4F30-9B5E-14F71942F75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794376" y="3616325"/>
              <a:ext cx="9525" cy="4763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9" name="Line 152">
              <a:extLst>
                <a:ext uri="{FF2B5EF4-FFF2-40B4-BE49-F238E27FC236}">
                  <a16:creationId xmlns:a16="http://schemas.microsoft.com/office/drawing/2014/main" id="{A7CD46F3-6FF5-4AC2-902A-979426AE88B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845176" y="3643313"/>
              <a:ext cx="3175" cy="4763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10" name="Line 153">
              <a:extLst>
                <a:ext uri="{FF2B5EF4-FFF2-40B4-BE49-F238E27FC236}">
                  <a16:creationId xmlns:a16="http://schemas.microsoft.com/office/drawing/2014/main" id="{0D145851-4E8D-4ACC-9E57-018EB223759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889626" y="3671888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111" name="Line 369">
            <a:extLst>
              <a:ext uri="{FF2B5EF4-FFF2-40B4-BE49-F238E27FC236}">
                <a16:creationId xmlns:a16="http://schemas.microsoft.com/office/drawing/2014/main" id="{4F77CEDD-7F8B-4C25-831F-B5D5039423F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095501" y="3144837"/>
            <a:ext cx="92075" cy="0"/>
          </a:xfrm>
          <a:prstGeom prst="line">
            <a:avLst/>
          </a:prstGeom>
          <a:noFill/>
          <a:ln w="19050">
            <a:solidFill>
              <a:srgbClr val="DDDDD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12" name="Line 371">
            <a:extLst>
              <a:ext uri="{FF2B5EF4-FFF2-40B4-BE49-F238E27FC236}">
                <a16:creationId xmlns:a16="http://schemas.microsoft.com/office/drawing/2014/main" id="{C32A0BA1-AC99-44B0-99ED-170AE332A45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095501" y="5048250"/>
            <a:ext cx="92075" cy="0"/>
          </a:xfrm>
          <a:prstGeom prst="line">
            <a:avLst/>
          </a:prstGeom>
          <a:noFill/>
          <a:ln w="19050">
            <a:solidFill>
              <a:srgbClr val="DDDDD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13" name="Line 373">
            <a:extLst>
              <a:ext uri="{FF2B5EF4-FFF2-40B4-BE49-F238E27FC236}">
                <a16:creationId xmlns:a16="http://schemas.microsoft.com/office/drawing/2014/main" id="{2ADDF8EC-1C71-446B-805E-DA35F705B3E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095501" y="4095750"/>
            <a:ext cx="92075" cy="0"/>
          </a:xfrm>
          <a:prstGeom prst="line">
            <a:avLst/>
          </a:prstGeom>
          <a:noFill/>
          <a:ln w="19050">
            <a:solidFill>
              <a:srgbClr val="DDDDD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14" name="Line 375">
            <a:extLst>
              <a:ext uri="{FF2B5EF4-FFF2-40B4-BE49-F238E27FC236}">
                <a16:creationId xmlns:a16="http://schemas.microsoft.com/office/drawing/2014/main" id="{E2F1E56E-FAE3-44A5-86A9-662A44F7EBF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095501" y="2193925"/>
            <a:ext cx="92075" cy="0"/>
          </a:xfrm>
          <a:prstGeom prst="line">
            <a:avLst/>
          </a:prstGeom>
          <a:noFill/>
          <a:ln w="19050">
            <a:solidFill>
              <a:srgbClr val="DDDDD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15" name="Line 377">
            <a:extLst>
              <a:ext uri="{FF2B5EF4-FFF2-40B4-BE49-F238E27FC236}">
                <a16:creationId xmlns:a16="http://schemas.microsoft.com/office/drawing/2014/main" id="{16DB451F-46E2-4A4F-A764-D0913C0E72D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095501" y="1243012"/>
            <a:ext cx="92075" cy="0"/>
          </a:xfrm>
          <a:prstGeom prst="line">
            <a:avLst/>
          </a:prstGeom>
          <a:noFill/>
          <a:ln w="19050">
            <a:solidFill>
              <a:srgbClr val="DDDDD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16" name="Freeform 13">
            <a:extLst>
              <a:ext uri="{FF2B5EF4-FFF2-40B4-BE49-F238E27FC236}">
                <a16:creationId xmlns:a16="http://schemas.microsoft.com/office/drawing/2014/main" id="{1DB54695-C8E3-4D6B-8CCF-82CEF27153D5}"/>
              </a:ext>
            </a:extLst>
          </p:cNvPr>
          <p:cNvSpPr>
            <a:spLocks/>
          </p:cNvSpPr>
          <p:nvPr/>
        </p:nvSpPr>
        <p:spPr bwMode="auto">
          <a:xfrm>
            <a:off x="2338388" y="2925762"/>
            <a:ext cx="3149600" cy="219075"/>
          </a:xfrm>
          <a:custGeom>
            <a:avLst/>
            <a:gdLst>
              <a:gd name="T0" fmla="*/ 0 w 689"/>
              <a:gd name="T1" fmla="*/ 48 h 48"/>
              <a:gd name="T2" fmla="*/ 24 w 689"/>
              <a:gd name="T3" fmla="*/ 48 h 48"/>
              <a:gd name="T4" fmla="*/ 48 w 689"/>
              <a:gd name="T5" fmla="*/ 48 h 48"/>
              <a:gd name="T6" fmla="*/ 72 w 689"/>
              <a:gd name="T7" fmla="*/ 48 h 48"/>
              <a:gd name="T8" fmla="*/ 95 w 689"/>
              <a:gd name="T9" fmla="*/ 48 h 48"/>
              <a:gd name="T10" fmla="*/ 119 w 689"/>
              <a:gd name="T11" fmla="*/ 48 h 48"/>
              <a:gd name="T12" fmla="*/ 143 w 689"/>
              <a:gd name="T13" fmla="*/ 48 h 48"/>
              <a:gd name="T14" fmla="*/ 166 w 689"/>
              <a:gd name="T15" fmla="*/ 48 h 48"/>
              <a:gd name="T16" fmla="*/ 190 w 689"/>
              <a:gd name="T17" fmla="*/ 48 h 48"/>
              <a:gd name="T18" fmla="*/ 214 w 689"/>
              <a:gd name="T19" fmla="*/ 48 h 48"/>
              <a:gd name="T20" fmla="*/ 238 w 689"/>
              <a:gd name="T21" fmla="*/ 48 h 48"/>
              <a:gd name="T22" fmla="*/ 261 w 689"/>
              <a:gd name="T23" fmla="*/ 48 h 48"/>
              <a:gd name="T24" fmla="*/ 285 w 689"/>
              <a:gd name="T25" fmla="*/ 48 h 48"/>
              <a:gd name="T26" fmla="*/ 309 w 689"/>
              <a:gd name="T27" fmla="*/ 48 h 48"/>
              <a:gd name="T28" fmla="*/ 333 w 689"/>
              <a:gd name="T29" fmla="*/ 48 h 48"/>
              <a:gd name="T30" fmla="*/ 356 w 689"/>
              <a:gd name="T31" fmla="*/ 48 h 48"/>
              <a:gd name="T32" fmla="*/ 380 w 689"/>
              <a:gd name="T33" fmla="*/ 48 h 48"/>
              <a:gd name="T34" fmla="*/ 404 w 689"/>
              <a:gd name="T35" fmla="*/ 48 h 48"/>
              <a:gd name="T36" fmla="*/ 428 w 689"/>
              <a:gd name="T37" fmla="*/ 41 h 48"/>
              <a:gd name="T38" fmla="*/ 451 w 689"/>
              <a:gd name="T39" fmla="*/ 31 h 48"/>
              <a:gd name="T40" fmla="*/ 475 w 689"/>
              <a:gd name="T41" fmla="*/ 21 h 48"/>
              <a:gd name="T42" fmla="*/ 499 w 689"/>
              <a:gd name="T43" fmla="*/ 12 h 48"/>
              <a:gd name="T44" fmla="*/ 523 w 689"/>
              <a:gd name="T45" fmla="*/ 9 h 48"/>
              <a:gd name="T46" fmla="*/ 546 w 689"/>
              <a:gd name="T47" fmla="*/ 6 h 48"/>
              <a:gd name="T48" fmla="*/ 570 w 689"/>
              <a:gd name="T49" fmla="*/ 3 h 48"/>
              <a:gd name="T50" fmla="*/ 594 w 689"/>
              <a:gd name="T51" fmla="*/ 0 h 48"/>
              <a:gd name="T52" fmla="*/ 618 w 689"/>
              <a:gd name="T53" fmla="*/ 11 h 48"/>
              <a:gd name="T54" fmla="*/ 641 w 689"/>
              <a:gd name="T55" fmla="*/ 21 h 48"/>
              <a:gd name="T56" fmla="*/ 665 w 689"/>
              <a:gd name="T57" fmla="*/ 31 h 48"/>
              <a:gd name="T58" fmla="*/ 689 w 689"/>
              <a:gd name="T59" fmla="*/ 40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689" h="48">
                <a:moveTo>
                  <a:pt x="0" y="48"/>
                </a:moveTo>
                <a:lnTo>
                  <a:pt x="24" y="48"/>
                </a:lnTo>
                <a:lnTo>
                  <a:pt x="48" y="48"/>
                </a:lnTo>
                <a:lnTo>
                  <a:pt x="72" y="48"/>
                </a:lnTo>
                <a:lnTo>
                  <a:pt x="95" y="48"/>
                </a:lnTo>
                <a:lnTo>
                  <a:pt x="119" y="48"/>
                </a:lnTo>
                <a:lnTo>
                  <a:pt x="143" y="48"/>
                </a:lnTo>
                <a:lnTo>
                  <a:pt x="166" y="48"/>
                </a:lnTo>
                <a:lnTo>
                  <a:pt x="190" y="48"/>
                </a:lnTo>
                <a:lnTo>
                  <a:pt x="214" y="48"/>
                </a:lnTo>
                <a:lnTo>
                  <a:pt x="238" y="48"/>
                </a:lnTo>
                <a:lnTo>
                  <a:pt x="261" y="48"/>
                </a:lnTo>
                <a:lnTo>
                  <a:pt x="285" y="48"/>
                </a:lnTo>
                <a:lnTo>
                  <a:pt x="309" y="48"/>
                </a:lnTo>
                <a:lnTo>
                  <a:pt x="333" y="48"/>
                </a:lnTo>
                <a:lnTo>
                  <a:pt x="356" y="48"/>
                </a:lnTo>
                <a:lnTo>
                  <a:pt x="380" y="48"/>
                </a:lnTo>
                <a:lnTo>
                  <a:pt x="404" y="48"/>
                </a:lnTo>
                <a:lnTo>
                  <a:pt x="428" y="41"/>
                </a:lnTo>
                <a:lnTo>
                  <a:pt x="451" y="31"/>
                </a:lnTo>
                <a:lnTo>
                  <a:pt x="475" y="21"/>
                </a:lnTo>
                <a:lnTo>
                  <a:pt x="499" y="12"/>
                </a:lnTo>
                <a:lnTo>
                  <a:pt x="523" y="9"/>
                </a:lnTo>
                <a:lnTo>
                  <a:pt x="546" y="6"/>
                </a:lnTo>
                <a:lnTo>
                  <a:pt x="570" y="3"/>
                </a:lnTo>
                <a:lnTo>
                  <a:pt x="594" y="0"/>
                </a:lnTo>
                <a:lnTo>
                  <a:pt x="618" y="11"/>
                </a:lnTo>
                <a:lnTo>
                  <a:pt x="641" y="21"/>
                </a:lnTo>
                <a:lnTo>
                  <a:pt x="665" y="31"/>
                </a:lnTo>
                <a:lnTo>
                  <a:pt x="689" y="40"/>
                </a:lnTo>
              </a:path>
            </a:pathLst>
          </a:custGeom>
          <a:noFill/>
          <a:ln w="31750">
            <a:solidFill>
              <a:schemeClr val="bg1">
                <a:lumMod val="50000"/>
                <a:alpha val="4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20" name="Line 10">
            <a:extLst>
              <a:ext uri="{FF2B5EF4-FFF2-40B4-BE49-F238E27FC236}">
                <a16:creationId xmlns:a16="http://schemas.microsoft.com/office/drawing/2014/main" id="{12212595-6C53-4BC9-A6D6-97C214879604}"/>
              </a:ext>
            </a:extLst>
          </p:cNvPr>
          <p:cNvSpPr/>
          <p:nvPr/>
        </p:nvSpPr>
        <p:spPr>
          <a:xfrm>
            <a:off x="2211389" y="3144837"/>
            <a:ext cx="7885110" cy="17461"/>
          </a:xfrm>
          <a:prstGeom prst="line">
            <a:avLst/>
          </a:prstGeom>
          <a:ln w="28575">
            <a:solidFill>
              <a:srgbClr val="807F80">
                <a:alpha val="50000"/>
              </a:srgbClr>
            </a:solidFill>
          </a:ln>
        </p:spPr>
        <p:txBody>
          <a:bodyPr lIns="45719" rIns="45719"/>
          <a:lstStyle/>
          <a:p>
            <a:endParaRPr dirty="0"/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A6DFAC6B-0ED9-5745-96E9-DAC1DAF28455}"/>
              </a:ext>
            </a:extLst>
          </p:cNvPr>
          <p:cNvGrpSpPr/>
          <p:nvPr/>
        </p:nvGrpSpPr>
        <p:grpSpPr>
          <a:xfrm>
            <a:off x="4271963" y="1947863"/>
            <a:ext cx="5143500" cy="3319463"/>
            <a:chOff x="4271963" y="1947863"/>
            <a:chExt cx="5143500" cy="3319463"/>
          </a:xfrm>
        </p:grpSpPr>
        <p:sp>
          <p:nvSpPr>
            <p:cNvPr id="2804" name="Line 206">
              <a:extLst>
                <a:ext uri="{FF2B5EF4-FFF2-40B4-BE49-F238E27FC236}">
                  <a16:creationId xmlns:a16="http://schemas.microsoft.com/office/drawing/2014/main" id="{97B43829-6D1A-4830-9F8C-6A3D939BFD3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874001" y="3154363"/>
              <a:ext cx="4763" cy="0"/>
            </a:xfrm>
            <a:prstGeom prst="line">
              <a:avLst/>
            </a:prstGeom>
            <a:noFill/>
            <a:ln w="3175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05" name="Line 207">
              <a:extLst>
                <a:ext uri="{FF2B5EF4-FFF2-40B4-BE49-F238E27FC236}">
                  <a16:creationId xmlns:a16="http://schemas.microsoft.com/office/drawing/2014/main" id="{AB7DA19F-6F79-40BC-8534-D658C6CB720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929563" y="3159125"/>
              <a:ext cx="4763" cy="0"/>
            </a:xfrm>
            <a:prstGeom prst="line">
              <a:avLst/>
            </a:prstGeom>
            <a:noFill/>
            <a:ln w="3175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06" name="Line 208">
              <a:extLst>
                <a:ext uri="{FF2B5EF4-FFF2-40B4-BE49-F238E27FC236}">
                  <a16:creationId xmlns:a16="http://schemas.microsoft.com/office/drawing/2014/main" id="{A7575061-F32A-4AF6-A3FA-0CC5A9B610C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980363" y="3163888"/>
              <a:ext cx="3175" cy="0"/>
            </a:xfrm>
            <a:prstGeom prst="line">
              <a:avLst/>
            </a:prstGeom>
            <a:noFill/>
            <a:ln w="3175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07" name="Line 209">
              <a:extLst>
                <a:ext uri="{FF2B5EF4-FFF2-40B4-BE49-F238E27FC236}">
                  <a16:creationId xmlns:a16="http://schemas.microsoft.com/office/drawing/2014/main" id="{FE8A5171-64CB-4942-BB17-77599AB2682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983538" y="3163888"/>
              <a:ext cx="4763" cy="0"/>
            </a:xfrm>
            <a:prstGeom prst="line">
              <a:avLst/>
            </a:prstGeom>
            <a:noFill/>
            <a:ln w="3175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08" name="Line 210">
              <a:extLst>
                <a:ext uri="{FF2B5EF4-FFF2-40B4-BE49-F238E27FC236}">
                  <a16:creationId xmlns:a16="http://schemas.microsoft.com/office/drawing/2014/main" id="{D11909A5-5E25-4FE8-8186-4F309A36593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034338" y="3168650"/>
              <a:ext cx="9525" cy="0"/>
            </a:xfrm>
            <a:prstGeom prst="line">
              <a:avLst/>
            </a:prstGeom>
            <a:noFill/>
            <a:ln w="3175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09" name="Line 211">
              <a:extLst>
                <a:ext uri="{FF2B5EF4-FFF2-40B4-BE49-F238E27FC236}">
                  <a16:creationId xmlns:a16="http://schemas.microsoft.com/office/drawing/2014/main" id="{DB8EA3CA-8A7F-4AC9-893C-4B7CCB87F4F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089901" y="3173413"/>
              <a:ext cx="0" cy="0"/>
            </a:xfrm>
            <a:prstGeom prst="line">
              <a:avLst/>
            </a:prstGeom>
            <a:noFill/>
            <a:ln w="3175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10" name="Line 212">
              <a:extLst>
                <a:ext uri="{FF2B5EF4-FFF2-40B4-BE49-F238E27FC236}">
                  <a16:creationId xmlns:a16="http://schemas.microsoft.com/office/drawing/2014/main" id="{3AA375B1-00DF-4D2F-BFC1-3663C15BC07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089901" y="3173413"/>
              <a:ext cx="7938" cy="0"/>
            </a:xfrm>
            <a:prstGeom prst="line">
              <a:avLst/>
            </a:prstGeom>
            <a:noFill/>
            <a:ln w="3175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11" name="Line 213">
              <a:extLst>
                <a:ext uri="{FF2B5EF4-FFF2-40B4-BE49-F238E27FC236}">
                  <a16:creationId xmlns:a16="http://schemas.microsoft.com/office/drawing/2014/main" id="{D60DECA6-1488-4E40-99A8-DABA04897F4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143876" y="3178175"/>
              <a:ext cx="9525" cy="0"/>
            </a:xfrm>
            <a:prstGeom prst="line">
              <a:avLst/>
            </a:prstGeom>
            <a:noFill/>
            <a:ln w="3175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12" name="Line 214">
              <a:extLst>
                <a:ext uri="{FF2B5EF4-FFF2-40B4-BE49-F238E27FC236}">
                  <a16:creationId xmlns:a16="http://schemas.microsoft.com/office/drawing/2014/main" id="{16CC4012-062D-4B85-82B1-A4B975F1C4E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199438" y="3181350"/>
              <a:ext cx="9525" cy="0"/>
            </a:xfrm>
            <a:prstGeom prst="line">
              <a:avLst/>
            </a:prstGeom>
            <a:noFill/>
            <a:ln w="3175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13" name="Line 215">
              <a:extLst>
                <a:ext uri="{FF2B5EF4-FFF2-40B4-BE49-F238E27FC236}">
                  <a16:creationId xmlns:a16="http://schemas.microsoft.com/office/drawing/2014/main" id="{69805ABE-B0A3-4E98-BA8F-33DFA6A2BD0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253413" y="3186113"/>
              <a:ext cx="9525" cy="0"/>
            </a:xfrm>
            <a:prstGeom prst="line">
              <a:avLst/>
            </a:prstGeom>
            <a:noFill/>
            <a:ln w="3175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14" name="Line 216">
              <a:extLst>
                <a:ext uri="{FF2B5EF4-FFF2-40B4-BE49-F238E27FC236}">
                  <a16:creationId xmlns:a16="http://schemas.microsoft.com/office/drawing/2014/main" id="{425C5DCC-974C-46BC-8180-54343FAC1E8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308976" y="3190875"/>
              <a:ext cx="9525" cy="0"/>
            </a:xfrm>
            <a:prstGeom prst="line">
              <a:avLst/>
            </a:prstGeom>
            <a:noFill/>
            <a:ln w="3175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15" name="Line 217">
              <a:extLst>
                <a:ext uri="{FF2B5EF4-FFF2-40B4-BE49-F238E27FC236}">
                  <a16:creationId xmlns:a16="http://schemas.microsoft.com/office/drawing/2014/main" id="{CF1A2758-E37F-4DF5-8EF8-795DB417B98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362951" y="3195638"/>
              <a:ext cx="9525" cy="0"/>
            </a:xfrm>
            <a:prstGeom prst="line">
              <a:avLst/>
            </a:prstGeom>
            <a:noFill/>
            <a:ln w="3175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48" name="Line 218">
              <a:extLst>
                <a:ext uri="{FF2B5EF4-FFF2-40B4-BE49-F238E27FC236}">
                  <a16:creationId xmlns:a16="http://schemas.microsoft.com/office/drawing/2014/main" id="{FD4A3382-7E4F-46F7-BD6F-D709E7F106D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418513" y="3200400"/>
              <a:ext cx="9525" cy="0"/>
            </a:xfrm>
            <a:prstGeom prst="line">
              <a:avLst/>
            </a:prstGeom>
            <a:noFill/>
            <a:ln w="3175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49" name="Line 219">
              <a:extLst>
                <a:ext uri="{FF2B5EF4-FFF2-40B4-BE49-F238E27FC236}">
                  <a16:creationId xmlns:a16="http://schemas.microsoft.com/office/drawing/2014/main" id="{6F489DF2-FE64-4728-ADBF-793490CC904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474076" y="3205163"/>
              <a:ext cx="7938" cy="0"/>
            </a:xfrm>
            <a:prstGeom prst="line">
              <a:avLst/>
            </a:prstGeom>
            <a:noFill/>
            <a:ln w="3175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50" name="Line 220">
              <a:extLst>
                <a:ext uri="{FF2B5EF4-FFF2-40B4-BE49-F238E27FC236}">
                  <a16:creationId xmlns:a16="http://schemas.microsoft.com/office/drawing/2014/main" id="{2C8EF620-C610-4270-A149-DB8F13DB60A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528051" y="3209925"/>
              <a:ext cx="9525" cy="0"/>
            </a:xfrm>
            <a:prstGeom prst="line">
              <a:avLst/>
            </a:prstGeom>
            <a:noFill/>
            <a:ln w="3175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51" name="Line 221">
              <a:extLst>
                <a:ext uri="{FF2B5EF4-FFF2-40B4-BE49-F238E27FC236}">
                  <a16:creationId xmlns:a16="http://schemas.microsoft.com/office/drawing/2014/main" id="{DAB64183-09E6-4900-AED6-0C55DFB92D9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583613" y="3214688"/>
              <a:ext cx="7938" cy="0"/>
            </a:xfrm>
            <a:prstGeom prst="line">
              <a:avLst/>
            </a:prstGeom>
            <a:noFill/>
            <a:ln w="3175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52" name="Line 222">
              <a:extLst>
                <a:ext uri="{FF2B5EF4-FFF2-40B4-BE49-F238E27FC236}">
                  <a16:creationId xmlns:a16="http://schemas.microsoft.com/office/drawing/2014/main" id="{CA41D9D6-2A15-4EAB-9681-82AF5276BC5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637588" y="3219450"/>
              <a:ext cx="4763" cy="0"/>
            </a:xfrm>
            <a:prstGeom prst="line">
              <a:avLst/>
            </a:prstGeom>
            <a:noFill/>
            <a:ln w="3175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53" name="Line 223">
              <a:extLst>
                <a:ext uri="{FF2B5EF4-FFF2-40B4-BE49-F238E27FC236}">
                  <a16:creationId xmlns:a16="http://schemas.microsoft.com/office/drawing/2014/main" id="{E5E65FDB-05E8-4BE9-B559-1D2B168702F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693151" y="3219450"/>
              <a:ext cx="4763" cy="3175"/>
            </a:xfrm>
            <a:prstGeom prst="line">
              <a:avLst/>
            </a:prstGeom>
            <a:noFill/>
            <a:ln w="3175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54" name="Line 224">
              <a:extLst>
                <a:ext uri="{FF2B5EF4-FFF2-40B4-BE49-F238E27FC236}">
                  <a16:creationId xmlns:a16="http://schemas.microsoft.com/office/drawing/2014/main" id="{E6E93A57-BBA2-4BF8-921B-464816CE6B7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747126" y="3222625"/>
              <a:ext cx="4763" cy="0"/>
            </a:xfrm>
            <a:prstGeom prst="line">
              <a:avLst/>
            </a:prstGeom>
            <a:noFill/>
            <a:ln w="3175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55" name="Line 225">
              <a:extLst>
                <a:ext uri="{FF2B5EF4-FFF2-40B4-BE49-F238E27FC236}">
                  <a16:creationId xmlns:a16="http://schemas.microsoft.com/office/drawing/2014/main" id="{87DA363B-0564-41FA-96D1-F05167CCA43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802688" y="3227388"/>
              <a:ext cx="4763" cy="0"/>
            </a:xfrm>
            <a:prstGeom prst="line">
              <a:avLst/>
            </a:prstGeom>
            <a:noFill/>
            <a:ln w="3175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56" name="Line 226">
              <a:extLst>
                <a:ext uri="{FF2B5EF4-FFF2-40B4-BE49-F238E27FC236}">
                  <a16:creationId xmlns:a16="http://schemas.microsoft.com/office/drawing/2014/main" id="{ACD81B3A-DD5F-4F4E-868F-D6AAB4E9B77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858251" y="3232150"/>
              <a:ext cx="3175" cy="0"/>
            </a:xfrm>
            <a:prstGeom prst="line">
              <a:avLst/>
            </a:prstGeom>
            <a:noFill/>
            <a:ln w="3175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57" name="Line 227">
              <a:extLst>
                <a:ext uri="{FF2B5EF4-FFF2-40B4-BE49-F238E27FC236}">
                  <a16:creationId xmlns:a16="http://schemas.microsoft.com/office/drawing/2014/main" id="{8A7B2DA5-F1F9-4EC2-B1EC-50A06ABF2EF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912226" y="3236913"/>
              <a:ext cx="4763" cy="0"/>
            </a:xfrm>
            <a:prstGeom prst="line">
              <a:avLst/>
            </a:prstGeom>
            <a:noFill/>
            <a:ln w="3175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58" name="Line 228">
              <a:extLst>
                <a:ext uri="{FF2B5EF4-FFF2-40B4-BE49-F238E27FC236}">
                  <a16:creationId xmlns:a16="http://schemas.microsoft.com/office/drawing/2014/main" id="{6E2BD4DD-E0ED-454F-A736-1C92B5A909E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967788" y="3236913"/>
              <a:ext cx="4763" cy="4763"/>
            </a:xfrm>
            <a:prstGeom prst="line">
              <a:avLst/>
            </a:prstGeom>
            <a:noFill/>
            <a:ln w="3175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59" name="Line 229">
              <a:extLst>
                <a:ext uri="{FF2B5EF4-FFF2-40B4-BE49-F238E27FC236}">
                  <a16:creationId xmlns:a16="http://schemas.microsoft.com/office/drawing/2014/main" id="{860EA23E-7610-4D9A-B90E-81A7F85F2E8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021763" y="3241675"/>
              <a:ext cx="4763" cy="0"/>
            </a:xfrm>
            <a:prstGeom prst="line">
              <a:avLst/>
            </a:prstGeom>
            <a:noFill/>
            <a:ln w="3175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0" name="Line 230">
              <a:extLst>
                <a:ext uri="{FF2B5EF4-FFF2-40B4-BE49-F238E27FC236}">
                  <a16:creationId xmlns:a16="http://schemas.microsoft.com/office/drawing/2014/main" id="{88AF0A78-3B1E-40A0-9A01-D506B4C44E6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077326" y="3246438"/>
              <a:ext cx="4763" cy="0"/>
            </a:xfrm>
            <a:prstGeom prst="line">
              <a:avLst/>
            </a:prstGeom>
            <a:noFill/>
            <a:ln w="3175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1" name="Line 231">
              <a:extLst>
                <a:ext uri="{FF2B5EF4-FFF2-40B4-BE49-F238E27FC236}">
                  <a16:creationId xmlns:a16="http://schemas.microsoft.com/office/drawing/2014/main" id="{62B06FF7-2950-4496-8F40-253D9299039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131301" y="3251200"/>
              <a:ext cx="4763" cy="0"/>
            </a:xfrm>
            <a:prstGeom prst="line">
              <a:avLst/>
            </a:prstGeom>
            <a:noFill/>
            <a:ln w="3175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68" name="Line 232">
              <a:extLst>
                <a:ext uri="{FF2B5EF4-FFF2-40B4-BE49-F238E27FC236}">
                  <a16:creationId xmlns:a16="http://schemas.microsoft.com/office/drawing/2014/main" id="{95EDCEDC-C448-4505-A728-90CF7483A7F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186863" y="3251200"/>
              <a:ext cx="4763" cy="0"/>
            </a:xfrm>
            <a:prstGeom prst="line">
              <a:avLst/>
            </a:prstGeom>
            <a:noFill/>
            <a:ln w="3175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69" name="Line 233">
              <a:extLst>
                <a:ext uri="{FF2B5EF4-FFF2-40B4-BE49-F238E27FC236}">
                  <a16:creationId xmlns:a16="http://schemas.microsoft.com/office/drawing/2014/main" id="{39398950-D726-4ED9-9EE9-F378BD96E5A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240838" y="3255963"/>
              <a:ext cx="4763" cy="0"/>
            </a:xfrm>
            <a:prstGeom prst="line">
              <a:avLst/>
            </a:prstGeom>
            <a:noFill/>
            <a:ln w="3175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70" name="Line 234">
              <a:extLst>
                <a:ext uri="{FF2B5EF4-FFF2-40B4-BE49-F238E27FC236}">
                  <a16:creationId xmlns:a16="http://schemas.microsoft.com/office/drawing/2014/main" id="{39DE850D-1FD3-4039-A8E9-C7A35A54668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296401" y="3255963"/>
              <a:ext cx="4763" cy="3175"/>
            </a:xfrm>
            <a:prstGeom prst="line">
              <a:avLst/>
            </a:prstGeom>
            <a:noFill/>
            <a:ln w="3175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71" name="Line 235">
              <a:extLst>
                <a:ext uri="{FF2B5EF4-FFF2-40B4-BE49-F238E27FC236}">
                  <a16:creationId xmlns:a16="http://schemas.microsoft.com/office/drawing/2014/main" id="{8A132AED-B332-4ED3-9DB6-C7522C9CA39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351963" y="3259138"/>
              <a:ext cx="3175" cy="0"/>
            </a:xfrm>
            <a:prstGeom prst="line">
              <a:avLst/>
            </a:prstGeom>
            <a:noFill/>
            <a:ln w="3175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72" name="Line 236">
              <a:extLst>
                <a:ext uri="{FF2B5EF4-FFF2-40B4-BE49-F238E27FC236}">
                  <a16:creationId xmlns:a16="http://schemas.microsoft.com/office/drawing/2014/main" id="{E6ABF0DF-9359-4762-A82B-46C06B86754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027738" y="3749675"/>
              <a:ext cx="9525" cy="0"/>
            </a:xfrm>
            <a:prstGeom prst="line">
              <a:avLst/>
            </a:prstGeom>
            <a:noFill/>
            <a:ln w="3175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73" name="Line 237">
              <a:extLst>
                <a:ext uri="{FF2B5EF4-FFF2-40B4-BE49-F238E27FC236}">
                  <a16:creationId xmlns:a16="http://schemas.microsoft.com/office/drawing/2014/main" id="{8A3ED8D3-0FE8-4EA2-81E6-6E7BBDF9066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073776" y="3776663"/>
              <a:ext cx="7938" cy="4763"/>
            </a:xfrm>
            <a:prstGeom prst="line">
              <a:avLst/>
            </a:prstGeom>
            <a:noFill/>
            <a:ln w="3175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61" name="Freeform 312">
              <a:extLst>
                <a:ext uri="{FF2B5EF4-FFF2-40B4-BE49-F238E27FC236}">
                  <a16:creationId xmlns:a16="http://schemas.microsoft.com/office/drawing/2014/main" id="{70031F34-7CE4-4C38-81BB-22DDD7AFE651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4188" y="1970088"/>
              <a:ext cx="5097463" cy="3278188"/>
            </a:xfrm>
            <a:custGeom>
              <a:avLst/>
              <a:gdLst>
                <a:gd name="T0" fmla="*/ 0 w 1115"/>
                <a:gd name="T1" fmla="*/ 717 h 717"/>
                <a:gd name="T2" fmla="*/ 23 w 1115"/>
                <a:gd name="T3" fmla="*/ 686 h 717"/>
                <a:gd name="T4" fmla="*/ 47 w 1115"/>
                <a:gd name="T5" fmla="*/ 647 h 717"/>
                <a:gd name="T6" fmla="*/ 71 w 1115"/>
                <a:gd name="T7" fmla="*/ 618 h 717"/>
                <a:gd name="T8" fmla="*/ 95 w 1115"/>
                <a:gd name="T9" fmla="*/ 588 h 717"/>
                <a:gd name="T10" fmla="*/ 118 w 1115"/>
                <a:gd name="T11" fmla="*/ 537 h 717"/>
                <a:gd name="T12" fmla="*/ 142 w 1115"/>
                <a:gd name="T13" fmla="*/ 492 h 717"/>
                <a:gd name="T14" fmla="*/ 166 w 1115"/>
                <a:gd name="T15" fmla="*/ 420 h 717"/>
                <a:gd name="T16" fmla="*/ 190 w 1115"/>
                <a:gd name="T17" fmla="*/ 394 h 717"/>
                <a:gd name="T18" fmla="*/ 213 w 1115"/>
                <a:gd name="T19" fmla="*/ 358 h 717"/>
                <a:gd name="T20" fmla="*/ 237 w 1115"/>
                <a:gd name="T21" fmla="*/ 332 h 717"/>
                <a:gd name="T22" fmla="*/ 261 w 1115"/>
                <a:gd name="T23" fmla="*/ 302 h 717"/>
                <a:gd name="T24" fmla="*/ 284 w 1115"/>
                <a:gd name="T25" fmla="*/ 279 h 717"/>
                <a:gd name="T26" fmla="*/ 308 w 1115"/>
                <a:gd name="T27" fmla="*/ 257 h 717"/>
                <a:gd name="T28" fmla="*/ 332 w 1115"/>
                <a:gd name="T29" fmla="*/ 228 h 717"/>
                <a:gd name="T30" fmla="*/ 356 w 1115"/>
                <a:gd name="T31" fmla="*/ 212 h 717"/>
                <a:gd name="T32" fmla="*/ 379 w 1115"/>
                <a:gd name="T33" fmla="*/ 197 h 717"/>
                <a:gd name="T34" fmla="*/ 403 w 1115"/>
                <a:gd name="T35" fmla="*/ 167 h 717"/>
                <a:gd name="T36" fmla="*/ 427 w 1115"/>
                <a:gd name="T37" fmla="*/ 132 h 717"/>
                <a:gd name="T38" fmla="*/ 451 w 1115"/>
                <a:gd name="T39" fmla="*/ 116 h 717"/>
                <a:gd name="T40" fmla="*/ 474 w 1115"/>
                <a:gd name="T41" fmla="*/ 92 h 717"/>
                <a:gd name="T42" fmla="*/ 498 w 1115"/>
                <a:gd name="T43" fmla="*/ 80 h 717"/>
                <a:gd name="T44" fmla="*/ 522 w 1115"/>
                <a:gd name="T45" fmla="*/ 84 h 717"/>
                <a:gd name="T46" fmla="*/ 546 w 1115"/>
                <a:gd name="T47" fmla="*/ 45 h 717"/>
                <a:gd name="T48" fmla="*/ 569 w 1115"/>
                <a:gd name="T49" fmla="*/ 55 h 717"/>
                <a:gd name="T50" fmla="*/ 593 w 1115"/>
                <a:gd name="T51" fmla="*/ 39 h 717"/>
                <a:gd name="T52" fmla="*/ 617 w 1115"/>
                <a:gd name="T53" fmla="*/ 16 h 717"/>
                <a:gd name="T54" fmla="*/ 641 w 1115"/>
                <a:gd name="T55" fmla="*/ 2 h 717"/>
                <a:gd name="T56" fmla="*/ 664 w 1115"/>
                <a:gd name="T57" fmla="*/ 0 h 717"/>
                <a:gd name="T58" fmla="*/ 688 w 1115"/>
                <a:gd name="T59" fmla="*/ 11 h 717"/>
                <a:gd name="T60" fmla="*/ 712 w 1115"/>
                <a:gd name="T61" fmla="*/ 0 h 717"/>
                <a:gd name="T62" fmla="*/ 736 w 1115"/>
                <a:gd name="T63" fmla="*/ 6 h 717"/>
                <a:gd name="T64" fmla="*/ 759 w 1115"/>
                <a:gd name="T65" fmla="*/ 12 h 717"/>
                <a:gd name="T66" fmla="*/ 783 w 1115"/>
                <a:gd name="T67" fmla="*/ 8 h 717"/>
                <a:gd name="T68" fmla="*/ 807 w 1115"/>
                <a:gd name="T69" fmla="*/ 12 h 717"/>
                <a:gd name="T70" fmla="*/ 830 w 1115"/>
                <a:gd name="T71" fmla="*/ 17 h 717"/>
                <a:gd name="T72" fmla="*/ 854 w 1115"/>
                <a:gd name="T73" fmla="*/ 20 h 717"/>
                <a:gd name="T74" fmla="*/ 878 w 1115"/>
                <a:gd name="T75" fmla="*/ 45 h 717"/>
                <a:gd name="T76" fmla="*/ 902 w 1115"/>
                <a:gd name="T77" fmla="*/ 41 h 717"/>
                <a:gd name="T78" fmla="*/ 925 w 1115"/>
                <a:gd name="T79" fmla="*/ 66 h 717"/>
                <a:gd name="T80" fmla="*/ 949 w 1115"/>
                <a:gd name="T81" fmla="*/ 76 h 717"/>
                <a:gd name="T82" fmla="*/ 973 w 1115"/>
                <a:gd name="T83" fmla="*/ 88 h 717"/>
                <a:gd name="T84" fmla="*/ 997 w 1115"/>
                <a:gd name="T85" fmla="*/ 137 h 717"/>
                <a:gd name="T86" fmla="*/ 1020 w 1115"/>
                <a:gd name="T87" fmla="*/ 167 h 717"/>
                <a:gd name="T88" fmla="*/ 1044 w 1115"/>
                <a:gd name="T89" fmla="*/ 215 h 717"/>
                <a:gd name="T90" fmla="*/ 1068 w 1115"/>
                <a:gd name="T91" fmla="*/ 283 h 717"/>
                <a:gd name="T92" fmla="*/ 1092 w 1115"/>
                <a:gd name="T93" fmla="*/ 321 h 717"/>
                <a:gd name="T94" fmla="*/ 1115 w 1115"/>
                <a:gd name="T95" fmla="*/ 391 h 7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115" h="717">
                  <a:moveTo>
                    <a:pt x="0" y="717"/>
                  </a:moveTo>
                  <a:lnTo>
                    <a:pt x="23" y="686"/>
                  </a:lnTo>
                  <a:lnTo>
                    <a:pt x="47" y="647"/>
                  </a:lnTo>
                  <a:lnTo>
                    <a:pt x="71" y="618"/>
                  </a:lnTo>
                  <a:lnTo>
                    <a:pt x="95" y="588"/>
                  </a:lnTo>
                  <a:lnTo>
                    <a:pt x="118" y="537"/>
                  </a:lnTo>
                  <a:lnTo>
                    <a:pt x="142" y="492"/>
                  </a:lnTo>
                  <a:lnTo>
                    <a:pt x="166" y="420"/>
                  </a:lnTo>
                  <a:lnTo>
                    <a:pt x="190" y="394"/>
                  </a:lnTo>
                  <a:lnTo>
                    <a:pt x="213" y="358"/>
                  </a:lnTo>
                  <a:lnTo>
                    <a:pt x="237" y="332"/>
                  </a:lnTo>
                  <a:lnTo>
                    <a:pt x="261" y="302"/>
                  </a:lnTo>
                  <a:lnTo>
                    <a:pt x="284" y="279"/>
                  </a:lnTo>
                  <a:lnTo>
                    <a:pt x="308" y="257"/>
                  </a:lnTo>
                  <a:lnTo>
                    <a:pt x="332" y="228"/>
                  </a:lnTo>
                  <a:lnTo>
                    <a:pt x="356" y="212"/>
                  </a:lnTo>
                  <a:lnTo>
                    <a:pt x="379" y="197"/>
                  </a:lnTo>
                  <a:lnTo>
                    <a:pt x="403" y="167"/>
                  </a:lnTo>
                  <a:lnTo>
                    <a:pt x="427" y="132"/>
                  </a:lnTo>
                  <a:lnTo>
                    <a:pt x="451" y="116"/>
                  </a:lnTo>
                  <a:lnTo>
                    <a:pt x="474" y="92"/>
                  </a:lnTo>
                  <a:lnTo>
                    <a:pt x="498" y="80"/>
                  </a:lnTo>
                  <a:lnTo>
                    <a:pt x="522" y="84"/>
                  </a:lnTo>
                  <a:lnTo>
                    <a:pt x="546" y="45"/>
                  </a:lnTo>
                  <a:lnTo>
                    <a:pt x="569" y="55"/>
                  </a:lnTo>
                  <a:lnTo>
                    <a:pt x="593" y="39"/>
                  </a:lnTo>
                  <a:lnTo>
                    <a:pt x="617" y="16"/>
                  </a:lnTo>
                  <a:lnTo>
                    <a:pt x="641" y="2"/>
                  </a:lnTo>
                  <a:lnTo>
                    <a:pt x="664" y="0"/>
                  </a:lnTo>
                  <a:lnTo>
                    <a:pt x="688" y="11"/>
                  </a:lnTo>
                  <a:lnTo>
                    <a:pt x="712" y="0"/>
                  </a:lnTo>
                  <a:lnTo>
                    <a:pt x="736" y="6"/>
                  </a:lnTo>
                  <a:lnTo>
                    <a:pt x="759" y="12"/>
                  </a:lnTo>
                  <a:lnTo>
                    <a:pt x="783" y="8"/>
                  </a:lnTo>
                  <a:lnTo>
                    <a:pt x="807" y="12"/>
                  </a:lnTo>
                  <a:lnTo>
                    <a:pt x="830" y="17"/>
                  </a:lnTo>
                  <a:lnTo>
                    <a:pt x="854" y="20"/>
                  </a:lnTo>
                  <a:lnTo>
                    <a:pt x="878" y="45"/>
                  </a:lnTo>
                  <a:lnTo>
                    <a:pt x="902" y="41"/>
                  </a:lnTo>
                  <a:lnTo>
                    <a:pt x="925" y="66"/>
                  </a:lnTo>
                  <a:lnTo>
                    <a:pt x="949" y="76"/>
                  </a:lnTo>
                  <a:lnTo>
                    <a:pt x="973" y="88"/>
                  </a:lnTo>
                  <a:lnTo>
                    <a:pt x="997" y="137"/>
                  </a:lnTo>
                  <a:lnTo>
                    <a:pt x="1020" y="167"/>
                  </a:lnTo>
                  <a:lnTo>
                    <a:pt x="1044" y="215"/>
                  </a:lnTo>
                  <a:lnTo>
                    <a:pt x="1068" y="283"/>
                  </a:lnTo>
                  <a:lnTo>
                    <a:pt x="1092" y="321"/>
                  </a:lnTo>
                  <a:lnTo>
                    <a:pt x="1115" y="391"/>
                  </a:lnTo>
                </a:path>
              </a:pathLst>
            </a:cu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62" name="Oval 313">
              <a:extLst>
                <a:ext uri="{FF2B5EF4-FFF2-40B4-BE49-F238E27FC236}">
                  <a16:creationId xmlns:a16="http://schemas.microsoft.com/office/drawing/2014/main" id="{A815684D-865F-42F6-9230-CA785244D8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71963" y="5230813"/>
              <a:ext cx="41275" cy="36513"/>
            </a:xfrm>
            <a:prstGeom prst="ellipse">
              <a:avLst/>
            </a:prstGeom>
            <a:solidFill>
              <a:srgbClr val="1A476F"/>
            </a:solidFill>
            <a:ln w="31750">
              <a:solidFill>
                <a:srgbClr val="1A476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63" name="Oval 314">
              <a:extLst>
                <a:ext uri="{FF2B5EF4-FFF2-40B4-BE49-F238E27FC236}">
                  <a16:creationId xmlns:a16="http://schemas.microsoft.com/office/drawing/2014/main" id="{60841D8E-FDEC-42C7-A4D7-612924F582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81501" y="5084763"/>
              <a:ext cx="41275" cy="39688"/>
            </a:xfrm>
            <a:prstGeom prst="ellipse">
              <a:avLst/>
            </a:prstGeom>
            <a:solidFill>
              <a:srgbClr val="1A476F"/>
            </a:solidFill>
            <a:ln w="31750">
              <a:solidFill>
                <a:srgbClr val="1A476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64" name="Oval 315">
              <a:extLst>
                <a:ext uri="{FF2B5EF4-FFF2-40B4-BE49-F238E27FC236}">
                  <a16:creationId xmlns:a16="http://schemas.microsoft.com/office/drawing/2014/main" id="{10576451-2CB8-49C0-8021-444F36DE65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91038" y="4905375"/>
              <a:ext cx="36513" cy="41275"/>
            </a:xfrm>
            <a:prstGeom prst="ellipse">
              <a:avLst/>
            </a:prstGeom>
            <a:solidFill>
              <a:srgbClr val="1A476F"/>
            </a:solidFill>
            <a:ln w="31750">
              <a:solidFill>
                <a:srgbClr val="1A476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65" name="Oval 316">
              <a:extLst>
                <a:ext uri="{FF2B5EF4-FFF2-40B4-BE49-F238E27FC236}">
                  <a16:creationId xmlns:a16="http://schemas.microsoft.com/office/drawing/2014/main" id="{EE4A1729-5046-4850-9FE7-E087E98E8D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95813" y="4778375"/>
              <a:ext cx="41275" cy="41275"/>
            </a:xfrm>
            <a:prstGeom prst="ellipse">
              <a:avLst/>
            </a:prstGeom>
            <a:solidFill>
              <a:srgbClr val="1A476F"/>
            </a:solidFill>
            <a:ln w="31750">
              <a:solidFill>
                <a:srgbClr val="1A476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66" name="Oval 317">
              <a:extLst>
                <a:ext uri="{FF2B5EF4-FFF2-40B4-BE49-F238E27FC236}">
                  <a16:creationId xmlns:a16="http://schemas.microsoft.com/office/drawing/2014/main" id="{EDDF02B5-C6E0-4F37-9DEB-7144E8AA7F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05351" y="4635500"/>
              <a:ext cx="41275" cy="41275"/>
            </a:xfrm>
            <a:prstGeom prst="ellipse">
              <a:avLst/>
            </a:prstGeom>
            <a:solidFill>
              <a:srgbClr val="1A476F"/>
            </a:solidFill>
            <a:ln w="31750">
              <a:solidFill>
                <a:srgbClr val="1A476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67" name="Oval 318">
              <a:extLst>
                <a:ext uri="{FF2B5EF4-FFF2-40B4-BE49-F238E27FC236}">
                  <a16:creationId xmlns:a16="http://schemas.microsoft.com/office/drawing/2014/main" id="{A1945D60-B96B-40DD-A957-C8C9980F7D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16476" y="4406900"/>
              <a:ext cx="41275" cy="41275"/>
            </a:xfrm>
            <a:prstGeom prst="ellipse">
              <a:avLst/>
            </a:prstGeom>
            <a:solidFill>
              <a:srgbClr val="1A476F"/>
            </a:solidFill>
            <a:ln w="31750">
              <a:solidFill>
                <a:srgbClr val="1A476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68" name="Oval 319">
              <a:extLst>
                <a:ext uri="{FF2B5EF4-FFF2-40B4-BE49-F238E27FC236}">
                  <a16:creationId xmlns:a16="http://schemas.microsoft.com/office/drawing/2014/main" id="{689BF860-ED6C-4C96-8C5F-468FB4F125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6013" y="4202113"/>
              <a:ext cx="36513" cy="41275"/>
            </a:xfrm>
            <a:prstGeom prst="ellipse">
              <a:avLst/>
            </a:prstGeom>
            <a:solidFill>
              <a:srgbClr val="1A476F"/>
            </a:solidFill>
            <a:ln w="31750">
              <a:solidFill>
                <a:srgbClr val="1A476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69" name="Oval 320">
              <a:extLst>
                <a:ext uri="{FF2B5EF4-FFF2-40B4-BE49-F238E27FC236}">
                  <a16:creationId xmlns:a16="http://schemas.microsoft.com/office/drawing/2014/main" id="{5AD51495-4881-4E8F-9FB7-72BC4A3C41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30788" y="3871913"/>
              <a:ext cx="41275" cy="41275"/>
            </a:xfrm>
            <a:prstGeom prst="ellipse">
              <a:avLst/>
            </a:prstGeom>
            <a:solidFill>
              <a:srgbClr val="1A476F"/>
            </a:solidFill>
            <a:ln w="31750">
              <a:solidFill>
                <a:srgbClr val="1A476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70" name="Oval 321">
              <a:extLst>
                <a:ext uri="{FF2B5EF4-FFF2-40B4-BE49-F238E27FC236}">
                  <a16:creationId xmlns:a16="http://schemas.microsoft.com/office/drawing/2014/main" id="{C3D2B02A-5E81-4C0A-AAA1-DD03E8483B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40326" y="3752850"/>
              <a:ext cx="41275" cy="41275"/>
            </a:xfrm>
            <a:prstGeom prst="ellipse">
              <a:avLst/>
            </a:prstGeom>
            <a:solidFill>
              <a:srgbClr val="1A476F"/>
            </a:solidFill>
            <a:ln w="31750">
              <a:solidFill>
                <a:srgbClr val="1A476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71" name="Oval 322">
              <a:extLst>
                <a:ext uri="{FF2B5EF4-FFF2-40B4-BE49-F238E27FC236}">
                  <a16:creationId xmlns:a16="http://schemas.microsoft.com/office/drawing/2014/main" id="{3DA735BA-B966-452E-8206-5EC641F9AB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9863" y="3584575"/>
              <a:ext cx="41275" cy="41275"/>
            </a:xfrm>
            <a:prstGeom prst="ellipse">
              <a:avLst/>
            </a:prstGeom>
            <a:solidFill>
              <a:srgbClr val="1A476F"/>
            </a:solidFill>
            <a:ln w="31750">
              <a:solidFill>
                <a:srgbClr val="1A476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72" name="Oval 323">
              <a:extLst>
                <a:ext uri="{FF2B5EF4-FFF2-40B4-BE49-F238E27FC236}">
                  <a16:creationId xmlns:a16="http://schemas.microsoft.com/office/drawing/2014/main" id="{D458E353-3041-4102-A8C3-BC7AE8FEA0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59401" y="3470275"/>
              <a:ext cx="36513" cy="36513"/>
            </a:xfrm>
            <a:prstGeom prst="ellipse">
              <a:avLst/>
            </a:prstGeom>
            <a:solidFill>
              <a:srgbClr val="1A476F"/>
            </a:solidFill>
            <a:ln w="31750">
              <a:solidFill>
                <a:srgbClr val="1A476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73" name="Oval 324">
              <a:extLst>
                <a:ext uri="{FF2B5EF4-FFF2-40B4-BE49-F238E27FC236}">
                  <a16:creationId xmlns:a16="http://schemas.microsoft.com/office/drawing/2014/main" id="{5A1DC34B-0A4B-4DDB-809B-4308400405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65763" y="3328988"/>
              <a:ext cx="39688" cy="41275"/>
            </a:xfrm>
            <a:prstGeom prst="ellipse">
              <a:avLst/>
            </a:prstGeom>
            <a:solidFill>
              <a:srgbClr val="1A476F"/>
            </a:solidFill>
            <a:ln w="31750">
              <a:solidFill>
                <a:srgbClr val="1A476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74" name="Oval 325">
              <a:extLst>
                <a:ext uri="{FF2B5EF4-FFF2-40B4-BE49-F238E27FC236}">
                  <a16:creationId xmlns:a16="http://schemas.microsoft.com/office/drawing/2014/main" id="{9D0DF6E2-706C-47FE-9F3A-02C47E6650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75301" y="3227388"/>
              <a:ext cx="41275" cy="41275"/>
            </a:xfrm>
            <a:prstGeom prst="ellipse">
              <a:avLst/>
            </a:prstGeom>
            <a:solidFill>
              <a:srgbClr val="1A476F"/>
            </a:solidFill>
            <a:ln w="31750">
              <a:solidFill>
                <a:srgbClr val="1A476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75" name="Oval 326">
              <a:extLst>
                <a:ext uri="{FF2B5EF4-FFF2-40B4-BE49-F238E27FC236}">
                  <a16:creationId xmlns:a16="http://schemas.microsoft.com/office/drawing/2014/main" id="{586A027D-5445-4479-B78B-E2B26CEFC0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84838" y="3127375"/>
              <a:ext cx="41275" cy="41275"/>
            </a:xfrm>
            <a:prstGeom prst="ellipse">
              <a:avLst/>
            </a:prstGeom>
            <a:solidFill>
              <a:srgbClr val="1A476F"/>
            </a:solidFill>
            <a:ln w="31750">
              <a:solidFill>
                <a:srgbClr val="1A476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76" name="Oval 327">
              <a:extLst>
                <a:ext uri="{FF2B5EF4-FFF2-40B4-BE49-F238E27FC236}">
                  <a16:creationId xmlns:a16="http://schemas.microsoft.com/office/drawing/2014/main" id="{08CCE447-8210-4D27-BEA4-F931E0EEF9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94376" y="2994025"/>
              <a:ext cx="36513" cy="36513"/>
            </a:xfrm>
            <a:prstGeom prst="ellipse">
              <a:avLst/>
            </a:prstGeom>
            <a:solidFill>
              <a:srgbClr val="1A476F"/>
            </a:solidFill>
            <a:ln w="31750">
              <a:solidFill>
                <a:srgbClr val="1A476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77" name="Oval 328">
              <a:extLst>
                <a:ext uri="{FF2B5EF4-FFF2-40B4-BE49-F238E27FC236}">
                  <a16:creationId xmlns:a16="http://schemas.microsoft.com/office/drawing/2014/main" id="{3097A9B7-FEA7-49EB-A1B7-82A01767CF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99151" y="2916238"/>
              <a:ext cx="41275" cy="41275"/>
            </a:xfrm>
            <a:prstGeom prst="ellipse">
              <a:avLst/>
            </a:prstGeom>
            <a:solidFill>
              <a:srgbClr val="1A476F"/>
            </a:solidFill>
            <a:ln w="31750">
              <a:solidFill>
                <a:srgbClr val="1A476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78" name="Oval 329">
              <a:extLst>
                <a:ext uri="{FF2B5EF4-FFF2-40B4-BE49-F238E27FC236}">
                  <a16:creationId xmlns:a16="http://schemas.microsoft.com/office/drawing/2014/main" id="{2CA4A1A8-37EC-4FCC-84B8-E480A58A5B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08688" y="2852738"/>
              <a:ext cx="41275" cy="41275"/>
            </a:xfrm>
            <a:prstGeom prst="ellipse">
              <a:avLst/>
            </a:prstGeom>
            <a:solidFill>
              <a:srgbClr val="1A476F"/>
            </a:solidFill>
            <a:ln w="31750">
              <a:solidFill>
                <a:srgbClr val="1A476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79" name="Oval 330">
              <a:extLst>
                <a:ext uri="{FF2B5EF4-FFF2-40B4-BE49-F238E27FC236}">
                  <a16:creationId xmlns:a16="http://schemas.microsoft.com/office/drawing/2014/main" id="{DB958E2A-79B3-431B-82C0-6B2E889615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18226" y="2716213"/>
              <a:ext cx="41275" cy="36513"/>
            </a:xfrm>
            <a:prstGeom prst="ellipse">
              <a:avLst/>
            </a:prstGeom>
            <a:solidFill>
              <a:srgbClr val="1A476F"/>
            </a:solidFill>
            <a:ln w="31750">
              <a:solidFill>
                <a:srgbClr val="1A476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80" name="Oval 331">
              <a:extLst>
                <a:ext uri="{FF2B5EF4-FFF2-40B4-BE49-F238E27FC236}">
                  <a16:creationId xmlns:a16="http://schemas.microsoft.com/office/drawing/2014/main" id="{68F51E82-080A-4D97-85B6-41795A1F61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29351" y="2555875"/>
              <a:ext cx="36513" cy="41275"/>
            </a:xfrm>
            <a:prstGeom prst="ellipse">
              <a:avLst/>
            </a:prstGeom>
            <a:solidFill>
              <a:srgbClr val="1A476F"/>
            </a:solidFill>
            <a:ln w="31750">
              <a:solidFill>
                <a:srgbClr val="1A476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81" name="Oval 332">
              <a:extLst>
                <a:ext uri="{FF2B5EF4-FFF2-40B4-BE49-F238E27FC236}">
                  <a16:creationId xmlns:a16="http://schemas.microsoft.com/office/drawing/2014/main" id="{0D880137-59C0-486F-9C98-8F56643553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34126" y="2482850"/>
              <a:ext cx="41275" cy="36513"/>
            </a:xfrm>
            <a:prstGeom prst="ellipse">
              <a:avLst/>
            </a:prstGeom>
            <a:solidFill>
              <a:srgbClr val="1A476F"/>
            </a:solidFill>
            <a:ln w="31750">
              <a:solidFill>
                <a:srgbClr val="1A476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82" name="Oval 333">
              <a:extLst>
                <a:ext uri="{FF2B5EF4-FFF2-40B4-BE49-F238E27FC236}">
                  <a16:creationId xmlns:a16="http://schemas.microsoft.com/office/drawing/2014/main" id="{8D3FEB0C-DDF3-4A93-8C11-C5A58CF672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43663" y="2373313"/>
              <a:ext cx="41275" cy="36513"/>
            </a:xfrm>
            <a:prstGeom prst="ellipse">
              <a:avLst/>
            </a:prstGeom>
            <a:solidFill>
              <a:srgbClr val="1A476F"/>
            </a:solidFill>
            <a:ln w="31750">
              <a:solidFill>
                <a:srgbClr val="1A476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83" name="Oval 334">
              <a:extLst>
                <a:ext uri="{FF2B5EF4-FFF2-40B4-BE49-F238E27FC236}">
                  <a16:creationId xmlns:a16="http://schemas.microsoft.com/office/drawing/2014/main" id="{0935C173-F7B4-4F60-AA09-4B7F1A0D5D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53201" y="2312988"/>
              <a:ext cx="41275" cy="41275"/>
            </a:xfrm>
            <a:prstGeom prst="ellipse">
              <a:avLst/>
            </a:prstGeom>
            <a:solidFill>
              <a:srgbClr val="1A476F"/>
            </a:solidFill>
            <a:ln w="31750">
              <a:solidFill>
                <a:srgbClr val="1A476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84" name="Oval 335">
              <a:extLst>
                <a:ext uri="{FF2B5EF4-FFF2-40B4-BE49-F238E27FC236}">
                  <a16:creationId xmlns:a16="http://schemas.microsoft.com/office/drawing/2014/main" id="{A7CF3084-D51B-4F3E-8F01-F5AEA3356C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57976" y="2336800"/>
              <a:ext cx="41275" cy="41275"/>
            </a:xfrm>
            <a:prstGeom prst="ellipse">
              <a:avLst/>
            </a:prstGeom>
            <a:solidFill>
              <a:srgbClr val="1A476F"/>
            </a:solidFill>
            <a:ln w="31750">
              <a:solidFill>
                <a:srgbClr val="1A476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85" name="Oval 336">
              <a:extLst>
                <a:ext uri="{FF2B5EF4-FFF2-40B4-BE49-F238E27FC236}">
                  <a16:creationId xmlns:a16="http://schemas.microsoft.com/office/drawing/2014/main" id="{55530FB8-AA84-4C9A-8854-155B45C7F1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67513" y="2152650"/>
              <a:ext cx="41275" cy="41275"/>
            </a:xfrm>
            <a:prstGeom prst="ellipse">
              <a:avLst/>
            </a:prstGeom>
            <a:solidFill>
              <a:srgbClr val="1A476F"/>
            </a:solidFill>
            <a:ln w="31750">
              <a:solidFill>
                <a:srgbClr val="1A476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86" name="Oval 337">
              <a:extLst>
                <a:ext uri="{FF2B5EF4-FFF2-40B4-BE49-F238E27FC236}">
                  <a16:creationId xmlns:a16="http://schemas.microsoft.com/office/drawing/2014/main" id="{AFEE1977-7AB9-4051-9BF8-DF10E3C56A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77051" y="2198688"/>
              <a:ext cx="41275" cy="41275"/>
            </a:xfrm>
            <a:prstGeom prst="ellipse">
              <a:avLst/>
            </a:prstGeom>
            <a:solidFill>
              <a:srgbClr val="1A476F"/>
            </a:solidFill>
            <a:ln w="31750">
              <a:solidFill>
                <a:srgbClr val="1A476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87" name="Oval 338">
              <a:extLst>
                <a:ext uri="{FF2B5EF4-FFF2-40B4-BE49-F238E27FC236}">
                  <a16:creationId xmlns:a16="http://schemas.microsoft.com/office/drawing/2014/main" id="{F247BB52-9C6C-4DA5-AF1A-0C9DE2DBE0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88176" y="2130425"/>
              <a:ext cx="36513" cy="36513"/>
            </a:xfrm>
            <a:prstGeom prst="ellipse">
              <a:avLst/>
            </a:prstGeom>
            <a:solidFill>
              <a:srgbClr val="1A476F"/>
            </a:solidFill>
            <a:ln w="31750">
              <a:solidFill>
                <a:srgbClr val="1A476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88" name="Oval 339">
              <a:extLst>
                <a:ext uri="{FF2B5EF4-FFF2-40B4-BE49-F238E27FC236}">
                  <a16:creationId xmlns:a16="http://schemas.microsoft.com/office/drawing/2014/main" id="{B90EB4EA-4FD4-4382-A7E0-35D5F4EC05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92951" y="2020888"/>
              <a:ext cx="41275" cy="41275"/>
            </a:xfrm>
            <a:prstGeom prst="ellipse">
              <a:avLst/>
            </a:prstGeom>
            <a:solidFill>
              <a:srgbClr val="1A476F"/>
            </a:solidFill>
            <a:ln w="31750">
              <a:solidFill>
                <a:srgbClr val="1A476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89" name="Oval 340">
              <a:extLst>
                <a:ext uri="{FF2B5EF4-FFF2-40B4-BE49-F238E27FC236}">
                  <a16:creationId xmlns:a16="http://schemas.microsoft.com/office/drawing/2014/main" id="{81C1291A-354A-4965-9D59-44D345D09E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02488" y="1962150"/>
              <a:ext cx="41275" cy="36513"/>
            </a:xfrm>
            <a:prstGeom prst="ellipse">
              <a:avLst/>
            </a:prstGeom>
            <a:solidFill>
              <a:srgbClr val="1A476F"/>
            </a:solidFill>
            <a:ln w="31750">
              <a:solidFill>
                <a:srgbClr val="1A476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90" name="Oval 341">
              <a:extLst>
                <a:ext uri="{FF2B5EF4-FFF2-40B4-BE49-F238E27FC236}">
                  <a16:creationId xmlns:a16="http://schemas.microsoft.com/office/drawing/2014/main" id="{45000BFF-147F-4560-93D0-A73BA2CF3B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12026" y="1952625"/>
              <a:ext cx="41275" cy="41275"/>
            </a:xfrm>
            <a:prstGeom prst="ellipse">
              <a:avLst/>
            </a:prstGeom>
            <a:solidFill>
              <a:srgbClr val="1A476F"/>
            </a:solidFill>
            <a:ln w="31750">
              <a:solidFill>
                <a:srgbClr val="1A476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91" name="Oval 342">
              <a:extLst>
                <a:ext uri="{FF2B5EF4-FFF2-40B4-BE49-F238E27FC236}">
                  <a16:creationId xmlns:a16="http://schemas.microsoft.com/office/drawing/2014/main" id="{DE81FB5A-93DD-41F1-A19A-84B00B458F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21563" y="2001838"/>
              <a:ext cx="36513" cy="41275"/>
            </a:xfrm>
            <a:prstGeom prst="ellipse">
              <a:avLst/>
            </a:prstGeom>
            <a:solidFill>
              <a:srgbClr val="1A476F"/>
            </a:solidFill>
            <a:ln w="31750">
              <a:solidFill>
                <a:srgbClr val="1A476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92" name="Oval 343">
              <a:extLst>
                <a:ext uri="{FF2B5EF4-FFF2-40B4-BE49-F238E27FC236}">
                  <a16:creationId xmlns:a16="http://schemas.microsoft.com/office/drawing/2014/main" id="{5A0B3ED2-3E12-4935-B627-9F5FA63EC6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26338" y="1947863"/>
              <a:ext cx="41275" cy="41275"/>
            </a:xfrm>
            <a:prstGeom prst="ellipse">
              <a:avLst/>
            </a:prstGeom>
            <a:solidFill>
              <a:srgbClr val="1A476F"/>
            </a:solidFill>
            <a:ln w="31750">
              <a:solidFill>
                <a:srgbClr val="1A476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93" name="Oval 344">
              <a:extLst>
                <a:ext uri="{FF2B5EF4-FFF2-40B4-BE49-F238E27FC236}">
                  <a16:creationId xmlns:a16="http://schemas.microsoft.com/office/drawing/2014/main" id="{B1941A3C-F701-4491-AA89-12BC04579B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37463" y="1974850"/>
              <a:ext cx="39688" cy="41275"/>
            </a:xfrm>
            <a:prstGeom prst="ellipse">
              <a:avLst/>
            </a:prstGeom>
            <a:solidFill>
              <a:srgbClr val="1A476F"/>
            </a:solidFill>
            <a:ln w="31750">
              <a:solidFill>
                <a:srgbClr val="1A476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94" name="Oval 345">
              <a:extLst>
                <a:ext uri="{FF2B5EF4-FFF2-40B4-BE49-F238E27FC236}">
                  <a16:creationId xmlns:a16="http://schemas.microsoft.com/office/drawing/2014/main" id="{B23EDCC6-7E14-458E-A290-3F99D1314F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47001" y="2001838"/>
              <a:ext cx="41275" cy="41275"/>
            </a:xfrm>
            <a:prstGeom prst="ellipse">
              <a:avLst/>
            </a:prstGeom>
            <a:solidFill>
              <a:srgbClr val="1A476F"/>
            </a:solidFill>
            <a:ln w="31750">
              <a:solidFill>
                <a:srgbClr val="1A476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95" name="Oval 346">
              <a:extLst>
                <a:ext uri="{FF2B5EF4-FFF2-40B4-BE49-F238E27FC236}">
                  <a16:creationId xmlns:a16="http://schemas.microsoft.com/office/drawing/2014/main" id="{585F64A0-C35A-4BAE-B7FE-F83FB7AC14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56538" y="1989138"/>
              <a:ext cx="36513" cy="41275"/>
            </a:xfrm>
            <a:prstGeom prst="ellipse">
              <a:avLst/>
            </a:prstGeom>
            <a:solidFill>
              <a:srgbClr val="1A476F"/>
            </a:solidFill>
            <a:ln w="31750">
              <a:solidFill>
                <a:srgbClr val="1A476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96" name="Oval 347">
              <a:extLst>
                <a:ext uri="{FF2B5EF4-FFF2-40B4-BE49-F238E27FC236}">
                  <a16:creationId xmlns:a16="http://schemas.microsoft.com/office/drawing/2014/main" id="{7CA99512-6C82-4132-8441-30014FFF61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61313" y="2001838"/>
              <a:ext cx="41275" cy="41275"/>
            </a:xfrm>
            <a:prstGeom prst="ellipse">
              <a:avLst/>
            </a:prstGeom>
            <a:solidFill>
              <a:srgbClr val="1A476F"/>
            </a:solidFill>
            <a:ln w="31750">
              <a:solidFill>
                <a:srgbClr val="1A476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97" name="Oval 348">
              <a:extLst>
                <a:ext uri="{FF2B5EF4-FFF2-40B4-BE49-F238E27FC236}">
                  <a16:creationId xmlns:a16="http://schemas.microsoft.com/office/drawing/2014/main" id="{10DA01AF-DBD7-4EC4-9F7F-7597F26771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70851" y="2030413"/>
              <a:ext cx="41275" cy="41275"/>
            </a:xfrm>
            <a:prstGeom prst="ellipse">
              <a:avLst/>
            </a:prstGeom>
            <a:solidFill>
              <a:srgbClr val="1A476F"/>
            </a:solidFill>
            <a:ln w="31750">
              <a:solidFill>
                <a:srgbClr val="1A476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98" name="Oval 349">
              <a:extLst>
                <a:ext uri="{FF2B5EF4-FFF2-40B4-BE49-F238E27FC236}">
                  <a16:creationId xmlns:a16="http://schemas.microsoft.com/office/drawing/2014/main" id="{979C33DA-865E-412B-AC35-9FD357852E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80388" y="2043113"/>
              <a:ext cx="41275" cy="36513"/>
            </a:xfrm>
            <a:prstGeom prst="ellipse">
              <a:avLst/>
            </a:prstGeom>
            <a:solidFill>
              <a:srgbClr val="1A476F"/>
            </a:solidFill>
            <a:ln w="31750">
              <a:solidFill>
                <a:srgbClr val="1A476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99" name="Oval 350">
              <a:extLst>
                <a:ext uri="{FF2B5EF4-FFF2-40B4-BE49-F238E27FC236}">
                  <a16:creationId xmlns:a16="http://schemas.microsoft.com/office/drawing/2014/main" id="{759D37FA-F109-4952-8F1C-A5ADF78931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89926" y="2157413"/>
              <a:ext cx="36513" cy="41275"/>
            </a:xfrm>
            <a:prstGeom prst="ellipse">
              <a:avLst/>
            </a:prstGeom>
            <a:solidFill>
              <a:srgbClr val="1A476F"/>
            </a:solidFill>
            <a:ln w="31750">
              <a:solidFill>
                <a:srgbClr val="1A476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00" name="Oval 351">
              <a:extLst>
                <a:ext uri="{FF2B5EF4-FFF2-40B4-BE49-F238E27FC236}">
                  <a16:creationId xmlns:a16="http://schemas.microsoft.com/office/drawing/2014/main" id="{4DE4B54F-4DDF-4D2A-8441-FE55534AE6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96288" y="2139950"/>
              <a:ext cx="41275" cy="41275"/>
            </a:xfrm>
            <a:prstGeom prst="ellipse">
              <a:avLst/>
            </a:prstGeom>
            <a:solidFill>
              <a:srgbClr val="1A476F"/>
            </a:solidFill>
            <a:ln w="31750">
              <a:solidFill>
                <a:srgbClr val="1A476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01" name="Oval 352">
              <a:extLst>
                <a:ext uri="{FF2B5EF4-FFF2-40B4-BE49-F238E27FC236}">
                  <a16:creationId xmlns:a16="http://schemas.microsoft.com/office/drawing/2014/main" id="{4B16886D-A7C5-40EC-966E-81D4CF5EDA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05826" y="2254250"/>
              <a:ext cx="41275" cy="41275"/>
            </a:xfrm>
            <a:prstGeom prst="ellipse">
              <a:avLst/>
            </a:prstGeom>
            <a:solidFill>
              <a:srgbClr val="1A476F"/>
            </a:solidFill>
            <a:ln w="31750">
              <a:solidFill>
                <a:srgbClr val="1A476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02" name="Oval 353">
              <a:extLst>
                <a:ext uri="{FF2B5EF4-FFF2-40B4-BE49-F238E27FC236}">
                  <a16:creationId xmlns:a16="http://schemas.microsoft.com/office/drawing/2014/main" id="{CFC42F96-04D3-4ADD-8D09-9FB769AECC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615363" y="2300288"/>
              <a:ext cx="41275" cy="41275"/>
            </a:xfrm>
            <a:prstGeom prst="ellipse">
              <a:avLst/>
            </a:prstGeom>
            <a:solidFill>
              <a:srgbClr val="1A476F"/>
            </a:solidFill>
            <a:ln w="31750">
              <a:solidFill>
                <a:srgbClr val="1A476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03" name="Oval 354">
              <a:extLst>
                <a:ext uri="{FF2B5EF4-FFF2-40B4-BE49-F238E27FC236}">
                  <a16:creationId xmlns:a16="http://schemas.microsoft.com/office/drawing/2014/main" id="{FADD9597-FEEB-40D5-954F-DA04D2031A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724901" y="2354263"/>
              <a:ext cx="36513" cy="41275"/>
            </a:xfrm>
            <a:prstGeom prst="ellipse">
              <a:avLst/>
            </a:prstGeom>
            <a:solidFill>
              <a:srgbClr val="1A476F"/>
            </a:solidFill>
            <a:ln w="31750">
              <a:solidFill>
                <a:srgbClr val="1A476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04" name="Oval 355">
              <a:extLst>
                <a:ext uri="{FF2B5EF4-FFF2-40B4-BE49-F238E27FC236}">
                  <a16:creationId xmlns:a16="http://schemas.microsoft.com/office/drawing/2014/main" id="{FF981B9B-7646-4789-B887-2FE2912B23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829676" y="2578100"/>
              <a:ext cx="41275" cy="36513"/>
            </a:xfrm>
            <a:prstGeom prst="ellipse">
              <a:avLst/>
            </a:prstGeom>
            <a:solidFill>
              <a:srgbClr val="1A476F"/>
            </a:solidFill>
            <a:ln w="31750">
              <a:solidFill>
                <a:srgbClr val="1A476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05" name="Oval 356">
              <a:extLst>
                <a:ext uri="{FF2B5EF4-FFF2-40B4-BE49-F238E27FC236}">
                  <a16:creationId xmlns:a16="http://schemas.microsoft.com/office/drawing/2014/main" id="{3DFD4277-22EC-41D6-81A1-12CE03A70D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39213" y="2716213"/>
              <a:ext cx="41275" cy="36513"/>
            </a:xfrm>
            <a:prstGeom prst="ellipse">
              <a:avLst/>
            </a:prstGeom>
            <a:solidFill>
              <a:srgbClr val="1A476F"/>
            </a:solidFill>
            <a:ln w="31750">
              <a:solidFill>
                <a:srgbClr val="1A476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06" name="Oval 357">
              <a:extLst>
                <a:ext uri="{FF2B5EF4-FFF2-40B4-BE49-F238E27FC236}">
                  <a16:creationId xmlns:a16="http://schemas.microsoft.com/office/drawing/2014/main" id="{3EA6CA2B-0A02-4C2B-A28E-C2E8DEC2FD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48751" y="2930525"/>
              <a:ext cx="41275" cy="41275"/>
            </a:xfrm>
            <a:prstGeom prst="ellipse">
              <a:avLst/>
            </a:prstGeom>
            <a:solidFill>
              <a:srgbClr val="1A476F"/>
            </a:solidFill>
            <a:ln w="31750">
              <a:solidFill>
                <a:srgbClr val="1A476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07" name="Oval 358">
              <a:extLst>
                <a:ext uri="{FF2B5EF4-FFF2-40B4-BE49-F238E27FC236}">
                  <a16:creationId xmlns:a16="http://schemas.microsoft.com/office/drawing/2014/main" id="{9EEA6C31-229F-4519-8BB0-CA845B6C03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155113" y="3246438"/>
              <a:ext cx="41275" cy="36513"/>
            </a:xfrm>
            <a:prstGeom prst="ellipse">
              <a:avLst/>
            </a:prstGeom>
            <a:solidFill>
              <a:srgbClr val="1A476F"/>
            </a:solidFill>
            <a:ln w="31750">
              <a:solidFill>
                <a:srgbClr val="1A476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08" name="Oval 359">
              <a:extLst>
                <a:ext uri="{FF2B5EF4-FFF2-40B4-BE49-F238E27FC236}">
                  <a16:creationId xmlns:a16="http://schemas.microsoft.com/office/drawing/2014/main" id="{4F26D4AE-D6F0-4524-ADD8-02818B6A53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64651" y="3419475"/>
              <a:ext cx="41275" cy="36513"/>
            </a:xfrm>
            <a:prstGeom prst="ellipse">
              <a:avLst/>
            </a:prstGeom>
            <a:solidFill>
              <a:srgbClr val="1A476F"/>
            </a:solidFill>
            <a:ln w="31750">
              <a:solidFill>
                <a:srgbClr val="1A476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09" name="Oval 360">
              <a:extLst>
                <a:ext uri="{FF2B5EF4-FFF2-40B4-BE49-F238E27FC236}">
                  <a16:creationId xmlns:a16="http://schemas.microsoft.com/office/drawing/2014/main" id="{69D47204-56A8-48D8-BAC7-05EF849B22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374188" y="3735388"/>
              <a:ext cx="41275" cy="41275"/>
            </a:xfrm>
            <a:prstGeom prst="ellipse">
              <a:avLst/>
            </a:prstGeom>
            <a:solidFill>
              <a:srgbClr val="1A476F"/>
            </a:solidFill>
            <a:ln w="31750">
              <a:solidFill>
                <a:srgbClr val="1A476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481" name="Freeform 14">
            <a:extLst>
              <a:ext uri="{FF2B5EF4-FFF2-40B4-BE49-F238E27FC236}">
                <a16:creationId xmlns:a16="http://schemas.microsoft.com/office/drawing/2014/main" id="{A77EB300-F0D9-EB42-A189-FA51EBBAB2E6}"/>
              </a:ext>
            </a:extLst>
          </p:cNvPr>
          <p:cNvSpPr>
            <a:spLocks/>
          </p:cNvSpPr>
          <p:nvPr/>
        </p:nvSpPr>
        <p:spPr bwMode="auto">
          <a:xfrm>
            <a:off x="5487988" y="3108323"/>
            <a:ext cx="434975" cy="157165"/>
          </a:xfrm>
          <a:custGeom>
            <a:avLst/>
            <a:gdLst>
              <a:gd name="T0" fmla="*/ 0 w 72"/>
              <a:gd name="T1" fmla="*/ 0 h 26"/>
              <a:gd name="T2" fmla="*/ 24 w 72"/>
              <a:gd name="T3" fmla="*/ 9 h 26"/>
              <a:gd name="T4" fmla="*/ 48 w 72"/>
              <a:gd name="T5" fmla="*/ 18 h 26"/>
              <a:gd name="T6" fmla="*/ 72 w 72"/>
              <a:gd name="T7" fmla="*/ 26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72" h="26">
                <a:moveTo>
                  <a:pt x="0" y="0"/>
                </a:moveTo>
                <a:lnTo>
                  <a:pt x="24" y="9"/>
                </a:lnTo>
                <a:lnTo>
                  <a:pt x="48" y="18"/>
                </a:lnTo>
                <a:lnTo>
                  <a:pt x="72" y="26"/>
                </a:lnTo>
              </a:path>
            </a:pathLst>
          </a:custGeom>
          <a:noFill/>
          <a:ln w="31750">
            <a:solidFill>
              <a:schemeClr val="bg1">
                <a:lumMod val="50000"/>
                <a:alpha val="4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1179014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0">
        <p:fade/>
      </p:transition>
    </mc:Choice>
    <mc:Fallback xmlns="">
      <p:transition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821704" y="1116717"/>
            <a:ext cx="10722595" cy="5410197"/>
          </a:xfrm>
        </p:spPr>
        <p:txBody>
          <a:bodyPr>
            <a:noAutofit/>
          </a:bodyPr>
          <a:lstStyle/>
          <a:p>
            <a:r>
              <a:rPr lang="en-US" sz="2200" dirty="0">
                <a:latin typeface="Arial" panose="020B0604020202020204" pitchFamily="34" charset="0"/>
                <a:cs typeface="Arial" panose="020B0604020202020204" pitchFamily="34" charset="0"/>
              </a:rPr>
              <a:t>What government policies do the most to improve social welfare? </a:t>
            </a:r>
          </a:p>
          <a:p>
            <a:pPr lvl="1"/>
            <a:endParaRPr lang="en-US" sz="1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lvl="1"/>
            <a:r>
              <a:rPr lang="en-US" sz="1800" dirty="0">
                <a:latin typeface="Arial" panose="020B0604020202020204" pitchFamily="34" charset="0"/>
                <a:cs typeface="Arial" panose="020B0604020202020204" pitchFamily="34" charset="0"/>
              </a:rPr>
              <a:t>Should we spend more (or less) on health insurance? </a:t>
            </a:r>
          </a:p>
          <a:p>
            <a:pPr lvl="1"/>
            <a:r>
              <a:rPr lang="en-US" sz="1800" dirty="0">
                <a:latin typeface="Arial" panose="020B0604020202020204" pitchFamily="34" charset="0"/>
                <a:cs typeface="Arial" panose="020B0604020202020204" pitchFamily="34" charset="0"/>
              </a:rPr>
              <a:t>Should we raise top marginal income tax rates? </a:t>
            </a:r>
          </a:p>
          <a:p>
            <a:pPr lvl="1"/>
            <a:r>
              <a:rPr lang="en-US" sz="1800" dirty="0">
                <a:latin typeface="Arial" panose="020B0604020202020204" pitchFamily="34" charset="0"/>
                <a:cs typeface="Arial" panose="020B0604020202020204" pitchFamily="34" charset="0"/>
              </a:rPr>
              <a:t>Should we invest more in children? At what age?</a:t>
            </a:r>
          </a:p>
          <a:p>
            <a:pPr marL="0" indent="0">
              <a:buNone/>
            </a:pPr>
            <a:endParaRPr lang="en-US" sz="22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2200" dirty="0">
                <a:latin typeface="Arial" panose="020B0604020202020204" pitchFamily="34" charset="0"/>
                <a:cs typeface="Arial" panose="020B0604020202020204" pitchFamily="34" charset="0"/>
              </a:rPr>
              <a:t>There is existing research analyzing the effect of many of these policy changes</a:t>
            </a:r>
          </a:p>
          <a:p>
            <a:pPr lvl="1"/>
            <a:endParaRPr lang="en-US" sz="1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lvl="1"/>
            <a:r>
              <a:rPr lang="en-US" sz="1800" dirty="0">
                <a:latin typeface="Arial" panose="020B0604020202020204" pitchFamily="34" charset="0"/>
                <a:cs typeface="Arial" panose="020B0604020202020204" pitchFamily="34" charset="0"/>
              </a:rPr>
              <a:t>But little work quantifying the broad trade-offs across policy categories</a:t>
            </a:r>
          </a:p>
          <a:p>
            <a:pPr lvl="1"/>
            <a:r>
              <a:rPr lang="en-US" sz="1800" dirty="0">
                <a:latin typeface="Arial" panose="020B0604020202020204" pitchFamily="34" charset="0"/>
                <a:cs typeface="Arial" panose="020B0604020202020204" pitchFamily="34" charset="0"/>
              </a:rPr>
              <a:t>Often different welfare methods used (CBA, MCPF, cost per life saved…)</a:t>
            </a:r>
          </a:p>
          <a:p>
            <a:pPr marL="0" indent="0">
              <a:buNone/>
            </a:pPr>
            <a:endParaRPr lang="en-US" sz="2200" b="1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2200" b="1" dirty="0">
                <a:latin typeface="Arial" panose="020B0604020202020204" pitchFamily="34" charset="0"/>
                <a:cs typeface="Arial" panose="020B0604020202020204" pitchFamily="34" charset="0"/>
              </a:rPr>
              <a:t>This paper: </a:t>
            </a:r>
            <a:r>
              <a:rPr lang="en-US" sz="2200" dirty="0">
                <a:latin typeface="Arial" panose="020B0604020202020204" pitchFamily="34" charset="0"/>
                <a:cs typeface="Arial" panose="020B0604020202020204" pitchFamily="34" charset="0"/>
              </a:rPr>
              <a:t>Conducts a unified welfare analysis of historical policy changes in the US over the past half century</a:t>
            </a:r>
          </a:p>
          <a:p>
            <a:pPr lvl="1"/>
            <a:endParaRPr lang="en-US" sz="1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lvl="1"/>
            <a:r>
              <a:rPr lang="en-US" sz="1800" dirty="0">
                <a:latin typeface="Arial" panose="020B0604020202020204" pitchFamily="34" charset="0"/>
                <a:cs typeface="Arial" panose="020B0604020202020204" pitchFamily="34" charset="0"/>
              </a:rPr>
              <a:t>Study 133 policy changes spanning four major categories: Social insurance, education and job training, taxes and cash transfers, and in-kind transfers</a:t>
            </a:r>
          </a:p>
          <a:p>
            <a:pPr lvl="1"/>
            <a:endParaRPr lang="en-US" sz="1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" name="Title 1"/>
          <p:cNvSpPr txBox="1">
            <a:spLocks/>
          </p:cNvSpPr>
          <p:nvPr/>
        </p:nvSpPr>
        <p:spPr>
          <a:xfrm>
            <a:off x="592427" y="90714"/>
            <a:ext cx="11075831" cy="1020762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2800" b="1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sz="2400" dirty="0">
                <a:solidFill>
                  <a:srgbClr val="002060"/>
                </a:solidFill>
                <a:ea typeface="ＭＳ Ｐゴシック" pitchFamily="34" charset="-128"/>
              </a:rPr>
              <a:t>A Unified Welfare Analysis of Government Policies</a:t>
            </a:r>
          </a:p>
        </p:txBody>
      </p:sp>
    </p:spTree>
    <p:extLst>
      <p:ext uri="{BB962C8B-B14F-4D97-AF65-F5344CB8AC3E}">
        <p14:creationId xmlns:p14="http://schemas.microsoft.com/office/powerpoint/2010/main" val="395455904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3" end="1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7" name="Freeform 13">
            <a:extLst>
              <a:ext uri="{FF2B5EF4-FFF2-40B4-BE49-F238E27FC236}">
                <a16:creationId xmlns:a16="http://schemas.microsoft.com/office/drawing/2014/main" id="{6BA0A2D6-296B-2E44-81B1-AC68FBD5FE3D}"/>
              </a:ext>
            </a:extLst>
          </p:cNvPr>
          <p:cNvSpPr>
            <a:spLocks/>
          </p:cNvSpPr>
          <p:nvPr/>
        </p:nvSpPr>
        <p:spPr bwMode="auto">
          <a:xfrm>
            <a:off x="2338388" y="2925762"/>
            <a:ext cx="3149600" cy="219075"/>
          </a:xfrm>
          <a:custGeom>
            <a:avLst/>
            <a:gdLst>
              <a:gd name="T0" fmla="*/ 0 w 689"/>
              <a:gd name="T1" fmla="*/ 48 h 48"/>
              <a:gd name="T2" fmla="*/ 24 w 689"/>
              <a:gd name="T3" fmla="*/ 48 h 48"/>
              <a:gd name="T4" fmla="*/ 48 w 689"/>
              <a:gd name="T5" fmla="*/ 48 h 48"/>
              <a:gd name="T6" fmla="*/ 72 w 689"/>
              <a:gd name="T7" fmla="*/ 48 h 48"/>
              <a:gd name="T8" fmla="*/ 95 w 689"/>
              <a:gd name="T9" fmla="*/ 48 h 48"/>
              <a:gd name="T10" fmla="*/ 119 w 689"/>
              <a:gd name="T11" fmla="*/ 48 h 48"/>
              <a:gd name="T12" fmla="*/ 143 w 689"/>
              <a:gd name="T13" fmla="*/ 48 h 48"/>
              <a:gd name="T14" fmla="*/ 166 w 689"/>
              <a:gd name="T15" fmla="*/ 48 h 48"/>
              <a:gd name="T16" fmla="*/ 190 w 689"/>
              <a:gd name="T17" fmla="*/ 48 h 48"/>
              <a:gd name="T18" fmla="*/ 214 w 689"/>
              <a:gd name="T19" fmla="*/ 48 h 48"/>
              <a:gd name="T20" fmla="*/ 238 w 689"/>
              <a:gd name="T21" fmla="*/ 48 h 48"/>
              <a:gd name="T22" fmla="*/ 261 w 689"/>
              <a:gd name="T23" fmla="*/ 48 h 48"/>
              <a:gd name="T24" fmla="*/ 285 w 689"/>
              <a:gd name="T25" fmla="*/ 48 h 48"/>
              <a:gd name="T26" fmla="*/ 309 w 689"/>
              <a:gd name="T27" fmla="*/ 48 h 48"/>
              <a:gd name="T28" fmla="*/ 333 w 689"/>
              <a:gd name="T29" fmla="*/ 48 h 48"/>
              <a:gd name="T30" fmla="*/ 356 w 689"/>
              <a:gd name="T31" fmla="*/ 48 h 48"/>
              <a:gd name="T32" fmla="*/ 380 w 689"/>
              <a:gd name="T33" fmla="*/ 48 h 48"/>
              <a:gd name="T34" fmla="*/ 404 w 689"/>
              <a:gd name="T35" fmla="*/ 48 h 48"/>
              <a:gd name="T36" fmla="*/ 428 w 689"/>
              <a:gd name="T37" fmla="*/ 41 h 48"/>
              <a:gd name="T38" fmla="*/ 451 w 689"/>
              <a:gd name="T39" fmla="*/ 31 h 48"/>
              <a:gd name="T40" fmla="*/ 475 w 689"/>
              <a:gd name="T41" fmla="*/ 21 h 48"/>
              <a:gd name="T42" fmla="*/ 499 w 689"/>
              <a:gd name="T43" fmla="*/ 12 h 48"/>
              <a:gd name="T44" fmla="*/ 523 w 689"/>
              <a:gd name="T45" fmla="*/ 9 h 48"/>
              <a:gd name="T46" fmla="*/ 546 w 689"/>
              <a:gd name="T47" fmla="*/ 6 h 48"/>
              <a:gd name="T48" fmla="*/ 570 w 689"/>
              <a:gd name="T49" fmla="*/ 3 h 48"/>
              <a:gd name="T50" fmla="*/ 594 w 689"/>
              <a:gd name="T51" fmla="*/ 0 h 48"/>
              <a:gd name="T52" fmla="*/ 618 w 689"/>
              <a:gd name="T53" fmla="*/ 11 h 48"/>
              <a:gd name="T54" fmla="*/ 641 w 689"/>
              <a:gd name="T55" fmla="*/ 21 h 48"/>
              <a:gd name="T56" fmla="*/ 665 w 689"/>
              <a:gd name="T57" fmla="*/ 31 h 48"/>
              <a:gd name="T58" fmla="*/ 689 w 689"/>
              <a:gd name="T59" fmla="*/ 40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689" h="48">
                <a:moveTo>
                  <a:pt x="0" y="48"/>
                </a:moveTo>
                <a:lnTo>
                  <a:pt x="24" y="48"/>
                </a:lnTo>
                <a:lnTo>
                  <a:pt x="48" y="48"/>
                </a:lnTo>
                <a:lnTo>
                  <a:pt x="72" y="48"/>
                </a:lnTo>
                <a:lnTo>
                  <a:pt x="95" y="48"/>
                </a:lnTo>
                <a:lnTo>
                  <a:pt x="119" y="48"/>
                </a:lnTo>
                <a:lnTo>
                  <a:pt x="143" y="48"/>
                </a:lnTo>
                <a:lnTo>
                  <a:pt x="166" y="48"/>
                </a:lnTo>
                <a:lnTo>
                  <a:pt x="190" y="48"/>
                </a:lnTo>
                <a:lnTo>
                  <a:pt x="214" y="48"/>
                </a:lnTo>
                <a:lnTo>
                  <a:pt x="238" y="48"/>
                </a:lnTo>
                <a:lnTo>
                  <a:pt x="261" y="48"/>
                </a:lnTo>
                <a:lnTo>
                  <a:pt x="285" y="48"/>
                </a:lnTo>
                <a:lnTo>
                  <a:pt x="309" y="48"/>
                </a:lnTo>
                <a:lnTo>
                  <a:pt x="333" y="48"/>
                </a:lnTo>
                <a:lnTo>
                  <a:pt x="356" y="48"/>
                </a:lnTo>
                <a:lnTo>
                  <a:pt x="380" y="48"/>
                </a:lnTo>
                <a:lnTo>
                  <a:pt x="404" y="48"/>
                </a:lnTo>
                <a:lnTo>
                  <a:pt x="428" y="41"/>
                </a:lnTo>
                <a:lnTo>
                  <a:pt x="451" y="31"/>
                </a:lnTo>
                <a:lnTo>
                  <a:pt x="475" y="21"/>
                </a:lnTo>
                <a:lnTo>
                  <a:pt x="499" y="12"/>
                </a:lnTo>
                <a:lnTo>
                  <a:pt x="523" y="9"/>
                </a:lnTo>
                <a:lnTo>
                  <a:pt x="546" y="6"/>
                </a:lnTo>
                <a:lnTo>
                  <a:pt x="570" y="3"/>
                </a:lnTo>
                <a:lnTo>
                  <a:pt x="594" y="0"/>
                </a:lnTo>
                <a:lnTo>
                  <a:pt x="618" y="11"/>
                </a:lnTo>
                <a:lnTo>
                  <a:pt x="641" y="21"/>
                </a:lnTo>
                <a:lnTo>
                  <a:pt x="665" y="31"/>
                </a:lnTo>
                <a:lnTo>
                  <a:pt x="689" y="40"/>
                </a:lnTo>
              </a:path>
            </a:pathLst>
          </a:custGeom>
          <a:noFill/>
          <a:ln w="31750">
            <a:solidFill>
              <a:schemeClr val="bg1">
                <a:lumMod val="50000"/>
                <a:alpha val="4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8" name="Freeform 14">
            <a:extLst>
              <a:ext uri="{FF2B5EF4-FFF2-40B4-BE49-F238E27FC236}">
                <a16:creationId xmlns:a16="http://schemas.microsoft.com/office/drawing/2014/main" id="{50094973-B9E6-CA44-A0D2-E9F0382D0BDE}"/>
              </a:ext>
            </a:extLst>
          </p:cNvPr>
          <p:cNvSpPr>
            <a:spLocks/>
          </p:cNvSpPr>
          <p:nvPr/>
        </p:nvSpPr>
        <p:spPr bwMode="auto">
          <a:xfrm>
            <a:off x="5487988" y="3108323"/>
            <a:ext cx="434975" cy="157165"/>
          </a:xfrm>
          <a:custGeom>
            <a:avLst/>
            <a:gdLst>
              <a:gd name="T0" fmla="*/ 0 w 72"/>
              <a:gd name="T1" fmla="*/ 0 h 26"/>
              <a:gd name="T2" fmla="*/ 24 w 72"/>
              <a:gd name="T3" fmla="*/ 9 h 26"/>
              <a:gd name="T4" fmla="*/ 48 w 72"/>
              <a:gd name="T5" fmla="*/ 18 h 26"/>
              <a:gd name="T6" fmla="*/ 72 w 72"/>
              <a:gd name="T7" fmla="*/ 26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72" h="26">
                <a:moveTo>
                  <a:pt x="0" y="0"/>
                </a:moveTo>
                <a:lnTo>
                  <a:pt x="24" y="9"/>
                </a:lnTo>
                <a:lnTo>
                  <a:pt x="48" y="18"/>
                </a:lnTo>
                <a:lnTo>
                  <a:pt x="72" y="26"/>
                </a:lnTo>
              </a:path>
            </a:pathLst>
          </a:custGeom>
          <a:noFill/>
          <a:ln w="31750">
            <a:solidFill>
              <a:schemeClr val="bg1">
                <a:lumMod val="50000"/>
                <a:alpha val="4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" name="AutoShape 3">
            <a:extLst>
              <a:ext uri="{FF2B5EF4-FFF2-40B4-BE49-F238E27FC236}">
                <a16:creationId xmlns:a16="http://schemas.microsoft.com/office/drawing/2014/main" id="{88C3F65E-A5A5-44B5-A4A7-D36F8AE873A9}"/>
              </a:ext>
            </a:extLst>
          </p:cNvPr>
          <p:cNvSpPr>
            <a:spLocks noChangeAspect="1" noChangeArrowheads="1" noTextEdit="1"/>
          </p:cNvSpPr>
          <p:nvPr/>
        </p:nvSpPr>
        <p:spPr bwMode="auto">
          <a:xfrm>
            <a:off x="609601" y="0"/>
            <a:ext cx="10972800" cy="68580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10" name="Line 361">
            <a:extLst>
              <a:ext uri="{FF2B5EF4-FFF2-40B4-BE49-F238E27FC236}">
                <a16:creationId xmlns:a16="http://schemas.microsoft.com/office/drawing/2014/main" id="{02F61DD8-48F5-4759-942B-78C1D80541DD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0086976" y="1092200"/>
            <a:ext cx="0" cy="448945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11" name="Line 362">
            <a:extLst>
              <a:ext uri="{FF2B5EF4-FFF2-40B4-BE49-F238E27FC236}">
                <a16:creationId xmlns:a16="http://schemas.microsoft.com/office/drawing/2014/main" id="{E49778E1-B2B4-4B1F-97B0-075A4CFE9221}"/>
              </a:ext>
            </a:extLst>
          </p:cNvPr>
          <p:cNvSpPr>
            <a:spLocks noChangeShapeType="1"/>
          </p:cNvSpPr>
          <p:nvPr/>
        </p:nvSpPr>
        <p:spPr bwMode="auto">
          <a:xfrm>
            <a:off x="10086976" y="5430838"/>
            <a:ext cx="96838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12" name="Rectangle 363">
            <a:extLst>
              <a:ext uri="{FF2B5EF4-FFF2-40B4-BE49-F238E27FC236}">
                <a16:creationId xmlns:a16="http://schemas.microsoft.com/office/drawing/2014/main" id="{A644F954-41B2-4BA8-8782-0CF627B5BE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229851" y="5294313"/>
            <a:ext cx="255588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0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513" name="Line 364">
            <a:extLst>
              <a:ext uri="{FF2B5EF4-FFF2-40B4-BE49-F238E27FC236}">
                <a16:creationId xmlns:a16="http://schemas.microsoft.com/office/drawing/2014/main" id="{F065AD91-9101-47A7-968B-A04267815230}"/>
              </a:ext>
            </a:extLst>
          </p:cNvPr>
          <p:cNvSpPr>
            <a:spLocks noChangeShapeType="1"/>
          </p:cNvSpPr>
          <p:nvPr/>
        </p:nvSpPr>
        <p:spPr bwMode="auto">
          <a:xfrm>
            <a:off x="10086976" y="4732338"/>
            <a:ext cx="96838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14" name="Rectangle 365">
            <a:extLst>
              <a:ext uri="{FF2B5EF4-FFF2-40B4-BE49-F238E27FC236}">
                <a16:creationId xmlns:a16="http://schemas.microsoft.com/office/drawing/2014/main" id="{C593D8A5-7BF1-4B6D-B538-9064F67A956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229851" y="4598988"/>
            <a:ext cx="525463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10k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515" name="Line 366">
            <a:extLst>
              <a:ext uri="{FF2B5EF4-FFF2-40B4-BE49-F238E27FC236}">
                <a16:creationId xmlns:a16="http://schemas.microsoft.com/office/drawing/2014/main" id="{42F7CD69-91FD-4331-9C98-0D5FE6982B9B}"/>
              </a:ext>
            </a:extLst>
          </p:cNvPr>
          <p:cNvSpPr>
            <a:spLocks noChangeShapeType="1"/>
          </p:cNvSpPr>
          <p:nvPr/>
        </p:nvSpPr>
        <p:spPr bwMode="auto">
          <a:xfrm>
            <a:off x="10086976" y="4032250"/>
            <a:ext cx="96838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16" name="Rectangle 367">
            <a:extLst>
              <a:ext uri="{FF2B5EF4-FFF2-40B4-BE49-F238E27FC236}">
                <a16:creationId xmlns:a16="http://schemas.microsoft.com/office/drawing/2014/main" id="{79E68F2F-F72A-4219-A651-E0F5D9975D3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229851" y="3900488"/>
            <a:ext cx="525463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20k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517" name="Line 368">
            <a:extLst>
              <a:ext uri="{FF2B5EF4-FFF2-40B4-BE49-F238E27FC236}">
                <a16:creationId xmlns:a16="http://schemas.microsoft.com/office/drawing/2014/main" id="{F82C4CB3-5E55-4F36-BC2E-6C29F4ED6469}"/>
              </a:ext>
            </a:extLst>
          </p:cNvPr>
          <p:cNvSpPr>
            <a:spLocks noChangeShapeType="1"/>
          </p:cNvSpPr>
          <p:nvPr/>
        </p:nvSpPr>
        <p:spPr bwMode="auto">
          <a:xfrm>
            <a:off x="10086976" y="3336925"/>
            <a:ext cx="96838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18" name="Rectangle 369">
            <a:extLst>
              <a:ext uri="{FF2B5EF4-FFF2-40B4-BE49-F238E27FC236}">
                <a16:creationId xmlns:a16="http://schemas.microsoft.com/office/drawing/2014/main" id="{249F1F8D-9333-4C1D-A998-A42700E97E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229851" y="3200400"/>
            <a:ext cx="525463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30k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519" name="Line 370">
            <a:extLst>
              <a:ext uri="{FF2B5EF4-FFF2-40B4-BE49-F238E27FC236}">
                <a16:creationId xmlns:a16="http://schemas.microsoft.com/office/drawing/2014/main" id="{183002D8-227E-4952-91A5-15F4BE7C4886}"/>
              </a:ext>
            </a:extLst>
          </p:cNvPr>
          <p:cNvSpPr>
            <a:spLocks noChangeShapeType="1"/>
          </p:cNvSpPr>
          <p:nvPr/>
        </p:nvSpPr>
        <p:spPr bwMode="auto">
          <a:xfrm>
            <a:off x="10086976" y="2638425"/>
            <a:ext cx="96838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20" name="Rectangle 371">
            <a:extLst>
              <a:ext uri="{FF2B5EF4-FFF2-40B4-BE49-F238E27FC236}">
                <a16:creationId xmlns:a16="http://schemas.microsoft.com/office/drawing/2014/main" id="{3B15A366-AE7A-40C5-8A45-B4689EE162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229851" y="2505075"/>
            <a:ext cx="525463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40k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521" name="Line 372">
            <a:extLst>
              <a:ext uri="{FF2B5EF4-FFF2-40B4-BE49-F238E27FC236}">
                <a16:creationId xmlns:a16="http://schemas.microsoft.com/office/drawing/2014/main" id="{D1CE5C2B-C4AE-4BA0-A79F-21D49498DA38}"/>
              </a:ext>
            </a:extLst>
          </p:cNvPr>
          <p:cNvSpPr>
            <a:spLocks noChangeShapeType="1"/>
          </p:cNvSpPr>
          <p:nvPr/>
        </p:nvSpPr>
        <p:spPr bwMode="auto">
          <a:xfrm>
            <a:off x="10086976" y="1938338"/>
            <a:ext cx="96838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22" name="Rectangle 373">
            <a:extLst>
              <a:ext uri="{FF2B5EF4-FFF2-40B4-BE49-F238E27FC236}">
                <a16:creationId xmlns:a16="http://schemas.microsoft.com/office/drawing/2014/main" id="{E2684AD2-1620-4734-ABFE-4D53C0C3B1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229851" y="1806575"/>
            <a:ext cx="525463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50k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523" name="Line 374">
            <a:extLst>
              <a:ext uri="{FF2B5EF4-FFF2-40B4-BE49-F238E27FC236}">
                <a16:creationId xmlns:a16="http://schemas.microsoft.com/office/drawing/2014/main" id="{EB5DC9B7-C719-479D-AD01-58E08B33906E}"/>
              </a:ext>
            </a:extLst>
          </p:cNvPr>
          <p:cNvSpPr>
            <a:spLocks noChangeShapeType="1"/>
          </p:cNvSpPr>
          <p:nvPr/>
        </p:nvSpPr>
        <p:spPr bwMode="auto">
          <a:xfrm>
            <a:off x="10086976" y="1243013"/>
            <a:ext cx="96838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24" name="Rectangle 375">
            <a:extLst>
              <a:ext uri="{FF2B5EF4-FFF2-40B4-BE49-F238E27FC236}">
                <a16:creationId xmlns:a16="http://schemas.microsoft.com/office/drawing/2014/main" id="{BAA68078-9EA1-4E74-A738-8E01639E7C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229851" y="1106488"/>
            <a:ext cx="525463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60k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525" name="Rectangle 376">
            <a:extLst>
              <a:ext uri="{FF2B5EF4-FFF2-40B4-BE49-F238E27FC236}">
                <a16:creationId xmlns:a16="http://schemas.microsoft.com/office/drawing/2014/main" id="{06FF8A2C-6830-4A4A-AFC5-A3F07A32F364}"/>
              </a:ext>
            </a:extLst>
          </p:cNvPr>
          <p:cNvSpPr>
            <a:spLocks noChangeArrowheads="1"/>
          </p:cNvSpPr>
          <p:nvPr/>
        </p:nvSpPr>
        <p:spPr bwMode="auto">
          <a:xfrm rot="16200000">
            <a:off x="10883900" y="3089275"/>
            <a:ext cx="795338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Wage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526" name="Line 377">
            <a:extLst>
              <a:ext uri="{FF2B5EF4-FFF2-40B4-BE49-F238E27FC236}">
                <a16:creationId xmlns:a16="http://schemas.microsoft.com/office/drawing/2014/main" id="{23CB1DD9-3DD2-4A9E-8585-E876B6B1CFC5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187576" y="1092200"/>
            <a:ext cx="0" cy="4489450"/>
          </a:xfrm>
          <a:prstGeom prst="line">
            <a:avLst/>
          </a:prstGeom>
          <a:noFill/>
          <a:ln w="19050">
            <a:solidFill>
              <a:srgbClr val="DDDDD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27" name="Line 378">
            <a:extLst>
              <a:ext uri="{FF2B5EF4-FFF2-40B4-BE49-F238E27FC236}">
                <a16:creationId xmlns:a16="http://schemas.microsoft.com/office/drawing/2014/main" id="{F115A507-8A3F-4477-B737-8C5B15AFE23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095501" y="3144838"/>
            <a:ext cx="92075" cy="0"/>
          </a:xfrm>
          <a:prstGeom prst="line">
            <a:avLst/>
          </a:prstGeom>
          <a:noFill/>
          <a:ln w="19050">
            <a:solidFill>
              <a:srgbClr val="DDDDD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28" name="Rectangle 379">
            <a:extLst>
              <a:ext uri="{FF2B5EF4-FFF2-40B4-BE49-F238E27FC236}">
                <a16:creationId xmlns:a16="http://schemas.microsoft.com/office/drawing/2014/main" id="{84E215F1-DBF8-4467-AF92-F49A1D579B1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03413" y="3008313"/>
            <a:ext cx="142668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 dirty="0">
                <a:ln>
                  <a:noFill/>
                </a:ln>
                <a:solidFill>
                  <a:srgbClr val="DDDDDD"/>
                </a:solidFill>
                <a:effectLst/>
                <a:latin typeface="Arial" panose="020B0604020202020204" pitchFamily="34" charset="0"/>
              </a:rPr>
              <a:t>0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rgbClr val="DDDDDD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529" name="Line 380">
            <a:extLst>
              <a:ext uri="{FF2B5EF4-FFF2-40B4-BE49-F238E27FC236}">
                <a16:creationId xmlns:a16="http://schemas.microsoft.com/office/drawing/2014/main" id="{7BF0BF31-78E8-49A1-9937-F140A9C3C73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095501" y="5048250"/>
            <a:ext cx="92075" cy="0"/>
          </a:xfrm>
          <a:prstGeom prst="line">
            <a:avLst/>
          </a:prstGeom>
          <a:noFill/>
          <a:ln w="19050">
            <a:solidFill>
              <a:srgbClr val="DDDDD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30" name="Rectangle 381">
            <a:extLst>
              <a:ext uri="{FF2B5EF4-FFF2-40B4-BE49-F238E27FC236}">
                <a16:creationId xmlns:a16="http://schemas.microsoft.com/office/drawing/2014/main" id="{537645CA-0C18-43FE-A72D-54F3E0E53E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50988" y="4914900"/>
            <a:ext cx="498534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 dirty="0">
                <a:ln>
                  <a:noFill/>
                </a:ln>
                <a:solidFill>
                  <a:srgbClr val="DDDDDD"/>
                </a:solidFill>
                <a:effectLst/>
                <a:latin typeface="Arial" panose="020B0604020202020204" pitchFamily="34" charset="0"/>
              </a:rPr>
              <a:t>-40k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rgbClr val="DDDDDD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531" name="Line 382">
            <a:extLst>
              <a:ext uri="{FF2B5EF4-FFF2-40B4-BE49-F238E27FC236}">
                <a16:creationId xmlns:a16="http://schemas.microsoft.com/office/drawing/2014/main" id="{BE8821D5-55B0-4AAD-B913-3D806C19006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095501" y="4095750"/>
            <a:ext cx="92075" cy="0"/>
          </a:xfrm>
          <a:prstGeom prst="line">
            <a:avLst/>
          </a:prstGeom>
          <a:noFill/>
          <a:ln w="19050">
            <a:solidFill>
              <a:srgbClr val="DDDDD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32" name="Rectangle 383">
            <a:extLst>
              <a:ext uri="{FF2B5EF4-FFF2-40B4-BE49-F238E27FC236}">
                <a16:creationId xmlns:a16="http://schemas.microsoft.com/office/drawing/2014/main" id="{6176360F-9CE3-4BC4-838E-81FC355760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50988" y="3959225"/>
            <a:ext cx="498534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 dirty="0">
                <a:ln>
                  <a:noFill/>
                </a:ln>
                <a:solidFill>
                  <a:srgbClr val="DDDDDD"/>
                </a:solidFill>
                <a:effectLst/>
                <a:latin typeface="Arial" panose="020B0604020202020204" pitchFamily="34" charset="0"/>
              </a:rPr>
              <a:t>-20k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rgbClr val="DDDDDD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533" name="Line 384">
            <a:extLst>
              <a:ext uri="{FF2B5EF4-FFF2-40B4-BE49-F238E27FC236}">
                <a16:creationId xmlns:a16="http://schemas.microsoft.com/office/drawing/2014/main" id="{A9521E52-A5FB-4D2B-B546-C75A8A046EA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095501" y="2193925"/>
            <a:ext cx="92075" cy="0"/>
          </a:xfrm>
          <a:prstGeom prst="line">
            <a:avLst/>
          </a:prstGeom>
          <a:noFill/>
          <a:ln w="19050">
            <a:solidFill>
              <a:srgbClr val="DDDDD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34" name="Rectangle 385">
            <a:extLst>
              <a:ext uri="{FF2B5EF4-FFF2-40B4-BE49-F238E27FC236}">
                <a16:creationId xmlns:a16="http://schemas.microsoft.com/office/drawing/2014/main" id="{C52A82B3-FA8E-46DD-A44B-8F8A38F311E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33538" y="2057400"/>
            <a:ext cx="413575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 dirty="0">
                <a:ln>
                  <a:noFill/>
                </a:ln>
                <a:solidFill>
                  <a:srgbClr val="DDDDDD"/>
                </a:solidFill>
                <a:effectLst/>
                <a:latin typeface="Arial" panose="020B0604020202020204" pitchFamily="34" charset="0"/>
              </a:rPr>
              <a:t>20k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rgbClr val="DDDDDD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535" name="Line 386">
            <a:extLst>
              <a:ext uri="{FF2B5EF4-FFF2-40B4-BE49-F238E27FC236}">
                <a16:creationId xmlns:a16="http://schemas.microsoft.com/office/drawing/2014/main" id="{EF23DA4F-1411-4BF7-8BF9-87FE5BC9750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095501" y="1243013"/>
            <a:ext cx="92075" cy="0"/>
          </a:xfrm>
          <a:prstGeom prst="line">
            <a:avLst/>
          </a:prstGeom>
          <a:noFill/>
          <a:ln w="19050">
            <a:solidFill>
              <a:srgbClr val="DDDDD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36" name="Rectangle 387">
            <a:extLst>
              <a:ext uri="{FF2B5EF4-FFF2-40B4-BE49-F238E27FC236}">
                <a16:creationId xmlns:a16="http://schemas.microsoft.com/office/drawing/2014/main" id="{2F99D6CC-591B-46C2-9BC0-2CB4B14889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33538" y="1106488"/>
            <a:ext cx="413575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 dirty="0">
                <a:ln>
                  <a:noFill/>
                </a:ln>
                <a:solidFill>
                  <a:srgbClr val="DDDDDD"/>
                </a:solidFill>
                <a:effectLst/>
                <a:latin typeface="Arial" panose="020B0604020202020204" pitchFamily="34" charset="0"/>
              </a:rPr>
              <a:t>40k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rgbClr val="DDDDDD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537" name="Rectangle 388">
            <a:extLst>
              <a:ext uri="{FF2B5EF4-FFF2-40B4-BE49-F238E27FC236}">
                <a16:creationId xmlns:a16="http://schemas.microsoft.com/office/drawing/2014/main" id="{185E00FF-FA7F-4808-81D8-8DE000CFC7B0}"/>
              </a:ext>
            </a:extLst>
          </p:cNvPr>
          <p:cNvSpPr>
            <a:spLocks noChangeArrowheads="1"/>
          </p:cNvSpPr>
          <p:nvPr/>
        </p:nvSpPr>
        <p:spPr bwMode="auto">
          <a:xfrm rot="16200000">
            <a:off x="-313679" y="3104455"/>
            <a:ext cx="2492670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 dirty="0">
                <a:ln>
                  <a:noFill/>
                </a:ln>
                <a:solidFill>
                  <a:srgbClr val="DDDDDD"/>
                </a:solidFill>
                <a:effectLst/>
                <a:latin typeface="Arial" panose="020B0604020202020204" pitchFamily="34" charset="0"/>
              </a:rPr>
              <a:t>Cumulative Govt Cost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rgbClr val="DDDDDD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538" name="Line 389">
            <a:extLst>
              <a:ext uri="{FF2B5EF4-FFF2-40B4-BE49-F238E27FC236}">
                <a16:creationId xmlns:a16="http://schemas.microsoft.com/office/drawing/2014/main" id="{7E40DCE5-B79A-4527-A225-5F4BEDF69533}"/>
              </a:ext>
            </a:extLst>
          </p:cNvPr>
          <p:cNvSpPr>
            <a:spLocks noChangeShapeType="1"/>
          </p:cNvSpPr>
          <p:nvPr/>
        </p:nvSpPr>
        <p:spPr bwMode="auto">
          <a:xfrm>
            <a:off x="2187576" y="5581650"/>
            <a:ext cx="7899400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39" name="Line 390">
            <a:extLst>
              <a:ext uri="{FF2B5EF4-FFF2-40B4-BE49-F238E27FC236}">
                <a16:creationId xmlns:a16="http://schemas.microsoft.com/office/drawing/2014/main" id="{274F214C-95DA-4EC3-AEB3-3F3CFCCE3346}"/>
              </a:ext>
            </a:extLst>
          </p:cNvPr>
          <p:cNvSpPr>
            <a:spLocks noChangeShapeType="1"/>
          </p:cNvSpPr>
          <p:nvPr/>
        </p:nvSpPr>
        <p:spPr bwMode="auto">
          <a:xfrm>
            <a:off x="2338388" y="5581650"/>
            <a:ext cx="0" cy="92075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40" name="Rectangle 391">
            <a:extLst>
              <a:ext uri="{FF2B5EF4-FFF2-40B4-BE49-F238E27FC236}">
                <a16:creationId xmlns:a16="http://schemas.microsoft.com/office/drawing/2014/main" id="{82AA96BC-D606-4247-B61A-099CA7F96D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68538" y="5724525"/>
            <a:ext cx="255588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0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541" name="Line 392">
            <a:extLst>
              <a:ext uri="{FF2B5EF4-FFF2-40B4-BE49-F238E27FC236}">
                <a16:creationId xmlns:a16="http://schemas.microsoft.com/office/drawing/2014/main" id="{FBA2B112-0679-4E27-9B37-71523367CCA7}"/>
              </a:ext>
            </a:extLst>
          </p:cNvPr>
          <p:cNvSpPr>
            <a:spLocks noChangeShapeType="1"/>
          </p:cNvSpPr>
          <p:nvPr/>
        </p:nvSpPr>
        <p:spPr bwMode="auto">
          <a:xfrm>
            <a:off x="3425826" y="5581650"/>
            <a:ext cx="0" cy="92075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42" name="Rectangle 393">
            <a:extLst>
              <a:ext uri="{FF2B5EF4-FFF2-40B4-BE49-F238E27FC236}">
                <a16:creationId xmlns:a16="http://schemas.microsoft.com/office/drawing/2014/main" id="{E921969F-40FA-42D7-940C-3CFB1F5DDF4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84538" y="5724525"/>
            <a:ext cx="398463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10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543" name="Line 394">
            <a:extLst>
              <a:ext uri="{FF2B5EF4-FFF2-40B4-BE49-F238E27FC236}">
                <a16:creationId xmlns:a16="http://schemas.microsoft.com/office/drawing/2014/main" id="{48E1DF24-5DDE-49AA-8653-6F4A1D1C2CD3}"/>
              </a:ext>
            </a:extLst>
          </p:cNvPr>
          <p:cNvSpPr>
            <a:spLocks noChangeShapeType="1"/>
          </p:cNvSpPr>
          <p:nvPr/>
        </p:nvSpPr>
        <p:spPr bwMode="auto">
          <a:xfrm>
            <a:off x="4510088" y="5581650"/>
            <a:ext cx="0" cy="92075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44" name="Rectangle 395">
            <a:extLst>
              <a:ext uri="{FF2B5EF4-FFF2-40B4-BE49-F238E27FC236}">
                <a16:creationId xmlns:a16="http://schemas.microsoft.com/office/drawing/2014/main" id="{8452D2F4-2184-471D-83F6-112C8750971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67213" y="5724525"/>
            <a:ext cx="398463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20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545" name="Line 396">
            <a:extLst>
              <a:ext uri="{FF2B5EF4-FFF2-40B4-BE49-F238E27FC236}">
                <a16:creationId xmlns:a16="http://schemas.microsoft.com/office/drawing/2014/main" id="{9CD4E29E-2200-4D62-892B-8E08A9BA2AF6}"/>
              </a:ext>
            </a:extLst>
          </p:cNvPr>
          <p:cNvSpPr>
            <a:spLocks noChangeShapeType="1"/>
          </p:cNvSpPr>
          <p:nvPr/>
        </p:nvSpPr>
        <p:spPr bwMode="auto">
          <a:xfrm>
            <a:off x="5592763" y="5581650"/>
            <a:ext cx="0" cy="92075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46" name="Rectangle 397">
            <a:extLst>
              <a:ext uri="{FF2B5EF4-FFF2-40B4-BE49-F238E27FC236}">
                <a16:creationId xmlns:a16="http://schemas.microsoft.com/office/drawing/2014/main" id="{8F243123-380D-462D-B178-E8DF5369E53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51476" y="5724525"/>
            <a:ext cx="398463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30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547" name="Line 398">
            <a:extLst>
              <a:ext uri="{FF2B5EF4-FFF2-40B4-BE49-F238E27FC236}">
                <a16:creationId xmlns:a16="http://schemas.microsoft.com/office/drawing/2014/main" id="{DB5479F2-550E-4CEF-9CED-0E32FAA5F7C1}"/>
              </a:ext>
            </a:extLst>
          </p:cNvPr>
          <p:cNvSpPr>
            <a:spLocks noChangeShapeType="1"/>
          </p:cNvSpPr>
          <p:nvPr/>
        </p:nvSpPr>
        <p:spPr bwMode="auto">
          <a:xfrm>
            <a:off x="6681788" y="5581650"/>
            <a:ext cx="0" cy="92075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48" name="Rectangle 399">
            <a:extLst>
              <a:ext uri="{FF2B5EF4-FFF2-40B4-BE49-F238E27FC236}">
                <a16:creationId xmlns:a16="http://schemas.microsoft.com/office/drawing/2014/main" id="{1D3E1BE5-BBBA-4B72-9129-72D01ADE7F2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38913" y="5724525"/>
            <a:ext cx="398463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40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549" name="Line 400">
            <a:extLst>
              <a:ext uri="{FF2B5EF4-FFF2-40B4-BE49-F238E27FC236}">
                <a16:creationId xmlns:a16="http://schemas.microsoft.com/office/drawing/2014/main" id="{254F68B4-298E-4579-A507-83F616531D6D}"/>
              </a:ext>
            </a:extLst>
          </p:cNvPr>
          <p:cNvSpPr>
            <a:spLocks noChangeShapeType="1"/>
          </p:cNvSpPr>
          <p:nvPr/>
        </p:nvSpPr>
        <p:spPr bwMode="auto">
          <a:xfrm>
            <a:off x="7764463" y="5581650"/>
            <a:ext cx="0" cy="92075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50" name="Rectangle 401">
            <a:extLst>
              <a:ext uri="{FF2B5EF4-FFF2-40B4-BE49-F238E27FC236}">
                <a16:creationId xmlns:a16="http://schemas.microsoft.com/office/drawing/2014/main" id="{DE258DE5-3292-4726-8974-6975E7A9D4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23176" y="5724525"/>
            <a:ext cx="398463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50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551" name="Line 402">
            <a:extLst>
              <a:ext uri="{FF2B5EF4-FFF2-40B4-BE49-F238E27FC236}">
                <a16:creationId xmlns:a16="http://schemas.microsoft.com/office/drawing/2014/main" id="{1BE7AA42-1E83-4C26-8008-8A75877CE507}"/>
              </a:ext>
            </a:extLst>
          </p:cNvPr>
          <p:cNvSpPr>
            <a:spLocks noChangeShapeType="1"/>
          </p:cNvSpPr>
          <p:nvPr/>
        </p:nvSpPr>
        <p:spPr bwMode="auto">
          <a:xfrm>
            <a:off x="8853488" y="5581650"/>
            <a:ext cx="0" cy="92075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52" name="Rectangle 403">
            <a:extLst>
              <a:ext uri="{FF2B5EF4-FFF2-40B4-BE49-F238E27FC236}">
                <a16:creationId xmlns:a16="http://schemas.microsoft.com/office/drawing/2014/main" id="{0E683803-7FE1-426D-B246-2661579BCF0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710613" y="5724525"/>
            <a:ext cx="398463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60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553" name="Line 404">
            <a:extLst>
              <a:ext uri="{FF2B5EF4-FFF2-40B4-BE49-F238E27FC236}">
                <a16:creationId xmlns:a16="http://schemas.microsoft.com/office/drawing/2014/main" id="{7E7A9BDB-2B82-4990-AADE-B0FC16674F88}"/>
              </a:ext>
            </a:extLst>
          </p:cNvPr>
          <p:cNvSpPr>
            <a:spLocks noChangeShapeType="1"/>
          </p:cNvSpPr>
          <p:nvPr/>
        </p:nvSpPr>
        <p:spPr bwMode="auto">
          <a:xfrm>
            <a:off x="9936163" y="5581650"/>
            <a:ext cx="0" cy="92075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54" name="Rectangle 405">
            <a:extLst>
              <a:ext uri="{FF2B5EF4-FFF2-40B4-BE49-F238E27FC236}">
                <a16:creationId xmlns:a16="http://schemas.microsoft.com/office/drawing/2014/main" id="{8B4FA152-9B5A-44F7-B504-38A4C6586352}"/>
              </a:ext>
            </a:extLst>
          </p:cNvPr>
          <p:cNvSpPr>
            <a:spLocks noChangeArrowheads="1"/>
          </p:cNvSpPr>
          <p:nvPr/>
        </p:nvSpPr>
        <p:spPr bwMode="auto">
          <a:xfrm>
            <a:off x="9794876" y="5724525"/>
            <a:ext cx="398463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70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1" name="Rectangle 407">
            <a:extLst>
              <a:ext uri="{FF2B5EF4-FFF2-40B4-BE49-F238E27FC236}">
                <a16:creationId xmlns:a16="http://schemas.microsoft.com/office/drawing/2014/main" id="{51A2283A-1DE1-4A1A-ABC8-4D55B4B0DD6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13438" y="6038850"/>
            <a:ext cx="566738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Age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grpSp>
        <p:nvGrpSpPr>
          <p:cNvPr id="971" name="Group 970">
            <a:extLst>
              <a:ext uri="{FF2B5EF4-FFF2-40B4-BE49-F238E27FC236}">
                <a16:creationId xmlns:a16="http://schemas.microsoft.com/office/drawing/2014/main" id="{2B6418E4-6B16-4443-9FE7-1F1D3CFEDC82}"/>
              </a:ext>
            </a:extLst>
          </p:cNvPr>
          <p:cNvGrpSpPr/>
          <p:nvPr/>
        </p:nvGrpSpPr>
        <p:grpSpPr>
          <a:xfrm>
            <a:off x="2338388" y="2624137"/>
            <a:ext cx="3560763" cy="1047751"/>
            <a:chOff x="2338388" y="2624137"/>
            <a:chExt cx="3560763" cy="1047751"/>
          </a:xfrm>
        </p:grpSpPr>
        <p:sp>
          <p:nvSpPr>
            <p:cNvPr id="972" name="Line 15">
              <a:extLst>
                <a:ext uri="{FF2B5EF4-FFF2-40B4-BE49-F238E27FC236}">
                  <a16:creationId xmlns:a16="http://schemas.microsoft.com/office/drawing/2014/main" id="{E2FE2FC3-1F4A-4EDD-9983-52C45987C1C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338388" y="3144837"/>
              <a:ext cx="7938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73" name="Line 16">
              <a:extLst>
                <a:ext uri="{FF2B5EF4-FFF2-40B4-BE49-F238E27FC236}">
                  <a16:creationId xmlns:a16="http://schemas.microsoft.com/office/drawing/2014/main" id="{D643D977-4CA7-4240-A4C6-7C6FF3C6C9A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392363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74" name="Line 17">
              <a:extLst>
                <a:ext uri="{FF2B5EF4-FFF2-40B4-BE49-F238E27FC236}">
                  <a16:creationId xmlns:a16="http://schemas.microsoft.com/office/drawing/2014/main" id="{F2F70778-B303-46D3-8AA0-E19AF1B1E3E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447926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75" name="Line 18">
              <a:extLst>
                <a:ext uri="{FF2B5EF4-FFF2-40B4-BE49-F238E27FC236}">
                  <a16:creationId xmlns:a16="http://schemas.microsoft.com/office/drawing/2014/main" id="{D8682BFC-1767-47BE-82F4-94B3ED97BBE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501901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76" name="Line 19">
              <a:extLst>
                <a:ext uri="{FF2B5EF4-FFF2-40B4-BE49-F238E27FC236}">
                  <a16:creationId xmlns:a16="http://schemas.microsoft.com/office/drawing/2014/main" id="{69A598B4-CB80-4D44-A3E8-CB24DBE7AC8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557463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77" name="Line 20">
              <a:extLst>
                <a:ext uri="{FF2B5EF4-FFF2-40B4-BE49-F238E27FC236}">
                  <a16:creationId xmlns:a16="http://schemas.microsoft.com/office/drawing/2014/main" id="{E928222B-378C-4491-9B84-452A7185BCF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611438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78" name="Line 21">
              <a:extLst>
                <a:ext uri="{FF2B5EF4-FFF2-40B4-BE49-F238E27FC236}">
                  <a16:creationId xmlns:a16="http://schemas.microsoft.com/office/drawing/2014/main" id="{FB0A3F95-D0BA-47AF-9344-0070B9D4384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667001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79" name="Line 22">
              <a:extLst>
                <a:ext uri="{FF2B5EF4-FFF2-40B4-BE49-F238E27FC236}">
                  <a16:creationId xmlns:a16="http://schemas.microsoft.com/office/drawing/2014/main" id="{641A98E2-7637-4BD0-AD81-40E7BE5A5AB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722563" y="3144837"/>
              <a:ext cx="7938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80" name="Line 23">
              <a:extLst>
                <a:ext uri="{FF2B5EF4-FFF2-40B4-BE49-F238E27FC236}">
                  <a16:creationId xmlns:a16="http://schemas.microsoft.com/office/drawing/2014/main" id="{9AD2B59B-1A3D-412E-BABB-17030373B33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776538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81" name="Line 24">
              <a:extLst>
                <a:ext uri="{FF2B5EF4-FFF2-40B4-BE49-F238E27FC236}">
                  <a16:creationId xmlns:a16="http://schemas.microsoft.com/office/drawing/2014/main" id="{526278DD-59EA-4C0C-8CB6-6993F0B9A74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32101" y="3144837"/>
              <a:ext cx="7938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82" name="Line 25">
              <a:extLst>
                <a:ext uri="{FF2B5EF4-FFF2-40B4-BE49-F238E27FC236}">
                  <a16:creationId xmlns:a16="http://schemas.microsoft.com/office/drawing/2014/main" id="{E91F0154-5E90-482A-BC09-BE684F81DB1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86076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83" name="Line 26">
              <a:extLst>
                <a:ext uri="{FF2B5EF4-FFF2-40B4-BE49-F238E27FC236}">
                  <a16:creationId xmlns:a16="http://schemas.microsoft.com/office/drawing/2014/main" id="{32D876A1-E56D-429A-B0C8-55BC859E8F7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41638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84" name="Line 27">
              <a:extLst>
                <a:ext uri="{FF2B5EF4-FFF2-40B4-BE49-F238E27FC236}">
                  <a16:creationId xmlns:a16="http://schemas.microsoft.com/office/drawing/2014/main" id="{53442643-D290-4DB8-9DDD-78D7B9D3DD4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95613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85" name="Line 28">
              <a:extLst>
                <a:ext uri="{FF2B5EF4-FFF2-40B4-BE49-F238E27FC236}">
                  <a16:creationId xmlns:a16="http://schemas.microsoft.com/office/drawing/2014/main" id="{9DE5B6D3-6064-485C-8D54-43FB981E740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051176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86" name="Line 29">
              <a:extLst>
                <a:ext uri="{FF2B5EF4-FFF2-40B4-BE49-F238E27FC236}">
                  <a16:creationId xmlns:a16="http://schemas.microsoft.com/office/drawing/2014/main" id="{2D4EB4B2-91E1-4C10-A8B4-733D95B88DF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05151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87" name="Line 30">
              <a:extLst>
                <a:ext uri="{FF2B5EF4-FFF2-40B4-BE49-F238E27FC236}">
                  <a16:creationId xmlns:a16="http://schemas.microsoft.com/office/drawing/2014/main" id="{A58B9A91-4F90-43EE-9395-885B9DEB478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60713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88" name="Line 31">
              <a:extLst>
                <a:ext uri="{FF2B5EF4-FFF2-40B4-BE49-F238E27FC236}">
                  <a16:creationId xmlns:a16="http://schemas.microsoft.com/office/drawing/2014/main" id="{62D67B0E-A9BB-4A97-8FDF-C74F0611749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16276" y="3144837"/>
              <a:ext cx="7938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89" name="Line 32">
              <a:extLst>
                <a:ext uri="{FF2B5EF4-FFF2-40B4-BE49-F238E27FC236}">
                  <a16:creationId xmlns:a16="http://schemas.microsoft.com/office/drawing/2014/main" id="{27A308FE-B99C-44CD-A52C-685D96E81F2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70251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90" name="Line 33">
              <a:extLst>
                <a:ext uri="{FF2B5EF4-FFF2-40B4-BE49-F238E27FC236}">
                  <a16:creationId xmlns:a16="http://schemas.microsoft.com/office/drawing/2014/main" id="{C1B6C85C-5C5F-44F4-AA31-96179B67C3C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325813" y="3144837"/>
              <a:ext cx="7938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91" name="Line 85">
              <a:extLst>
                <a:ext uri="{FF2B5EF4-FFF2-40B4-BE49-F238E27FC236}">
                  <a16:creationId xmlns:a16="http://schemas.microsoft.com/office/drawing/2014/main" id="{5F230C75-11CD-4E8A-ACAB-82D6DB75B83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338388" y="3144837"/>
              <a:ext cx="7938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92" name="Line 86">
              <a:extLst>
                <a:ext uri="{FF2B5EF4-FFF2-40B4-BE49-F238E27FC236}">
                  <a16:creationId xmlns:a16="http://schemas.microsoft.com/office/drawing/2014/main" id="{6CE58CE7-E06F-4EBB-8B91-C335AC332ED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392363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93" name="Line 87">
              <a:extLst>
                <a:ext uri="{FF2B5EF4-FFF2-40B4-BE49-F238E27FC236}">
                  <a16:creationId xmlns:a16="http://schemas.microsoft.com/office/drawing/2014/main" id="{6137D7A7-5AFD-4018-BEDE-AB08C08B950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447926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94" name="Line 88">
              <a:extLst>
                <a:ext uri="{FF2B5EF4-FFF2-40B4-BE49-F238E27FC236}">
                  <a16:creationId xmlns:a16="http://schemas.microsoft.com/office/drawing/2014/main" id="{21543530-DF24-4FB8-A6AD-1C31211893D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501901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95" name="Line 89">
              <a:extLst>
                <a:ext uri="{FF2B5EF4-FFF2-40B4-BE49-F238E27FC236}">
                  <a16:creationId xmlns:a16="http://schemas.microsoft.com/office/drawing/2014/main" id="{386446DA-5F79-4A71-9AFA-1ADBC6D8AFA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557463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96" name="Line 90">
              <a:extLst>
                <a:ext uri="{FF2B5EF4-FFF2-40B4-BE49-F238E27FC236}">
                  <a16:creationId xmlns:a16="http://schemas.microsoft.com/office/drawing/2014/main" id="{22518913-54D6-4B95-AC26-6AAD5947995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611438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97" name="Line 91">
              <a:extLst>
                <a:ext uri="{FF2B5EF4-FFF2-40B4-BE49-F238E27FC236}">
                  <a16:creationId xmlns:a16="http://schemas.microsoft.com/office/drawing/2014/main" id="{CB6F33F7-75D6-45AA-8201-433387555AC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667001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98" name="Line 92">
              <a:extLst>
                <a:ext uri="{FF2B5EF4-FFF2-40B4-BE49-F238E27FC236}">
                  <a16:creationId xmlns:a16="http://schemas.microsoft.com/office/drawing/2014/main" id="{9EEF5064-5878-4D05-AB9A-BB4E5EDF310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722563" y="3144837"/>
              <a:ext cx="7938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99" name="Line 93">
              <a:extLst>
                <a:ext uri="{FF2B5EF4-FFF2-40B4-BE49-F238E27FC236}">
                  <a16:creationId xmlns:a16="http://schemas.microsoft.com/office/drawing/2014/main" id="{A73C05A5-EF83-499E-A301-80BA5199949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776538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00" name="Line 94">
              <a:extLst>
                <a:ext uri="{FF2B5EF4-FFF2-40B4-BE49-F238E27FC236}">
                  <a16:creationId xmlns:a16="http://schemas.microsoft.com/office/drawing/2014/main" id="{852413A5-9E31-44DB-86E8-06CE268D19E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32101" y="3144837"/>
              <a:ext cx="7938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01" name="Line 95">
              <a:extLst>
                <a:ext uri="{FF2B5EF4-FFF2-40B4-BE49-F238E27FC236}">
                  <a16:creationId xmlns:a16="http://schemas.microsoft.com/office/drawing/2014/main" id="{FE66E4C2-AE40-47AF-96D0-81FE0E2E1CD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86076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02" name="Line 96">
              <a:extLst>
                <a:ext uri="{FF2B5EF4-FFF2-40B4-BE49-F238E27FC236}">
                  <a16:creationId xmlns:a16="http://schemas.microsoft.com/office/drawing/2014/main" id="{187B1CAE-D3CC-4A29-8360-72832ADE082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41638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03" name="Line 97">
              <a:extLst>
                <a:ext uri="{FF2B5EF4-FFF2-40B4-BE49-F238E27FC236}">
                  <a16:creationId xmlns:a16="http://schemas.microsoft.com/office/drawing/2014/main" id="{D3E6ACB7-819D-4A60-9BDA-BC5C65C9EE7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95613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04" name="Line 98">
              <a:extLst>
                <a:ext uri="{FF2B5EF4-FFF2-40B4-BE49-F238E27FC236}">
                  <a16:creationId xmlns:a16="http://schemas.microsoft.com/office/drawing/2014/main" id="{44FC9330-1E0A-41C1-8F79-09294637C11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051176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05" name="Line 99">
              <a:extLst>
                <a:ext uri="{FF2B5EF4-FFF2-40B4-BE49-F238E27FC236}">
                  <a16:creationId xmlns:a16="http://schemas.microsoft.com/office/drawing/2014/main" id="{3F2565B8-AF8E-41F3-9E7B-5AD41649D17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05151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06" name="Line 100">
              <a:extLst>
                <a:ext uri="{FF2B5EF4-FFF2-40B4-BE49-F238E27FC236}">
                  <a16:creationId xmlns:a16="http://schemas.microsoft.com/office/drawing/2014/main" id="{E663F84B-0BAB-49F2-BA37-C71AB076FF2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60713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07" name="Line 101">
              <a:extLst>
                <a:ext uri="{FF2B5EF4-FFF2-40B4-BE49-F238E27FC236}">
                  <a16:creationId xmlns:a16="http://schemas.microsoft.com/office/drawing/2014/main" id="{504C3AC6-C4B7-4D75-A595-A7DB1200FD0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16276" y="3144837"/>
              <a:ext cx="7938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08" name="Line 102">
              <a:extLst>
                <a:ext uri="{FF2B5EF4-FFF2-40B4-BE49-F238E27FC236}">
                  <a16:creationId xmlns:a16="http://schemas.microsoft.com/office/drawing/2014/main" id="{445879AE-B148-4AD8-9598-028BE908310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70251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09" name="Line 103">
              <a:extLst>
                <a:ext uri="{FF2B5EF4-FFF2-40B4-BE49-F238E27FC236}">
                  <a16:creationId xmlns:a16="http://schemas.microsoft.com/office/drawing/2014/main" id="{3FD212FC-E7B4-458E-A539-637DB3CC028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325813" y="3144837"/>
              <a:ext cx="7938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10" name="Line 138">
              <a:extLst>
                <a:ext uri="{FF2B5EF4-FFF2-40B4-BE49-F238E27FC236}">
                  <a16:creationId xmlns:a16="http://schemas.microsoft.com/office/drawing/2014/main" id="{3D6028D5-7BE0-4C80-97B3-6276BA00AEA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213351" y="3314700"/>
              <a:ext cx="4763" cy="4763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11" name="Line 139">
              <a:extLst>
                <a:ext uri="{FF2B5EF4-FFF2-40B4-BE49-F238E27FC236}">
                  <a16:creationId xmlns:a16="http://schemas.microsoft.com/office/drawing/2014/main" id="{D520CB07-B8EE-44F9-BB99-1AC7375E7E7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259388" y="3341687"/>
              <a:ext cx="4763" cy="4763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12" name="Line 140">
              <a:extLst>
                <a:ext uri="{FF2B5EF4-FFF2-40B4-BE49-F238E27FC236}">
                  <a16:creationId xmlns:a16="http://schemas.microsoft.com/office/drawing/2014/main" id="{A7BA12D6-FAB9-4118-95F7-C0F73115264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310188" y="3365500"/>
              <a:ext cx="4763" cy="4763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13" name="Line 141">
              <a:extLst>
                <a:ext uri="{FF2B5EF4-FFF2-40B4-BE49-F238E27FC236}">
                  <a16:creationId xmlns:a16="http://schemas.microsoft.com/office/drawing/2014/main" id="{29D33D71-A91C-45CD-805A-C1C2C902BDB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359401" y="3387725"/>
              <a:ext cx="4763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14" name="Line 34">
              <a:extLst>
                <a:ext uri="{FF2B5EF4-FFF2-40B4-BE49-F238E27FC236}">
                  <a16:creationId xmlns:a16="http://schemas.microsoft.com/office/drawing/2014/main" id="{978013A6-289D-4F6B-B386-6CBB64BF9F9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379788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15" name="Line 35">
              <a:extLst>
                <a:ext uri="{FF2B5EF4-FFF2-40B4-BE49-F238E27FC236}">
                  <a16:creationId xmlns:a16="http://schemas.microsoft.com/office/drawing/2014/main" id="{8DA3B8C6-9E1A-41A1-8231-BB6055D6FB3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35351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16" name="Line 36">
              <a:extLst>
                <a:ext uri="{FF2B5EF4-FFF2-40B4-BE49-F238E27FC236}">
                  <a16:creationId xmlns:a16="http://schemas.microsoft.com/office/drawing/2014/main" id="{21CFB1E9-F958-4219-A034-11C09F46E45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89326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17" name="Line 37">
              <a:extLst>
                <a:ext uri="{FF2B5EF4-FFF2-40B4-BE49-F238E27FC236}">
                  <a16:creationId xmlns:a16="http://schemas.microsoft.com/office/drawing/2014/main" id="{3151EB46-A49C-4B4B-B4D5-9CC0BA3032D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44888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18" name="Line 38">
              <a:extLst>
                <a:ext uri="{FF2B5EF4-FFF2-40B4-BE49-F238E27FC236}">
                  <a16:creationId xmlns:a16="http://schemas.microsoft.com/office/drawing/2014/main" id="{8EC88EC5-7A38-48FA-A43E-D1D63B79347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00451" y="3144837"/>
              <a:ext cx="7938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19" name="Line 39">
              <a:extLst>
                <a:ext uri="{FF2B5EF4-FFF2-40B4-BE49-F238E27FC236}">
                  <a16:creationId xmlns:a16="http://schemas.microsoft.com/office/drawing/2014/main" id="{DD0A56C3-A015-41F3-94A5-F748812E821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54426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0" name="Line 40">
              <a:extLst>
                <a:ext uri="{FF2B5EF4-FFF2-40B4-BE49-F238E27FC236}">
                  <a16:creationId xmlns:a16="http://schemas.microsoft.com/office/drawing/2014/main" id="{FE0A2C57-7118-4A92-8E44-CC2C897BD86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09988" y="3144837"/>
              <a:ext cx="7938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1" name="Line 41">
              <a:extLst>
                <a:ext uri="{FF2B5EF4-FFF2-40B4-BE49-F238E27FC236}">
                  <a16:creationId xmlns:a16="http://schemas.microsoft.com/office/drawing/2014/main" id="{093534B7-5AB8-4392-A785-013A8A6F79E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63963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2" name="Line 42">
              <a:extLst>
                <a:ext uri="{FF2B5EF4-FFF2-40B4-BE49-F238E27FC236}">
                  <a16:creationId xmlns:a16="http://schemas.microsoft.com/office/drawing/2014/main" id="{0406E982-9AD8-4AC6-A926-8517BD7135C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819526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3" name="Line 43">
              <a:extLst>
                <a:ext uri="{FF2B5EF4-FFF2-40B4-BE49-F238E27FC236}">
                  <a16:creationId xmlns:a16="http://schemas.microsoft.com/office/drawing/2014/main" id="{B0FA0149-2C5B-47E5-9692-7DD27C2D6C0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873501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4" name="Line 44">
              <a:extLst>
                <a:ext uri="{FF2B5EF4-FFF2-40B4-BE49-F238E27FC236}">
                  <a16:creationId xmlns:a16="http://schemas.microsoft.com/office/drawing/2014/main" id="{5757B04A-4A33-477A-83B7-4F504523B7F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929063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5" name="Line 45">
              <a:extLst>
                <a:ext uri="{FF2B5EF4-FFF2-40B4-BE49-F238E27FC236}">
                  <a16:creationId xmlns:a16="http://schemas.microsoft.com/office/drawing/2014/main" id="{35E3D019-DC98-42BD-B80C-EF05EC51BAC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983038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6" name="Line 46">
              <a:extLst>
                <a:ext uri="{FF2B5EF4-FFF2-40B4-BE49-F238E27FC236}">
                  <a16:creationId xmlns:a16="http://schemas.microsoft.com/office/drawing/2014/main" id="{CF83402D-8DBB-4E83-8729-251FD2F306C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38601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7" name="Line 47">
              <a:extLst>
                <a:ext uri="{FF2B5EF4-FFF2-40B4-BE49-F238E27FC236}">
                  <a16:creationId xmlns:a16="http://schemas.microsoft.com/office/drawing/2014/main" id="{11F06B7D-07D3-45B8-9E9B-C2AB3B4F85A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94163" y="3144837"/>
              <a:ext cx="7938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8" name="Line 48">
              <a:extLst>
                <a:ext uri="{FF2B5EF4-FFF2-40B4-BE49-F238E27FC236}">
                  <a16:creationId xmlns:a16="http://schemas.microsoft.com/office/drawing/2014/main" id="{96F313BC-CA3E-4041-82F4-5C8119FBA0C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148138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9" name="Line 49">
              <a:extLst>
                <a:ext uri="{FF2B5EF4-FFF2-40B4-BE49-F238E27FC236}">
                  <a16:creationId xmlns:a16="http://schemas.microsoft.com/office/drawing/2014/main" id="{22CE680D-EDD6-4FCA-9DFF-D5B198DC58E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198938" y="3127375"/>
              <a:ext cx="4763" cy="4763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0" name="Line 50">
              <a:extLst>
                <a:ext uri="{FF2B5EF4-FFF2-40B4-BE49-F238E27FC236}">
                  <a16:creationId xmlns:a16="http://schemas.microsoft.com/office/drawing/2014/main" id="{93AC73E5-964D-4C52-AD26-BF27A2BC766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235451" y="3086100"/>
              <a:ext cx="4763" cy="4763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1" name="Line 51">
              <a:extLst>
                <a:ext uri="{FF2B5EF4-FFF2-40B4-BE49-F238E27FC236}">
                  <a16:creationId xmlns:a16="http://schemas.microsoft.com/office/drawing/2014/main" id="{B64AACD7-AE9B-40FC-96BB-0125703B543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276726" y="3049587"/>
              <a:ext cx="4763" cy="4763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2" name="Line 52">
              <a:extLst>
                <a:ext uri="{FF2B5EF4-FFF2-40B4-BE49-F238E27FC236}">
                  <a16:creationId xmlns:a16="http://schemas.microsoft.com/office/drawing/2014/main" id="{8727E0F2-644F-4E85-9AF8-C5E3DF0AE4C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313238" y="3008312"/>
              <a:ext cx="4763" cy="4763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3" name="Line 53">
              <a:extLst>
                <a:ext uri="{FF2B5EF4-FFF2-40B4-BE49-F238E27FC236}">
                  <a16:creationId xmlns:a16="http://schemas.microsoft.com/office/drawing/2014/main" id="{CAB0EC79-B3A8-491D-95D3-ADF97B67192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349751" y="2967037"/>
              <a:ext cx="4763" cy="4763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4" name="Line 54">
              <a:extLst>
                <a:ext uri="{FF2B5EF4-FFF2-40B4-BE49-F238E27FC236}">
                  <a16:creationId xmlns:a16="http://schemas.microsoft.com/office/drawing/2014/main" id="{69C727FE-969C-416A-8CA1-610C3B62ED3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386263" y="2925762"/>
              <a:ext cx="4763" cy="9525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5" name="Line 55">
              <a:extLst>
                <a:ext uri="{FF2B5EF4-FFF2-40B4-BE49-F238E27FC236}">
                  <a16:creationId xmlns:a16="http://schemas.microsoft.com/office/drawing/2014/main" id="{9CA9B3E6-D0E2-4F7F-8F26-986BA90E0F8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422776" y="2889250"/>
              <a:ext cx="4763" cy="4763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6" name="Line 56">
              <a:extLst>
                <a:ext uri="{FF2B5EF4-FFF2-40B4-BE49-F238E27FC236}">
                  <a16:creationId xmlns:a16="http://schemas.microsoft.com/office/drawing/2014/main" id="{28A55E30-90DD-4848-8B27-F9D1927CCFF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459288" y="2847975"/>
              <a:ext cx="4763" cy="4763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7" name="Line 57">
              <a:extLst>
                <a:ext uri="{FF2B5EF4-FFF2-40B4-BE49-F238E27FC236}">
                  <a16:creationId xmlns:a16="http://schemas.microsoft.com/office/drawing/2014/main" id="{0BB3CC11-3EA0-44CA-83A8-4D8AE72A90D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495801" y="2806700"/>
              <a:ext cx="4763" cy="4763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8" name="Line 58">
              <a:extLst>
                <a:ext uri="{FF2B5EF4-FFF2-40B4-BE49-F238E27FC236}">
                  <a16:creationId xmlns:a16="http://schemas.microsoft.com/office/drawing/2014/main" id="{6FA9571A-CE1C-4F16-855B-6E24B08F133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537076" y="2765425"/>
              <a:ext cx="4763" cy="4763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9" name="Line 59">
              <a:extLst>
                <a:ext uri="{FF2B5EF4-FFF2-40B4-BE49-F238E27FC236}">
                  <a16:creationId xmlns:a16="http://schemas.microsoft.com/office/drawing/2014/main" id="{FD7962ED-F175-4C42-84D9-20B5BC20D1B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573588" y="2724150"/>
              <a:ext cx="4763" cy="4763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0" name="Line 60">
              <a:extLst>
                <a:ext uri="{FF2B5EF4-FFF2-40B4-BE49-F238E27FC236}">
                  <a16:creationId xmlns:a16="http://schemas.microsoft.com/office/drawing/2014/main" id="{D21F0EB7-6FE6-4D46-913A-179E6A238EE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610101" y="2687637"/>
              <a:ext cx="4763" cy="4763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1" name="Line 61">
              <a:extLst>
                <a:ext uri="{FF2B5EF4-FFF2-40B4-BE49-F238E27FC236}">
                  <a16:creationId xmlns:a16="http://schemas.microsoft.com/office/drawing/2014/main" id="{2B69808C-1108-484E-ABD8-C26AB4127E3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660901" y="2674937"/>
              <a:ext cx="4763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2" name="Line 62">
              <a:extLst>
                <a:ext uri="{FF2B5EF4-FFF2-40B4-BE49-F238E27FC236}">
                  <a16:creationId xmlns:a16="http://schemas.microsoft.com/office/drawing/2014/main" id="{7EC9DA2D-485E-4D95-9CD9-85F16409099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14876" y="2665412"/>
              <a:ext cx="4763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3" name="Line 63">
              <a:extLst>
                <a:ext uri="{FF2B5EF4-FFF2-40B4-BE49-F238E27FC236}">
                  <a16:creationId xmlns:a16="http://schemas.microsoft.com/office/drawing/2014/main" id="{E77892F0-DA4B-4390-B731-F0C30E04435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70438" y="2655887"/>
              <a:ext cx="4763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4" name="Line 64">
              <a:extLst>
                <a:ext uri="{FF2B5EF4-FFF2-40B4-BE49-F238E27FC236}">
                  <a16:creationId xmlns:a16="http://schemas.microsoft.com/office/drawing/2014/main" id="{E63DE286-7A54-4428-B77E-994F3988356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819651" y="2647950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5" name="Line 65">
              <a:extLst>
                <a:ext uri="{FF2B5EF4-FFF2-40B4-BE49-F238E27FC236}">
                  <a16:creationId xmlns:a16="http://schemas.microsoft.com/office/drawing/2014/main" id="{A04DF835-49FE-493F-B3E9-03840AB96EB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875213" y="2638425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6" name="Line 66">
              <a:extLst>
                <a:ext uri="{FF2B5EF4-FFF2-40B4-BE49-F238E27FC236}">
                  <a16:creationId xmlns:a16="http://schemas.microsoft.com/office/drawing/2014/main" id="{F4F24B9C-C7EC-4E36-93FF-FF8F1184F96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930776" y="2628900"/>
              <a:ext cx="7938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7" name="Line 67">
              <a:extLst>
                <a:ext uri="{FF2B5EF4-FFF2-40B4-BE49-F238E27FC236}">
                  <a16:creationId xmlns:a16="http://schemas.microsoft.com/office/drawing/2014/main" id="{A2C0E98E-BA16-4ABE-BA00-CFF8A8A9F87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984751" y="26241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8" name="Line 68">
              <a:extLst>
                <a:ext uri="{FF2B5EF4-FFF2-40B4-BE49-F238E27FC236}">
                  <a16:creationId xmlns:a16="http://schemas.microsoft.com/office/drawing/2014/main" id="{910B773C-6FC9-449B-8916-30FEE47586C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040313" y="2624137"/>
              <a:ext cx="7938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9" name="Line 69">
              <a:extLst>
                <a:ext uri="{FF2B5EF4-FFF2-40B4-BE49-F238E27FC236}">
                  <a16:creationId xmlns:a16="http://schemas.microsoft.com/office/drawing/2014/main" id="{8D6DA570-AEAB-44E0-BBD7-6C5D3C3C216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089526" y="2638425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0" name="Line 70">
              <a:extLst>
                <a:ext uri="{FF2B5EF4-FFF2-40B4-BE49-F238E27FC236}">
                  <a16:creationId xmlns:a16="http://schemas.microsoft.com/office/drawing/2014/main" id="{A07E24D8-3E0B-4B2A-A944-DCC40DE7186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145088" y="2655887"/>
              <a:ext cx="4763" cy="4763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1" name="Line 71">
              <a:extLst>
                <a:ext uri="{FF2B5EF4-FFF2-40B4-BE49-F238E27FC236}">
                  <a16:creationId xmlns:a16="http://schemas.microsoft.com/office/drawing/2014/main" id="{D5D0D9B6-E219-4AC4-8A3A-032054995B7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195888" y="2674937"/>
              <a:ext cx="4763" cy="4763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2" name="Line 72">
              <a:extLst>
                <a:ext uri="{FF2B5EF4-FFF2-40B4-BE49-F238E27FC236}">
                  <a16:creationId xmlns:a16="http://schemas.microsoft.com/office/drawing/2014/main" id="{1D08ECF2-2C3C-48F3-A4F0-EFF603C3D03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245101" y="2692400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3" name="Line 73">
              <a:extLst>
                <a:ext uri="{FF2B5EF4-FFF2-40B4-BE49-F238E27FC236}">
                  <a16:creationId xmlns:a16="http://schemas.microsoft.com/office/drawing/2014/main" id="{183E4A09-7ABF-4786-9A4A-FA0C7BEC683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300663" y="2706687"/>
              <a:ext cx="4763" cy="4763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4" name="Line 74">
              <a:extLst>
                <a:ext uri="{FF2B5EF4-FFF2-40B4-BE49-F238E27FC236}">
                  <a16:creationId xmlns:a16="http://schemas.microsoft.com/office/drawing/2014/main" id="{52BF0446-3296-48C2-9F4F-EAEA2E60B17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351463" y="2720975"/>
              <a:ext cx="7938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5" name="Line 75">
              <a:extLst>
                <a:ext uri="{FF2B5EF4-FFF2-40B4-BE49-F238E27FC236}">
                  <a16:creationId xmlns:a16="http://schemas.microsoft.com/office/drawing/2014/main" id="{87F78C7A-6A84-4B99-8FBF-7539B25C4E3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405438" y="2733675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6" name="Line 76">
              <a:extLst>
                <a:ext uri="{FF2B5EF4-FFF2-40B4-BE49-F238E27FC236}">
                  <a16:creationId xmlns:a16="http://schemas.microsoft.com/office/drawing/2014/main" id="{DEC2B659-9CB2-4A88-9F0B-0F1118E6159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461001" y="2747962"/>
              <a:ext cx="4763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7" name="Line 77">
              <a:extLst>
                <a:ext uri="{FF2B5EF4-FFF2-40B4-BE49-F238E27FC236}">
                  <a16:creationId xmlns:a16="http://schemas.microsoft.com/office/drawing/2014/main" id="{0F6192CE-F5B0-4CBA-9D92-83C84D36612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510213" y="2762250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8" name="Line 78">
              <a:extLst>
                <a:ext uri="{FF2B5EF4-FFF2-40B4-BE49-F238E27FC236}">
                  <a16:creationId xmlns:a16="http://schemas.microsoft.com/office/drawing/2014/main" id="{9899A7F9-0D68-42EC-B6AF-A819B401133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565776" y="2774950"/>
              <a:ext cx="4763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9" name="Line 79">
              <a:extLst>
                <a:ext uri="{FF2B5EF4-FFF2-40B4-BE49-F238E27FC236}">
                  <a16:creationId xmlns:a16="http://schemas.microsoft.com/office/drawing/2014/main" id="{0F01AF9F-9F59-4527-BBF5-10F95E6616F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619751" y="2789237"/>
              <a:ext cx="4763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0" name="Line 80">
              <a:extLst>
                <a:ext uri="{FF2B5EF4-FFF2-40B4-BE49-F238E27FC236}">
                  <a16:creationId xmlns:a16="http://schemas.microsoft.com/office/drawing/2014/main" id="{A82C52EA-C747-494C-95AF-72A42FDCDDF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670551" y="28019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1" name="Line 81">
              <a:extLst>
                <a:ext uri="{FF2B5EF4-FFF2-40B4-BE49-F238E27FC236}">
                  <a16:creationId xmlns:a16="http://schemas.microsoft.com/office/drawing/2014/main" id="{BAE9D187-E3C2-4059-AA06-E9A3AC225CE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726113" y="2811462"/>
              <a:ext cx="4763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2" name="Line 82">
              <a:extLst>
                <a:ext uri="{FF2B5EF4-FFF2-40B4-BE49-F238E27FC236}">
                  <a16:creationId xmlns:a16="http://schemas.microsoft.com/office/drawing/2014/main" id="{6C593D1F-8375-480D-A64D-0CE188D60E7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780088" y="2820987"/>
              <a:ext cx="4763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3" name="Line 83">
              <a:extLst>
                <a:ext uri="{FF2B5EF4-FFF2-40B4-BE49-F238E27FC236}">
                  <a16:creationId xmlns:a16="http://schemas.microsoft.com/office/drawing/2014/main" id="{A181A4E3-27BB-4B99-A39F-CB15E30DDFA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835651" y="2830512"/>
              <a:ext cx="4763" cy="4763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4" name="Line 84">
              <a:extLst>
                <a:ext uri="{FF2B5EF4-FFF2-40B4-BE49-F238E27FC236}">
                  <a16:creationId xmlns:a16="http://schemas.microsoft.com/office/drawing/2014/main" id="{ACF70860-A347-4667-8C36-A170C62E9F9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886451" y="2838450"/>
              <a:ext cx="7938" cy="4763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5" name="Line 104">
              <a:extLst>
                <a:ext uri="{FF2B5EF4-FFF2-40B4-BE49-F238E27FC236}">
                  <a16:creationId xmlns:a16="http://schemas.microsoft.com/office/drawing/2014/main" id="{6D592166-F818-43A6-B658-309D125E132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379788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6" name="Line 105">
              <a:extLst>
                <a:ext uri="{FF2B5EF4-FFF2-40B4-BE49-F238E27FC236}">
                  <a16:creationId xmlns:a16="http://schemas.microsoft.com/office/drawing/2014/main" id="{DF43FCAD-EF48-462F-BE16-03B8B694875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35351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7" name="Line 106">
              <a:extLst>
                <a:ext uri="{FF2B5EF4-FFF2-40B4-BE49-F238E27FC236}">
                  <a16:creationId xmlns:a16="http://schemas.microsoft.com/office/drawing/2014/main" id="{47987F7F-1FD1-4B18-ADA7-4F6975524B5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89326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8" name="Line 107">
              <a:extLst>
                <a:ext uri="{FF2B5EF4-FFF2-40B4-BE49-F238E27FC236}">
                  <a16:creationId xmlns:a16="http://schemas.microsoft.com/office/drawing/2014/main" id="{BEACDA29-0DF6-44E7-B906-C199DEE207C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44888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9" name="Line 108">
              <a:extLst>
                <a:ext uri="{FF2B5EF4-FFF2-40B4-BE49-F238E27FC236}">
                  <a16:creationId xmlns:a16="http://schemas.microsoft.com/office/drawing/2014/main" id="{06F17E7E-1DA8-4710-991F-44939BA8F44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00451" y="3144837"/>
              <a:ext cx="7938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0" name="Line 109">
              <a:extLst>
                <a:ext uri="{FF2B5EF4-FFF2-40B4-BE49-F238E27FC236}">
                  <a16:creationId xmlns:a16="http://schemas.microsoft.com/office/drawing/2014/main" id="{C5B50212-0B2E-49E0-892F-94871242472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54426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1" name="Line 110">
              <a:extLst>
                <a:ext uri="{FF2B5EF4-FFF2-40B4-BE49-F238E27FC236}">
                  <a16:creationId xmlns:a16="http://schemas.microsoft.com/office/drawing/2014/main" id="{2E13BDDA-B4E5-48D2-995C-8CBF0E4FE90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09988" y="3144837"/>
              <a:ext cx="7938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2" name="Line 111">
              <a:extLst>
                <a:ext uri="{FF2B5EF4-FFF2-40B4-BE49-F238E27FC236}">
                  <a16:creationId xmlns:a16="http://schemas.microsoft.com/office/drawing/2014/main" id="{D7001A65-3F2F-4884-8D31-F32DA293C25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63963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3" name="Line 112">
              <a:extLst>
                <a:ext uri="{FF2B5EF4-FFF2-40B4-BE49-F238E27FC236}">
                  <a16:creationId xmlns:a16="http://schemas.microsoft.com/office/drawing/2014/main" id="{A8904448-75FF-449B-8D13-78B20685A7D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819526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4" name="Line 113">
              <a:extLst>
                <a:ext uri="{FF2B5EF4-FFF2-40B4-BE49-F238E27FC236}">
                  <a16:creationId xmlns:a16="http://schemas.microsoft.com/office/drawing/2014/main" id="{86E51E8B-1C85-444B-AAE4-D5D1479C0CA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873501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5" name="Line 114">
              <a:extLst>
                <a:ext uri="{FF2B5EF4-FFF2-40B4-BE49-F238E27FC236}">
                  <a16:creationId xmlns:a16="http://schemas.microsoft.com/office/drawing/2014/main" id="{B12D631B-44A3-4022-B4A5-CAA517CD356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929063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6" name="Line 115">
              <a:extLst>
                <a:ext uri="{FF2B5EF4-FFF2-40B4-BE49-F238E27FC236}">
                  <a16:creationId xmlns:a16="http://schemas.microsoft.com/office/drawing/2014/main" id="{FD9C18CE-0894-4B85-8BD4-2FA7E69F4FB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983038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7" name="Line 116">
              <a:extLst>
                <a:ext uri="{FF2B5EF4-FFF2-40B4-BE49-F238E27FC236}">
                  <a16:creationId xmlns:a16="http://schemas.microsoft.com/office/drawing/2014/main" id="{7A0B35A2-FF19-4855-A9C7-B1FE699F6FD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38601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8" name="Line 117">
              <a:extLst>
                <a:ext uri="{FF2B5EF4-FFF2-40B4-BE49-F238E27FC236}">
                  <a16:creationId xmlns:a16="http://schemas.microsoft.com/office/drawing/2014/main" id="{0B7BBDED-E168-46F4-8B13-2E345D94C6A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94163" y="3144837"/>
              <a:ext cx="7938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9" name="Line 118">
              <a:extLst>
                <a:ext uri="{FF2B5EF4-FFF2-40B4-BE49-F238E27FC236}">
                  <a16:creationId xmlns:a16="http://schemas.microsoft.com/office/drawing/2014/main" id="{9E82911B-F095-4A24-AB41-AB8881D52A4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148138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0" name="Line 119">
              <a:extLst>
                <a:ext uri="{FF2B5EF4-FFF2-40B4-BE49-F238E27FC236}">
                  <a16:creationId xmlns:a16="http://schemas.microsoft.com/office/drawing/2014/main" id="{F0174A49-B96F-44E4-86C7-AF411E5F488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03701" y="3154362"/>
              <a:ext cx="4763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1" name="Line 120">
              <a:extLst>
                <a:ext uri="{FF2B5EF4-FFF2-40B4-BE49-F238E27FC236}">
                  <a16:creationId xmlns:a16="http://schemas.microsoft.com/office/drawing/2014/main" id="{39054CE2-0581-4558-AC40-EBAAF436AE7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52913" y="3173412"/>
              <a:ext cx="4763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2" name="Line 121">
              <a:extLst>
                <a:ext uri="{FF2B5EF4-FFF2-40B4-BE49-F238E27FC236}">
                  <a16:creationId xmlns:a16="http://schemas.microsoft.com/office/drawing/2014/main" id="{95002538-3A06-4B8F-9ED8-949943219F3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03713" y="3190875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3" name="Line 122">
              <a:extLst>
                <a:ext uri="{FF2B5EF4-FFF2-40B4-BE49-F238E27FC236}">
                  <a16:creationId xmlns:a16="http://schemas.microsoft.com/office/drawing/2014/main" id="{25E7069E-3461-4BE3-9F2A-83D39826CD7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59276" y="3200400"/>
              <a:ext cx="7938" cy="4763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4" name="Line 123">
              <a:extLst>
                <a:ext uri="{FF2B5EF4-FFF2-40B4-BE49-F238E27FC236}">
                  <a16:creationId xmlns:a16="http://schemas.microsoft.com/office/drawing/2014/main" id="{6F97B3E3-230E-476D-BB00-E74B5C4100C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13251" y="3214687"/>
              <a:ext cx="4763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5" name="Line 124">
              <a:extLst>
                <a:ext uri="{FF2B5EF4-FFF2-40B4-BE49-F238E27FC236}">
                  <a16:creationId xmlns:a16="http://schemas.microsoft.com/office/drawing/2014/main" id="{B6A511F5-9D4A-4B7B-93E7-14B0B031AC7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64051" y="322738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6" name="Line 125">
              <a:extLst>
                <a:ext uri="{FF2B5EF4-FFF2-40B4-BE49-F238E27FC236}">
                  <a16:creationId xmlns:a16="http://schemas.microsoft.com/office/drawing/2014/main" id="{E95B0D15-3282-431C-A5DA-FB2FE449FE5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18026" y="3241675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7" name="Line 126">
              <a:extLst>
                <a:ext uri="{FF2B5EF4-FFF2-40B4-BE49-F238E27FC236}">
                  <a16:creationId xmlns:a16="http://schemas.microsoft.com/office/drawing/2014/main" id="{F3A00B5E-CC5D-4710-9462-58EB07032F4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73588" y="3251200"/>
              <a:ext cx="4763" cy="4763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8" name="Line 127">
              <a:extLst>
                <a:ext uri="{FF2B5EF4-FFF2-40B4-BE49-F238E27FC236}">
                  <a16:creationId xmlns:a16="http://schemas.microsoft.com/office/drawing/2014/main" id="{C7DD6D9C-E828-4E90-A522-069A9E426DE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624388" y="3263900"/>
              <a:ext cx="7938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9" name="Line 128">
              <a:extLst>
                <a:ext uri="{FF2B5EF4-FFF2-40B4-BE49-F238E27FC236}">
                  <a16:creationId xmlns:a16="http://schemas.microsoft.com/office/drawing/2014/main" id="{5DD95C9E-4C23-4B24-9E93-C00CBDCB220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678363" y="32591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0" name="Line 129">
              <a:extLst>
                <a:ext uri="{FF2B5EF4-FFF2-40B4-BE49-F238E27FC236}">
                  <a16:creationId xmlns:a16="http://schemas.microsoft.com/office/drawing/2014/main" id="{AF2503FE-4858-4D19-A9FA-D533967A15D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33926" y="3255962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1" name="Line 130">
              <a:extLst>
                <a:ext uri="{FF2B5EF4-FFF2-40B4-BE49-F238E27FC236}">
                  <a16:creationId xmlns:a16="http://schemas.microsoft.com/office/drawing/2014/main" id="{ABC27234-5859-4983-B21D-9FCD5793789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87901" y="3255962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2" name="Line 131">
              <a:extLst>
                <a:ext uri="{FF2B5EF4-FFF2-40B4-BE49-F238E27FC236}">
                  <a16:creationId xmlns:a16="http://schemas.microsoft.com/office/drawing/2014/main" id="{1A2CBA03-AEDC-4D47-A46C-9FF4A7BAC4C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843463" y="3251200"/>
              <a:ext cx="9525" cy="4763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3" name="Line 132">
              <a:extLst>
                <a:ext uri="{FF2B5EF4-FFF2-40B4-BE49-F238E27FC236}">
                  <a16:creationId xmlns:a16="http://schemas.microsoft.com/office/drawing/2014/main" id="{E9452D9F-08FE-4CAA-95D0-1639D585FA6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897438" y="3251200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4" name="Line 133">
              <a:extLst>
                <a:ext uri="{FF2B5EF4-FFF2-40B4-BE49-F238E27FC236}">
                  <a16:creationId xmlns:a16="http://schemas.microsoft.com/office/drawing/2014/main" id="{A55B9F1C-ABA4-4DE0-A3F6-0628B780965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953001" y="32464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5" name="Line 134">
              <a:extLst>
                <a:ext uri="{FF2B5EF4-FFF2-40B4-BE49-F238E27FC236}">
                  <a16:creationId xmlns:a16="http://schemas.microsoft.com/office/drawing/2014/main" id="{2EA74D5C-0E2E-470E-A8D2-967FF107F9F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008563" y="3241675"/>
              <a:ext cx="7938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6" name="Line 135">
              <a:extLst>
                <a:ext uri="{FF2B5EF4-FFF2-40B4-BE49-F238E27FC236}">
                  <a16:creationId xmlns:a16="http://schemas.microsoft.com/office/drawing/2014/main" id="{41D9C724-3BEB-4C8E-AFBA-4B422461810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062538" y="3246437"/>
              <a:ext cx="4763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7" name="Line 136">
              <a:extLst>
                <a:ext uri="{FF2B5EF4-FFF2-40B4-BE49-F238E27FC236}">
                  <a16:creationId xmlns:a16="http://schemas.microsoft.com/office/drawing/2014/main" id="{E67CE4D1-0FB9-48DF-865C-8E73EE8E381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113338" y="3268662"/>
              <a:ext cx="4763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8" name="Line 137">
              <a:extLst>
                <a:ext uri="{FF2B5EF4-FFF2-40B4-BE49-F238E27FC236}">
                  <a16:creationId xmlns:a16="http://schemas.microsoft.com/office/drawing/2014/main" id="{7FE32E93-C38A-4FE8-A8E2-34C88CDB2FA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162551" y="3292475"/>
              <a:ext cx="4763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9" name="Line 142">
              <a:extLst>
                <a:ext uri="{FF2B5EF4-FFF2-40B4-BE49-F238E27FC236}">
                  <a16:creationId xmlns:a16="http://schemas.microsoft.com/office/drawing/2014/main" id="{848D4BD5-9DEC-4A3D-BFFA-77881B376F7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410201" y="3409950"/>
              <a:ext cx="4763" cy="4763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0" name="Line 143">
              <a:extLst>
                <a:ext uri="{FF2B5EF4-FFF2-40B4-BE49-F238E27FC236}">
                  <a16:creationId xmlns:a16="http://schemas.microsoft.com/office/drawing/2014/main" id="{6282AAF8-4203-4167-AE50-6369C419A1A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456238" y="3433763"/>
              <a:ext cx="9525" cy="4763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1" name="Line 144">
              <a:extLst>
                <a:ext uri="{FF2B5EF4-FFF2-40B4-BE49-F238E27FC236}">
                  <a16:creationId xmlns:a16="http://schemas.microsoft.com/office/drawing/2014/main" id="{CD3DB1FB-2AF0-453D-8758-E83D217B36E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505451" y="3460750"/>
              <a:ext cx="4763" cy="4763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2" name="Line 145">
              <a:extLst>
                <a:ext uri="{FF2B5EF4-FFF2-40B4-BE49-F238E27FC236}">
                  <a16:creationId xmlns:a16="http://schemas.microsoft.com/office/drawing/2014/main" id="{E0CB356A-E196-45BD-9769-288940162BE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556251" y="3487738"/>
              <a:ext cx="4763" cy="4763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3" name="Line 146">
              <a:extLst>
                <a:ext uri="{FF2B5EF4-FFF2-40B4-BE49-F238E27FC236}">
                  <a16:creationId xmlns:a16="http://schemas.microsoft.com/office/drawing/2014/main" id="{63BF3EAB-13C9-4BBF-8368-E6F7D86F77F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602288" y="3516313"/>
              <a:ext cx="4763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4" name="Line 147">
              <a:extLst>
                <a:ext uri="{FF2B5EF4-FFF2-40B4-BE49-F238E27FC236}">
                  <a16:creationId xmlns:a16="http://schemas.microsoft.com/office/drawing/2014/main" id="{8845FC3D-0BE9-4E7B-AAB4-F64FF29CAEF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653088" y="3538538"/>
              <a:ext cx="4763" cy="4763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5" name="Line 148">
              <a:extLst>
                <a:ext uri="{FF2B5EF4-FFF2-40B4-BE49-F238E27FC236}">
                  <a16:creationId xmlns:a16="http://schemas.microsoft.com/office/drawing/2014/main" id="{2C98754C-7BA9-4D89-B685-A22A520DFAB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697538" y="3565525"/>
              <a:ext cx="4763" cy="4763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6" name="Line 149">
              <a:extLst>
                <a:ext uri="{FF2B5EF4-FFF2-40B4-BE49-F238E27FC236}">
                  <a16:creationId xmlns:a16="http://schemas.microsoft.com/office/drawing/2014/main" id="{9313CF22-AAFA-4D09-911C-705603343F1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702301" y="3570288"/>
              <a:ext cx="0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7" name="Line 150">
              <a:extLst>
                <a:ext uri="{FF2B5EF4-FFF2-40B4-BE49-F238E27FC236}">
                  <a16:creationId xmlns:a16="http://schemas.microsoft.com/office/drawing/2014/main" id="{08D81697-147C-462E-831F-C8733939D2E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748338" y="3594100"/>
              <a:ext cx="4763" cy="4763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8" name="Line 151">
              <a:extLst>
                <a:ext uri="{FF2B5EF4-FFF2-40B4-BE49-F238E27FC236}">
                  <a16:creationId xmlns:a16="http://schemas.microsoft.com/office/drawing/2014/main" id="{C91B6D42-F618-4F30-9B5E-14F71942F75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794376" y="3616325"/>
              <a:ext cx="9525" cy="4763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9" name="Line 152">
              <a:extLst>
                <a:ext uri="{FF2B5EF4-FFF2-40B4-BE49-F238E27FC236}">
                  <a16:creationId xmlns:a16="http://schemas.microsoft.com/office/drawing/2014/main" id="{A7CD46F3-6FF5-4AC2-902A-979426AE88B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845176" y="3643313"/>
              <a:ext cx="3175" cy="4763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10" name="Line 153">
              <a:extLst>
                <a:ext uri="{FF2B5EF4-FFF2-40B4-BE49-F238E27FC236}">
                  <a16:creationId xmlns:a16="http://schemas.microsoft.com/office/drawing/2014/main" id="{0D145851-4E8D-4ACC-9E57-018EB223759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889626" y="3671888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111" name="Line 369">
            <a:extLst>
              <a:ext uri="{FF2B5EF4-FFF2-40B4-BE49-F238E27FC236}">
                <a16:creationId xmlns:a16="http://schemas.microsoft.com/office/drawing/2014/main" id="{4F77CEDD-7F8B-4C25-831F-B5D5039423F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095501" y="3144837"/>
            <a:ext cx="92075" cy="0"/>
          </a:xfrm>
          <a:prstGeom prst="line">
            <a:avLst/>
          </a:prstGeom>
          <a:noFill/>
          <a:ln w="19050">
            <a:solidFill>
              <a:srgbClr val="DDDDD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12" name="Line 371">
            <a:extLst>
              <a:ext uri="{FF2B5EF4-FFF2-40B4-BE49-F238E27FC236}">
                <a16:creationId xmlns:a16="http://schemas.microsoft.com/office/drawing/2014/main" id="{C32A0BA1-AC99-44B0-99ED-170AE332A45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095501" y="5048250"/>
            <a:ext cx="92075" cy="0"/>
          </a:xfrm>
          <a:prstGeom prst="line">
            <a:avLst/>
          </a:prstGeom>
          <a:noFill/>
          <a:ln w="19050">
            <a:solidFill>
              <a:srgbClr val="DDDDD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13" name="Line 373">
            <a:extLst>
              <a:ext uri="{FF2B5EF4-FFF2-40B4-BE49-F238E27FC236}">
                <a16:creationId xmlns:a16="http://schemas.microsoft.com/office/drawing/2014/main" id="{2ADDF8EC-1C71-446B-805E-DA35F705B3E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095501" y="4095750"/>
            <a:ext cx="92075" cy="0"/>
          </a:xfrm>
          <a:prstGeom prst="line">
            <a:avLst/>
          </a:prstGeom>
          <a:noFill/>
          <a:ln w="19050">
            <a:solidFill>
              <a:srgbClr val="DDDDD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14" name="Line 375">
            <a:extLst>
              <a:ext uri="{FF2B5EF4-FFF2-40B4-BE49-F238E27FC236}">
                <a16:creationId xmlns:a16="http://schemas.microsoft.com/office/drawing/2014/main" id="{E2F1E56E-FAE3-44A5-86A9-662A44F7EBF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095501" y="2193925"/>
            <a:ext cx="92075" cy="0"/>
          </a:xfrm>
          <a:prstGeom prst="line">
            <a:avLst/>
          </a:prstGeom>
          <a:noFill/>
          <a:ln w="19050">
            <a:solidFill>
              <a:srgbClr val="DDDDD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15" name="Line 377">
            <a:extLst>
              <a:ext uri="{FF2B5EF4-FFF2-40B4-BE49-F238E27FC236}">
                <a16:creationId xmlns:a16="http://schemas.microsoft.com/office/drawing/2014/main" id="{16DB451F-46E2-4A4F-A764-D0913C0E72D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095501" y="1243012"/>
            <a:ext cx="92075" cy="0"/>
          </a:xfrm>
          <a:prstGeom prst="line">
            <a:avLst/>
          </a:prstGeom>
          <a:noFill/>
          <a:ln w="19050">
            <a:solidFill>
              <a:srgbClr val="DDDDD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20" name="Line 10">
            <a:extLst>
              <a:ext uri="{FF2B5EF4-FFF2-40B4-BE49-F238E27FC236}">
                <a16:creationId xmlns:a16="http://schemas.microsoft.com/office/drawing/2014/main" id="{12212595-6C53-4BC9-A6D6-97C214879604}"/>
              </a:ext>
            </a:extLst>
          </p:cNvPr>
          <p:cNvSpPr/>
          <p:nvPr/>
        </p:nvSpPr>
        <p:spPr>
          <a:xfrm>
            <a:off x="2211389" y="3144837"/>
            <a:ext cx="7885110" cy="17461"/>
          </a:xfrm>
          <a:prstGeom prst="line">
            <a:avLst/>
          </a:prstGeom>
          <a:ln w="28575">
            <a:solidFill>
              <a:srgbClr val="807F80">
                <a:alpha val="50000"/>
              </a:srgbClr>
            </a:solidFill>
          </a:ln>
        </p:spPr>
        <p:txBody>
          <a:bodyPr lIns="45719" rIns="45719"/>
          <a:lstStyle/>
          <a:p>
            <a:endParaRPr dirty="0"/>
          </a:p>
        </p:txBody>
      </p:sp>
      <p:sp>
        <p:nvSpPr>
          <p:cNvPr id="488" name="Line 206">
            <a:extLst>
              <a:ext uri="{FF2B5EF4-FFF2-40B4-BE49-F238E27FC236}">
                <a16:creationId xmlns:a16="http://schemas.microsoft.com/office/drawing/2014/main" id="{6E4377EF-9D29-4131-8E40-5AB2012CC0E3}"/>
              </a:ext>
            </a:extLst>
          </p:cNvPr>
          <p:cNvSpPr>
            <a:spLocks noChangeShapeType="1"/>
          </p:cNvSpPr>
          <p:nvPr/>
        </p:nvSpPr>
        <p:spPr bwMode="auto">
          <a:xfrm>
            <a:off x="7874001" y="3154363"/>
            <a:ext cx="4763" cy="0"/>
          </a:xfrm>
          <a:prstGeom prst="line">
            <a:avLst/>
          </a:prstGeom>
          <a:noFill/>
          <a:ln w="31750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89" name="Line 207">
            <a:extLst>
              <a:ext uri="{FF2B5EF4-FFF2-40B4-BE49-F238E27FC236}">
                <a16:creationId xmlns:a16="http://schemas.microsoft.com/office/drawing/2014/main" id="{E347ABEF-44BE-43C0-9CA2-FC776361BEC2}"/>
              </a:ext>
            </a:extLst>
          </p:cNvPr>
          <p:cNvSpPr>
            <a:spLocks noChangeShapeType="1"/>
          </p:cNvSpPr>
          <p:nvPr/>
        </p:nvSpPr>
        <p:spPr bwMode="auto">
          <a:xfrm>
            <a:off x="7929563" y="3159125"/>
            <a:ext cx="4763" cy="0"/>
          </a:xfrm>
          <a:prstGeom prst="line">
            <a:avLst/>
          </a:prstGeom>
          <a:noFill/>
          <a:ln w="31750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90" name="Line 208">
            <a:extLst>
              <a:ext uri="{FF2B5EF4-FFF2-40B4-BE49-F238E27FC236}">
                <a16:creationId xmlns:a16="http://schemas.microsoft.com/office/drawing/2014/main" id="{A43830B0-8AC0-4DEB-9A7B-3122135E9593}"/>
              </a:ext>
            </a:extLst>
          </p:cNvPr>
          <p:cNvSpPr>
            <a:spLocks noChangeShapeType="1"/>
          </p:cNvSpPr>
          <p:nvPr/>
        </p:nvSpPr>
        <p:spPr bwMode="auto">
          <a:xfrm>
            <a:off x="7980363" y="3163888"/>
            <a:ext cx="3175" cy="0"/>
          </a:xfrm>
          <a:prstGeom prst="line">
            <a:avLst/>
          </a:prstGeom>
          <a:noFill/>
          <a:ln w="31750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91" name="Line 209">
            <a:extLst>
              <a:ext uri="{FF2B5EF4-FFF2-40B4-BE49-F238E27FC236}">
                <a16:creationId xmlns:a16="http://schemas.microsoft.com/office/drawing/2014/main" id="{5D8679ED-5EDB-42FD-8340-F0D0B6A076AA}"/>
              </a:ext>
            </a:extLst>
          </p:cNvPr>
          <p:cNvSpPr>
            <a:spLocks noChangeShapeType="1"/>
          </p:cNvSpPr>
          <p:nvPr/>
        </p:nvSpPr>
        <p:spPr bwMode="auto">
          <a:xfrm>
            <a:off x="7983538" y="3163888"/>
            <a:ext cx="4763" cy="0"/>
          </a:xfrm>
          <a:prstGeom prst="line">
            <a:avLst/>
          </a:prstGeom>
          <a:noFill/>
          <a:ln w="31750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92" name="Line 210">
            <a:extLst>
              <a:ext uri="{FF2B5EF4-FFF2-40B4-BE49-F238E27FC236}">
                <a16:creationId xmlns:a16="http://schemas.microsoft.com/office/drawing/2014/main" id="{3B963844-5415-40CA-8F03-809331E79BB1}"/>
              </a:ext>
            </a:extLst>
          </p:cNvPr>
          <p:cNvSpPr>
            <a:spLocks noChangeShapeType="1"/>
          </p:cNvSpPr>
          <p:nvPr/>
        </p:nvSpPr>
        <p:spPr bwMode="auto">
          <a:xfrm>
            <a:off x="8034338" y="3168650"/>
            <a:ext cx="9525" cy="0"/>
          </a:xfrm>
          <a:prstGeom prst="line">
            <a:avLst/>
          </a:prstGeom>
          <a:noFill/>
          <a:ln w="31750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93" name="Line 211">
            <a:extLst>
              <a:ext uri="{FF2B5EF4-FFF2-40B4-BE49-F238E27FC236}">
                <a16:creationId xmlns:a16="http://schemas.microsoft.com/office/drawing/2014/main" id="{72E2E480-59C4-4411-A984-DD598247EB49}"/>
              </a:ext>
            </a:extLst>
          </p:cNvPr>
          <p:cNvSpPr>
            <a:spLocks noChangeShapeType="1"/>
          </p:cNvSpPr>
          <p:nvPr/>
        </p:nvSpPr>
        <p:spPr bwMode="auto">
          <a:xfrm>
            <a:off x="8089901" y="3173413"/>
            <a:ext cx="0" cy="0"/>
          </a:xfrm>
          <a:prstGeom prst="line">
            <a:avLst/>
          </a:prstGeom>
          <a:noFill/>
          <a:ln w="31750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94" name="Line 212">
            <a:extLst>
              <a:ext uri="{FF2B5EF4-FFF2-40B4-BE49-F238E27FC236}">
                <a16:creationId xmlns:a16="http://schemas.microsoft.com/office/drawing/2014/main" id="{BB636FCA-CCD3-452B-AFA9-974A1E4622E3}"/>
              </a:ext>
            </a:extLst>
          </p:cNvPr>
          <p:cNvSpPr>
            <a:spLocks noChangeShapeType="1"/>
          </p:cNvSpPr>
          <p:nvPr/>
        </p:nvSpPr>
        <p:spPr bwMode="auto">
          <a:xfrm>
            <a:off x="8089901" y="3173413"/>
            <a:ext cx="7938" cy="0"/>
          </a:xfrm>
          <a:prstGeom prst="line">
            <a:avLst/>
          </a:prstGeom>
          <a:noFill/>
          <a:ln w="31750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95" name="Line 213">
            <a:extLst>
              <a:ext uri="{FF2B5EF4-FFF2-40B4-BE49-F238E27FC236}">
                <a16:creationId xmlns:a16="http://schemas.microsoft.com/office/drawing/2014/main" id="{8BF7A1D5-0570-4C21-B579-9CDEF4B4956C}"/>
              </a:ext>
            </a:extLst>
          </p:cNvPr>
          <p:cNvSpPr>
            <a:spLocks noChangeShapeType="1"/>
          </p:cNvSpPr>
          <p:nvPr/>
        </p:nvSpPr>
        <p:spPr bwMode="auto">
          <a:xfrm>
            <a:off x="8143876" y="3178175"/>
            <a:ext cx="9525" cy="0"/>
          </a:xfrm>
          <a:prstGeom prst="line">
            <a:avLst/>
          </a:prstGeom>
          <a:noFill/>
          <a:ln w="31750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96" name="Line 214">
            <a:extLst>
              <a:ext uri="{FF2B5EF4-FFF2-40B4-BE49-F238E27FC236}">
                <a16:creationId xmlns:a16="http://schemas.microsoft.com/office/drawing/2014/main" id="{ABC08C5B-938D-49D4-9470-103477254936}"/>
              </a:ext>
            </a:extLst>
          </p:cNvPr>
          <p:cNvSpPr>
            <a:spLocks noChangeShapeType="1"/>
          </p:cNvSpPr>
          <p:nvPr/>
        </p:nvSpPr>
        <p:spPr bwMode="auto">
          <a:xfrm>
            <a:off x="8199438" y="3181350"/>
            <a:ext cx="9525" cy="0"/>
          </a:xfrm>
          <a:prstGeom prst="line">
            <a:avLst/>
          </a:prstGeom>
          <a:noFill/>
          <a:ln w="31750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97" name="Line 215">
            <a:extLst>
              <a:ext uri="{FF2B5EF4-FFF2-40B4-BE49-F238E27FC236}">
                <a16:creationId xmlns:a16="http://schemas.microsoft.com/office/drawing/2014/main" id="{7A6BC663-2FE5-4200-8AF9-092381BE1F0F}"/>
              </a:ext>
            </a:extLst>
          </p:cNvPr>
          <p:cNvSpPr>
            <a:spLocks noChangeShapeType="1"/>
          </p:cNvSpPr>
          <p:nvPr/>
        </p:nvSpPr>
        <p:spPr bwMode="auto">
          <a:xfrm>
            <a:off x="8253413" y="3186113"/>
            <a:ext cx="9525" cy="0"/>
          </a:xfrm>
          <a:prstGeom prst="line">
            <a:avLst/>
          </a:prstGeom>
          <a:noFill/>
          <a:ln w="31750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98" name="Line 216">
            <a:extLst>
              <a:ext uri="{FF2B5EF4-FFF2-40B4-BE49-F238E27FC236}">
                <a16:creationId xmlns:a16="http://schemas.microsoft.com/office/drawing/2014/main" id="{430EC9DA-8EED-4909-A2A8-DDD32DC671A4}"/>
              </a:ext>
            </a:extLst>
          </p:cNvPr>
          <p:cNvSpPr>
            <a:spLocks noChangeShapeType="1"/>
          </p:cNvSpPr>
          <p:nvPr/>
        </p:nvSpPr>
        <p:spPr bwMode="auto">
          <a:xfrm>
            <a:off x="8308976" y="3190875"/>
            <a:ext cx="9525" cy="0"/>
          </a:xfrm>
          <a:prstGeom prst="line">
            <a:avLst/>
          </a:prstGeom>
          <a:noFill/>
          <a:ln w="31750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99" name="Line 217">
            <a:extLst>
              <a:ext uri="{FF2B5EF4-FFF2-40B4-BE49-F238E27FC236}">
                <a16:creationId xmlns:a16="http://schemas.microsoft.com/office/drawing/2014/main" id="{10998DEB-14FE-4959-92E9-218F3666DF47}"/>
              </a:ext>
            </a:extLst>
          </p:cNvPr>
          <p:cNvSpPr>
            <a:spLocks noChangeShapeType="1"/>
          </p:cNvSpPr>
          <p:nvPr/>
        </p:nvSpPr>
        <p:spPr bwMode="auto">
          <a:xfrm>
            <a:off x="8362951" y="3195638"/>
            <a:ext cx="9525" cy="0"/>
          </a:xfrm>
          <a:prstGeom prst="line">
            <a:avLst/>
          </a:prstGeom>
          <a:noFill/>
          <a:ln w="31750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00" name="Line 218">
            <a:extLst>
              <a:ext uri="{FF2B5EF4-FFF2-40B4-BE49-F238E27FC236}">
                <a16:creationId xmlns:a16="http://schemas.microsoft.com/office/drawing/2014/main" id="{C4DA5A54-F390-45FD-B449-4365EF04078B}"/>
              </a:ext>
            </a:extLst>
          </p:cNvPr>
          <p:cNvSpPr>
            <a:spLocks noChangeShapeType="1"/>
          </p:cNvSpPr>
          <p:nvPr/>
        </p:nvSpPr>
        <p:spPr bwMode="auto">
          <a:xfrm>
            <a:off x="8418513" y="3200400"/>
            <a:ext cx="9525" cy="0"/>
          </a:xfrm>
          <a:prstGeom prst="line">
            <a:avLst/>
          </a:prstGeom>
          <a:noFill/>
          <a:ln w="31750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01" name="Line 219">
            <a:extLst>
              <a:ext uri="{FF2B5EF4-FFF2-40B4-BE49-F238E27FC236}">
                <a16:creationId xmlns:a16="http://schemas.microsoft.com/office/drawing/2014/main" id="{61722D30-CB7F-43E9-960A-9C1334100878}"/>
              </a:ext>
            </a:extLst>
          </p:cNvPr>
          <p:cNvSpPr>
            <a:spLocks noChangeShapeType="1"/>
          </p:cNvSpPr>
          <p:nvPr/>
        </p:nvSpPr>
        <p:spPr bwMode="auto">
          <a:xfrm>
            <a:off x="8474076" y="3205163"/>
            <a:ext cx="7938" cy="0"/>
          </a:xfrm>
          <a:prstGeom prst="line">
            <a:avLst/>
          </a:prstGeom>
          <a:noFill/>
          <a:ln w="31750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02" name="Line 220">
            <a:extLst>
              <a:ext uri="{FF2B5EF4-FFF2-40B4-BE49-F238E27FC236}">
                <a16:creationId xmlns:a16="http://schemas.microsoft.com/office/drawing/2014/main" id="{6704C571-BD26-47FA-B964-A396F557DED7}"/>
              </a:ext>
            </a:extLst>
          </p:cNvPr>
          <p:cNvSpPr>
            <a:spLocks noChangeShapeType="1"/>
          </p:cNvSpPr>
          <p:nvPr/>
        </p:nvSpPr>
        <p:spPr bwMode="auto">
          <a:xfrm>
            <a:off x="8528051" y="3209925"/>
            <a:ext cx="9525" cy="0"/>
          </a:xfrm>
          <a:prstGeom prst="line">
            <a:avLst/>
          </a:prstGeom>
          <a:noFill/>
          <a:ln w="31750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03" name="Line 221">
            <a:extLst>
              <a:ext uri="{FF2B5EF4-FFF2-40B4-BE49-F238E27FC236}">
                <a16:creationId xmlns:a16="http://schemas.microsoft.com/office/drawing/2014/main" id="{0C90AFEF-B2D7-4917-87CE-72CFEB54AC19}"/>
              </a:ext>
            </a:extLst>
          </p:cNvPr>
          <p:cNvSpPr>
            <a:spLocks noChangeShapeType="1"/>
          </p:cNvSpPr>
          <p:nvPr/>
        </p:nvSpPr>
        <p:spPr bwMode="auto">
          <a:xfrm>
            <a:off x="8583613" y="3214688"/>
            <a:ext cx="7938" cy="0"/>
          </a:xfrm>
          <a:prstGeom prst="line">
            <a:avLst/>
          </a:prstGeom>
          <a:noFill/>
          <a:ln w="31750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04" name="Line 222">
            <a:extLst>
              <a:ext uri="{FF2B5EF4-FFF2-40B4-BE49-F238E27FC236}">
                <a16:creationId xmlns:a16="http://schemas.microsoft.com/office/drawing/2014/main" id="{E2E81312-AD78-4F7D-90E9-F6AB9E889D23}"/>
              </a:ext>
            </a:extLst>
          </p:cNvPr>
          <p:cNvSpPr>
            <a:spLocks noChangeShapeType="1"/>
          </p:cNvSpPr>
          <p:nvPr/>
        </p:nvSpPr>
        <p:spPr bwMode="auto">
          <a:xfrm>
            <a:off x="8637588" y="3219450"/>
            <a:ext cx="4763" cy="0"/>
          </a:xfrm>
          <a:prstGeom prst="line">
            <a:avLst/>
          </a:prstGeom>
          <a:noFill/>
          <a:ln w="31750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05" name="Line 223">
            <a:extLst>
              <a:ext uri="{FF2B5EF4-FFF2-40B4-BE49-F238E27FC236}">
                <a16:creationId xmlns:a16="http://schemas.microsoft.com/office/drawing/2014/main" id="{B5C1C5E6-B2AD-4753-B226-F7EBD8B598A9}"/>
              </a:ext>
            </a:extLst>
          </p:cNvPr>
          <p:cNvSpPr>
            <a:spLocks noChangeShapeType="1"/>
          </p:cNvSpPr>
          <p:nvPr/>
        </p:nvSpPr>
        <p:spPr bwMode="auto">
          <a:xfrm>
            <a:off x="8693151" y="3219450"/>
            <a:ext cx="4763" cy="3175"/>
          </a:xfrm>
          <a:prstGeom prst="line">
            <a:avLst/>
          </a:prstGeom>
          <a:noFill/>
          <a:ln w="31750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06" name="Line 224">
            <a:extLst>
              <a:ext uri="{FF2B5EF4-FFF2-40B4-BE49-F238E27FC236}">
                <a16:creationId xmlns:a16="http://schemas.microsoft.com/office/drawing/2014/main" id="{9600E72E-BD02-45C0-97A3-240DCC65B7F8}"/>
              </a:ext>
            </a:extLst>
          </p:cNvPr>
          <p:cNvSpPr>
            <a:spLocks noChangeShapeType="1"/>
          </p:cNvSpPr>
          <p:nvPr/>
        </p:nvSpPr>
        <p:spPr bwMode="auto">
          <a:xfrm>
            <a:off x="8747126" y="3222625"/>
            <a:ext cx="4763" cy="0"/>
          </a:xfrm>
          <a:prstGeom prst="line">
            <a:avLst/>
          </a:prstGeom>
          <a:noFill/>
          <a:ln w="31750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07" name="Line 225">
            <a:extLst>
              <a:ext uri="{FF2B5EF4-FFF2-40B4-BE49-F238E27FC236}">
                <a16:creationId xmlns:a16="http://schemas.microsoft.com/office/drawing/2014/main" id="{1EE0ABEC-EA0C-4D41-8C11-057EFC0846C6}"/>
              </a:ext>
            </a:extLst>
          </p:cNvPr>
          <p:cNvSpPr>
            <a:spLocks noChangeShapeType="1"/>
          </p:cNvSpPr>
          <p:nvPr/>
        </p:nvSpPr>
        <p:spPr bwMode="auto">
          <a:xfrm>
            <a:off x="8802688" y="3227388"/>
            <a:ext cx="4763" cy="0"/>
          </a:xfrm>
          <a:prstGeom prst="line">
            <a:avLst/>
          </a:prstGeom>
          <a:noFill/>
          <a:ln w="31750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08" name="Line 226">
            <a:extLst>
              <a:ext uri="{FF2B5EF4-FFF2-40B4-BE49-F238E27FC236}">
                <a16:creationId xmlns:a16="http://schemas.microsoft.com/office/drawing/2014/main" id="{6EE59741-BB73-4418-B26B-E3ADB124B3EB}"/>
              </a:ext>
            </a:extLst>
          </p:cNvPr>
          <p:cNvSpPr>
            <a:spLocks noChangeShapeType="1"/>
          </p:cNvSpPr>
          <p:nvPr/>
        </p:nvSpPr>
        <p:spPr bwMode="auto">
          <a:xfrm>
            <a:off x="8858251" y="3232150"/>
            <a:ext cx="3175" cy="0"/>
          </a:xfrm>
          <a:prstGeom prst="line">
            <a:avLst/>
          </a:prstGeom>
          <a:noFill/>
          <a:ln w="31750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09" name="Line 227">
            <a:extLst>
              <a:ext uri="{FF2B5EF4-FFF2-40B4-BE49-F238E27FC236}">
                <a16:creationId xmlns:a16="http://schemas.microsoft.com/office/drawing/2014/main" id="{58D50B62-F397-454D-850F-A94551B37EC4}"/>
              </a:ext>
            </a:extLst>
          </p:cNvPr>
          <p:cNvSpPr>
            <a:spLocks noChangeShapeType="1"/>
          </p:cNvSpPr>
          <p:nvPr/>
        </p:nvSpPr>
        <p:spPr bwMode="auto">
          <a:xfrm>
            <a:off x="8912226" y="3236913"/>
            <a:ext cx="4763" cy="0"/>
          </a:xfrm>
          <a:prstGeom prst="line">
            <a:avLst/>
          </a:prstGeom>
          <a:noFill/>
          <a:ln w="31750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10" name="Line 228">
            <a:extLst>
              <a:ext uri="{FF2B5EF4-FFF2-40B4-BE49-F238E27FC236}">
                <a16:creationId xmlns:a16="http://schemas.microsoft.com/office/drawing/2014/main" id="{320D2219-64BF-4220-8BB3-4B55C5019175}"/>
              </a:ext>
            </a:extLst>
          </p:cNvPr>
          <p:cNvSpPr>
            <a:spLocks noChangeShapeType="1"/>
          </p:cNvSpPr>
          <p:nvPr/>
        </p:nvSpPr>
        <p:spPr bwMode="auto">
          <a:xfrm>
            <a:off x="8967788" y="3236913"/>
            <a:ext cx="4763" cy="4763"/>
          </a:xfrm>
          <a:prstGeom prst="line">
            <a:avLst/>
          </a:prstGeom>
          <a:noFill/>
          <a:ln w="31750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11" name="Line 229">
            <a:extLst>
              <a:ext uri="{FF2B5EF4-FFF2-40B4-BE49-F238E27FC236}">
                <a16:creationId xmlns:a16="http://schemas.microsoft.com/office/drawing/2014/main" id="{C513D2FE-FCC1-4231-8764-C9173F669391}"/>
              </a:ext>
            </a:extLst>
          </p:cNvPr>
          <p:cNvSpPr>
            <a:spLocks noChangeShapeType="1"/>
          </p:cNvSpPr>
          <p:nvPr/>
        </p:nvSpPr>
        <p:spPr bwMode="auto">
          <a:xfrm>
            <a:off x="9021763" y="3241675"/>
            <a:ext cx="4763" cy="0"/>
          </a:xfrm>
          <a:prstGeom prst="line">
            <a:avLst/>
          </a:prstGeom>
          <a:noFill/>
          <a:ln w="31750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12" name="Line 230">
            <a:extLst>
              <a:ext uri="{FF2B5EF4-FFF2-40B4-BE49-F238E27FC236}">
                <a16:creationId xmlns:a16="http://schemas.microsoft.com/office/drawing/2014/main" id="{B2DB6F0A-6F16-46FD-BEA6-0FB97C9EE120}"/>
              </a:ext>
            </a:extLst>
          </p:cNvPr>
          <p:cNvSpPr>
            <a:spLocks noChangeShapeType="1"/>
          </p:cNvSpPr>
          <p:nvPr/>
        </p:nvSpPr>
        <p:spPr bwMode="auto">
          <a:xfrm>
            <a:off x="9077326" y="3246438"/>
            <a:ext cx="4763" cy="0"/>
          </a:xfrm>
          <a:prstGeom prst="line">
            <a:avLst/>
          </a:prstGeom>
          <a:noFill/>
          <a:ln w="31750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13" name="Line 231">
            <a:extLst>
              <a:ext uri="{FF2B5EF4-FFF2-40B4-BE49-F238E27FC236}">
                <a16:creationId xmlns:a16="http://schemas.microsoft.com/office/drawing/2014/main" id="{0A7BB434-F59F-4EE1-9B07-8E4F02DE3F18}"/>
              </a:ext>
            </a:extLst>
          </p:cNvPr>
          <p:cNvSpPr>
            <a:spLocks noChangeShapeType="1"/>
          </p:cNvSpPr>
          <p:nvPr/>
        </p:nvSpPr>
        <p:spPr bwMode="auto">
          <a:xfrm>
            <a:off x="9131301" y="3251200"/>
            <a:ext cx="4763" cy="0"/>
          </a:xfrm>
          <a:prstGeom prst="line">
            <a:avLst/>
          </a:prstGeom>
          <a:noFill/>
          <a:ln w="31750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14" name="Line 232">
            <a:extLst>
              <a:ext uri="{FF2B5EF4-FFF2-40B4-BE49-F238E27FC236}">
                <a16:creationId xmlns:a16="http://schemas.microsoft.com/office/drawing/2014/main" id="{358015A5-AD5D-428D-9E7F-4DD13F34DBBD}"/>
              </a:ext>
            </a:extLst>
          </p:cNvPr>
          <p:cNvSpPr>
            <a:spLocks noChangeShapeType="1"/>
          </p:cNvSpPr>
          <p:nvPr/>
        </p:nvSpPr>
        <p:spPr bwMode="auto">
          <a:xfrm>
            <a:off x="9186863" y="3251200"/>
            <a:ext cx="4763" cy="0"/>
          </a:xfrm>
          <a:prstGeom prst="line">
            <a:avLst/>
          </a:prstGeom>
          <a:noFill/>
          <a:ln w="31750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15" name="Line 233">
            <a:extLst>
              <a:ext uri="{FF2B5EF4-FFF2-40B4-BE49-F238E27FC236}">
                <a16:creationId xmlns:a16="http://schemas.microsoft.com/office/drawing/2014/main" id="{42E8DFC9-DC24-4CDD-8348-2964D0AD39DB}"/>
              </a:ext>
            </a:extLst>
          </p:cNvPr>
          <p:cNvSpPr>
            <a:spLocks noChangeShapeType="1"/>
          </p:cNvSpPr>
          <p:nvPr/>
        </p:nvSpPr>
        <p:spPr bwMode="auto">
          <a:xfrm>
            <a:off x="9240838" y="3255963"/>
            <a:ext cx="4763" cy="0"/>
          </a:xfrm>
          <a:prstGeom prst="line">
            <a:avLst/>
          </a:prstGeom>
          <a:noFill/>
          <a:ln w="31750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16" name="Line 234">
            <a:extLst>
              <a:ext uri="{FF2B5EF4-FFF2-40B4-BE49-F238E27FC236}">
                <a16:creationId xmlns:a16="http://schemas.microsoft.com/office/drawing/2014/main" id="{D3BB33F2-DAFE-47E5-B983-C4CECA08E2E5}"/>
              </a:ext>
            </a:extLst>
          </p:cNvPr>
          <p:cNvSpPr>
            <a:spLocks noChangeShapeType="1"/>
          </p:cNvSpPr>
          <p:nvPr/>
        </p:nvSpPr>
        <p:spPr bwMode="auto">
          <a:xfrm>
            <a:off x="9296401" y="3255963"/>
            <a:ext cx="4763" cy="3175"/>
          </a:xfrm>
          <a:prstGeom prst="line">
            <a:avLst/>
          </a:prstGeom>
          <a:noFill/>
          <a:ln w="31750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17" name="Line 235">
            <a:extLst>
              <a:ext uri="{FF2B5EF4-FFF2-40B4-BE49-F238E27FC236}">
                <a16:creationId xmlns:a16="http://schemas.microsoft.com/office/drawing/2014/main" id="{6412899E-EBA4-4C13-A252-E1148CADFE40}"/>
              </a:ext>
            </a:extLst>
          </p:cNvPr>
          <p:cNvSpPr>
            <a:spLocks noChangeShapeType="1"/>
          </p:cNvSpPr>
          <p:nvPr/>
        </p:nvSpPr>
        <p:spPr bwMode="auto">
          <a:xfrm>
            <a:off x="9351963" y="3259138"/>
            <a:ext cx="3175" cy="0"/>
          </a:xfrm>
          <a:prstGeom prst="line">
            <a:avLst/>
          </a:prstGeom>
          <a:noFill/>
          <a:ln w="31750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90" name="Freeform 312">
            <a:extLst>
              <a:ext uri="{FF2B5EF4-FFF2-40B4-BE49-F238E27FC236}">
                <a16:creationId xmlns:a16="http://schemas.microsoft.com/office/drawing/2014/main" id="{D44CBF57-D1B8-4A50-9A68-3FE857D6146F}"/>
              </a:ext>
            </a:extLst>
          </p:cNvPr>
          <p:cNvSpPr>
            <a:spLocks/>
          </p:cNvSpPr>
          <p:nvPr/>
        </p:nvSpPr>
        <p:spPr bwMode="auto">
          <a:xfrm>
            <a:off x="4294188" y="1970088"/>
            <a:ext cx="5097463" cy="3278188"/>
          </a:xfrm>
          <a:custGeom>
            <a:avLst/>
            <a:gdLst>
              <a:gd name="T0" fmla="*/ 0 w 1115"/>
              <a:gd name="T1" fmla="*/ 717 h 717"/>
              <a:gd name="T2" fmla="*/ 23 w 1115"/>
              <a:gd name="T3" fmla="*/ 686 h 717"/>
              <a:gd name="T4" fmla="*/ 47 w 1115"/>
              <a:gd name="T5" fmla="*/ 647 h 717"/>
              <a:gd name="T6" fmla="*/ 71 w 1115"/>
              <a:gd name="T7" fmla="*/ 618 h 717"/>
              <a:gd name="T8" fmla="*/ 95 w 1115"/>
              <a:gd name="T9" fmla="*/ 588 h 717"/>
              <a:gd name="T10" fmla="*/ 118 w 1115"/>
              <a:gd name="T11" fmla="*/ 537 h 717"/>
              <a:gd name="T12" fmla="*/ 142 w 1115"/>
              <a:gd name="T13" fmla="*/ 492 h 717"/>
              <a:gd name="T14" fmla="*/ 166 w 1115"/>
              <a:gd name="T15" fmla="*/ 420 h 717"/>
              <a:gd name="T16" fmla="*/ 190 w 1115"/>
              <a:gd name="T17" fmla="*/ 394 h 717"/>
              <a:gd name="T18" fmla="*/ 213 w 1115"/>
              <a:gd name="T19" fmla="*/ 358 h 717"/>
              <a:gd name="T20" fmla="*/ 237 w 1115"/>
              <a:gd name="T21" fmla="*/ 332 h 717"/>
              <a:gd name="T22" fmla="*/ 261 w 1115"/>
              <a:gd name="T23" fmla="*/ 302 h 717"/>
              <a:gd name="T24" fmla="*/ 284 w 1115"/>
              <a:gd name="T25" fmla="*/ 279 h 717"/>
              <a:gd name="T26" fmla="*/ 308 w 1115"/>
              <a:gd name="T27" fmla="*/ 257 h 717"/>
              <a:gd name="T28" fmla="*/ 332 w 1115"/>
              <a:gd name="T29" fmla="*/ 228 h 717"/>
              <a:gd name="T30" fmla="*/ 356 w 1115"/>
              <a:gd name="T31" fmla="*/ 212 h 717"/>
              <a:gd name="T32" fmla="*/ 379 w 1115"/>
              <a:gd name="T33" fmla="*/ 197 h 717"/>
              <a:gd name="T34" fmla="*/ 403 w 1115"/>
              <a:gd name="T35" fmla="*/ 167 h 717"/>
              <a:gd name="T36" fmla="*/ 427 w 1115"/>
              <a:gd name="T37" fmla="*/ 132 h 717"/>
              <a:gd name="T38" fmla="*/ 451 w 1115"/>
              <a:gd name="T39" fmla="*/ 116 h 717"/>
              <a:gd name="T40" fmla="*/ 474 w 1115"/>
              <a:gd name="T41" fmla="*/ 92 h 717"/>
              <a:gd name="T42" fmla="*/ 498 w 1115"/>
              <a:gd name="T43" fmla="*/ 80 h 717"/>
              <a:gd name="T44" fmla="*/ 522 w 1115"/>
              <a:gd name="T45" fmla="*/ 84 h 717"/>
              <a:gd name="T46" fmla="*/ 546 w 1115"/>
              <a:gd name="T47" fmla="*/ 45 h 717"/>
              <a:gd name="T48" fmla="*/ 569 w 1115"/>
              <a:gd name="T49" fmla="*/ 55 h 717"/>
              <a:gd name="T50" fmla="*/ 593 w 1115"/>
              <a:gd name="T51" fmla="*/ 39 h 717"/>
              <a:gd name="T52" fmla="*/ 617 w 1115"/>
              <a:gd name="T53" fmla="*/ 16 h 717"/>
              <a:gd name="T54" fmla="*/ 641 w 1115"/>
              <a:gd name="T55" fmla="*/ 2 h 717"/>
              <a:gd name="T56" fmla="*/ 664 w 1115"/>
              <a:gd name="T57" fmla="*/ 0 h 717"/>
              <a:gd name="T58" fmla="*/ 688 w 1115"/>
              <a:gd name="T59" fmla="*/ 11 h 717"/>
              <a:gd name="T60" fmla="*/ 712 w 1115"/>
              <a:gd name="T61" fmla="*/ 0 h 717"/>
              <a:gd name="T62" fmla="*/ 736 w 1115"/>
              <a:gd name="T63" fmla="*/ 6 h 717"/>
              <a:gd name="T64" fmla="*/ 759 w 1115"/>
              <a:gd name="T65" fmla="*/ 12 h 717"/>
              <a:gd name="T66" fmla="*/ 783 w 1115"/>
              <a:gd name="T67" fmla="*/ 8 h 717"/>
              <a:gd name="T68" fmla="*/ 807 w 1115"/>
              <a:gd name="T69" fmla="*/ 12 h 717"/>
              <a:gd name="T70" fmla="*/ 830 w 1115"/>
              <a:gd name="T71" fmla="*/ 17 h 717"/>
              <a:gd name="T72" fmla="*/ 854 w 1115"/>
              <a:gd name="T73" fmla="*/ 20 h 717"/>
              <a:gd name="T74" fmla="*/ 878 w 1115"/>
              <a:gd name="T75" fmla="*/ 45 h 717"/>
              <a:gd name="T76" fmla="*/ 902 w 1115"/>
              <a:gd name="T77" fmla="*/ 41 h 717"/>
              <a:gd name="T78" fmla="*/ 925 w 1115"/>
              <a:gd name="T79" fmla="*/ 66 h 717"/>
              <a:gd name="T80" fmla="*/ 949 w 1115"/>
              <a:gd name="T81" fmla="*/ 76 h 717"/>
              <a:gd name="T82" fmla="*/ 973 w 1115"/>
              <a:gd name="T83" fmla="*/ 88 h 717"/>
              <a:gd name="T84" fmla="*/ 997 w 1115"/>
              <a:gd name="T85" fmla="*/ 137 h 717"/>
              <a:gd name="T86" fmla="*/ 1020 w 1115"/>
              <a:gd name="T87" fmla="*/ 167 h 717"/>
              <a:gd name="T88" fmla="*/ 1044 w 1115"/>
              <a:gd name="T89" fmla="*/ 215 h 717"/>
              <a:gd name="T90" fmla="*/ 1068 w 1115"/>
              <a:gd name="T91" fmla="*/ 283 h 717"/>
              <a:gd name="T92" fmla="*/ 1092 w 1115"/>
              <a:gd name="T93" fmla="*/ 321 h 717"/>
              <a:gd name="T94" fmla="*/ 1115 w 1115"/>
              <a:gd name="T95" fmla="*/ 391 h 7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115" h="717">
                <a:moveTo>
                  <a:pt x="0" y="717"/>
                </a:moveTo>
                <a:lnTo>
                  <a:pt x="23" y="686"/>
                </a:lnTo>
                <a:lnTo>
                  <a:pt x="47" y="647"/>
                </a:lnTo>
                <a:lnTo>
                  <a:pt x="71" y="618"/>
                </a:lnTo>
                <a:lnTo>
                  <a:pt x="95" y="588"/>
                </a:lnTo>
                <a:lnTo>
                  <a:pt x="118" y="537"/>
                </a:lnTo>
                <a:lnTo>
                  <a:pt x="142" y="492"/>
                </a:lnTo>
                <a:lnTo>
                  <a:pt x="166" y="420"/>
                </a:lnTo>
                <a:lnTo>
                  <a:pt x="190" y="394"/>
                </a:lnTo>
                <a:lnTo>
                  <a:pt x="213" y="358"/>
                </a:lnTo>
                <a:lnTo>
                  <a:pt x="237" y="332"/>
                </a:lnTo>
                <a:lnTo>
                  <a:pt x="261" y="302"/>
                </a:lnTo>
                <a:lnTo>
                  <a:pt x="284" y="279"/>
                </a:lnTo>
                <a:lnTo>
                  <a:pt x="308" y="257"/>
                </a:lnTo>
                <a:lnTo>
                  <a:pt x="332" y="228"/>
                </a:lnTo>
                <a:lnTo>
                  <a:pt x="356" y="212"/>
                </a:lnTo>
                <a:lnTo>
                  <a:pt x="379" y="197"/>
                </a:lnTo>
                <a:lnTo>
                  <a:pt x="403" y="167"/>
                </a:lnTo>
                <a:lnTo>
                  <a:pt x="427" y="132"/>
                </a:lnTo>
                <a:lnTo>
                  <a:pt x="451" y="116"/>
                </a:lnTo>
                <a:lnTo>
                  <a:pt x="474" y="92"/>
                </a:lnTo>
                <a:lnTo>
                  <a:pt x="498" y="80"/>
                </a:lnTo>
                <a:lnTo>
                  <a:pt x="522" y="84"/>
                </a:lnTo>
                <a:lnTo>
                  <a:pt x="546" y="45"/>
                </a:lnTo>
                <a:lnTo>
                  <a:pt x="569" y="55"/>
                </a:lnTo>
                <a:lnTo>
                  <a:pt x="593" y="39"/>
                </a:lnTo>
                <a:lnTo>
                  <a:pt x="617" y="16"/>
                </a:lnTo>
                <a:lnTo>
                  <a:pt x="641" y="2"/>
                </a:lnTo>
                <a:lnTo>
                  <a:pt x="664" y="0"/>
                </a:lnTo>
                <a:lnTo>
                  <a:pt x="688" y="11"/>
                </a:lnTo>
                <a:lnTo>
                  <a:pt x="712" y="0"/>
                </a:lnTo>
                <a:lnTo>
                  <a:pt x="736" y="6"/>
                </a:lnTo>
                <a:lnTo>
                  <a:pt x="759" y="12"/>
                </a:lnTo>
                <a:lnTo>
                  <a:pt x="783" y="8"/>
                </a:lnTo>
                <a:lnTo>
                  <a:pt x="807" y="12"/>
                </a:lnTo>
                <a:lnTo>
                  <a:pt x="830" y="17"/>
                </a:lnTo>
                <a:lnTo>
                  <a:pt x="854" y="20"/>
                </a:lnTo>
                <a:lnTo>
                  <a:pt x="878" y="45"/>
                </a:lnTo>
                <a:lnTo>
                  <a:pt x="902" y="41"/>
                </a:lnTo>
                <a:lnTo>
                  <a:pt x="925" y="66"/>
                </a:lnTo>
                <a:lnTo>
                  <a:pt x="949" y="76"/>
                </a:lnTo>
                <a:lnTo>
                  <a:pt x="973" y="88"/>
                </a:lnTo>
                <a:lnTo>
                  <a:pt x="997" y="137"/>
                </a:lnTo>
                <a:lnTo>
                  <a:pt x="1020" y="167"/>
                </a:lnTo>
                <a:lnTo>
                  <a:pt x="1044" y="215"/>
                </a:lnTo>
                <a:lnTo>
                  <a:pt x="1068" y="283"/>
                </a:lnTo>
                <a:lnTo>
                  <a:pt x="1092" y="321"/>
                </a:lnTo>
                <a:lnTo>
                  <a:pt x="1115" y="391"/>
                </a:lnTo>
              </a:path>
            </a:pathLst>
          </a:custGeom>
          <a:noFill/>
          <a:ln w="31750">
            <a:solidFill>
              <a:srgbClr val="1A476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91" name="Oval 313">
            <a:extLst>
              <a:ext uri="{FF2B5EF4-FFF2-40B4-BE49-F238E27FC236}">
                <a16:creationId xmlns:a16="http://schemas.microsoft.com/office/drawing/2014/main" id="{708076CB-3162-4BA1-A26D-459A4AA6B01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71963" y="5230813"/>
            <a:ext cx="41275" cy="36513"/>
          </a:xfrm>
          <a:prstGeom prst="ellipse">
            <a:avLst/>
          </a:prstGeom>
          <a:solidFill>
            <a:srgbClr val="1A476F"/>
          </a:solidFill>
          <a:ln w="31750">
            <a:solidFill>
              <a:srgbClr val="1A476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92" name="Oval 314">
            <a:extLst>
              <a:ext uri="{FF2B5EF4-FFF2-40B4-BE49-F238E27FC236}">
                <a16:creationId xmlns:a16="http://schemas.microsoft.com/office/drawing/2014/main" id="{5FC12241-3853-4BA6-8742-F51A1CF66D0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81501" y="5084763"/>
            <a:ext cx="41275" cy="39688"/>
          </a:xfrm>
          <a:prstGeom prst="ellipse">
            <a:avLst/>
          </a:prstGeom>
          <a:solidFill>
            <a:srgbClr val="1A476F"/>
          </a:solidFill>
          <a:ln w="31750">
            <a:solidFill>
              <a:srgbClr val="1A476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93" name="Oval 315">
            <a:extLst>
              <a:ext uri="{FF2B5EF4-FFF2-40B4-BE49-F238E27FC236}">
                <a16:creationId xmlns:a16="http://schemas.microsoft.com/office/drawing/2014/main" id="{B6544332-2D96-4A2F-BBEC-9AA2086BC0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1038" y="4905376"/>
            <a:ext cx="36513" cy="41275"/>
          </a:xfrm>
          <a:prstGeom prst="ellipse">
            <a:avLst/>
          </a:prstGeom>
          <a:solidFill>
            <a:srgbClr val="1A476F"/>
          </a:solidFill>
          <a:ln w="31750">
            <a:solidFill>
              <a:srgbClr val="1A476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94" name="Oval 316">
            <a:extLst>
              <a:ext uri="{FF2B5EF4-FFF2-40B4-BE49-F238E27FC236}">
                <a16:creationId xmlns:a16="http://schemas.microsoft.com/office/drawing/2014/main" id="{0AB513A8-26D0-4FC7-90B9-31604D17D9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95813" y="4778376"/>
            <a:ext cx="41275" cy="41275"/>
          </a:xfrm>
          <a:prstGeom prst="ellipse">
            <a:avLst/>
          </a:prstGeom>
          <a:solidFill>
            <a:srgbClr val="1A476F"/>
          </a:solidFill>
          <a:ln w="31750">
            <a:solidFill>
              <a:srgbClr val="1A476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95" name="Oval 317">
            <a:extLst>
              <a:ext uri="{FF2B5EF4-FFF2-40B4-BE49-F238E27FC236}">
                <a16:creationId xmlns:a16="http://schemas.microsoft.com/office/drawing/2014/main" id="{D1DA3495-7F1B-4CE7-A6DE-AFF75E9B4C5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05351" y="4635501"/>
            <a:ext cx="41275" cy="41275"/>
          </a:xfrm>
          <a:prstGeom prst="ellipse">
            <a:avLst/>
          </a:prstGeom>
          <a:solidFill>
            <a:srgbClr val="1A476F"/>
          </a:solidFill>
          <a:ln w="31750">
            <a:solidFill>
              <a:srgbClr val="1A476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96" name="Oval 318">
            <a:extLst>
              <a:ext uri="{FF2B5EF4-FFF2-40B4-BE49-F238E27FC236}">
                <a16:creationId xmlns:a16="http://schemas.microsoft.com/office/drawing/2014/main" id="{03730942-5DF7-4509-8332-4FAFF670F7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16476" y="4406901"/>
            <a:ext cx="41275" cy="41275"/>
          </a:xfrm>
          <a:prstGeom prst="ellipse">
            <a:avLst/>
          </a:prstGeom>
          <a:solidFill>
            <a:srgbClr val="1A476F"/>
          </a:solidFill>
          <a:ln w="31750">
            <a:solidFill>
              <a:srgbClr val="1A476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97" name="Oval 319">
            <a:extLst>
              <a:ext uri="{FF2B5EF4-FFF2-40B4-BE49-F238E27FC236}">
                <a16:creationId xmlns:a16="http://schemas.microsoft.com/office/drawing/2014/main" id="{98044D13-C219-409B-AD83-B1894AF340C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26013" y="4202113"/>
            <a:ext cx="36513" cy="41275"/>
          </a:xfrm>
          <a:prstGeom prst="ellipse">
            <a:avLst/>
          </a:prstGeom>
          <a:solidFill>
            <a:srgbClr val="1A476F"/>
          </a:solidFill>
          <a:ln w="31750">
            <a:solidFill>
              <a:srgbClr val="1A476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98" name="Oval 320">
            <a:extLst>
              <a:ext uri="{FF2B5EF4-FFF2-40B4-BE49-F238E27FC236}">
                <a16:creationId xmlns:a16="http://schemas.microsoft.com/office/drawing/2014/main" id="{51AD1A69-84E0-4A6B-9CFB-9CCB3010797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30788" y="3871913"/>
            <a:ext cx="41275" cy="41275"/>
          </a:xfrm>
          <a:prstGeom prst="ellipse">
            <a:avLst/>
          </a:prstGeom>
          <a:solidFill>
            <a:srgbClr val="1A476F"/>
          </a:solidFill>
          <a:ln w="31750">
            <a:solidFill>
              <a:srgbClr val="1A476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99" name="Oval 321">
            <a:extLst>
              <a:ext uri="{FF2B5EF4-FFF2-40B4-BE49-F238E27FC236}">
                <a16:creationId xmlns:a16="http://schemas.microsoft.com/office/drawing/2014/main" id="{B373B263-C6B7-4843-A8F8-5DFEDB72043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40326" y="3752851"/>
            <a:ext cx="41275" cy="41275"/>
          </a:xfrm>
          <a:prstGeom prst="ellipse">
            <a:avLst/>
          </a:prstGeom>
          <a:solidFill>
            <a:srgbClr val="1A476F"/>
          </a:solidFill>
          <a:ln w="31750">
            <a:solidFill>
              <a:srgbClr val="1A476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00" name="Oval 322">
            <a:extLst>
              <a:ext uri="{FF2B5EF4-FFF2-40B4-BE49-F238E27FC236}">
                <a16:creationId xmlns:a16="http://schemas.microsoft.com/office/drawing/2014/main" id="{FE908CF6-FC40-49F7-A233-FC803051C4E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49863" y="3584576"/>
            <a:ext cx="41275" cy="41275"/>
          </a:xfrm>
          <a:prstGeom prst="ellipse">
            <a:avLst/>
          </a:prstGeom>
          <a:solidFill>
            <a:srgbClr val="1A476F"/>
          </a:solidFill>
          <a:ln w="31750">
            <a:solidFill>
              <a:srgbClr val="1A476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01" name="Oval 323">
            <a:extLst>
              <a:ext uri="{FF2B5EF4-FFF2-40B4-BE49-F238E27FC236}">
                <a16:creationId xmlns:a16="http://schemas.microsoft.com/office/drawing/2014/main" id="{E10E9500-1971-4CCD-A142-0DA338B699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59401" y="3470276"/>
            <a:ext cx="36513" cy="36513"/>
          </a:xfrm>
          <a:prstGeom prst="ellipse">
            <a:avLst/>
          </a:prstGeom>
          <a:solidFill>
            <a:srgbClr val="1A476F"/>
          </a:solidFill>
          <a:ln w="31750">
            <a:solidFill>
              <a:srgbClr val="1A476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02" name="Oval 324">
            <a:extLst>
              <a:ext uri="{FF2B5EF4-FFF2-40B4-BE49-F238E27FC236}">
                <a16:creationId xmlns:a16="http://schemas.microsoft.com/office/drawing/2014/main" id="{2FEBE70A-1DF8-4293-9D97-2AB7880F0A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65763" y="3328988"/>
            <a:ext cx="39688" cy="41275"/>
          </a:xfrm>
          <a:prstGeom prst="ellipse">
            <a:avLst/>
          </a:prstGeom>
          <a:solidFill>
            <a:srgbClr val="1A476F"/>
          </a:solidFill>
          <a:ln w="31750">
            <a:solidFill>
              <a:srgbClr val="1A476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03" name="Oval 325">
            <a:extLst>
              <a:ext uri="{FF2B5EF4-FFF2-40B4-BE49-F238E27FC236}">
                <a16:creationId xmlns:a16="http://schemas.microsoft.com/office/drawing/2014/main" id="{B0EAA543-A342-4B1A-9D3D-83BF43FE64F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75301" y="3227388"/>
            <a:ext cx="41275" cy="41275"/>
          </a:xfrm>
          <a:prstGeom prst="ellipse">
            <a:avLst/>
          </a:prstGeom>
          <a:solidFill>
            <a:srgbClr val="1A476F"/>
          </a:solidFill>
          <a:ln w="31750">
            <a:solidFill>
              <a:srgbClr val="1A476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04" name="Oval 326">
            <a:extLst>
              <a:ext uri="{FF2B5EF4-FFF2-40B4-BE49-F238E27FC236}">
                <a16:creationId xmlns:a16="http://schemas.microsoft.com/office/drawing/2014/main" id="{FBFA0596-E5CB-4DF1-887A-3F5029CCBF9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84838" y="3127375"/>
            <a:ext cx="41275" cy="41275"/>
          </a:xfrm>
          <a:prstGeom prst="ellipse">
            <a:avLst/>
          </a:prstGeom>
          <a:solidFill>
            <a:srgbClr val="1A476F"/>
          </a:solidFill>
          <a:ln w="31750">
            <a:solidFill>
              <a:srgbClr val="1A476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05" name="Oval 327">
            <a:extLst>
              <a:ext uri="{FF2B5EF4-FFF2-40B4-BE49-F238E27FC236}">
                <a16:creationId xmlns:a16="http://schemas.microsoft.com/office/drawing/2014/main" id="{154C7B55-5252-44CB-8C51-A3B78F176B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94376" y="2994025"/>
            <a:ext cx="36513" cy="36513"/>
          </a:xfrm>
          <a:prstGeom prst="ellipse">
            <a:avLst/>
          </a:prstGeom>
          <a:solidFill>
            <a:srgbClr val="1A476F"/>
          </a:solidFill>
          <a:ln w="31750">
            <a:solidFill>
              <a:srgbClr val="1A476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06" name="Oval 328">
            <a:extLst>
              <a:ext uri="{FF2B5EF4-FFF2-40B4-BE49-F238E27FC236}">
                <a16:creationId xmlns:a16="http://schemas.microsoft.com/office/drawing/2014/main" id="{2334C7CB-F9DA-4121-8873-1D063FB227B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99151" y="2916238"/>
            <a:ext cx="41275" cy="41275"/>
          </a:xfrm>
          <a:prstGeom prst="ellipse">
            <a:avLst/>
          </a:prstGeom>
          <a:solidFill>
            <a:srgbClr val="1A476F"/>
          </a:solidFill>
          <a:ln w="31750">
            <a:solidFill>
              <a:srgbClr val="1A476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07" name="Oval 329">
            <a:extLst>
              <a:ext uri="{FF2B5EF4-FFF2-40B4-BE49-F238E27FC236}">
                <a16:creationId xmlns:a16="http://schemas.microsoft.com/office/drawing/2014/main" id="{9D313AD7-73BB-4697-94A8-50A65B2AD0B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08688" y="2852738"/>
            <a:ext cx="41275" cy="41275"/>
          </a:xfrm>
          <a:prstGeom prst="ellipse">
            <a:avLst/>
          </a:prstGeom>
          <a:solidFill>
            <a:srgbClr val="1A476F"/>
          </a:solidFill>
          <a:ln w="31750">
            <a:solidFill>
              <a:srgbClr val="1A476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08" name="Oval 330">
            <a:extLst>
              <a:ext uri="{FF2B5EF4-FFF2-40B4-BE49-F238E27FC236}">
                <a16:creationId xmlns:a16="http://schemas.microsoft.com/office/drawing/2014/main" id="{B9BE89DB-52B4-42A1-B53E-D059F12628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18226" y="2716213"/>
            <a:ext cx="41275" cy="36513"/>
          </a:xfrm>
          <a:prstGeom prst="ellipse">
            <a:avLst/>
          </a:prstGeom>
          <a:solidFill>
            <a:srgbClr val="1A476F"/>
          </a:solidFill>
          <a:ln w="31750">
            <a:solidFill>
              <a:srgbClr val="1A476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09" name="Oval 331">
            <a:extLst>
              <a:ext uri="{FF2B5EF4-FFF2-40B4-BE49-F238E27FC236}">
                <a16:creationId xmlns:a16="http://schemas.microsoft.com/office/drawing/2014/main" id="{6DB68A20-CB20-4932-BD91-002FF87769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29351" y="2555875"/>
            <a:ext cx="36513" cy="41275"/>
          </a:xfrm>
          <a:prstGeom prst="ellipse">
            <a:avLst/>
          </a:prstGeom>
          <a:solidFill>
            <a:srgbClr val="1A476F"/>
          </a:solidFill>
          <a:ln w="31750">
            <a:solidFill>
              <a:srgbClr val="1A476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10" name="Oval 332">
            <a:extLst>
              <a:ext uri="{FF2B5EF4-FFF2-40B4-BE49-F238E27FC236}">
                <a16:creationId xmlns:a16="http://schemas.microsoft.com/office/drawing/2014/main" id="{857E0923-FF94-4051-887D-1B6FB67C67C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34126" y="2482850"/>
            <a:ext cx="41275" cy="36513"/>
          </a:xfrm>
          <a:prstGeom prst="ellipse">
            <a:avLst/>
          </a:prstGeom>
          <a:solidFill>
            <a:srgbClr val="1A476F"/>
          </a:solidFill>
          <a:ln w="31750">
            <a:solidFill>
              <a:srgbClr val="1A476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11" name="Oval 333">
            <a:extLst>
              <a:ext uri="{FF2B5EF4-FFF2-40B4-BE49-F238E27FC236}">
                <a16:creationId xmlns:a16="http://schemas.microsoft.com/office/drawing/2014/main" id="{4253B69E-041A-425B-B2B2-62F1C7B540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43663" y="2373313"/>
            <a:ext cx="41275" cy="36513"/>
          </a:xfrm>
          <a:prstGeom prst="ellipse">
            <a:avLst/>
          </a:prstGeom>
          <a:solidFill>
            <a:srgbClr val="1A476F"/>
          </a:solidFill>
          <a:ln w="31750">
            <a:solidFill>
              <a:srgbClr val="1A476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12" name="Oval 334">
            <a:extLst>
              <a:ext uri="{FF2B5EF4-FFF2-40B4-BE49-F238E27FC236}">
                <a16:creationId xmlns:a16="http://schemas.microsoft.com/office/drawing/2014/main" id="{E30F7476-B337-4385-9596-34BABB8EB97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53201" y="2312988"/>
            <a:ext cx="41275" cy="41275"/>
          </a:xfrm>
          <a:prstGeom prst="ellipse">
            <a:avLst/>
          </a:prstGeom>
          <a:solidFill>
            <a:srgbClr val="1A476F"/>
          </a:solidFill>
          <a:ln w="31750">
            <a:solidFill>
              <a:srgbClr val="1A476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13" name="Oval 335">
            <a:extLst>
              <a:ext uri="{FF2B5EF4-FFF2-40B4-BE49-F238E27FC236}">
                <a16:creationId xmlns:a16="http://schemas.microsoft.com/office/drawing/2014/main" id="{BFA1DEF8-CF43-4AFF-A7B8-E4595B4F4A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57976" y="2336800"/>
            <a:ext cx="41275" cy="41275"/>
          </a:xfrm>
          <a:prstGeom prst="ellipse">
            <a:avLst/>
          </a:prstGeom>
          <a:solidFill>
            <a:srgbClr val="1A476F"/>
          </a:solidFill>
          <a:ln w="31750">
            <a:solidFill>
              <a:srgbClr val="1A476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14" name="Oval 336">
            <a:extLst>
              <a:ext uri="{FF2B5EF4-FFF2-40B4-BE49-F238E27FC236}">
                <a16:creationId xmlns:a16="http://schemas.microsoft.com/office/drawing/2014/main" id="{B8D63A08-40A0-4EEC-986F-81237456F6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67513" y="2152650"/>
            <a:ext cx="41275" cy="41275"/>
          </a:xfrm>
          <a:prstGeom prst="ellipse">
            <a:avLst/>
          </a:prstGeom>
          <a:solidFill>
            <a:srgbClr val="1A476F"/>
          </a:solidFill>
          <a:ln w="31750">
            <a:solidFill>
              <a:srgbClr val="1A476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15" name="Oval 337">
            <a:extLst>
              <a:ext uri="{FF2B5EF4-FFF2-40B4-BE49-F238E27FC236}">
                <a16:creationId xmlns:a16="http://schemas.microsoft.com/office/drawing/2014/main" id="{1214609B-0C6E-48F6-B9E6-7916E28AAA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77051" y="2198688"/>
            <a:ext cx="41275" cy="41275"/>
          </a:xfrm>
          <a:prstGeom prst="ellipse">
            <a:avLst/>
          </a:prstGeom>
          <a:solidFill>
            <a:srgbClr val="1A476F"/>
          </a:solidFill>
          <a:ln w="31750">
            <a:solidFill>
              <a:srgbClr val="1A476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16" name="Oval 338">
            <a:extLst>
              <a:ext uri="{FF2B5EF4-FFF2-40B4-BE49-F238E27FC236}">
                <a16:creationId xmlns:a16="http://schemas.microsoft.com/office/drawing/2014/main" id="{3011AEA8-6EF9-459C-BCC9-7EE95554183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88176" y="2130425"/>
            <a:ext cx="36513" cy="36513"/>
          </a:xfrm>
          <a:prstGeom prst="ellipse">
            <a:avLst/>
          </a:prstGeom>
          <a:solidFill>
            <a:srgbClr val="1A476F"/>
          </a:solidFill>
          <a:ln w="31750">
            <a:solidFill>
              <a:srgbClr val="1A476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17" name="Oval 339">
            <a:extLst>
              <a:ext uri="{FF2B5EF4-FFF2-40B4-BE49-F238E27FC236}">
                <a16:creationId xmlns:a16="http://schemas.microsoft.com/office/drawing/2014/main" id="{4B810C2A-0C5B-4F78-B65F-7AA00333A2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92951" y="2020888"/>
            <a:ext cx="41275" cy="41275"/>
          </a:xfrm>
          <a:prstGeom prst="ellipse">
            <a:avLst/>
          </a:prstGeom>
          <a:solidFill>
            <a:srgbClr val="1A476F"/>
          </a:solidFill>
          <a:ln w="31750">
            <a:solidFill>
              <a:srgbClr val="1A476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18" name="Oval 340">
            <a:extLst>
              <a:ext uri="{FF2B5EF4-FFF2-40B4-BE49-F238E27FC236}">
                <a16:creationId xmlns:a16="http://schemas.microsoft.com/office/drawing/2014/main" id="{3DD6EEA0-443E-490D-B853-548EE2E236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02488" y="1962150"/>
            <a:ext cx="41275" cy="36513"/>
          </a:xfrm>
          <a:prstGeom prst="ellipse">
            <a:avLst/>
          </a:prstGeom>
          <a:solidFill>
            <a:srgbClr val="1A476F"/>
          </a:solidFill>
          <a:ln w="31750">
            <a:solidFill>
              <a:srgbClr val="1A476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19" name="Oval 341">
            <a:extLst>
              <a:ext uri="{FF2B5EF4-FFF2-40B4-BE49-F238E27FC236}">
                <a16:creationId xmlns:a16="http://schemas.microsoft.com/office/drawing/2014/main" id="{7EA522EE-69C5-43DF-8F45-ED4F69A1EE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12026" y="1952625"/>
            <a:ext cx="41275" cy="41275"/>
          </a:xfrm>
          <a:prstGeom prst="ellipse">
            <a:avLst/>
          </a:prstGeom>
          <a:solidFill>
            <a:srgbClr val="1A476F"/>
          </a:solidFill>
          <a:ln w="31750">
            <a:solidFill>
              <a:srgbClr val="1A476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20" name="Oval 342">
            <a:extLst>
              <a:ext uri="{FF2B5EF4-FFF2-40B4-BE49-F238E27FC236}">
                <a16:creationId xmlns:a16="http://schemas.microsoft.com/office/drawing/2014/main" id="{ECA3BB3F-C383-49B3-8D97-274620B0DD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21563" y="2001838"/>
            <a:ext cx="36513" cy="41275"/>
          </a:xfrm>
          <a:prstGeom prst="ellipse">
            <a:avLst/>
          </a:prstGeom>
          <a:solidFill>
            <a:srgbClr val="1A476F"/>
          </a:solidFill>
          <a:ln w="31750">
            <a:solidFill>
              <a:srgbClr val="1A476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21" name="Oval 343">
            <a:extLst>
              <a:ext uri="{FF2B5EF4-FFF2-40B4-BE49-F238E27FC236}">
                <a16:creationId xmlns:a16="http://schemas.microsoft.com/office/drawing/2014/main" id="{CABC140C-DD28-4531-A75B-298E25B780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26338" y="1947863"/>
            <a:ext cx="41275" cy="41275"/>
          </a:xfrm>
          <a:prstGeom prst="ellipse">
            <a:avLst/>
          </a:prstGeom>
          <a:solidFill>
            <a:srgbClr val="1A476F"/>
          </a:solidFill>
          <a:ln w="31750">
            <a:solidFill>
              <a:srgbClr val="1A476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22" name="Oval 344">
            <a:extLst>
              <a:ext uri="{FF2B5EF4-FFF2-40B4-BE49-F238E27FC236}">
                <a16:creationId xmlns:a16="http://schemas.microsoft.com/office/drawing/2014/main" id="{C6D7D780-767F-475C-B639-7A8EC23F767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37463" y="1974850"/>
            <a:ext cx="39688" cy="41275"/>
          </a:xfrm>
          <a:prstGeom prst="ellipse">
            <a:avLst/>
          </a:prstGeom>
          <a:solidFill>
            <a:srgbClr val="1A476F"/>
          </a:solidFill>
          <a:ln w="31750">
            <a:solidFill>
              <a:srgbClr val="1A476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23" name="Oval 345">
            <a:extLst>
              <a:ext uri="{FF2B5EF4-FFF2-40B4-BE49-F238E27FC236}">
                <a16:creationId xmlns:a16="http://schemas.microsoft.com/office/drawing/2014/main" id="{26DF9B38-4F4B-449E-917E-E6B6147BBF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47001" y="2001838"/>
            <a:ext cx="41275" cy="41275"/>
          </a:xfrm>
          <a:prstGeom prst="ellipse">
            <a:avLst/>
          </a:prstGeom>
          <a:solidFill>
            <a:srgbClr val="1A476F"/>
          </a:solidFill>
          <a:ln w="31750">
            <a:solidFill>
              <a:srgbClr val="1A476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24" name="Oval 346">
            <a:extLst>
              <a:ext uri="{FF2B5EF4-FFF2-40B4-BE49-F238E27FC236}">
                <a16:creationId xmlns:a16="http://schemas.microsoft.com/office/drawing/2014/main" id="{1AC5358B-613C-43B6-B746-D19647BDCC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56538" y="1989138"/>
            <a:ext cx="36513" cy="41275"/>
          </a:xfrm>
          <a:prstGeom prst="ellipse">
            <a:avLst/>
          </a:prstGeom>
          <a:solidFill>
            <a:srgbClr val="1A476F"/>
          </a:solidFill>
          <a:ln w="31750">
            <a:solidFill>
              <a:srgbClr val="1A476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25" name="Oval 347">
            <a:extLst>
              <a:ext uri="{FF2B5EF4-FFF2-40B4-BE49-F238E27FC236}">
                <a16:creationId xmlns:a16="http://schemas.microsoft.com/office/drawing/2014/main" id="{20C18D98-0491-402B-A0FE-CB298DEA81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61313" y="2001838"/>
            <a:ext cx="41275" cy="41275"/>
          </a:xfrm>
          <a:prstGeom prst="ellipse">
            <a:avLst/>
          </a:prstGeom>
          <a:solidFill>
            <a:srgbClr val="1A476F"/>
          </a:solidFill>
          <a:ln w="31750">
            <a:solidFill>
              <a:srgbClr val="1A476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26" name="Oval 348">
            <a:extLst>
              <a:ext uri="{FF2B5EF4-FFF2-40B4-BE49-F238E27FC236}">
                <a16:creationId xmlns:a16="http://schemas.microsoft.com/office/drawing/2014/main" id="{B899C7E7-D183-4157-8375-078056E4F9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70851" y="2030413"/>
            <a:ext cx="41275" cy="41275"/>
          </a:xfrm>
          <a:prstGeom prst="ellipse">
            <a:avLst/>
          </a:prstGeom>
          <a:solidFill>
            <a:srgbClr val="1A476F"/>
          </a:solidFill>
          <a:ln w="31750">
            <a:solidFill>
              <a:srgbClr val="1A476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27" name="Oval 349">
            <a:extLst>
              <a:ext uri="{FF2B5EF4-FFF2-40B4-BE49-F238E27FC236}">
                <a16:creationId xmlns:a16="http://schemas.microsoft.com/office/drawing/2014/main" id="{3AB666EF-B63A-4EDB-A995-5B252826C3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0388" y="2043113"/>
            <a:ext cx="41275" cy="36513"/>
          </a:xfrm>
          <a:prstGeom prst="ellipse">
            <a:avLst/>
          </a:prstGeom>
          <a:solidFill>
            <a:srgbClr val="1A476F"/>
          </a:solidFill>
          <a:ln w="31750">
            <a:solidFill>
              <a:srgbClr val="1A476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28" name="Oval 350">
            <a:extLst>
              <a:ext uri="{FF2B5EF4-FFF2-40B4-BE49-F238E27FC236}">
                <a16:creationId xmlns:a16="http://schemas.microsoft.com/office/drawing/2014/main" id="{08AA6BB4-8898-469D-8E77-23923C9561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89926" y="2157413"/>
            <a:ext cx="36513" cy="41275"/>
          </a:xfrm>
          <a:prstGeom prst="ellipse">
            <a:avLst/>
          </a:prstGeom>
          <a:solidFill>
            <a:srgbClr val="1A476F"/>
          </a:solidFill>
          <a:ln w="31750">
            <a:solidFill>
              <a:srgbClr val="1A476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29" name="Oval 351">
            <a:extLst>
              <a:ext uri="{FF2B5EF4-FFF2-40B4-BE49-F238E27FC236}">
                <a16:creationId xmlns:a16="http://schemas.microsoft.com/office/drawing/2014/main" id="{BE9B1FE4-ED6C-4F0F-9A06-C670F9EC59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96288" y="2139950"/>
            <a:ext cx="41275" cy="41275"/>
          </a:xfrm>
          <a:prstGeom prst="ellipse">
            <a:avLst/>
          </a:prstGeom>
          <a:solidFill>
            <a:srgbClr val="1A476F"/>
          </a:solidFill>
          <a:ln w="31750">
            <a:solidFill>
              <a:srgbClr val="1A476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30" name="Oval 352">
            <a:extLst>
              <a:ext uri="{FF2B5EF4-FFF2-40B4-BE49-F238E27FC236}">
                <a16:creationId xmlns:a16="http://schemas.microsoft.com/office/drawing/2014/main" id="{1B7AE142-411D-4F24-96AE-40B8E9CE328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505826" y="2254250"/>
            <a:ext cx="41275" cy="41275"/>
          </a:xfrm>
          <a:prstGeom prst="ellipse">
            <a:avLst/>
          </a:prstGeom>
          <a:solidFill>
            <a:srgbClr val="1A476F"/>
          </a:solidFill>
          <a:ln w="31750">
            <a:solidFill>
              <a:srgbClr val="1A476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31" name="Oval 353">
            <a:extLst>
              <a:ext uri="{FF2B5EF4-FFF2-40B4-BE49-F238E27FC236}">
                <a16:creationId xmlns:a16="http://schemas.microsoft.com/office/drawing/2014/main" id="{D90D5BB7-166F-434C-A9DE-5A842E3E798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15363" y="2300288"/>
            <a:ext cx="41275" cy="41275"/>
          </a:xfrm>
          <a:prstGeom prst="ellipse">
            <a:avLst/>
          </a:prstGeom>
          <a:solidFill>
            <a:srgbClr val="1A476F"/>
          </a:solidFill>
          <a:ln w="31750">
            <a:solidFill>
              <a:srgbClr val="1A476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32" name="Oval 354">
            <a:extLst>
              <a:ext uri="{FF2B5EF4-FFF2-40B4-BE49-F238E27FC236}">
                <a16:creationId xmlns:a16="http://schemas.microsoft.com/office/drawing/2014/main" id="{92B1436F-6154-4790-A52C-35A5C07D7D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724901" y="2354263"/>
            <a:ext cx="36513" cy="41275"/>
          </a:xfrm>
          <a:prstGeom prst="ellipse">
            <a:avLst/>
          </a:prstGeom>
          <a:solidFill>
            <a:srgbClr val="1A476F"/>
          </a:solidFill>
          <a:ln w="31750">
            <a:solidFill>
              <a:srgbClr val="1A476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33" name="Oval 355">
            <a:extLst>
              <a:ext uri="{FF2B5EF4-FFF2-40B4-BE49-F238E27FC236}">
                <a16:creationId xmlns:a16="http://schemas.microsoft.com/office/drawing/2014/main" id="{93EA71EA-213A-448D-8E87-D84C2A9409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829676" y="2578100"/>
            <a:ext cx="41275" cy="36513"/>
          </a:xfrm>
          <a:prstGeom prst="ellipse">
            <a:avLst/>
          </a:prstGeom>
          <a:solidFill>
            <a:srgbClr val="1A476F"/>
          </a:solidFill>
          <a:ln w="31750">
            <a:solidFill>
              <a:srgbClr val="1A476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34" name="Oval 356">
            <a:extLst>
              <a:ext uri="{FF2B5EF4-FFF2-40B4-BE49-F238E27FC236}">
                <a16:creationId xmlns:a16="http://schemas.microsoft.com/office/drawing/2014/main" id="{24E878DC-DD6C-44AA-8DE1-A8594412DF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39213" y="2716213"/>
            <a:ext cx="41275" cy="36513"/>
          </a:xfrm>
          <a:prstGeom prst="ellipse">
            <a:avLst/>
          </a:prstGeom>
          <a:solidFill>
            <a:srgbClr val="1A476F"/>
          </a:solidFill>
          <a:ln w="31750">
            <a:solidFill>
              <a:srgbClr val="1A476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35" name="Oval 357">
            <a:extLst>
              <a:ext uri="{FF2B5EF4-FFF2-40B4-BE49-F238E27FC236}">
                <a16:creationId xmlns:a16="http://schemas.microsoft.com/office/drawing/2014/main" id="{7CAF62D1-77BA-4454-B64F-2E2B618C1A54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48751" y="2930525"/>
            <a:ext cx="41275" cy="41275"/>
          </a:xfrm>
          <a:prstGeom prst="ellipse">
            <a:avLst/>
          </a:prstGeom>
          <a:solidFill>
            <a:srgbClr val="1A476F"/>
          </a:solidFill>
          <a:ln w="31750">
            <a:solidFill>
              <a:srgbClr val="1A476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36" name="Oval 358">
            <a:extLst>
              <a:ext uri="{FF2B5EF4-FFF2-40B4-BE49-F238E27FC236}">
                <a16:creationId xmlns:a16="http://schemas.microsoft.com/office/drawing/2014/main" id="{DB040AC6-06C6-4350-B150-49A2E25A8F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55113" y="3246438"/>
            <a:ext cx="41275" cy="36513"/>
          </a:xfrm>
          <a:prstGeom prst="ellipse">
            <a:avLst/>
          </a:prstGeom>
          <a:solidFill>
            <a:srgbClr val="1A476F"/>
          </a:solidFill>
          <a:ln w="31750">
            <a:solidFill>
              <a:srgbClr val="1A476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37" name="Oval 359">
            <a:extLst>
              <a:ext uri="{FF2B5EF4-FFF2-40B4-BE49-F238E27FC236}">
                <a16:creationId xmlns:a16="http://schemas.microsoft.com/office/drawing/2014/main" id="{4689465F-FC11-4AA4-BA20-5256F6353B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9264651" y="3419476"/>
            <a:ext cx="41275" cy="36513"/>
          </a:xfrm>
          <a:prstGeom prst="ellipse">
            <a:avLst/>
          </a:prstGeom>
          <a:solidFill>
            <a:srgbClr val="1A476F"/>
          </a:solidFill>
          <a:ln w="31750">
            <a:solidFill>
              <a:srgbClr val="1A476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38" name="Oval 360">
            <a:extLst>
              <a:ext uri="{FF2B5EF4-FFF2-40B4-BE49-F238E27FC236}">
                <a16:creationId xmlns:a16="http://schemas.microsoft.com/office/drawing/2014/main" id="{BBAB8239-4E61-4C4D-AEF7-AAE36E99391C}"/>
              </a:ext>
            </a:extLst>
          </p:cNvPr>
          <p:cNvSpPr>
            <a:spLocks noChangeArrowheads="1"/>
          </p:cNvSpPr>
          <p:nvPr/>
        </p:nvSpPr>
        <p:spPr bwMode="auto">
          <a:xfrm>
            <a:off x="9374188" y="3735388"/>
            <a:ext cx="41275" cy="41275"/>
          </a:xfrm>
          <a:prstGeom prst="ellipse">
            <a:avLst/>
          </a:prstGeom>
          <a:solidFill>
            <a:srgbClr val="1A476F"/>
          </a:solidFill>
          <a:ln w="31750">
            <a:solidFill>
              <a:srgbClr val="1A476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39" name="Freeform 361">
            <a:extLst>
              <a:ext uri="{FF2B5EF4-FFF2-40B4-BE49-F238E27FC236}">
                <a16:creationId xmlns:a16="http://schemas.microsoft.com/office/drawing/2014/main" id="{BC26CF49-9E5A-48C8-A37A-1A44EB90F0F4}"/>
              </a:ext>
            </a:extLst>
          </p:cNvPr>
          <p:cNvSpPr>
            <a:spLocks/>
          </p:cNvSpPr>
          <p:nvPr/>
        </p:nvSpPr>
        <p:spPr bwMode="auto">
          <a:xfrm>
            <a:off x="4294188" y="3081338"/>
            <a:ext cx="1517650" cy="2171700"/>
          </a:xfrm>
          <a:custGeom>
            <a:avLst/>
            <a:gdLst>
              <a:gd name="T0" fmla="*/ 0 w 332"/>
              <a:gd name="T1" fmla="*/ 475 h 475"/>
              <a:gd name="T2" fmla="*/ 23 w 332"/>
              <a:gd name="T3" fmla="*/ 445 h 475"/>
              <a:gd name="T4" fmla="*/ 47 w 332"/>
              <a:gd name="T5" fmla="*/ 407 h 475"/>
              <a:gd name="T6" fmla="*/ 71 w 332"/>
              <a:gd name="T7" fmla="*/ 379 h 475"/>
              <a:gd name="T8" fmla="*/ 95 w 332"/>
              <a:gd name="T9" fmla="*/ 350 h 475"/>
              <a:gd name="T10" fmla="*/ 118 w 332"/>
              <a:gd name="T11" fmla="*/ 300 h 475"/>
              <a:gd name="T12" fmla="*/ 142 w 332"/>
              <a:gd name="T13" fmla="*/ 257 h 475"/>
              <a:gd name="T14" fmla="*/ 166 w 332"/>
              <a:gd name="T15" fmla="*/ 187 h 475"/>
              <a:gd name="T16" fmla="*/ 190 w 332"/>
              <a:gd name="T17" fmla="*/ 162 h 475"/>
              <a:gd name="T18" fmla="*/ 213 w 332"/>
              <a:gd name="T19" fmla="*/ 126 h 475"/>
              <a:gd name="T20" fmla="*/ 237 w 332"/>
              <a:gd name="T21" fmla="*/ 101 h 475"/>
              <a:gd name="T22" fmla="*/ 261 w 332"/>
              <a:gd name="T23" fmla="*/ 72 h 475"/>
              <a:gd name="T24" fmla="*/ 284 w 332"/>
              <a:gd name="T25" fmla="*/ 50 h 475"/>
              <a:gd name="T26" fmla="*/ 308 w 332"/>
              <a:gd name="T27" fmla="*/ 29 h 475"/>
              <a:gd name="T28" fmla="*/ 332 w 332"/>
              <a:gd name="T29" fmla="*/ 0 h 4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332" h="475">
                <a:moveTo>
                  <a:pt x="0" y="475"/>
                </a:moveTo>
                <a:lnTo>
                  <a:pt x="23" y="445"/>
                </a:lnTo>
                <a:lnTo>
                  <a:pt x="47" y="407"/>
                </a:lnTo>
                <a:lnTo>
                  <a:pt x="71" y="379"/>
                </a:lnTo>
                <a:lnTo>
                  <a:pt x="95" y="350"/>
                </a:lnTo>
                <a:lnTo>
                  <a:pt x="118" y="300"/>
                </a:lnTo>
                <a:lnTo>
                  <a:pt x="142" y="257"/>
                </a:lnTo>
                <a:lnTo>
                  <a:pt x="166" y="187"/>
                </a:lnTo>
                <a:lnTo>
                  <a:pt x="190" y="162"/>
                </a:lnTo>
                <a:lnTo>
                  <a:pt x="213" y="126"/>
                </a:lnTo>
                <a:lnTo>
                  <a:pt x="237" y="101"/>
                </a:lnTo>
                <a:lnTo>
                  <a:pt x="261" y="72"/>
                </a:lnTo>
                <a:lnTo>
                  <a:pt x="284" y="50"/>
                </a:lnTo>
                <a:lnTo>
                  <a:pt x="308" y="29"/>
                </a:lnTo>
                <a:lnTo>
                  <a:pt x="332" y="0"/>
                </a:lnTo>
              </a:path>
            </a:pathLst>
          </a:custGeom>
          <a:noFill/>
          <a:ln w="31750">
            <a:solidFill>
              <a:srgbClr val="90353B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40" name="Oval 362">
            <a:extLst>
              <a:ext uri="{FF2B5EF4-FFF2-40B4-BE49-F238E27FC236}">
                <a16:creationId xmlns:a16="http://schemas.microsoft.com/office/drawing/2014/main" id="{29E113E3-37A6-4A7C-A458-8658BB285F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71963" y="5235576"/>
            <a:ext cx="41275" cy="41275"/>
          </a:xfrm>
          <a:prstGeom prst="ellipse">
            <a:avLst/>
          </a:prstGeom>
          <a:solidFill>
            <a:srgbClr val="90353B"/>
          </a:solidFill>
          <a:ln w="31750">
            <a:solidFill>
              <a:srgbClr val="90353B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41" name="Oval 363">
            <a:extLst>
              <a:ext uri="{FF2B5EF4-FFF2-40B4-BE49-F238E27FC236}">
                <a16:creationId xmlns:a16="http://schemas.microsoft.com/office/drawing/2014/main" id="{20A01509-C1DC-4BCE-9C00-A2BD2B4AB03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81501" y="5092701"/>
            <a:ext cx="41275" cy="41275"/>
          </a:xfrm>
          <a:prstGeom prst="ellipse">
            <a:avLst/>
          </a:prstGeom>
          <a:solidFill>
            <a:srgbClr val="90353B"/>
          </a:solidFill>
          <a:ln w="31750">
            <a:solidFill>
              <a:srgbClr val="90353B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42" name="Oval 364">
            <a:extLst>
              <a:ext uri="{FF2B5EF4-FFF2-40B4-BE49-F238E27FC236}">
                <a16:creationId xmlns:a16="http://schemas.microsoft.com/office/drawing/2014/main" id="{1F79DD7D-02FF-4394-833B-6FF4F236146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1038" y="4919663"/>
            <a:ext cx="36513" cy="41275"/>
          </a:xfrm>
          <a:prstGeom prst="ellipse">
            <a:avLst/>
          </a:prstGeom>
          <a:solidFill>
            <a:srgbClr val="90353B"/>
          </a:solidFill>
          <a:ln w="31750">
            <a:solidFill>
              <a:srgbClr val="90353B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43" name="Oval 365">
            <a:extLst>
              <a:ext uri="{FF2B5EF4-FFF2-40B4-BE49-F238E27FC236}">
                <a16:creationId xmlns:a16="http://schemas.microsoft.com/office/drawing/2014/main" id="{8AF90C6C-948B-4FEE-B773-5A3E5CE7D9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95813" y="4795838"/>
            <a:ext cx="41275" cy="41275"/>
          </a:xfrm>
          <a:prstGeom prst="ellipse">
            <a:avLst/>
          </a:prstGeom>
          <a:solidFill>
            <a:srgbClr val="90353B"/>
          </a:solidFill>
          <a:ln w="31750">
            <a:solidFill>
              <a:srgbClr val="90353B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44" name="Oval 366">
            <a:extLst>
              <a:ext uri="{FF2B5EF4-FFF2-40B4-BE49-F238E27FC236}">
                <a16:creationId xmlns:a16="http://schemas.microsoft.com/office/drawing/2014/main" id="{6EBDDFCE-9F7A-4DAF-B477-ACBA2480A8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05351" y="4659313"/>
            <a:ext cx="41275" cy="41275"/>
          </a:xfrm>
          <a:prstGeom prst="ellipse">
            <a:avLst/>
          </a:prstGeom>
          <a:solidFill>
            <a:srgbClr val="90353B"/>
          </a:solidFill>
          <a:ln w="31750">
            <a:solidFill>
              <a:srgbClr val="90353B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45" name="Oval 367">
            <a:extLst>
              <a:ext uri="{FF2B5EF4-FFF2-40B4-BE49-F238E27FC236}">
                <a16:creationId xmlns:a16="http://schemas.microsoft.com/office/drawing/2014/main" id="{96E3A0AC-C99A-450D-A8A2-75461D2AD36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16476" y="4435476"/>
            <a:ext cx="41275" cy="41275"/>
          </a:xfrm>
          <a:prstGeom prst="ellipse">
            <a:avLst/>
          </a:prstGeom>
          <a:solidFill>
            <a:srgbClr val="90353B"/>
          </a:solidFill>
          <a:ln w="31750">
            <a:solidFill>
              <a:srgbClr val="90353B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46" name="Oval 368">
            <a:extLst>
              <a:ext uri="{FF2B5EF4-FFF2-40B4-BE49-F238E27FC236}">
                <a16:creationId xmlns:a16="http://schemas.microsoft.com/office/drawing/2014/main" id="{1787C978-64A3-4048-8856-ECE72F8A317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26013" y="4233863"/>
            <a:ext cx="36513" cy="41275"/>
          </a:xfrm>
          <a:prstGeom prst="ellipse">
            <a:avLst/>
          </a:prstGeom>
          <a:solidFill>
            <a:srgbClr val="90353B"/>
          </a:solidFill>
          <a:ln w="31750">
            <a:solidFill>
              <a:srgbClr val="90353B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47" name="Oval 369">
            <a:extLst>
              <a:ext uri="{FF2B5EF4-FFF2-40B4-BE49-F238E27FC236}">
                <a16:creationId xmlns:a16="http://schemas.microsoft.com/office/drawing/2014/main" id="{94EB63E1-8B8C-46CE-8D91-FF0ADDDDA8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30788" y="3917951"/>
            <a:ext cx="41275" cy="36513"/>
          </a:xfrm>
          <a:prstGeom prst="ellipse">
            <a:avLst/>
          </a:prstGeom>
          <a:solidFill>
            <a:srgbClr val="90353B"/>
          </a:solidFill>
          <a:ln w="31750">
            <a:solidFill>
              <a:srgbClr val="90353B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48" name="Oval 370">
            <a:extLst>
              <a:ext uri="{FF2B5EF4-FFF2-40B4-BE49-F238E27FC236}">
                <a16:creationId xmlns:a16="http://schemas.microsoft.com/office/drawing/2014/main" id="{4D5F6116-198A-4CAA-9BF1-221BACACE6E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40326" y="3798888"/>
            <a:ext cx="41275" cy="41275"/>
          </a:xfrm>
          <a:prstGeom prst="ellipse">
            <a:avLst/>
          </a:prstGeom>
          <a:solidFill>
            <a:srgbClr val="90353B"/>
          </a:solidFill>
          <a:ln w="31750">
            <a:solidFill>
              <a:srgbClr val="90353B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49" name="Oval 371">
            <a:extLst>
              <a:ext uri="{FF2B5EF4-FFF2-40B4-BE49-F238E27FC236}">
                <a16:creationId xmlns:a16="http://schemas.microsoft.com/office/drawing/2014/main" id="{5793A80D-18CD-4F10-9DE7-F23ED13D1D9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49863" y="3638551"/>
            <a:ext cx="41275" cy="38100"/>
          </a:xfrm>
          <a:prstGeom prst="ellipse">
            <a:avLst/>
          </a:prstGeom>
          <a:solidFill>
            <a:srgbClr val="90353B"/>
          </a:solidFill>
          <a:ln w="31750">
            <a:solidFill>
              <a:srgbClr val="90353B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50" name="Oval 372">
            <a:extLst>
              <a:ext uri="{FF2B5EF4-FFF2-40B4-BE49-F238E27FC236}">
                <a16:creationId xmlns:a16="http://schemas.microsoft.com/office/drawing/2014/main" id="{3DB21B71-F7C3-4820-A221-914931101A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59401" y="3524251"/>
            <a:ext cx="36513" cy="41275"/>
          </a:xfrm>
          <a:prstGeom prst="ellipse">
            <a:avLst/>
          </a:prstGeom>
          <a:solidFill>
            <a:srgbClr val="90353B"/>
          </a:solidFill>
          <a:ln w="31750">
            <a:solidFill>
              <a:srgbClr val="90353B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51" name="Oval 373">
            <a:extLst>
              <a:ext uri="{FF2B5EF4-FFF2-40B4-BE49-F238E27FC236}">
                <a16:creationId xmlns:a16="http://schemas.microsoft.com/office/drawing/2014/main" id="{914891C0-389B-45BC-B2E1-53B3857D7DC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65763" y="3387726"/>
            <a:ext cx="39688" cy="41275"/>
          </a:xfrm>
          <a:prstGeom prst="ellipse">
            <a:avLst/>
          </a:prstGeom>
          <a:solidFill>
            <a:srgbClr val="90353B"/>
          </a:solidFill>
          <a:ln w="31750">
            <a:solidFill>
              <a:srgbClr val="90353B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52" name="Oval 374">
            <a:extLst>
              <a:ext uri="{FF2B5EF4-FFF2-40B4-BE49-F238E27FC236}">
                <a16:creationId xmlns:a16="http://schemas.microsoft.com/office/drawing/2014/main" id="{ED3B5C49-0033-4F2B-9241-2C97003EF8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75301" y="3292475"/>
            <a:ext cx="41275" cy="36513"/>
          </a:xfrm>
          <a:prstGeom prst="ellipse">
            <a:avLst/>
          </a:prstGeom>
          <a:solidFill>
            <a:srgbClr val="90353B"/>
          </a:solidFill>
          <a:ln w="31750">
            <a:solidFill>
              <a:srgbClr val="90353B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53" name="Oval 375">
            <a:extLst>
              <a:ext uri="{FF2B5EF4-FFF2-40B4-BE49-F238E27FC236}">
                <a16:creationId xmlns:a16="http://schemas.microsoft.com/office/drawing/2014/main" id="{4B15304F-51C1-4690-8E0B-2577C0E73F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84838" y="3190875"/>
            <a:ext cx="41275" cy="41275"/>
          </a:xfrm>
          <a:prstGeom prst="ellipse">
            <a:avLst/>
          </a:prstGeom>
          <a:solidFill>
            <a:srgbClr val="90353B"/>
          </a:solidFill>
          <a:ln w="31750">
            <a:solidFill>
              <a:srgbClr val="90353B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54" name="Oval 376">
            <a:extLst>
              <a:ext uri="{FF2B5EF4-FFF2-40B4-BE49-F238E27FC236}">
                <a16:creationId xmlns:a16="http://schemas.microsoft.com/office/drawing/2014/main" id="{B2AC9493-241E-4EC0-92ED-AA78EAF73F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94376" y="3063875"/>
            <a:ext cx="36513" cy="41275"/>
          </a:xfrm>
          <a:prstGeom prst="ellipse">
            <a:avLst/>
          </a:prstGeom>
          <a:solidFill>
            <a:srgbClr val="90353B"/>
          </a:solidFill>
          <a:ln w="31750">
            <a:solidFill>
              <a:srgbClr val="90353B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00" name="Rectangle 134">
            <a:extLst>
              <a:ext uri="{FF2B5EF4-FFF2-40B4-BE49-F238E27FC236}">
                <a16:creationId xmlns:a16="http://schemas.microsoft.com/office/drawing/2014/main" id="{195A014D-ED63-8F46-AEA0-43CD13541C4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0521" y="95828"/>
            <a:ext cx="10620914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2400" b="1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Forecasting Future Earnings using the Cross-sectional Age Distribution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2400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Control Group Earnings</a:t>
            </a:r>
            <a:endParaRPr lang="en-US" sz="2400" b="1" dirty="0">
              <a:solidFill>
                <a:srgbClr val="00206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990E519D-6D56-274E-93AA-8E96270368F8}"/>
              </a:ext>
            </a:extLst>
          </p:cNvPr>
          <p:cNvSpPr txBox="1"/>
          <p:nvPr/>
        </p:nvSpPr>
        <p:spPr>
          <a:xfrm>
            <a:off x="5130537" y="3875773"/>
            <a:ext cx="319590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/>
              <a:t>Control group earnings are 97% of mean earnings at age 30</a:t>
            </a:r>
          </a:p>
        </p:txBody>
      </p:sp>
      <p:cxnSp>
        <p:nvCxnSpPr>
          <p:cNvPr id="303" name="Straight Arrow Connector 302">
            <a:extLst>
              <a:ext uri="{FF2B5EF4-FFF2-40B4-BE49-F238E27FC236}">
                <a16:creationId xmlns:a16="http://schemas.microsoft.com/office/drawing/2014/main" id="{CB546DDC-EAD7-3540-8CDE-E41A5FEE63F7}"/>
              </a:ext>
            </a:extLst>
          </p:cNvPr>
          <p:cNvCxnSpPr>
            <a:cxnSpLocks/>
          </p:cNvCxnSpPr>
          <p:nvPr/>
        </p:nvCxnSpPr>
        <p:spPr>
          <a:xfrm flipH="1" flipV="1">
            <a:off x="5797042" y="3318493"/>
            <a:ext cx="232283" cy="543894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09751530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0">
        <p:fade/>
      </p:transition>
    </mc:Choice>
    <mc:Fallback xmlns="">
      <p:transition>
        <p:fade/>
      </p:transition>
    </mc:Fallback>
  </mc:AlternateContent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6" name="Freeform 13">
            <a:extLst>
              <a:ext uri="{FF2B5EF4-FFF2-40B4-BE49-F238E27FC236}">
                <a16:creationId xmlns:a16="http://schemas.microsoft.com/office/drawing/2014/main" id="{3C255FAD-E70D-C64C-8862-9C0363177D38}"/>
              </a:ext>
            </a:extLst>
          </p:cNvPr>
          <p:cNvSpPr>
            <a:spLocks/>
          </p:cNvSpPr>
          <p:nvPr/>
        </p:nvSpPr>
        <p:spPr bwMode="auto">
          <a:xfrm>
            <a:off x="2338388" y="2925762"/>
            <a:ext cx="3149600" cy="219075"/>
          </a:xfrm>
          <a:custGeom>
            <a:avLst/>
            <a:gdLst>
              <a:gd name="T0" fmla="*/ 0 w 689"/>
              <a:gd name="T1" fmla="*/ 48 h 48"/>
              <a:gd name="T2" fmla="*/ 24 w 689"/>
              <a:gd name="T3" fmla="*/ 48 h 48"/>
              <a:gd name="T4" fmla="*/ 48 w 689"/>
              <a:gd name="T5" fmla="*/ 48 h 48"/>
              <a:gd name="T6" fmla="*/ 72 w 689"/>
              <a:gd name="T7" fmla="*/ 48 h 48"/>
              <a:gd name="T8" fmla="*/ 95 w 689"/>
              <a:gd name="T9" fmla="*/ 48 h 48"/>
              <a:gd name="T10" fmla="*/ 119 w 689"/>
              <a:gd name="T11" fmla="*/ 48 h 48"/>
              <a:gd name="T12" fmla="*/ 143 w 689"/>
              <a:gd name="T13" fmla="*/ 48 h 48"/>
              <a:gd name="T14" fmla="*/ 166 w 689"/>
              <a:gd name="T15" fmla="*/ 48 h 48"/>
              <a:gd name="T16" fmla="*/ 190 w 689"/>
              <a:gd name="T17" fmla="*/ 48 h 48"/>
              <a:gd name="T18" fmla="*/ 214 w 689"/>
              <a:gd name="T19" fmla="*/ 48 h 48"/>
              <a:gd name="T20" fmla="*/ 238 w 689"/>
              <a:gd name="T21" fmla="*/ 48 h 48"/>
              <a:gd name="T22" fmla="*/ 261 w 689"/>
              <a:gd name="T23" fmla="*/ 48 h 48"/>
              <a:gd name="T24" fmla="*/ 285 w 689"/>
              <a:gd name="T25" fmla="*/ 48 h 48"/>
              <a:gd name="T26" fmla="*/ 309 w 689"/>
              <a:gd name="T27" fmla="*/ 48 h 48"/>
              <a:gd name="T28" fmla="*/ 333 w 689"/>
              <a:gd name="T29" fmla="*/ 48 h 48"/>
              <a:gd name="T30" fmla="*/ 356 w 689"/>
              <a:gd name="T31" fmla="*/ 48 h 48"/>
              <a:gd name="T32" fmla="*/ 380 w 689"/>
              <a:gd name="T33" fmla="*/ 48 h 48"/>
              <a:gd name="T34" fmla="*/ 404 w 689"/>
              <a:gd name="T35" fmla="*/ 48 h 48"/>
              <a:gd name="T36" fmla="*/ 428 w 689"/>
              <a:gd name="T37" fmla="*/ 41 h 48"/>
              <a:gd name="T38" fmla="*/ 451 w 689"/>
              <a:gd name="T39" fmla="*/ 31 h 48"/>
              <a:gd name="T40" fmla="*/ 475 w 689"/>
              <a:gd name="T41" fmla="*/ 21 h 48"/>
              <a:gd name="T42" fmla="*/ 499 w 689"/>
              <a:gd name="T43" fmla="*/ 12 h 48"/>
              <a:gd name="T44" fmla="*/ 523 w 689"/>
              <a:gd name="T45" fmla="*/ 9 h 48"/>
              <a:gd name="T46" fmla="*/ 546 w 689"/>
              <a:gd name="T47" fmla="*/ 6 h 48"/>
              <a:gd name="T48" fmla="*/ 570 w 689"/>
              <a:gd name="T49" fmla="*/ 3 h 48"/>
              <a:gd name="T50" fmla="*/ 594 w 689"/>
              <a:gd name="T51" fmla="*/ 0 h 48"/>
              <a:gd name="T52" fmla="*/ 618 w 689"/>
              <a:gd name="T53" fmla="*/ 11 h 48"/>
              <a:gd name="T54" fmla="*/ 641 w 689"/>
              <a:gd name="T55" fmla="*/ 21 h 48"/>
              <a:gd name="T56" fmla="*/ 665 w 689"/>
              <a:gd name="T57" fmla="*/ 31 h 48"/>
              <a:gd name="T58" fmla="*/ 689 w 689"/>
              <a:gd name="T59" fmla="*/ 40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689" h="48">
                <a:moveTo>
                  <a:pt x="0" y="48"/>
                </a:moveTo>
                <a:lnTo>
                  <a:pt x="24" y="48"/>
                </a:lnTo>
                <a:lnTo>
                  <a:pt x="48" y="48"/>
                </a:lnTo>
                <a:lnTo>
                  <a:pt x="72" y="48"/>
                </a:lnTo>
                <a:lnTo>
                  <a:pt x="95" y="48"/>
                </a:lnTo>
                <a:lnTo>
                  <a:pt x="119" y="48"/>
                </a:lnTo>
                <a:lnTo>
                  <a:pt x="143" y="48"/>
                </a:lnTo>
                <a:lnTo>
                  <a:pt x="166" y="48"/>
                </a:lnTo>
                <a:lnTo>
                  <a:pt x="190" y="48"/>
                </a:lnTo>
                <a:lnTo>
                  <a:pt x="214" y="48"/>
                </a:lnTo>
                <a:lnTo>
                  <a:pt x="238" y="48"/>
                </a:lnTo>
                <a:lnTo>
                  <a:pt x="261" y="48"/>
                </a:lnTo>
                <a:lnTo>
                  <a:pt x="285" y="48"/>
                </a:lnTo>
                <a:lnTo>
                  <a:pt x="309" y="48"/>
                </a:lnTo>
                <a:lnTo>
                  <a:pt x="333" y="48"/>
                </a:lnTo>
                <a:lnTo>
                  <a:pt x="356" y="48"/>
                </a:lnTo>
                <a:lnTo>
                  <a:pt x="380" y="48"/>
                </a:lnTo>
                <a:lnTo>
                  <a:pt x="404" y="48"/>
                </a:lnTo>
                <a:lnTo>
                  <a:pt x="428" y="41"/>
                </a:lnTo>
                <a:lnTo>
                  <a:pt x="451" y="31"/>
                </a:lnTo>
                <a:lnTo>
                  <a:pt x="475" y="21"/>
                </a:lnTo>
                <a:lnTo>
                  <a:pt x="499" y="12"/>
                </a:lnTo>
                <a:lnTo>
                  <a:pt x="523" y="9"/>
                </a:lnTo>
                <a:lnTo>
                  <a:pt x="546" y="6"/>
                </a:lnTo>
                <a:lnTo>
                  <a:pt x="570" y="3"/>
                </a:lnTo>
                <a:lnTo>
                  <a:pt x="594" y="0"/>
                </a:lnTo>
                <a:lnTo>
                  <a:pt x="618" y="11"/>
                </a:lnTo>
                <a:lnTo>
                  <a:pt x="641" y="21"/>
                </a:lnTo>
                <a:lnTo>
                  <a:pt x="665" y="31"/>
                </a:lnTo>
                <a:lnTo>
                  <a:pt x="689" y="40"/>
                </a:lnTo>
              </a:path>
            </a:pathLst>
          </a:custGeom>
          <a:noFill/>
          <a:ln w="31750">
            <a:solidFill>
              <a:schemeClr val="bg1">
                <a:lumMod val="50000"/>
                <a:alpha val="4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27" name="Freeform 14">
            <a:extLst>
              <a:ext uri="{FF2B5EF4-FFF2-40B4-BE49-F238E27FC236}">
                <a16:creationId xmlns:a16="http://schemas.microsoft.com/office/drawing/2014/main" id="{B260997F-61BE-8D40-81BE-8D7180D69083}"/>
              </a:ext>
            </a:extLst>
          </p:cNvPr>
          <p:cNvSpPr>
            <a:spLocks/>
          </p:cNvSpPr>
          <p:nvPr/>
        </p:nvSpPr>
        <p:spPr bwMode="auto">
          <a:xfrm>
            <a:off x="5487988" y="3108323"/>
            <a:ext cx="434975" cy="157165"/>
          </a:xfrm>
          <a:custGeom>
            <a:avLst/>
            <a:gdLst>
              <a:gd name="T0" fmla="*/ 0 w 72"/>
              <a:gd name="T1" fmla="*/ 0 h 26"/>
              <a:gd name="T2" fmla="*/ 24 w 72"/>
              <a:gd name="T3" fmla="*/ 9 h 26"/>
              <a:gd name="T4" fmla="*/ 48 w 72"/>
              <a:gd name="T5" fmla="*/ 18 h 26"/>
              <a:gd name="T6" fmla="*/ 72 w 72"/>
              <a:gd name="T7" fmla="*/ 26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72" h="26">
                <a:moveTo>
                  <a:pt x="0" y="0"/>
                </a:moveTo>
                <a:lnTo>
                  <a:pt x="24" y="9"/>
                </a:lnTo>
                <a:lnTo>
                  <a:pt x="48" y="18"/>
                </a:lnTo>
                <a:lnTo>
                  <a:pt x="72" y="26"/>
                </a:lnTo>
              </a:path>
            </a:pathLst>
          </a:custGeom>
          <a:noFill/>
          <a:ln w="31750">
            <a:solidFill>
              <a:schemeClr val="bg1">
                <a:lumMod val="50000"/>
                <a:alpha val="4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" name="AutoShape 3">
            <a:extLst>
              <a:ext uri="{FF2B5EF4-FFF2-40B4-BE49-F238E27FC236}">
                <a16:creationId xmlns:a16="http://schemas.microsoft.com/office/drawing/2014/main" id="{88C3F65E-A5A5-44B5-A4A7-D36F8AE873A9}"/>
              </a:ext>
            </a:extLst>
          </p:cNvPr>
          <p:cNvSpPr>
            <a:spLocks noChangeAspect="1" noChangeArrowheads="1" noTextEdit="1"/>
          </p:cNvSpPr>
          <p:nvPr/>
        </p:nvSpPr>
        <p:spPr bwMode="auto">
          <a:xfrm>
            <a:off x="609601" y="0"/>
            <a:ext cx="10972800" cy="68580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10" name="Line 361">
            <a:extLst>
              <a:ext uri="{FF2B5EF4-FFF2-40B4-BE49-F238E27FC236}">
                <a16:creationId xmlns:a16="http://schemas.microsoft.com/office/drawing/2014/main" id="{02F61DD8-48F5-4759-942B-78C1D80541DD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0086976" y="1092200"/>
            <a:ext cx="0" cy="448945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11" name="Line 362">
            <a:extLst>
              <a:ext uri="{FF2B5EF4-FFF2-40B4-BE49-F238E27FC236}">
                <a16:creationId xmlns:a16="http://schemas.microsoft.com/office/drawing/2014/main" id="{E49778E1-B2B4-4B1F-97B0-075A4CFE9221}"/>
              </a:ext>
            </a:extLst>
          </p:cNvPr>
          <p:cNvSpPr>
            <a:spLocks noChangeShapeType="1"/>
          </p:cNvSpPr>
          <p:nvPr/>
        </p:nvSpPr>
        <p:spPr bwMode="auto">
          <a:xfrm>
            <a:off x="10086976" y="5430838"/>
            <a:ext cx="96838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12" name="Rectangle 363">
            <a:extLst>
              <a:ext uri="{FF2B5EF4-FFF2-40B4-BE49-F238E27FC236}">
                <a16:creationId xmlns:a16="http://schemas.microsoft.com/office/drawing/2014/main" id="{A644F954-41B2-4BA8-8782-0CF627B5BE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229851" y="5294313"/>
            <a:ext cx="255588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0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513" name="Line 364">
            <a:extLst>
              <a:ext uri="{FF2B5EF4-FFF2-40B4-BE49-F238E27FC236}">
                <a16:creationId xmlns:a16="http://schemas.microsoft.com/office/drawing/2014/main" id="{F065AD91-9101-47A7-968B-A04267815230}"/>
              </a:ext>
            </a:extLst>
          </p:cNvPr>
          <p:cNvSpPr>
            <a:spLocks noChangeShapeType="1"/>
          </p:cNvSpPr>
          <p:nvPr/>
        </p:nvSpPr>
        <p:spPr bwMode="auto">
          <a:xfrm>
            <a:off x="10086976" y="4732338"/>
            <a:ext cx="96838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14" name="Rectangle 365">
            <a:extLst>
              <a:ext uri="{FF2B5EF4-FFF2-40B4-BE49-F238E27FC236}">
                <a16:creationId xmlns:a16="http://schemas.microsoft.com/office/drawing/2014/main" id="{C593D8A5-7BF1-4B6D-B538-9064F67A956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229851" y="4598988"/>
            <a:ext cx="525463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10k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515" name="Line 366">
            <a:extLst>
              <a:ext uri="{FF2B5EF4-FFF2-40B4-BE49-F238E27FC236}">
                <a16:creationId xmlns:a16="http://schemas.microsoft.com/office/drawing/2014/main" id="{42F7CD69-91FD-4331-9C98-0D5FE6982B9B}"/>
              </a:ext>
            </a:extLst>
          </p:cNvPr>
          <p:cNvSpPr>
            <a:spLocks noChangeShapeType="1"/>
          </p:cNvSpPr>
          <p:nvPr/>
        </p:nvSpPr>
        <p:spPr bwMode="auto">
          <a:xfrm>
            <a:off x="10086976" y="4032250"/>
            <a:ext cx="96838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16" name="Rectangle 367">
            <a:extLst>
              <a:ext uri="{FF2B5EF4-FFF2-40B4-BE49-F238E27FC236}">
                <a16:creationId xmlns:a16="http://schemas.microsoft.com/office/drawing/2014/main" id="{79E68F2F-F72A-4219-A651-E0F5D9975D3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229851" y="3900488"/>
            <a:ext cx="525463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20k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517" name="Line 368">
            <a:extLst>
              <a:ext uri="{FF2B5EF4-FFF2-40B4-BE49-F238E27FC236}">
                <a16:creationId xmlns:a16="http://schemas.microsoft.com/office/drawing/2014/main" id="{F82C4CB3-5E55-4F36-BC2E-6C29F4ED6469}"/>
              </a:ext>
            </a:extLst>
          </p:cNvPr>
          <p:cNvSpPr>
            <a:spLocks noChangeShapeType="1"/>
          </p:cNvSpPr>
          <p:nvPr/>
        </p:nvSpPr>
        <p:spPr bwMode="auto">
          <a:xfrm>
            <a:off x="10086976" y="3336925"/>
            <a:ext cx="96838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18" name="Rectangle 369">
            <a:extLst>
              <a:ext uri="{FF2B5EF4-FFF2-40B4-BE49-F238E27FC236}">
                <a16:creationId xmlns:a16="http://schemas.microsoft.com/office/drawing/2014/main" id="{249F1F8D-9333-4C1D-A998-A42700E97E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229851" y="3200400"/>
            <a:ext cx="525463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30k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519" name="Line 370">
            <a:extLst>
              <a:ext uri="{FF2B5EF4-FFF2-40B4-BE49-F238E27FC236}">
                <a16:creationId xmlns:a16="http://schemas.microsoft.com/office/drawing/2014/main" id="{183002D8-227E-4952-91A5-15F4BE7C4886}"/>
              </a:ext>
            </a:extLst>
          </p:cNvPr>
          <p:cNvSpPr>
            <a:spLocks noChangeShapeType="1"/>
          </p:cNvSpPr>
          <p:nvPr/>
        </p:nvSpPr>
        <p:spPr bwMode="auto">
          <a:xfrm>
            <a:off x="10086976" y="2638425"/>
            <a:ext cx="96838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20" name="Rectangle 371">
            <a:extLst>
              <a:ext uri="{FF2B5EF4-FFF2-40B4-BE49-F238E27FC236}">
                <a16:creationId xmlns:a16="http://schemas.microsoft.com/office/drawing/2014/main" id="{3B15A366-AE7A-40C5-8A45-B4689EE162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229851" y="2505075"/>
            <a:ext cx="525463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40k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521" name="Line 372">
            <a:extLst>
              <a:ext uri="{FF2B5EF4-FFF2-40B4-BE49-F238E27FC236}">
                <a16:creationId xmlns:a16="http://schemas.microsoft.com/office/drawing/2014/main" id="{D1CE5C2B-C4AE-4BA0-A79F-21D49498DA38}"/>
              </a:ext>
            </a:extLst>
          </p:cNvPr>
          <p:cNvSpPr>
            <a:spLocks noChangeShapeType="1"/>
          </p:cNvSpPr>
          <p:nvPr/>
        </p:nvSpPr>
        <p:spPr bwMode="auto">
          <a:xfrm>
            <a:off x="10086976" y="1938338"/>
            <a:ext cx="96838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22" name="Rectangle 373">
            <a:extLst>
              <a:ext uri="{FF2B5EF4-FFF2-40B4-BE49-F238E27FC236}">
                <a16:creationId xmlns:a16="http://schemas.microsoft.com/office/drawing/2014/main" id="{E2684AD2-1620-4734-ABFE-4D53C0C3B1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229851" y="1806575"/>
            <a:ext cx="525463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50k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523" name="Line 374">
            <a:extLst>
              <a:ext uri="{FF2B5EF4-FFF2-40B4-BE49-F238E27FC236}">
                <a16:creationId xmlns:a16="http://schemas.microsoft.com/office/drawing/2014/main" id="{EB5DC9B7-C719-479D-AD01-58E08B33906E}"/>
              </a:ext>
            </a:extLst>
          </p:cNvPr>
          <p:cNvSpPr>
            <a:spLocks noChangeShapeType="1"/>
          </p:cNvSpPr>
          <p:nvPr/>
        </p:nvSpPr>
        <p:spPr bwMode="auto">
          <a:xfrm>
            <a:off x="10086976" y="1243013"/>
            <a:ext cx="96838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24" name="Rectangle 375">
            <a:extLst>
              <a:ext uri="{FF2B5EF4-FFF2-40B4-BE49-F238E27FC236}">
                <a16:creationId xmlns:a16="http://schemas.microsoft.com/office/drawing/2014/main" id="{BAA68078-9EA1-4E74-A738-8E01639E7C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229851" y="1106488"/>
            <a:ext cx="525463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60k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525" name="Rectangle 376">
            <a:extLst>
              <a:ext uri="{FF2B5EF4-FFF2-40B4-BE49-F238E27FC236}">
                <a16:creationId xmlns:a16="http://schemas.microsoft.com/office/drawing/2014/main" id="{06FF8A2C-6830-4A4A-AFC5-A3F07A32F364}"/>
              </a:ext>
            </a:extLst>
          </p:cNvPr>
          <p:cNvSpPr>
            <a:spLocks noChangeArrowheads="1"/>
          </p:cNvSpPr>
          <p:nvPr/>
        </p:nvSpPr>
        <p:spPr bwMode="auto">
          <a:xfrm rot="16200000">
            <a:off x="10883900" y="3089275"/>
            <a:ext cx="795338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Wage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526" name="Line 377">
            <a:extLst>
              <a:ext uri="{FF2B5EF4-FFF2-40B4-BE49-F238E27FC236}">
                <a16:creationId xmlns:a16="http://schemas.microsoft.com/office/drawing/2014/main" id="{23CB1DD9-3DD2-4A9E-8585-E876B6B1CFC5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187576" y="1092200"/>
            <a:ext cx="0" cy="4489450"/>
          </a:xfrm>
          <a:prstGeom prst="line">
            <a:avLst/>
          </a:prstGeom>
          <a:noFill/>
          <a:ln w="19050">
            <a:solidFill>
              <a:srgbClr val="DDDDD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27" name="Line 378">
            <a:extLst>
              <a:ext uri="{FF2B5EF4-FFF2-40B4-BE49-F238E27FC236}">
                <a16:creationId xmlns:a16="http://schemas.microsoft.com/office/drawing/2014/main" id="{F115A507-8A3F-4477-B737-8C5B15AFE23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095501" y="3144838"/>
            <a:ext cx="92075" cy="0"/>
          </a:xfrm>
          <a:prstGeom prst="line">
            <a:avLst/>
          </a:prstGeom>
          <a:noFill/>
          <a:ln w="19050">
            <a:solidFill>
              <a:srgbClr val="DDDDD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28" name="Rectangle 379">
            <a:extLst>
              <a:ext uri="{FF2B5EF4-FFF2-40B4-BE49-F238E27FC236}">
                <a16:creationId xmlns:a16="http://schemas.microsoft.com/office/drawing/2014/main" id="{84E215F1-DBF8-4467-AF92-F49A1D579B1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03413" y="3008313"/>
            <a:ext cx="142668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 dirty="0">
                <a:ln>
                  <a:noFill/>
                </a:ln>
                <a:solidFill>
                  <a:srgbClr val="DDDDDD"/>
                </a:solidFill>
                <a:effectLst/>
                <a:latin typeface="Arial" panose="020B0604020202020204" pitchFamily="34" charset="0"/>
              </a:rPr>
              <a:t>0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rgbClr val="DDDDDD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529" name="Line 380">
            <a:extLst>
              <a:ext uri="{FF2B5EF4-FFF2-40B4-BE49-F238E27FC236}">
                <a16:creationId xmlns:a16="http://schemas.microsoft.com/office/drawing/2014/main" id="{7BF0BF31-78E8-49A1-9937-F140A9C3C73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095501" y="5048250"/>
            <a:ext cx="92075" cy="0"/>
          </a:xfrm>
          <a:prstGeom prst="line">
            <a:avLst/>
          </a:prstGeom>
          <a:noFill/>
          <a:ln w="19050">
            <a:solidFill>
              <a:srgbClr val="DDDDD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30" name="Rectangle 381">
            <a:extLst>
              <a:ext uri="{FF2B5EF4-FFF2-40B4-BE49-F238E27FC236}">
                <a16:creationId xmlns:a16="http://schemas.microsoft.com/office/drawing/2014/main" id="{537645CA-0C18-43FE-A72D-54F3E0E53E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50988" y="4914900"/>
            <a:ext cx="498534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 dirty="0">
                <a:ln>
                  <a:noFill/>
                </a:ln>
                <a:solidFill>
                  <a:srgbClr val="DDDDDD"/>
                </a:solidFill>
                <a:effectLst/>
                <a:latin typeface="Arial" panose="020B0604020202020204" pitchFamily="34" charset="0"/>
              </a:rPr>
              <a:t>-40k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rgbClr val="DDDDDD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531" name="Line 382">
            <a:extLst>
              <a:ext uri="{FF2B5EF4-FFF2-40B4-BE49-F238E27FC236}">
                <a16:creationId xmlns:a16="http://schemas.microsoft.com/office/drawing/2014/main" id="{BE8821D5-55B0-4AAD-B913-3D806C19006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095501" y="4095750"/>
            <a:ext cx="92075" cy="0"/>
          </a:xfrm>
          <a:prstGeom prst="line">
            <a:avLst/>
          </a:prstGeom>
          <a:noFill/>
          <a:ln w="19050">
            <a:solidFill>
              <a:srgbClr val="DDDDD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32" name="Rectangle 383">
            <a:extLst>
              <a:ext uri="{FF2B5EF4-FFF2-40B4-BE49-F238E27FC236}">
                <a16:creationId xmlns:a16="http://schemas.microsoft.com/office/drawing/2014/main" id="{6176360F-9CE3-4BC4-838E-81FC355760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50988" y="3959225"/>
            <a:ext cx="498534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 dirty="0">
                <a:ln>
                  <a:noFill/>
                </a:ln>
                <a:solidFill>
                  <a:srgbClr val="DDDDDD"/>
                </a:solidFill>
                <a:effectLst/>
                <a:latin typeface="Arial" panose="020B0604020202020204" pitchFamily="34" charset="0"/>
              </a:rPr>
              <a:t>-20k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rgbClr val="DDDDDD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533" name="Line 384">
            <a:extLst>
              <a:ext uri="{FF2B5EF4-FFF2-40B4-BE49-F238E27FC236}">
                <a16:creationId xmlns:a16="http://schemas.microsoft.com/office/drawing/2014/main" id="{A9521E52-A5FB-4D2B-B546-C75A8A046EA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095501" y="2193925"/>
            <a:ext cx="92075" cy="0"/>
          </a:xfrm>
          <a:prstGeom prst="line">
            <a:avLst/>
          </a:prstGeom>
          <a:noFill/>
          <a:ln w="19050">
            <a:solidFill>
              <a:srgbClr val="DDDDD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34" name="Rectangle 385">
            <a:extLst>
              <a:ext uri="{FF2B5EF4-FFF2-40B4-BE49-F238E27FC236}">
                <a16:creationId xmlns:a16="http://schemas.microsoft.com/office/drawing/2014/main" id="{C52A82B3-FA8E-46DD-A44B-8F8A38F311E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33538" y="2057400"/>
            <a:ext cx="413575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 dirty="0">
                <a:ln>
                  <a:noFill/>
                </a:ln>
                <a:solidFill>
                  <a:srgbClr val="DDDDDD"/>
                </a:solidFill>
                <a:effectLst/>
                <a:latin typeface="Arial" panose="020B0604020202020204" pitchFamily="34" charset="0"/>
              </a:rPr>
              <a:t>20k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rgbClr val="DDDDDD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535" name="Line 386">
            <a:extLst>
              <a:ext uri="{FF2B5EF4-FFF2-40B4-BE49-F238E27FC236}">
                <a16:creationId xmlns:a16="http://schemas.microsoft.com/office/drawing/2014/main" id="{EF23DA4F-1411-4BF7-8BF9-87FE5BC9750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095501" y="1243013"/>
            <a:ext cx="92075" cy="0"/>
          </a:xfrm>
          <a:prstGeom prst="line">
            <a:avLst/>
          </a:prstGeom>
          <a:noFill/>
          <a:ln w="19050">
            <a:solidFill>
              <a:srgbClr val="DDDDD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36" name="Rectangle 387">
            <a:extLst>
              <a:ext uri="{FF2B5EF4-FFF2-40B4-BE49-F238E27FC236}">
                <a16:creationId xmlns:a16="http://schemas.microsoft.com/office/drawing/2014/main" id="{2F99D6CC-591B-46C2-9BC0-2CB4B14889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33538" y="1106488"/>
            <a:ext cx="413575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 dirty="0">
                <a:ln>
                  <a:noFill/>
                </a:ln>
                <a:solidFill>
                  <a:srgbClr val="DDDDDD"/>
                </a:solidFill>
                <a:effectLst/>
                <a:latin typeface="Arial" panose="020B0604020202020204" pitchFamily="34" charset="0"/>
              </a:rPr>
              <a:t>40k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rgbClr val="DDDDDD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537" name="Rectangle 388">
            <a:extLst>
              <a:ext uri="{FF2B5EF4-FFF2-40B4-BE49-F238E27FC236}">
                <a16:creationId xmlns:a16="http://schemas.microsoft.com/office/drawing/2014/main" id="{185E00FF-FA7F-4808-81D8-8DE000CFC7B0}"/>
              </a:ext>
            </a:extLst>
          </p:cNvPr>
          <p:cNvSpPr>
            <a:spLocks noChangeArrowheads="1"/>
          </p:cNvSpPr>
          <p:nvPr/>
        </p:nvSpPr>
        <p:spPr bwMode="auto">
          <a:xfrm rot="16200000">
            <a:off x="-313679" y="3104455"/>
            <a:ext cx="2492670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 dirty="0">
                <a:ln>
                  <a:noFill/>
                </a:ln>
                <a:solidFill>
                  <a:srgbClr val="DDDDDD"/>
                </a:solidFill>
                <a:effectLst/>
                <a:latin typeface="Arial" panose="020B0604020202020204" pitchFamily="34" charset="0"/>
              </a:rPr>
              <a:t>Cumulative Govt Cost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rgbClr val="DDDDDD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538" name="Line 389">
            <a:extLst>
              <a:ext uri="{FF2B5EF4-FFF2-40B4-BE49-F238E27FC236}">
                <a16:creationId xmlns:a16="http://schemas.microsoft.com/office/drawing/2014/main" id="{7E40DCE5-B79A-4527-A225-5F4BEDF69533}"/>
              </a:ext>
            </a:extLst>
          </p:cNvPr>
          <p:cNvSpPr>
            <a:spLocks noChangeShapeType="1"/>
          </p:cNvSpPr>
          <p:nvPr/>
        </p:nvSpPr>
        <p:spPr bwMode="auto">
          <a:xfrm>
            <a:off x="2187576" y="5581650"/>
            <a:ext cx="7899400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39" name="Line 390">
            <a:extLst>
              <a:ext uri="{FF2B5EF4-FFF2-40B4-BE49-F238E27FC236}">
                <a16:creationId xmlns:a16="http://schemas.microsoft.com/office/drawing/2014/main" id="{274F214C-95DA-4EC3-AEB3-3F3CFCCE3346}"/>
              </a:ext>
            </a:extLst>
          </p:cNvPr>
          <p:cNvSpPr>
            <a:spLocks noChangeShapeType="1"/>
          </p:cNvSpPr>
          <p:nvPr/>
        </p:nvSpPr>
        <p:spPr bwMode="auto">
          <a:xfrm>
            <a:off x="2338388" y="5581650"/>
            <a:ext cx="0" cy="92075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40" name="Rectangle 391">
            <a:extLst>
              <a:ext uri="{FF2B5EF4-FFF2-40B4-BE49-F238E27FC236}">
                <a16:creationId xmlns:a16="http://schemas.microsoft.com/office/drawing/2014/main" id="{82AA96BC-D606-4247-B61A-099CA7F96D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68538" y="5724525"/>
            <a:ext cx="255588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0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541" name="Line 392">
            <a:extLst>
              <a:ext uri="{FF2B5EF4-FFF2-40B4-BE49-F238E27FC236}">
                <a16:creationId xmlns:a16="http://schemas.microsoft.com/office/drawing/2014/main" id="{FBA2B112-0679-4E27-9B37-71523367CCA7}"/>
              </a:ext>
            </a:extLst>
          </p:cNvPr>
          <p:cNvSpPr>
            <a:spLocks noChangeShapeType="1"/>
          </p:cNvSpPr>
          <p:nvPr/>
        </p:nvSpPr>
        <p:spPr bwMode="auto">
          <a:xfrm>
            <a:off x="3425826" y="5581650"/>
            <a:ext cx="0" cy="92075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42" name="Rectangle 393">
            <a:extLst>
              <a:ext uri="{FF2B5EF4-FFF2-40B4-BE49-F238E27FC236}">
                <a16:creationId xmlns:a16="http://schemas.microsoft.com/office/drawing/2014/main" id="{E921969F-40FA-42D7-940C-3CFB1F5DDF4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84538" y="5724525"/>
            <a:ext cx="398463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10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543" name="Line 394">
            <a:extLst>
              <a:ext uri="{FF2B5EF4-FFF2-40B4-BE49-F238E27FC236}">
                <a16:creationId xmlns:a16="http://schemas.microsoft.com/office/drawing/2014/main" id="{48E1DF24-5DDE-49AA-8653-6F4A1D1C2CD3}"/>
              </a:ext>
            </a:extLst>
          </p:cNvPr>
          <p:cNvSpPr>
            <a:spLocks noChangeShapeType="1"/>
          </p:cNvSpPr>
          <p:nvPr/>
        </p:nvSpPr>
        <p:spPr bwMode="auto">
          <a:xfrm>
            <a:off x="4510088" y="5581650"/>
            <a:ext cx="0" cy="92075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44" name="Rectangle 395">
            <a:extLst>
              <a:ext uri="{FF2B5EF4-FFF2-40B4-BE49-F238E27FC236}">
                <a16:creationId xmlns:a16="http://schemas.microsoft.com/office/drawing/2014/main" id="{8452D2F4-2184-471D-83F6-112C8750971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67213" y="5724525"/>
            <a:ext cx="398463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20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545" name="Line 396">
            <a:extLst>
              <a:ext uri="{FF2B5EF4-FFF2-40B4-BE49-F238E27FC236}">
                <a16:creationId xmlns:a16="http://schemas.microsoft.com/office/drawing/2014/main" id="{9CD4E29E-2200-4D62-892B-8E08A9BA2AF6}"/>
              </a:ext>
            </a:extLst>
          </p:cNvPr>
          <p:cNvSpPr>
            <a:spLocks noChangeShapeType="1"/>
          </p:cNvSpPr>
          <p:nvPr/>
        </p:nvSpPr>
        <p:spPr bwMode="auto">
          <a:xfrm>
            <a:off x="5592763" y="5581650"/>
            <a:ext cx="0" cy="92075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46" name="Rectangle 397">
            <a:extLst>
              <a:ext uri="{FF2B5EF4-FFF2-40B4-BE49-F238E27FC236}">
                <a16:creationId xmlns:a16="http://schemas.microsoft.com/office/drawing/2014/main" id="{8F243123-380D-462D-B178-E8DF5369E53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51476" y="5724525"/>
            <a:ext cx="398463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30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547" name="Line 398">
            <a:extLst>
              <a:ext uri="{FF2B5EF4-FFF2-40B4-BE49-F238E27FC236}">
                <a16:creationId xmlns:a16="http://schemas.microsoft.com/office/drawing/2014/main" id="{DB5479F2-550E-4CEF-9CED-0E32FAA5F7C1}"/>
              </a:ext>
            </a:extLst>
          </p:cNvPr>
          <p:cNvSpPr>
            <a:spLocks noChangeShapeType="1"/>
          </p:cNvSpPr>
          <p:nvPr/>
        </p:nvSpPr>
        <p:spPr bwMode="auto">
          <a:xfrm>
            <a:off x="6681788" y="5581650"/>
            <a:ext cx="0" cy="92075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48" name="Rectangle 399">
            <a:extLst>
              <a:ext uri="{FF2B5EF4-FFF2-40B4-BE49-F238E27FC236}">
                <a16:creationId xmlns:a16="http://schemas.microsoft.com/office/drawing/2014/main" id="{1D3E1BE5-BBBA-4B72-9129-72D01ADE7F2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38913" y="5724525"/>
            <a:ext cx="398463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40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549" name="Line 400">
            <a:extLst>
              <a:ext uri="{FF2B5EF4-FFF2-40B4-BE49-F238E27FC236}">
                <a16:creationId xmlns:a16="http://schemas.microsoft.com/office/drawing/2014/main" id="{254F68B4-298E-4579-A507-83F616531D6D}"/>
              </a:ext>
            </a:extLst>
          </p:cNvPr>
          <p:cNvSpPr>
            <a:spLocks noChangeShapeType="1"/>
          </p:cNvSpPr>
          <p:nvPr/>
        </p:nvSpPr>
        <p:spPr bwMode="auto">
          <a:xfrm>
            <a:off x="7764463" y="5581650"/>
            <a:ext cx="0" cy="92075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50" name="Rectangle 401">
            <a:extLst>
              <a:ext uri="{FF2B5EF4-FFF2-40B4-BE49-F238E27FC236}">
                <a16:creationId xmlns:a16="http://schemas.microsoft.com/office/drawing/2014/main" id="{DE258DE5-3292-4726-8974-6975E7A9D4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23176" y="5724525"/>
            <a:ext cx="398463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50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551" name="Line 402">
            <a:extLst>
              <a:ext uri="{FF2B5EF4-FFF2-40B4-BE49-F238E27FC236}">
                <a16:creationId xmlns:a16="http://schemas.microsoft.com/office/drawing/2014/main" id="{1BE7AA42-1E83-4C26-8008-8A75877CE507}"/>
              </a:ext>
            </a:extLst>
          </p:cNvPr>
          <p:cNvSpPr>
            <a:spLocks noChangeShapeType="1"/>
          </p:cNvSpPr>
          <p:nvPr/>
        </p:nvSpPr>
        <p:spPr bwMode="auto">
          <a:xfrm>
            <a:off x="8853488" y="5581650"/>
            <a:ext cx="0" cy="92075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52" name="Rectangle 403">
            <a:extLst>
              <a:ext uri="{FF2B5EF4-FFF2-40B4-BE49-F238E27FC236}">
                <a16:creationId xmlns:a16="http://schemas.microsoft.com/office/drawing/2014/main" id="{0E683803-7FE1-426D-B246-2661579BCF0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710613" y="5724525"/>
            <a:ext cx="398463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60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553" name="Line 404">
            <a:extLst>
              <a:ext uri="{FF2B5EF4-FFF2-40B4-BE49-F238E27FC236}">
                <a16:creationId xmlns:a16="http://schemas.microsoft.com/office/drawing/2014/main" id="{7E7A9BDB-2B82-4990-AADE-B0FC16674F88}"/>
              </a:ext>
            </a:extLst>
          </p:cNvPr>
          <p:cNvSpPr>
            <a:spLocks noChangeShapeType="1"/>
          </p:cNvSpPr>
          <p:nvPr/>
        </p:nvSpPr>
        <p:spPr bwMode="auto">
          <a:xfrm>
            <a:off x="9936163" y="5581650"/>
            <a:ext cx="0" cy="92075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54" name="Rectangle 405">
            <a:extLst>
              <a:ext uri="{FF2B5EF4-FFF2-40B4-BE49-F238E27FC236}">
                <a16:creationId xmlns:a16="http://schemas.microsoft.com/office/drawing/2014/main" id="{8B4FA152-9B5A-44F7-B504-38A4C6586352}"/>
              </a:ext>
            </a:extLst>
          </p:cNvPr>
          <p:cNvSpPr>
            <a:spLocks noChangeArrowheads="1"/>
          </p:cNvSpPr>
          <p:nvPr/>
        </p:nvSpPr>
        <p:spPr bwMode="auto">
          <a:xfrm>
            <a:off x="9794876" y="5724525"/>
            <a:ext cx="398463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70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1" name="Rectangle 407">
            <a:extLst>
              <a:ext uri="{FF2B5EF4-FFF2-40B4-BE49-F238E27FC236}">
                <a16:creationId xmlns:a16="http://schemas.microsoft.com/office/drawing/2014/main" id="{51A2283A-1DE1-4A1A-ABC8-4D55B4B0DD6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13438" y="6038850"/>
            <a:ext cx="566738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Age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grpSp>
        <p:nvGrpSpPr>
          <p:cNvPr id="971" name="Group 970">
            <a:extLst>
              <a:ext uri="{FF2B5EF4-FFF2-40B4-BE49-F238E27FC236}">
                <a16:creationId xmlns:a16="http://schemas.microsoft.com/office/drawing/2014/main" id="{2B6418E4-6B16-4443-9FE7-1F1D3CFEDC82}"/>
              </a:ext>
            </a:extLst>
          </p:cNvPr>
          <p:cNvGrpSpPr/>
          <p:nvPr/>
        </p:nvGrpSpPr>
        <p:grpSpPr>
          <a:xfrm>
            <a:off x="2338388" y="2624137"/>
            <a:ext cx="3560763" cy="1047751"/>
            <a:chOff x="2338388" y="2624137"/>
            <a:chExt cx="3560763" cy="1047751"/>
          </a:xfrm>
        </p:grpSpPr>
        <p:sp>
          <p:nvSpPr>
            <p:cNvPr id="972" name="Line 15">
              <a:extLst>
                <a:ext uri="{FF2B5EF4-FFF2-40B4-BE49-F238E27FC236}">
                  <a16:creationId xmlns:a16="http://schemas.microsoft.com/office/drawing/2014/main" id="{E2FE2FC3-1F4A-4EDD-9983-52C45987C1C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338388" y="3144837"/>
              <a:ext cx="7938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73" name="Line 16">
              <a:extLst>
                <a:ext uri="{FF2B5EF4-FFF2-40B4-BE49-F238E27FC236}">
                  <a16:creationId xmlns:a16="http://schemas.microsoft.com/office/drawing/2014/main" id="{D643D977-4CA7-4240-A4C6-7C6FF3C6C9A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392363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74" name="Line 17">
              <a:extLst>
                <a:ext uri="{FF2B5EF4-FFF2-40B4-BE49-F238E27FC236}">
                  <a16:creationId xmlns:a16="http://schemas.microsoft.com/office/drawing/2014/main" id="{F2F70778-B303-46D3-8AA0-E19AF1B1E3E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447926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75" name="Line 18">
              <a:extLst>
                <a:ext uri="{FF2B5EF4-FFF2-40B4-BE49-F238E27FC236}">
                  <a16:creationId xmlns:a16="http://schemas.microsoft.com/office/drawing/2014/main" id="{D8682BFC-1767-47BE-82F4-94B3ED97BBE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501901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76" name="Line 19">
              <a:extLst>
                <a:ext uri="{FF2B5EF4-FFF2-40B4-BE49-F238E27FC236}">
                  <a16:creationId xmlns:a16="http://schemas.microsoft.com/office/drawing/2014/main" id="{69A598B4-CB80-4D44-A3E8-CB24DBE7AC8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557463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77" name="Line 20">
              <a:extLst>
                <a:ext uri="{FF2B5EF4-FFF2-40B4-BE49-F238E27FC236}">
                  <a16:creationId xmlns:a16="http://schemas.microsoft.com/office/drawing/2014/main" id="{E928222B-378C-4491-9B84-452A7185BCF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611438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78" name="Line 21">
              <a:extLst>
                <a:ext uri="{FF2B5EF4-FFF2-40B4-BE49-F238E27FC236}">
                  <a16:creationId xmlns:a16="http://schemas.microsoft.com/office/drawing/2014/main" id="{FB0A3F95-D0BA-47AF-9344-0070B9D4384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667001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79" name="Line 22">
              <a:extLst>
                <a:ext uri="{FF2B5EF4-FFF2-40B4-BE49-F238E27FC236}">
                  <a16:creationId xmlns:a16="http://schemas.microsoft.com/office/drawing/2014/main" id="{641A98E2-7637-4BD0-AD81-40E7BE5A5AB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722563" y="3144837"/>
              <a:ext cx="7938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80" name="Line 23">
              <a:extLst>
                <a:ext uri="{FF2B5EF4-FFF2-40B4-BE49-F238E27FC236}">
                  <a16:creationId xmlns:a16="http://schemas.microsoft.com/office/drawing/2014/main" id="{9AD2B59B-1A3D-412E-BABB-17030373B33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776538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81" name="Line 24">
              <a:extLst>
                <a:ext uri="{FF2B5EF4-FFF2-40B4-BE49-F238E27FC236}">
                  <a16:creationId xmlns:a16="http://schemas.microsoft.com/office/drawing/2014/main" id="{526278DD-59EA-4C0C-8CB6-6993F0B9A74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32101" y="3144837"/>
              <a:ext cx="7938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82" name="Line 25">
              <a:extLst>
                <a:ext uri="{FF2B5EF4-FFF2-40B4-BE49-F238E27FC236}">
                  <a16:creationId xmlns:a16="http://schemas.microsoft.com/office/drawing/2014/main" id="{E91F0154-5E90-482A-BC09-BE684F81DB1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86076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83" name="Line 26">
              <a:extLst>
                <a:ext uri="{FF2B5EF4-FFF2-40B4-BE49-F238E27FC236}">
                  <a16:creationId xmlns:a16="http://schemas.microsoft.com/office/drawing/2014/main" id="{32D876A1-E56D-429A-B0C8-55BC859E8F7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41638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84" name="Line 27">
              <a:extLst>
                <a:ext uri="{FF2B5EF4-FFF2-40B4-BE49-F238E27FC236}">
                  <a16:creationId xmlns:a16="http://schemas.microsoft.com/office/drawing/2014/main" id="{53442643-D290-4DB8-9DDD-78D7B9D3DD4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95613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85" name="Line 28">
              <a:extLst>
                <a:ext uri="{FF2B5EF4-FFF2-40B4-BE49-F238E27FC236}">
                  <a16:creationId xmlns:a16="http://schemas.microsoft.com/office/drawing/2014/main" id="{9DE5B6D3-6064-485C-8D54-43FB981E740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051176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86" name="Line 29">
              <a:extLst>
                <a:ext uri="{FF2B5EF4-FFF2-40B4-BE49-F238E27FC236}">
                  <a16:creationId xmlns:a16="http://schemas.microsoft.com/office/drawing/2014/main" id="{2D4EB4B2-91E1-4C10-A8B4-733D95B88DF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05151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87" name="Line 30">
              <a:extLst>
                <a:ext uri="{FF2B5EF4-FFF2-40B4-BE49-F238E27FC236}">
                  <a16:creationId xmlns:a16="http://schemas.microsoft.com/office/drawing/2014/main" id="{A58B9A91-4F90-43EE-9395-885B9DEB478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60713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88" name="Line 31">
              <a:extLst>
                <a:ext uri="{FF2B5EF4-FFF2-40B4-BE49-F238E27FC236}">
                  <a16:creationId xmlns:a16="http://schemas.microsoft.com/office/drawing/2014/main" id="{62D67B0E-A9BB-4A97-8FDF-C74F0611749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16276" y="3144837"/>
              <a:ext cx="7938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89" name="Line 32">
              <a:extLst>
                <a:ext uri="{FF2B5EF4-FFF2-40B4-BE49-F238E27FC236}">
                  <a16:creationId xmlns:a16="http://schemas.microsoft.com/office/drawing/2014/main" id="{27A308FE-B99C-44CD-A52C-685D96E81F2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70251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90" name="Line 33">
              <a:extLst>
                <a:ext uri="{FF2B5EF4-FFF2-40B4-BE49-F238E27FC236}">
                  <a16:creationId xmlns:a16="http://schemas.microsoft.com/office/drawing/2014/main" id="{C1B6C85C-5C5F-44F4-AA31-96179B67C3C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325813" y="3144837"/>
              <a:ext cx="7938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91" name="Line 85">
              <a:extLst>
                <a:ext uri="{FF2B5EF4-FFF2-40B4-BE49-F238E27FC236}">
                  <a16:creationId xmlns:a16="http://schemas.microsoft.com/office/drawing/2014/main" id="{5F230C75-11CD-4E8A-ACAB-82D6DB75B83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338388" y="3144837"/>
              <a:ext cx="7938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92" name="Line 86">
              <a:extLst>
                <a:ext uri="{FF2B5EF4-FFF2-40B4-BE49-F238E27FC236}">
                  <a16:creationId xmlns:a16="http://schemas.microsoft.com/office/drawing/2014/main" id="{6CE58CE7-E06F-4EBB-8B91-C335AC332ED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392363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93" name="Line 87">
              <a:extLst>
                <a:ext uri="{FF2B5EF4-FFF2-40B4-BE49-F238E27FC236}">
                  <a16:creationId xmlns:a16="http://schemas.microsoft.com/office/drawing/2014/main" id="{6137D7A7-5AFD-4018-BEDE-AB08C08B950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447926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94" name="Line 88">
              <a:extLst>
                <a:ext uri="{FF2B5EF4-FFF2-40B4-BE49-F238E27FC236}">
                  <a16:creationId xmlns:a16="http://schemas.microsoft.com/office/drawing/2014/main" id="{21543530-DF24-4FB8-A6AD-1C31211893D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501901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95" name="Line 89">
              <a:extLst>
                <a:ext uri="{FF2B5EF4-FFF2-40B4-BE49-F238E27FC236}">
                  <a16:creationId xmlns:a16="http://schemas.microsoft.com/office/drawing/2014/main" id="{386446DA-5F79-4A71-9AFA-1ADBC6D8AFA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557463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96" name="Line 90">
              <a:extLst>
                <a:ext uri="{FF2B5EF4-FFF2-40B4-BE49-F238E27FC236}">
                  <a16:creationId xmlns:a16="http://schemas.microsoft.com/office/drawing/2014/main" id="{22518913-54D6-4B95-AC26-6AAD5947995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611438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97" name="Line 91">
              <a:extLst>
                <a:ext uri="{FF2B5EF4-FFF2-40B4-BE49-F238E27FC236}">
                  <a16:creationId xmlns:a16="http://schemas.microsoft.com/office/drawing/2014/main" id="{CB6F33F7-75D6-45AA-8201-433387555AC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667001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98" name="Line 92">
              <a:extLst>
                <a:ext uri="{FF2B5EF4-FFF2-40B4-BE49-F238E27FC236}">
                  <a16:creationId xmlns:a16="http://schemas.microsoft.com/office/drawing/2014/main" id="{9EEF5064-5878-4D05-AB9A-BB4E5EDF310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722563" y="3144837"/>
              <a:ext cx="7938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99" name="Line 93">
              <a:extLst>
                <a:ext uri="{FF2B5EF4-FFF2-40B4-BE49-F238E27FC236}">
                  <a16:creationId xmlns:a16="http://schemas.microsoft.com/office/drawing/2014/main" id="{A73C05A5-EF83-499E-A301-80BA5199949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776538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00" name="Line 94">
              <a:extLst>
                <a:ext uri="{FF2B5EF4-FFF2-40B4-BE49-F238E27FC236}">
                  <a16:creationId xmlns:a16="http://schemas.microsoft.com/office/drawing/2014/main" id="{852413A5-9E31-44DB-86E8-06CE268D19E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32101" y="3144837"/>
              <a:ext cx="7938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01" name="Line 95">
              <a:extLst>
                <a:ext uri="{FF2B5EF4-FFF2-40B4-BE49-F238E27FC236}">
                  <a16:creationId xmlns:a16="http://schemas.microsoft.com/office/drawing/2014/main" id="{FE66E4C2-AE40-47AF-96D0-81FE0E2E1CD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86076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02" name="Line 96">
              <a:extLst>
                <a:ext uri="{FF2B5EF4-FFF2-40B4-BE49-F238E27FC236}">
                  <a16:creationId xmlns:a16="http://schemas.microsoft.com/office/drawing/2014/main" id="{187B1CAE-D3CC-4A29-8360-72832ADE082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41638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03" name="Line 97">
              <a:extLst>
                <a:ext uri="{FF2B5EF4-FFF2-40B4-BE49-F238E27FC236}">
                  <a16:creationId xmlns:a16="http://schemas.microsoft.com/office/drawing/2014/main" id="{D3E6ACB7-819D-4A60-9BDA-BC5C65C9EE7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95613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04" name="Line 98">
              <a:extLst>
                <a:ext uri="{FF2B5EF4-FFF2-40B4-BE49-F238E27FC236}">
                  <a16:creationId xmlns:a16="http://schemas.microsoft.com/office/drawing/2014/main" id="{44FC9330-1E0A-41C1-8F79-09294637C11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051176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05" name="Line 99">
              <a:extLst>
                <a:ext uri="{FF2B5EF4-FFF2-40B4-BE49-F238E27FC236}">
                  <a16:creationId xmlns:a16="http://schemas.microsoft.com/office/drawing/2014/main" id="{3F2565B8-AF8E-41F3-9E7B-5AD41649D17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05151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06" name="Line 100">
              <a:extLst>
                <a:ext uri="{FF2B5EF4-FFF2-40B4-BE49-F238E27FC236}">
                  <a16:creationId xmlns:a16="http://schemas.microsoft.com/office/drawing/2014/main" id="{E663F84B-0BAB-49F2-BA37-C71AB076FF2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60713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07" name="Line 101">
              <a:extLst>
                <a:ext uri="{FF2B5EF4-FFF2-40B4-BE49-F238E27FC236}">
                  <a16:creationId xmlns:a16="http://schemas.microsoft.com/office/drawing/2014/main" id="{504C3AC6-C4B7-4D75-A595-A7DB1200FD0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16276" y="3144837"/>
              <a:ext cx="7938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08" name="Line 102">
              <a:extLst>
                <a:ext uri="{FF2B5EF4-FFF2-40B4-BE49-F238E27FC236}">
                  <a16:creationId xmlns:a16="http://schemas.microsoft.com/office/drawing/2014/main" id="{445879AE-B148-4AD8-9598-028BE908310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70251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09" name="Line 103">
              <a:extLst>
                <a:ext uri="{FF2B5EF4-FFF2-40B4-BE49-F238E27FC236}">
                  <a16:creationId xmlns:a16="http://schemas.microsoft.com/office/drawing/2014/main" id="{3FD212FC-E7B4-458E-A539-637DB3CC028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325813" y="3144837"/>
              <a:ext cx="7938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10" name="Line 138">
              <a:extLst>
                <a:ext uri="{FF2B5EF4-FFF2-40B4-BE49-F238E27FC236}">
                  <a16:creationId xmlns:a16="http://schemas.microsoft.com/office/drawing/2014/main" id="{3D6028D5-7BE0-4C80-97B3-6276BA00AEA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213351" y="3314700"/>
              <a:ext cx="4763" cy="4763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11" name="Line 139">
              <a:extLst>
                <a:ext uri="{FF2B5EF4-FFF2-40B4-BE49-F238E27FC236}">
                  <a16:creationId xmlns:a16="http://schemas.microsoft.com/office/drawing/2014/main" id="{D520CB07-B8EE-44F9-BB99-1AC7375E7E7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259388" y="3341687"/>
              <a:ext cx="4763" cy="4763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12" name="Line 140">
              <a:extLst>
                <a:ext uri="{FF2B5EF4-FFF2-40B4-BE49-F238E27FC236}">
                  <a16:creationId xmlns:a16="http://schemas.microsoft.com/office/drawing/2014/main" id="{A7BA12D6-FAB9-4118-95F7-C0F73115264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310188" y="3365500"/>
              <a:ext cx="4763" cy="4763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13" name="Line 141">
              <a:extLst>
                <a:ext uri="{FF2B5EF4-FFF2-40B4-BE49-F238E27FC236}">
                  <a16:creationId xmlns:a16="http://schemas.microsoft.com/office/drawing/2014/main" id="{29D33D71-A91C-45CD-805A-C1C2C902BDB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359401" y="3387725"/>
              <a:ext cx="4763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14" name="Line 34">
              <a:extLst>
                <a:ext uri="{FF2B5EF4-FFF2-40B4-BE49-F238E27FC236}">
                  <a16:creationId xmlns:a16="http://schemas.microsoft.com/office/drawing/2014/main" id="{978013A6-289D-4F6B-B386-6CBB64BF9F9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379788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15" name="Line 35">
              <a:extLst>
                <a:ext uri="{FF2B5EF4-FFF2-40B4-BE49-F238E27FC236}">
                  <a16:creationId xmlns:a16="http://schemas.microsoft.com/office/drawing/2014/main" id="{8DA3B8C6-9E1A-41A1-8231-BB6055D6FB3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35351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16" name="Line 36">
              <a:extLst>
                <a:ext uri="{FF2B5EF4-FFF2-40B4-BE49-F238E27FC236}">
                  <a16:creationId xmlns:a16="http://schemas.microsoft.com/office/drawing/2014/main" id="{21CFB1E9-F958-4219-A034-11C09F46E45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89326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17" name="Line 37">
              <a:extLst>
                <a:ext uri="{FF2B5EF4-FFF2-40B4-BE49-F238E27FC236}">
                  <a16:creationId xmlns:a16="http://schemas.microsoft.com/office/drawing/2014/main" id="{3151EB46-A49C-4B4B-B4D5-9CC0BA3032D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44888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18" name="Line 38">
              <a:extLst>
                <a:ext uri="{FF2B5EF4-FFF2-40B4-BE49-F238E27FC236}">
                  <a16:creationId xmlns:a16="http://schemas.microsoft.com/office/drawing/2014/main" id="{8EC88EC5-7A38-48FA-A43E-D1D63B79347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00451" y="3144837"/>
              <a:ext cx="7938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19" name="Line 39">
              <a:extLst>
                <a:ext uri="{FF2B5EF4-FFF2-40B4-BE49-F238E27FC236}">
                  <a16:creationId xmlns:a16="http://schemas.microsoft.com/office/drawing/2014/main" id="{DD0A56C3-A015-41F3-94A5-F748812E821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54426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0" name="Line 40">
              <a:extLst>
                <a:ext uri="{FF2B5EF4-FFF2-40B4-BE49-F238E27FC236}">
                  <a16:creationId xmlns:a16="http://schemas.microsoft.com/office/drawing/2014/main" id="{FE0A2C57-7118-4A92-8E44-CC2C897BD86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09988" y="3144837"/>
              <a:ext cx="7938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1" name="Line 41">
              <a:extLst>
                <a:ext uri="{FF2B5EF4-FFF2-40B4-BE49-F238E27FC236}">
                  <a16:creationId xmlns:a16="http://schemas.microsoft.com/office/drawing/2014/main" id="{093534B7-5AB8-4392-A785-013A8A6F79E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63963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2" name="Line 42">
              <a:extLst>
                <a:ext uri="{FF2B5EF4-FFF2-40B4-BE49-F238E27FC236}">
                  <a16:creationId xmlns:a16="http://schemas.microsoft.com/office/drawing/2014/main" id="{0406E982-9AD8-4AC6-A926-8517BD7135C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819526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3" name="Line 43">
              <a:extLst>
                <a:ext uri="{FF2B5EF4-FFF2-40B4-BE49-F238E27FC236}">
                  <a16:creationId xmlns:a16="http://schemas.microsoft.com/office/drawing/2014/main" id="{B0FA0149-2C5B-47E5-9692-7DD27C2D6C0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873501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4" name="Line 44">
              <a:extLst>
                <a:ext uri="{FF2B5EF4-FFF2-40B4-BE49-F238E27FC236}">
                  <a16:creationId xmlns:a16="http://schemas.microsoft.com/office/drawing/2014/main" id="{5757B04A-4A33-477A-83B7-4F504523B7F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929063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5" name="Line 45">
              <a:extLst>
                <a:ext uri="{FF2B5EF4-FFF2-40B4-BE49-F238E27FC236}">
                  <a16:creationId xmlns:a16="http://schemas.microsoft.com/office/drawing/2014/main" id="{35E3D019-DC98-42BD-B80C-EF05EC51BAC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983038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6" name="Line 46">
              <a:extLst>
                <a:ext uri="{FF2B5EF4-FFF2-40B4-BE49-F238E27FC236}">
                  <a16:creationId xmlns:a16="http://schemas.microsoft.com/office/drawing/2014/main" id="{CF83402D-8DBB-4E83-8729-251FD2F306C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38601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7" name="Line 47">
              <a:extLst>
                <a:ext uri="{FF2B5EF4-FFF2-40B4-BE49-F238E27FC236}">
                  <a16:creationId xmlns:a16="http://schemas.microsoft.com/office/drawing/2014/main" id="{11F06B7D-07D3-45B8-9E9B-C2AB3B4F85A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94163" y="3144837"/>
              <a:ext cx="7938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8" name="Line 48">
              <a:extLst>
                <a:ext uri="{FF2B5EF4-FFF2-40B4-BE49-F238E27FC236}">
                  <a16:creationId xmlns:a16="http://schemas.microsoft.com/office/drawing/2014/main" id="{96F313BC-CA3E-4041-82F4-5C8119FBA0C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148138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9" name="Line 49">
              <a:extLst>
                <a:ext uri="{FF2B5EF4-FFF2-40B4-BE49-F238E27FC236}">
                  <a16:creationId xmlns:a16="http://schemas.microsoft.com/office/drawing/2014/main" id="{22CE680D-EDD6-4FCA-9DFF-D5B198DC58E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198938" y="3127375"/>
              <a:ext cx="4763" cy="4763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0" name="Line 50">
              <a:extLst>
                <a:ext uri="{FF2B5EF4-FFF2-40B4-BE49-F238E27FC236}">
                  <a16:creationId xmlns:a16="http://schemas.microsoft.com/office/drawing/2014/main" id="{93AC73E5-964D-4C52-AD26-BF27A2BC766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235451" y="3086100"/>
              <a:ext cx="4763" cy="4763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1" name="Line 51">
              <a:extLst>
                <a:ext uri="{FF2B5EF4-FFF2-40B4-BE49-F238E27FC236}">
                  <a16:creationId xmlns:a16="http://schemas.microsoft.com/office/drawing/2014/main" id="{B64AACD7-AE9B-40FC-96BB-0125703B543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276726" y="3049587"/>
              <a:ext cx="4763" cy="4763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2" name="Line 52">
              <a:extLst>
                <a:ext uri="{FF2B5EF4-FFF2-40B4-BE49-F238E27FC236}">
                  <a16:creationId xmlns:a16="http://schemas.microsoft.com/office/drawing/2014/main" id="{8727E0F2-644F-4E85-9AF8-C5E3DF0AE4C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313238" y="3008312"/>
              <a:ext cx="4763" cy="4763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3" name="Line 53">
              <a:extLst>
                <a:ext uri="{FF2B5EF4-FFF2-40B4-BE49-F238E27FC236}">
                  <a16:creationId xmlns:a16="http://schemas.microsoft.com/office/drawing/2014/main" id="{CAB0EC79-B3A8-491D-95D3-ADF97B67192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349751" y="2967037"/>
              <a:ext cx="4763" cy="4763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4" name="Line 54">
              <a:extLst>
                <a:ext uri="{FF2B5EF4-FFF2-40B4-BE49-F238E27FC236}">
                  <a16:creationId xmlns:a16="http://schemas.microsoft.com/office/drawing/2014/main" id="{69C727FE-969C-416A-8CA1-610C3B62ED3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386263" y="2925762"/>
              <a:ext cx="4763" cy="9525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5" name="Line 55">
              <a:extLst>
                <a:ext uri="{FF2B5EF4-FFF2-40B4-BE49-F238E27FC236}">
                  <a16:creationId xmlns:a16="http://schemas.microsoft.com/office/drawing/2014/main" id="{9CA9B3E6-D0E2-4F7F-8F26-986BA90E0F8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422776" y="2889250"/>
              <a:ext cx="4763" cy="4763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6" name="Line 56">
              <a:extLst>
                <a:ext uri="{FF2B5EF4-FFF2-40B4-BE49-F238E27FC236}">
                  <a16:creationId xmlns:a16="http://schemas.microsoft.com/office/drawing/2014/main" id="{28A55E30-90DD-4848-8B27-F9D1927CCFF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459288" y="2847975"/>
              <a:ext cx="4763" cy="4763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7" name="Line 57">
              <a:extLst>
                <a:ext uri="{FF2B5EF4-FFF2-40B4-BE49-F238E27FC236}">
                  <a16:creationId xmlns:a16="http://schemas.microsoft.com/office/drawing/2014/main" id="{0BB3CC11-3EA0-44CA-83A8-4D8AE72A90D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495801" y="2806700"/>
              <a:ext cx="4763" cy="4763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8" name="Line 58">
              <a:extLst>
                <a:ext uri="{FF2B5EF4-FFF2-40B4-BE49-F238E27FC236}">
                  <a16:creationId xmlns:a16="http://schemas.microsoft.com/office/drawing/2014/main" id="{6FA9571A-CE1C-4F16-855B-6E24B08F133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537076" y="2765425"/>
              <a:ext cx="4763" cy="4763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9" name="Line 59">
              <a:extLst>
                <a:ext uri="{FF2B5EF4-FFF2-40B4-BE49-F238E27FC236}">
                  <a16:creationId xmlns:a16="http://schemas.microsoft.com/office/drawing/2014/main" id="{FD7962ED-F175-4C42-84D9-20B5BC20D1B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573588" y="2724150"/>
              <a:ext cx="4763" cy="4763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0" name="Line 60">
              <a:extLst>
                <a:ext uri="{FF2B5EF4-FFF2-40B4-BE49-F238E27FC236}">
                  <a16:creationId xmlns:a16="http://schemas.microsoft.com/office/drawing/2014/main" id="{D21F0EB7-6FE6-4D46-913A-179E6A238EE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610101" y="2687637"/>
              <a:ext cx="4763" cy="4763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1" name="Line 61">
              <a:extLst>
                <a:ext uri="{FF2B5EF4-FFF2-40B4-BE49-F238E27FC236}">
                  <a16:creationId xmlns:a16="http://schemas.microsoft.com/office/drawing/2014/main" id="{2B69808C-1108-484E-ABD8-C26AB4127E3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660901" y="2674937"/>
              <a:ext cx="4763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2" name="Line 62">
              <a:extLst>
                <a:ext uri="{FF2B5EF4-FFF2-40B4-BE49-F238E27FC236}">
                  <a16:creationId xmlns:a16="http://schemas.microsoft.com/office/drawing/2014/main" id="{7EC9DA2D-485E-4D95-9CD9-85F16409099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14876" y="2665412"/>
              <a:ext cx="4763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3" name="Line 63">
              <a:extLst>
                <a:ext uri="{FF2B5EF4-FFF2-40B4-BE49-F238E27FC236}">
                  <a16:creationId xmlns:a16="http://schemas.microsoft.com/office/drawing/2014/main" id="{E77892F0-DA4B-4390-B731-F0C30E04435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70438" y="2655887"/>
              <a:ext cx="4763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4" name="Line 64">
              <a:extLst>
                <a:ext uri="{FF2B5EF4-FFF2-40B4-BE49-F238E27FC236}">
                  <a16:creationId xmlns:a16="http://schemas.microsoft.com/office/drawing/2014/main" id="{E63DE286-7A54-4428-B77E-994F3988356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819651" y="2647950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5" name="Line 65">
              <a:extLst>
                <a:ext uri="{FF2B5EF4-FFF2-40B4-BE49-F238E27FC236}">
                  <a16:creationId xmlns:a16="http://schemas.microsoft.com/office/drawing/2014/main" id="{A04DF835-49FE-493F-B3E9-03840AB96EB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875213" y="2638425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6" name="Line 66">
              <a:extLst>
                <a:ext uri="{FF2B5EF4-FFF2-40B4-BE49-F238E27FC236}">
                  <a16:creationId xmlns:a16="http://schemas.microsoft.com/office/drawing/2014/main" id="{F4F24B9C-C7EC-4E36-93FF-FF8F1184F96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930776" y="2628900"/>
              <a:ext cx="7938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7" name="Line 67">
              <a:extLst>
                <a:ext uri="{FF2B5EF4-FFF2-40B4-BE49-F238E27FC236}">
                  <a16:creationId xmlns:a16="http://schemas.microsoft.com/office/drawing/2014/main" id="{A2C0E98E-BA16-4ABE-BA00-CFF8A8A9F87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984751" y="26241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8" name="Line 68">
              <a:extLst>
                <a:ext uri="{FF2B5EF4-FFF2-40B4-BE49-F238E27FC236}">
                  <a16:creationId xmlns:a16="http://schemas.microsoft.com/office/drawing/2014/main" id="{910B773C-6FC9-449B-8916-30FEE47586C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040313" y="2624137"/>
              <a:ext cx="7938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9" name="Line 69">
              <a:extLst>
                <a:ext uri="{FF2B5EF4-FFF2-40B4-BE49-F238E27FC236}">
                  <a16:creationId xmlns:a16="http://schemas.microsoft.com/office/drawing/2014/main" id="{8D6DA570-AEAB-44E0-BBD7-6C5D3C3C216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089526" y="2638425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0" name="Line 70">
              <a:extLst>
                <a:ext uri="{FF2B5EF4-FFF2-40B4-BE49-F238E27FC236}">
                  <a16:creationId xmlns:a16="http://schemas.microsoft.com/office/drawing/2014/main" id="{A07E24D8-3E0B-4B2A-A944-DCC40DE7186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145088" y="2655887"/>
              <a:ext cx="4763" cy="4763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1" name="Line 71">
              <a:extLst>
                <a:ext uri="{FF2B5EF4-FFF2-40B4-BE49-F238E27FC236}">
                  <a16:creationId xmlns:a16="http://schemas.microsoft.com/office/drawing/2014/main" id="{D5D0D9B6-E219-4AC4-8A3A-032054995B7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195888" y="2674937"/>
              <a:ext cx="4763" cy="4763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2" name="Line 72">
              <a:extLst>
                <a:ext uri="{FF2B5EF4-FFF2-40B4-BE49-F238E27FC236}">
                  <a16:creationId xmlns:a16="http://schemas.microsoft.com/office/drawing/2014/main" id="{1D08ECF2-2C3C-48F3-A4F0-EFF603C3D03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245101" y="2692400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3" name="Line 73">
              <a:extLst>
                <a:ext uri="{FF2B5EF4-FFF2-40B4-BE49-F238E27FC236}">
                  <a16:creationId xmlns:a16="http://schemas.microsoft.com/office/drawing/2014/main" id="{183E4A09-7ABF-4786-9A4A-FA0C7BEC683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300663" y="2706687"/>
              <a:ext cx="4763" cy="4763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4" name="Line 74">
              <a:extLst>
                <a:ext uri="{FF2B5EF4-FFF2-40B4-BE49-F238E27FC236}">
                  <a16:creationId xmlns:a16="http://schemas.microsoft.com/office/drawing/2014/main" id="{52BF0446-3296-48C2-9F4F-EAEA2E60B17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351463" y="2720975"/>
              <a:ext cx="7938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5" name="Line 75">
              <a:extLst>
                <a:ext uri="{FF2B5EF4-FFF2-40B4-BE49-F238E27FC236}">
                  <a16:creationId xmlns:a16="http://schemas.microsoft.com/office/drawing/2014/main" id="{87F78C7A-6A84-4B99-8FBF-7539B25C4E3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405438" y="2733675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6" name="Line 76">
              <a:extLst>
                <a:ext uri="{FF2B5EF4-FFF2-40B4-BE49-F238E27FC236}">
                  <a16:creationId xmlns:a16="http://schemas.microsoft.com/office/drawing/2014/main" id="{DEC2B659-9CB2-4A88-9F0B-0F1118E6159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461001" y="2747962"/>
              <a:ext cx="4763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7" name="Line 77">
              <a:extLst>
                <a:ext uri="{FF2B5EF4-FFF2-40B4-BE49-F238E27FC236}">
                  <a16:creationId xmlns:a16="http://schemas.microsoft.com/office/drawing/2014/main" id="{0F6192CE-F5B0-4CBA-9D92-83C84D36612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510213" y="2762250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8" name="Line 78">
              <a:extLst>
                <a:ext uri="{FF2B5EF4-FFF2-40B4-BE49-F238E27FC236}">
                  <a16:creationId xmlns:a16="http://schemas.microsoft.com/office/drawing/2014/main" id="{9899A7F9-0D68-42EC-B6AF-A819B401133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565776" y="2774950"/>
              <a:ext cx="4763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9" name="Line 79">
              <a:extLst>
                <a:ext uri="{FF2B5EF4-FFF2-40B4-BE49-F238E27FC236}">
                  <a16:creationId xmlns:a16="http://schemas.microsoft.com/office/drawing/2014/main" id="{0F01AF9F-9F59-4527-BBF5-10F95E6616F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619751" y="2789237"/>
              <a:ext cx="4763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0" name="Line 80">
              <a:extLst>
                <a:ext uri="{FF2B5EF4-FFF2-40B4-BE49-F238E27FC236}">
                  <a16:creationId xmlns:a16="http://schemas.microsoft.com/office/drawing/2014/main" id="{A82C52EA-C747-494C-95AF-72A42FDCDDF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670551" y="28019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1" name="Line 81">
              <a:extLst>
                <a:ext uri="{FF2B5EF4-FFF2-40B4-BE49-F238E27FC236}">
                  <a16:creationId xmlns:a16="http://schemas.microsoft.com/office/drawing/2014/main" id="{BAE9D187-E3C2-4059-AA06-E9A3AC225CE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726113" y="2811462"/>
              <a:ext cx="4763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2" name="Line 82">
              <a:extLst>
                <a:ext uri="{FF2B5EF4-FFF2-40B4-BE49-F238E27FC236}">
                  <a16:creationId xmlns:a16="http://schemas.microsoft.com/office/drawing/2014/main" id="{6C593D1F-8375-480D-A64D-0CE188D60E7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780088" y="2820987"/>
              <a:ext cx="4763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3" name="Line 83">
              <a:extLst>
                <a:ext uri="{FF2B5EF4-FFF2-40B4-BE49-F238E27FC236}">
                  <a16:creationId xmlns:a16="http://schemas.microsoft.com/office/drawing/2014/main" id="{A181A4E3-27BB-4B99-A39F-CB15E30DDFA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835651" y="2830512"/>
              <a:ext cx="4763" cy="4763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4" name="Line 84">
              <a:extLst>
                <a:ext uri="{FF2B5EF4-FFF2-40B4-BE49-F238E27FC236}">
                  <a16:creationId xmlns:a16="http://schemas.microsoft.com/office/drawing/2014/main" id="{ACF70860-A347-4667-8C36-A170C62E9F9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886451" y="2838450"/>
              <a:ext cx="7938" cy="4763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5" name="Line 104">
              <a:extLst>
                <a:ext uri="{FF2B5EF4-FFF2-40B4-BE49-F238E27FC236}">
                  <a16:creationId xmlns:a16="http://schemas.microsoft.com/office/drawing/2014/main" id="{6D592166-F818-43A6-B658-309D125E132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379788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6" name="Line 105">
              <a:extLst>
                <a:ext uri="{FF2B5EF4-FFF2-40B4-BE49-F238E27FC236}">
                  <a16:creationId xmlns:a16="http://schemas.microsoft.com/office/drawing/2014/main" id="{DF43FCAD-EF48-462F-BE16-03B8B694875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35351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7" name="Line 106">
              <a:extLst>
                <a:ext uri="{FF2B5EF4-FFF2-40B4-BE49-F238E27FC236}">
                  <a16:creationId xmlns:a16="http://schemas.microsoft.com/office/drawing/2014/main" id="{47987F7F-1FD1-4B18-ADA7-4F6975524B5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89326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8" name="Line 107">
              <a:extLst>
                <a:ext uri="{FF2B5EF4-FFF2-40B4-BE49-F238E27FC236}">
                  <a16:creationId xmlns:a16="http://schemas.microsoft.com/office/drawing/2014/main" id="{BEACDA29-0DF6-44E7-B906-C199DEE207C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44888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9" name="Line 108">
              <a:extLst>
                <a:ext uri="{FF2B5EF4-FFF2-40B4-BE49-F238E27FC236}">
                  <a16:creationId xmlns:a16="http://schemas.microsoft.com/office/drawing/2014/main" id="{06F17E7E-1DA8-4710-991F-44939BA8F44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00451" y="3144837"/>
              <a:ext cx="7938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0" name="Line 109">
              <a:extLst>
                <a:ext uri="{FF2B5EF4-FFF2-40B4-BE49-F238E27FC236}">
                  <a16:creationId xmlns:a16="http://schemas.microsoft.com/office/drawing/2014/main" id="{C5B50212-0B2E-49E0-892F-94871242472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54426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1" name="Line 110">
              <a:extLst>
                <a:ext uri="{FF2B5EF4-FFF2-40B4-BE49-F238E27FC236}">
                  <a16:creationId xmlns:a16="http://schemas.microsoft.com/office/drawing/2014/main" id="{2E13BDDA-B4E5-48D2-995C-8CBF0E4FE90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09988" y="3144837"/>
              <a:ext cx="7938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2" name="Line 111">
              <a:extLst>
                <a:ext uri="{FF2B5EF4-FFF2-40B4-BE49-F238E27FC236}">
                  <a16:creationId xmlns:a16="http://schemas.microsoft.com/office/drawing/2014/main" id="{D7001A65-3F2F-4884-8D31-F32DA293C25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63963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3" name="Line 112">
              <a:extLst>
                <a:ext uri="{FF2B5EF4-FFF2-40B4-BE49-F238E27FC236}">
                  <a16:creationId xmlns:a16="http://schemas.microsoft.com/office/drawing/2014/main" id="{A8904448-75FF-449B-8D13-78B20685A7D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819526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4" name="Line 113">
              <a:extLst>
                <a:ext uri="{FF2B5EF4-FFF2-40B4-BE49-F238E27FC236}">
                  <a16:creationId xmlns:a16="http://schemas.microsoft.com/office/drawing/2014/main" id="{86E51E8B-1C85-444B-AAE4-D5D1479C0CA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873501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5" name="Line 114">
              <a:extLst>
                <a:ext uri="{FF2B5EF4-FFF2-40B4-BE49-F238E27FC236}">
                  <a16:creationId xmlns:a16="http://schemas.microsoft.com/office/drawing/2014/main" id="{B12D631B-44A3-4022-B4A5-CAA517CD356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929063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6" name="Line 115">
              <a:extLst>
                <a:ext uri="{FF2B5EF4-FFF2-40B4-BE49-F238E27FC236}">
                  <a16:creationId xmlns:a16="http://schemas.microsoft.com/office/drawing/2014/main" id="{FD9C18CE-0894-4B85-8BD4-2FA7E69F4FB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983038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7" name="Line 116">
              <a:extLst>
                <a:ext uri="{FF2B5EF4-FFF2-40B4-BE49-F238E27FC236}">
                  <a16:creationId xmlns:a16="http://schemas.microsoft.com/office/drawing/2014/main" id="{7A0B35A2-FF19-4855-A9C7-B1FE699F6FD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38601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8" name="Line 117">
              <a:extLst>
                <a:ext uri="{FF2B5EF4-FFF2-40B4-BE49-F238E27FC236}">
                  <a16:creationId xmlns:a16="http://schemas.microsoft.com/office/drawing/2014/main" id="{0B7BBDED-E168-46F4-8B13-2E345D94C6A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94163" y="3144837"/>
              <a:ext cx="7938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9" name="Line 118">
              <a:extLst>
                <a:ext uri="{FF2B5EF4-FFF2-40B4-BE49-F238E27FC236}">
                  <a16:creationId xmlns:a16="http://schemas.microsoft.com/office/drawing/2014/main" id="{9E82911B-F095-4A24-AB41-AB8881D52A4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148138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0" name="Line 119">
              <a:extLst>
                <a:ext uri="{FF2B5EF4-FFF2-40B4-BE49-F238E27FC236}">
                  <a16:creationId xmlns:a16="http://schemas.microsoft.com/office/drawing/2014/main" id="{F0174A49-B96F-44E4-86C7-AF411E5F488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03701" y="3154362"/>
              <a:ext cx="4763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1" name="Line 120">
              <a:extLst>
                <a:ext uri="{FF2B5EF4-FFF2-40B4-BE49-F238E27FC236}">
                  <a16:creationId xmlns:a16="http://schemas.microsoft.com/office/drawing/2014/main" id="{39054CE2-0581-4558-AC40-EBAAF436AE7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52913" y="3173412"/>
              <a:ext cx="4763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2" name="Line 121">
              <a:extLst>
                <a:ext uri="{FF2B5EF4-FFF2-40B4-BE49-F238E27FC236}">
                  <a16:creationId xmlns:a16="http://schemas.microsoft.com/office/drawing/2014/main" id="{95002538-3A06-4B8F-9ED8-949943219F3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03713" y="3190875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3" name="Line 122">
              <a:extLst>
                <a:ext uri="{FF2B5EF4-FFF2-40B4-BE49-F238E27FC236}">
                  <a16:creationId xmlns:a16="http://schemas.microsoft.com/office/drawing/2014/main" id="{25E7069E-3461-4BE3-9F2A-83D39826CD7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59276" y="3200400"/>
              <a:ext cx="7938" cy="4763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4" name="Line 123">
              <a:extLst>
                <a:ext uri="{FF2B5EF4-FFF2-40B4-BE49-F238E27FC236}">
                  <a16:creationId xmlns:a16="http://schemas.microsoft.com/office/drawing/2014/main" id="{6F97B3E3-230E-476D-BB00-E74B5C4100C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13251" y="3214687"/>
              <a:ext cx="4763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5" name="Line 124">
              <a:extLst>
                <a:ext uri="{FF2B5EF4-FFF2-40B4-BE49-F238E27FC236}">
                  <a16:creationId xmlns:a16="http://schemas.microsoft.com/office/drawing/2014/main" id="{B6A511F5-9D4A-4B7B-93E7-14B0B031AC7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64051" y="322738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6" name="Line 125">
              <a:extLst>
                <a:ext uri="{FF2B5EF4-FFF2-40B4-BE49-F238E27FC236}">
                  <a16:creationId xmlns:a16="http://schemas.microsoft.com/office/drawing/2014/main" id="{E95B0D15-3282-431C-A5DA-FB2FE449FE5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18026" y="3241675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7" name="Line 126">
              <a:extLst>
                <a:ext uri="{FF2B5EF4-FFF2-40B4-BE49-F238E27FC236}">
                  <a16:creationId xmlns:a16="http://schemas.microsoft.com/office/drawing/2014/main" id="{F3A00B5E-CC5D-4710-9462-58EB07032F4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73588" y="3251200"/>
              <a:ext cx="4763" cy="4763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8" name="Line 127">
              <a:extLst>
                <a:ext uri="{FF2B5EF4-FFF2-40B4-BE49-F238E27FC236}">
                  <a16:creationId xmlns:a16="http://schemas.microsoft.com/office/drawing/2014/main" id="{C7DD6D9C-E828-4E90-A522-069A9E426DE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624388" y="3263900"/>
              <a:ext cx="7938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9" name="Line 128">
              <a:extLst>
                <a:ext uri="{FF2B5EF4-FFF2-40B4-BE49-F238E27FC236}">
                  <a16:creationId xmlns:a16="http://schemas.microsoft.com/office/drawing/2014/main" id="{5DD95C9E-4C23-4B24-9E93-C00CBDCB220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678363" y="32591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0" name="Line 129">
              <a:extLst>
                <a:ext uri="{FF2B5EF4-FFF2-40B4-BE49-F238E27FC236}">
                  <a16:creationId xmlns:a16="http://schemas.microsoft.com/office/drawing/2014/main" id="{AF2503FE-4858-4D19-A9FA-D533967A15D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33926" y="3255962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1" name="Line 130">
              <a:extLst>
                <a:ext uri="{FF2B5EF4-FFF2-40B4-BE49-F238E27FC236}">
                  <a16:creationId xmlns:a16="http://schemas.microsoft.com/office/drawing/2014/main" id="{ABC27234-5859-4983-B21D-9FCD5793789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87901" y="3255962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2" name="Line 131">
              <a:extLst>
                <a:ext uri="{FF2B5EF4-FFF2-40B4-BE49-F238E27FC236}">
                  <a16:creationId xmlns:a16="http://schemas.microsoft.com/office/drawing/2014/main" id="{1A2CBA03-AEDC-4D47-A46C-9FF4A7BAC4C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843463" y="3251200"/>
              <a:ext cx="9525" cy="4763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3" name="Line 132">
              <a:extLst>
                <a:ext uri="{FF2B5EF4-FFF2-40B4-BE49-F238E27FC236}">
                  <a16:creationId xmlns:a16="http://schemas.microsoft.com/office/drawing/2014/main" id="{E9452D9F-08FE-4CAA-95D0-1639D585FA6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897438" y="3251200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4" name="Line 133">
              <a:extLst>
                <a:ext uri="{FF2B5EF4-FFF2-40B4-BE49-F238E27FC236}">
                  <a16:creationId xmlns:a16="http://schemas.microsoft.com/office/drawing/2014/main" id="{A55B9F1C-ABA4-4DE0-A3F6-0628B780965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953001" y="32464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5" name="Line 134">
              <a:extLst>
                <a:ext uri="{FF2B5EF4-FFF2-40B4-BE49-F238E27FC236}">
                  <a16:creationId xmlns:a16="http://schemas.microsoft.com/office/drawing/2014/main" id="{2EA74D5C-0E2E-470E-A8D2-967FF107F9F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008563" y="3241675"/>
              <a:ext cx="7938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6" name="Line 135">
              <a:extLst>
                <a:ext uri="{FF2B5EF4-FFF2-40B4-BE49-F238E27FC236}">
                  <a16:creationId xmlns:a16="http://schemas.microsoft.com/office/drawing/2014/main" id="{41D9C724-3BEB-4C8E-AFBA-4B422461810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062538" y="3246437"/>
              <a:ext cx="4763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7" name="Line 136">
              <a:extLst>
                <a:ext uri="{FF2B5EF4-FFF2-40B4-BE49-F238E27FC236}">
                  <a16:creationId xmlns:a16="http://schemas.microsoft.com/office/drawing/2014/main" id="{E67CE4D1-0FB9-48DF-865C-8E73EE8E381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113338" y="3268662"/>
              <a:ext cx="4763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8" name="Line 137">
              <a:extLst>
                <a:ext uri="{FF2B5EF4-FFF2-40B4-BE49-F238E27FC236}">
                  <a16:creationId xmlns:a16="http://schemas.microsoft.com/office/drawing/2014/main" id="{7FE32E93-C38A-4FE8-A8E2-34C88CDB2FA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162551" y="3292475"/>
              <a:ext cx="4763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9" name="Line 142">
              <a:extLst>
                <a:ext uri="{FF2B5EF4-FFF2-40B4-BE49-F238E27FC236}">
                  <a16:creationId xmlns:a16="http://schemas.microsoft.com/office/drawing/2014/main" id="{848D4BD5-9DEC-4A3D-BFFA-77881B376F7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410201" y="3409950"/>
              <a:ext cx="4763" cy="4763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0" name="Line 143">
              <a:extLst>
                <a:ext uri="{FF2B5EF4-FFF2-40B4-BE49-F238E27FC236}">
                  <a16:creationId xmlns:a16="http://schemas.microsoft.com/office/drawing/2014/main" id="{6282AAF8-4203-4167-AE50-6369C419A1A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456238" y="3433763"/>
              <a:ext cx="9525" cy="4763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1" name="Line 144">
              <a:extLst>
                <a:ext uri="{FF2B5EF4-FFF2-40B4-BE49-F238E27FC236}">
                  <a16:creationId xmlns:a16="http://schemas.microsoft.com/office/drawing/2014/main" id="{CD3DB1FB-2AF0-453D-8758-E83D217B36E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505451" y="3460750"/>
              <a:ext cx="4763" cy="4763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2" name="Line 145">
              <a:extLst>
                <a:ext uri="{FF2B5EF4-FFF2-40B4-BE49-F238E27FC236}">
                  <a16:creationId xmlns:a16="http://schemas.microsoft.com/office/drawing/2014/main" id="{E0CB356A-E196-45BD-9769-288940162BE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556251" y="3487738"/>
              <a:ext cx="4763" cy="4763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3" name="Line 146">
              <a:extLst>
                <a:ext uri="{FF2B5EF4-FFF2-40B4-BE49-F238E27FC236}">
                  <a16:creationId xmlns:a16="http://schemas.microsoft.com/office/drawing/2014/main" id="{63BF3EAB-13C9-4BBF-8368-E6F7D86F77F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602288" y="3516313"/>
              <a:ext cx="4763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4" name="Line 147">
              <a:extLst>
                <a:ext uri="{FF2B5EF4-FFF2-40B4-BE49-F238E27FC236}">
                  <a16:creationId xmlns:a16="http://schemas.microsoft.com/office/drawing/2014/main" id="{8845FC3D-0BE9-4E7B-AAB4-F64FF29CAEF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653088" y="3538538"/>
              <a:ext cx="4763" cy="4763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5" name="Line 148">
              <a:extLst>
                <a:ext uri="{FF2B5EF4-FFF2-40B4-BE49-F238E27FC236}">
                  <a16:creationId xmlns:a16="http://schemas.microsoft.com/office/drawing/2014/main" id="{2C98754C-7BA9-4D89-B685-A22A520DFAB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697538" y="3565525"/>
              <a:ext cx="4763" cy="4763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6" name="Line 149">
              <a:extLst>
                <a:ext uri="{FF2B5EF4-FFF2-40B4-BE49-F238E27FC236}">
                  <a16:creationId xmlns:a16="http://schemas.microsoft.com/office/drawing/2014/main" id="{9313CF22-AAFA-4D09-911C-705603343F1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702301" y="3570288"/>
              <a:ext cx="0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7" name="Line 150">
              <a:extLst>
                <a:ext uri="{FF2B5EF4-FFF2-40B4-BE49-F238E27FC236}">
                  <a16:creationId xmlns:a16="http://schemas.microsoft.com/office/drawing/2014/main" id="{08D81697-147C-462E-831F-C8733939D2E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748338" y="3594100"/>
              <a:ext cx="4763" cy="4763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8" name="Line 151">
              <a:extLst>
                <a:ext uri="{FF2B5EF4-FFF2-40B4-BE49-F238E27FC236}">
                  <a16:creationId xmlns:a16="http://schemas.microsoft.com/office/drawing/2014/main" id="{C91B6D42-F618-4F30-9B5E-14F71942F75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794376" y="3616325"/>
              <a:ext cx="9525" cy="4763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9" name="Line 152">
              <a:extLst>
                <a:ext uri="{FF2B5EF4-FFF2-40B4-BE49-F238E27FC236}">
                  <a16:creationId xmlns:a16="http://schemas.microsoft.com/office/drawing/2014/main" id="{A7CD46F3-6FF5-4AC2-902A-979426AE88B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845176" y="3643313"/>
              <a:ext cx="3175" cy="4763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10" name="Line 153">
              <a:extLst>
                <a:ext uri="{FF2B5EF4-FFF2-40B4-BE49-F238E27FC236}">
                  <a16:creationId xmlns:a16="http://schemas.microsoft.com/office/drawing/2014/main" id="{0D145851-4E8D-4ACC-9E57-018EB223759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889626" y="3671888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111" name="Line 369">
            <a:extLst>
              <a:ext uri="{FF2B5EF4-FFF2-40B4-BE49-F238E27FC236}">
                <a16:creationId xmlns:a16="http://schemas.microsoft.com/office/drawing/2014/main" id="{4F77CEDD-7F8B-4C25-831F-B5D5039423F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095501" y="3144837"/>
            <a:ext cx="92075" cy="0"/>
          </a:xfrm>
          <a:prstGeom prst="line">
            <a:avLst/>
          </a:prstGeom>
          <a:noFill/>
          <a:ln w="19050">
            <a:solidFill>
              <a:srgbClr val="DDDDD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12" name="Line 371">
            <a:extLst>
              <a:ext uri="{FF2B5EF4-FFF2-40B4-BE49-F238E27FC236}">
                <a16:creationId xmlns:a16="http://schemas.microsoft.com/office/drawing/2014/main" id="{C32A0BA1-AC99-44B0-99ED-170AE332A45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095501" y="5048250"/>
            <a:ext cx="92075" cy="0"/>
          </a:xfrm>
          <a:prstGeom prst="line">
            <a:avLst/>
          </a:prstGeom>
          <a:noFill/>
          <a:ln w="19050">
            <a:solidFill>
              <a:srgbClr val="DDDDD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13" name="Line 373">
            <a:extLst>
              <a:ext uri="{FF2B5EF4-FFF2-40B4-BE49-F238E27FC236}">
                <a16:creationId xmlns:a16="http://schemas.microsoft.com/office/drawing/2014/main" id="{2ADDF8EC-1C71-446B-805E-DA35F705B3E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095501" y="4095750"/>
            <a:ext cx="92075" cy="0"/>
          </a:xfrm>
          <a:prstGeom prst="line">
            <a:avLst/>
          </a:prstGeom>
          <a:noFill/>
          <a:ln w="19050">
            <a:solidFill>
              <a:srgbClr val="DDDDD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14" name="Line 375">
            <a:extLst>
              <a:ext uri="{FF2B5EF4-FFF2-40B4-BE49-F238E27FC236}">
                <a16:creationId xmlns:a16="http://schemas.microsoft.com/office/drawing/2014/main" id="{E2F1E56E-FAE3-44A5-86A9-662A44F7EBF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095501" y="2193925"/>
            <a:ext cx="92075" cy="0"/>
          </a:xfrm>
          <a:prstGeom prst="line">
            <a:avLst/>
          </a:prstGeom>
          <a:noFill/>
          <a:ln w="19050">
            <a:solidFill>
              <a:srgbClr val="DDDDD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15" name="Line 377">
            <a:extLst>
              <a:ext uri="{FF2B5EF4-FFF2-40B4-BE49-F238E27FC236}">
                <a16:creationId xmlns:a16="http://schemas.microsoft.com/office/drawing/2014/main" id="{16DB451F-46E2-4A4F-A764-D0913C0E72D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095501" y="1243012"/>
            <a:ext cx="92075" cy="0"/>
          </a:xfrm>
          <a:prstGeom prst="line">
            <a:avLst/>
          </a:prstGeom>
          <a:noFill/>
          <a:ln w="19050">
            <a:solidFill>
              <a:srgbClr val="DDDDD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20" name="Line 10">
            <a:extLst>
              <a:ext uri="{FF2B5EF4-FFF2-40B4-BE49-F238E27FC236}">
                <a16:creationId xmlns:a16="http://schemas.microsoft.com/office/drawing/2014/main" id="{12212595-6C53-4BC9-A6D6-97C214879604}"/>
              </a:ext>
            </a:extLst>
          </p:cNvPr>
          <p:cNvSpPr/>
          <p:nvPr/>
        </p:nvSpPr>
        <p:spPr>
          <a:xfrm>
            <a:off x="2211389" y="3144837"/>
            <a:ext cx="7885110" cy="17461"/>
          </a:xfrm>
          <a:prstGeom prst="line">
            <a:avLst/>
          </a:prstGeom>
          <a:ln w="28575">
            <a:solidFill>
              <a:srgbClr val="807F80">
                <a:alpha val="50000"/>
              </a:srgbClr>
            </a:solidFill>
          </a:ln>
        </p:spPr>
        <p:txBody>
          <a:bodyPr lIns="45719" rIns="45719"/>
          <a:lstStyle/>
          <a:p>
            <a:endParaRPr dirty="0"/>
          </a:p>
        </p:txBody>
      </p:sp>
      <p:sp>
        <p:nvSpPr>
          <p:cNvPr id="401" name="Line 206">
            <a:extLst>
              <a:ext uri="{FF2B5EF4-FFF2-40B4-BE49-F238E27FC236}">
                <a16:creationId xmlns:a16="http://schemas.microsoft.com/office/drawing/2014/main" id="{549D0B1D-D9D2-4F2F-B986-A4515D3763FD}"/>
              </a:ext>
            </a:extLst>
          </p:cNvPr>
          <p:cNvSpPr>
            <a:spLocks noChangeShapeType="1"/>
          </p:cNvSpPr>
          <p:nvPr/>
        </p:nvSpPr>
        <p:spPr bwMode="auto">
          <a:xfrm>
            <a:off x="7874001" y="3154362"/>
            <a:ext cx="4763" cy="0"/>
          </a:xfrm>
          <a:prstGeom prst="line">
            <a:avLst/>
          </a:prstGeom>
          <a:noFill/>
          <a:ln w="31750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02" name="Line 207">
            <a:extLst>
              <a:ext uri="{FF2B5EF4-FFF2-40B4-BE49-F238E27FC236}">
                <a16:creationId xmlns:a16="http://schemas.microsoft.com/office/drawing/2014/main" id="{53CCE215-266A-4396-A6BD-2C5BFA4FA760}"/>
              </a:ext>
            </a:extLst>
          </p:cNvPr>
          <p:cNvSpPr>
            <a:spLocks noChangeShapeType="1"/>
          </p:cNvSpPr>
          <p:nvPr/>
        </p:nvSpPr>
        <p:spPr bwMode="auto">
          <a:xfrm>
            <a:off x="7929563" y="3159125"/>
            <a:ext cx="4763" cy="0"/>
          </a:xfrm>
          <a:prstGeom prst="line">
            <a:avLst/>
          </a:prstGeom>
          <a:noFill/>
          <a:ln w="31750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03" name="Line 208">
            <a:extLst>
              <a:ext uri="{FF2B5EF4-FFF2-40B4-BE49-F238E27FC236}">
                <a16:creationId xmlns:a16="http://schemas.microsoft.com/office/drawing/2014/main" id="{30EC7C9D-44BC-422A-99FC-97666E0470C0}"/>
              </a:ext>
            </a:extLst>
          </p:cNvPr>
          <p:cNvSpPr>
            <a:spLocks noChangeShapeType="1"/>
          </p:cNvSpPr>
          <p:nvPr/>
        </p:nvSpPr>
        <p:spPr bwMode="auto">
          <a:xfrm>
            <a:off x="7980363" y="3163887"/>
            <a:ext cx="3175" cy="0"/>
          </a:xfrm>
          <a:prstGeom prst="line">
            <a:avLst/>
          </a:prstGeom>
          <a:noFill/>
          <a:ln w="31750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04" name="Line 209">
            <a:extLst>
              <a:ext uri="{FF2B5EF4-FFF2-40B4-BE49-F238E27FC236}">
                <a16:creationId xmlns:a16="http://schemas.microsoft.com/office/drawing/2014/main" id="{814CF7CC-229E-4ED0-BD14-A1942FB1CBB0}"/>
              </a:ext>
            </a:extLst>
          </p:cNvPr>
          <p:cNvSpPr>
            <a:spLocks noChangeShapeType="1"/>
          </p:cNvSpPr>
          <p:nvPr/>
        </p:nvSpPr>
        <p:spPr bwMode="auto">
          <a:xfrm>
            <a:off x="7983538" y="3163887"/>
            <a:ext cx="4763" cy="0"/>
          </a:xfrm>
          <a:prstGeom prst="line">
            <a:avLst/>
          </a:prstGeom>
          <a:noFill/>
          <a:ln w="31750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05" name="Line 210">
            <a:extLst>
              <a:ext uri="{FF2B5EF4-FFF2-40B4-BE49-F238E27FC236}">
                <a16:creationId xmlns:a16="http://schemas.microsoft.com/office/drawing/2014/main" id="{A992B199-2DFE-4C3D-A8F5-4691E9BFCF27}"/>
              </a:ext>
            </a:extLst>
          </p:cNvPr>
          <p:cNvSpPr>
            <a:spLocks noChangeShapeType="1"/>
          </p:cNvSpPr>
          <p:nvPr/>
        </p:nvSpPr>
        <p:spPr bwMode="auto">
          <a:xfrm>
            <a:off x="8034338" y="3168650"/>
            <a:ext cx="9525" cy="0"/>
          </a:xfrm>
          <a:prstGeom prst="line">
            <a:avLst/>
          </a:prstGeom>
          <a:noFill/>
          <a:ln w="31750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06" name="Line 211">
            <a:extLst>
              <a:ext uri="{FF2B5EF4-FFF2-40B4-BE49-F238E27FC236}">
                <a16:creationId xmlns:a16="http://schemas.microsoft.com/office/drawing/2014/main" id="{3AA07D26-6B8E-4E20-A068-69BB110BA195}"/>
              </a:ext>
            </a:extLst>
          </p:cNvPr>
          <p:cNvSpPr>
            <a:spLocks noChangeShapeType="1"/>
          </p:cNvSpPr>
          <p:nvPr/>
        </p:nvSpPr>
        <p:spPr bwMode="auto">
          <a:xfrm>
            <a:off x="8089901" y="3173412"/>
            <a:ext cx="0" cy="0"/>
          </a:xfrm>
          <a:prstGeom prst="line">
            <a:avLst/>
          </a:prstGeom>
          <a:noFill/>
          <a:ln w="31750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07" name="Line 212">
            <a:extLst>
              <a:ext uri="{FF2B5EF4-FFF2-40B4-BE49-F238E27FC236}">
                <a16:creationId xmlns:a16="http://schemas.microsoft.com/office/drawing/2014/main" id="{FBAEEE34-1FEF-4250-B6FE-0C6A2B260F9C}"/>
              </a:ext>
            </a:extLst>
          </p:cNvPr>
          <p:cNvSpPr>
            <a:spLocks noChangeShapeType="1"/>
          </p:cNvSpPr>
          <p:nvPr/>
        </p:nvSpPr>
        <p:spPr bwMode="auto">
          <a:xfrm>
            <a:off x="8089901" y="3173412"/>
            <a:ext cx="7938" cy="0"/>
          </a:xfrm>
          <a:prstGeom prst="line">
            <a:avLst/>
          </a:prstGeom>
          <a:noFill/>
          <a:ln w="31750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08" name="Line 213">
            <a:extLst>
              <a:ext uri="{FF2B5EF4-FFF2-40B4-BE49-F238E27FC236}">
                <a16:creationId xmlns:a16="http://schemas.microsoft.com/office/drawing/2014/main" id="{E0620965-4823-4265-8236-8C9CA1B32CC5}"/>
              </a:ext>
            </a:extLst>
          </p:cNvPr>
          <p:cNvSpPr>
            <a:spLocks noChangeShapeType="1"/>
          </p:cNvSpPr>
          <p:nvPr/>
        </p:nvSpPr>
        <p:spPr bwMode="auto">
          <a:xfrm>
            <a:off x="8143876" y="3178175"/>
            <a:ext cx="9525" cy="0"/>
          </a:xfrm>
          <a:prstGeom prst="line">
            <a:avLst/>
          </a:prstGeom>
          <a:noFill/>
          <a:ln w="31750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09" name="Line 214">
            <a:extLst>
              <a:ext uri="{FF2B5EF4-FFF2-40B4-BE49-F238E27FC236}">
                <a16:creationId xmlns:a16="http://schemas.microsoft.com/office/drawing/2014/main" id="{EF4906B4-D980-4831-A942-B9A1A93ECE39}"/>
              </a:ext>
            </a:extLst>
          </p:cNvPr>
          <p:cNvSpPr>
            <a:spLocks noChangeShapeType="1"/>
          </p:cNvSpPr>
          <p:nvPr/>
        </p:nvSpPr>
        <p:spPr bwMode="auto">
          <a:xfrm>
            <a:off x="8199438" y="3181350"/>
            <a:ext cx="9525" cy="0"/>
          </a:xfrm>
          <a:prstGeom prst="line">
            <a:avLst/>
          </a:prstGeom>
          <a:noFill/>
          <a:ln w="31750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10" name="Line 215">
            <a:extLst>
              <a:ext uri="{FF2B5EF4-FFF2-40B4-BE49-F238E27FC236}">
                <a16:creationId xmlns:a16="http://schemas.microsoft.com/office/drawing/2014/main" id="{7E676A2E-E2B2-4C6C-B9B5-64671DF75803}"/>
              </a:ext>
            </a:extLst>
          </p:cNvPr>
          <p:cNvSpPr>
            <a:spLocks noChangeShapeType="1"/>
          </p:cNvSpPr>
          <p:nvPr/>
        </p:nvSpPr>
        <p:spPr bwMode="auto">
          <a:xfrm>
            <a:off x="8253413" y="3186112"/>
            <a:ext cx="9525" cy="0"/>
          </a:xfrm>
          <a:prstGeom prst="line">
            <a:avLst/>
          </a:prstGeom>
          <a:noFill/>
          <a:ln w="31750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11" name="Line 216">
            <a:extLst>
              <a:ext uri="{FF2B5EF4-FFF2-40B4-BE49-F238E27FC236}">
                <a16:creationId xmlns:a16="http://schemas.microsoft.com/office/drawing/2014/main" id="{73C74018-58E7-4FE3-B7A8-DD53D8B8CB6C}"/>
              </a:ext>
            </a:extLst>
          </p:cNvPr>
          <p:cNvSpPr>
            <a:spLocks noChangeShapeType="1"/>
          </p:cNvSpPr>
          <p:nvPr/>
        </p:nvSpPr>
        <p:spPr bwMode="auto">
          <a:xfrm>
            <a:off x="8308976" y="3190875"/>
            <a:ext cx="9525" cy="0"/>
          </a:xfrm>
          <a:prstGeom prst="line">
            <a:avLst/>
          </a:prstGeom>
          <a:noFill/>
          <a:ln w="31750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12" name="Line 217">
            <a:extLst>
              <a:ext uri="{FF2B5EF4-FFF2-40B4-BE49-F238E27FC236}">
                <a16:creationId xmlns:a16="http://schemas.microsoft.com/office/drawing/2014/main" id="{AF4E124F-0212-4566-8AAB-EA97679EE3B2}"/>
              </a:ext>
            </a:extLst>
          </p:cNvPr>
          <p:cNvSpPr>
            <a:spLocks noChangeShapeType="1"/>
          </p:cNvSpPr>
          <p:nvPr/>
        </p:nvSpPr>
        <p:spPr bwMode="auto">
          <a:xfrm>
            <a:off x="8362951" y="3195637"/>
            <a:ext cx="9525" cy="0"/>
          </a:xfrm>
          <a:prstGeom prst="line">
            <a:avLst/>
          </a:prstGeom>
          <a:noFill/>
          <a:ln w="31750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13" name="Line 218">
            <a:extLst>
              <a:ext uri="{FF2B5EF4-FFF2-40B4-BE49-F238E27FC236}">
                <a16:creationId xmlns:a16="http://schemas.microsoft.com/office/drawing/2014/main" id="{C0A31B3A-2D82-4061-85B4-CC1D1B4F6265}"/>
              </a:ext>
            </a:extLst>
          </p:cNvPr>
          <p:cNvSpPr>
            <a:spLocks noChangeShapeType="1"/>
          </p:cNvSpPr>
          <p:nvPr/>
        </p:nvSpPr>
        <p:spPr bwMode="auto">
          <a:xfrm>
            <a:off x="8418513" y="3200400"/>
            <a:ext cx="9525" cy="0"/>
          </a:xfrm>
          <a:prstGeom prst="line">
            <a:avLst/>
          </a:prstGeom>
          <a:noFill/>
          <a:ln w="31750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14" name="Line 219">
            <a:extLst>
              <a:ext uri="{FF2B5EF4-FFF2-40B4-BE49-F238E27FC236}">
                <a16:creationId xmlns:a16="http://schemas.microsoft.com/office/drawing/2014/main" id="{B4EF4C27-033B-4EFF-A0A6-5E54A17C1104}"/>
              </a:ext>
            </a:extLst>
          </p:cNvPr>
          <p:cNvSpPr>
            <a:spLocks noChangeShapeType="1"/>
          </p:cNvSpPr>
          <p:nvPr/>
        </p:nvSpPr>
        <p:spPr bwMode="auto">
          <a:xfrm>
            <a:off x="8474076" y="3205162"/>
            <a:ext cx="7938" cy="0"/>
          </a:xfrm>
          <a:prstGeom prst="line">
            <a:avLst/>
          </a:prstGeom>
          <a:noFill/>
          <a:ln w="31750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15" name="Line 220">
            <a:extLst>
              <a:ext uri="{FF2B5EF4-FFF2-40B4-BE49-F238E27FC236}">
                <a16:creationId xmlns:a16="http://schemas.microsoft.com/office/drawing/2014/main" id="{51E8557C-9E1A-4A32-876E-606F5B86E5BE}"/>
              </a:ext>
            </a:extLst>
          </p:cNvPr>
          <p:cNvSpPr>
            <a:spLocks noChangeShapeType="1"/>
          </p:cNvSpPr>
          <p:nvPr/>
        </p:nvSpPr>
        <p:spPr bwMode="auto">
          <a:xfrm>
            <a:off x="8528051" y="3209925"/>
            <a:ext cx="9525" cy="0"/>
          </a:xfrm>
          <a:prstGeom prst="line">
            <a:avLst/>
          </a:prstGeom>
          <a:noFill/>
          <a:ln w="31750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16" name="Line 221">
            <a:extLst>
              <a:ext uri="{FF2B5EF4-FFF2-40B4-BE49-F238E27FC236}">
                <a16:creationId xmlns:a16="http://schemas.microsoft.com/office/drawing/2014/main" id="{2E6AD247-0D44-4718-B55C-62278D8F7DA5}"/>
              </a:ext>
            </a:extLst>
          </p:cNvPr>
          <p:cNvSpPr>
            <a:spLocks noChangeShapeType="1"/>
          </p:cNvSpPr>
          <p:nvPr/>
        </p:nvSpPr>
        <p:spPr bwMode="auto">
          <a:xfrm>
            <a:off x="8583613" y="3214687"/>
            <a:ext cx="7938" cy="0"/>
          </a:xfrm>
          <a:prstGeom prst="line">
            <a:avLst/>
          </a:prstGeom>
          <a:noFill/>
          <a:ln w="31750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17" name="Line 222">
            <a:extLst>
              <a:ext uri="{FF2B5EF4-FFF2-40B4-BE49-F238E27FC236}">
                <a16:creationId xmlns:a16="http://schemas.microsoft.com/office/drawing/2014/main" id="{55FE1A05-33F4-4AAE-B4A0-3CFB5E884D0A}"/>
              </a:ext>
            </a:extLst>
          </p:cNvPr>
          <p:cNvSpPr>
            <a:spLocks noChangeShapeType="1"/>
          </p:cNvSpPr>
          <p:nvPr/>
        </p:nvSpPr>
        <p:spPr bwMode="auto">
          <a:xfrm>
            <a:off x="8637588" y="3219450"/>
            <a:ext cx="4763" cy="0"/>
          </a:xfrm>
          <a:prstGeom prst="line">
            <a:avLst/>
          </a:prstGeom>
          <a:noFill/>
          <a:ln w="31750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18" name="Line 223">
            <a:extLst>
              <a:ext uri="{FF2B5EF4-FFF2-40B4-BE49-F238E27FC236}">
                <a16:creationId xmlns:a16="http://schemas.microsoft.com/office/drawing/2014/main" id="{34020C70-E200-43B2-AB60-508F9DF238C0}"/>
              </a:ext>
            </a:extLst>
          </p:cNvPr>
          <p:cNvSpPr>
            <a:spLocks noChangeShapeType="1"/>
          </p:cNvSpPr>
          <p:nvPr/>
        </p:nvSpPr>
        <p:spPr bwMode="auto">
          <a:xfrm>
            <a:off x="8693151" y="3219450"/>
            <a:ext cx="4763" cy="3175"/>
          </a:xfrm>
          <a:prstGeom prst="line">
            <a:avLst/>
          </a:prstGeom>
          <a:noFill/>
          <a:ln w="31750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19" name="Line 224">
            <a:extLst>
              <a:ext uri="{FF2B5EF4-FFF2-40B4-BE49-F238E27FC236}">
                <a16:creationId xmlns:a16="http://schemas.microsoft.com/office/drawing/2014/main" id="{E03898D8-E315-4D05-8936-2B9E4F3C67EE}"/>
              </a:ext>
            </a:extLst>
          </p:cNvPr>
          <p:cNvSpPr>
            <a:spLocks noChangeShapeType="1"/>
          </p:cNvSpPr>
          <p:nvPr/>
        </p:nvSpPr>
        <p:spPr bwMode="auto">
          <a:xfrm>
            <a:off x="8747126" y="3222625"/>
            <a:ext cx="4763" cy="0"/>
          </a:xfrm>
          <a:prstGeom prst="line">
            <a:avLst/>
          </a:prstGeom>
          <a:noFill/>
          <a:ln w="31750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20" name="Line 225">
            <a:extLst>
              <a:ext uri="{FF2B5EF4-FFF2-40B4-BE49-F238E27FC236}">
                <a16:creationId xmlns:a16="http://schemas.microsoft.com/office/drawing/2014/main" id="{DF4CC38E-6F85-45B7-9A69-5B3264C0C25E}"/>
              </a:ext>
            </a:extLst>
          </p:cNvPr>
          <p:cNvSpPr>
            <a:spLocks noChangeShapeType="1"/>
          </p:cNvSpPr>
          <p:nvPr/>
        </p:nvSpPr>
        <p:spPr bwMode="auto">
          <a:xfrm>
            <a:off x="8802688" y="3227387"/>
            <a:ext cx="4763" cy="0"/>
          </a:xfrm>
          <a:prstGeom prst="line">
            <a:avLst/>
          </a:prstGeom>
          <a:noFill/>
          <a:ln w="31750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21" name="Line 226">
            <a:extLst>
              <a:ext uri="{FF2B5EF4-FFF2-40B4-BE49-F238E27FC236}">
                <a16:creationId xmlns:a16="http://schemas.microsoft.com/office/drawing/2014/main" id="{7BD13C44-F28E-4027-A207-1E5A42D96394}"/>
              </a:ext>
            </a:extLst>
          </p:cNvPr>
          <p:cNvSpPr>
            <a:spLocks noChangeShapeType="1"/>
          </p:cNvSpPr>
          <p:nvPr/>
        </p:nvSpPr>
        <p:spPr bwMode="auto">
          <a:xfrm>
            <a:off x="8858251" y="3232150"/>
            <a:ext cx="3175" cy="0"/>
          </a:xfrm>
          <a:prstGeom prst="line">
            <a:avLst/>
          </a:prstGeom>
          <a:noFill/>
          <a:ln w="31750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22" name="Line 227">
            <a:extLst>
              <a:ext uri="{FF2B5EF4-FFF2-40B4-BE49-F238E27FC236}">
                <a16:creationId xmlns:a16="http://schemas.microsoft.com/office/drawing/2014/main" id="{34102EC3-BBA3-4CD7-AB75-2925E3CDF0BB}"/>
              </a:ext>
            </a:extLst>
          </p:cNvPr>
          <p:cNvSpPr>
            <a:spLocks noChangeShapeType="1"/>
          </p:cNvSpPr>
          <p:nvPr/>
        </p:nvSpPr>
        <p:spPr bwMode="auto">
          <a:xfrm>
            <a:off x="8912226" y="3236912"/>
            <a:ext cx="4763" cy="0"/>
          </a:xfrm>
          <a:prstGeom prst="line">
            <a:avLst/>
          </a:prstGeom>
          <a:noFill/>
          <a:ln w="31750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23" name="Line 228">
            <a:extLst>
              <a:ext uri="{FF2B5EF4-FFF2-40B4-BE49-F238E27FC236}">
                <a16:creationId xmlns:a16="http://schemas.microsoft.com/office/drawing/2014/main" id="{EFA764A7-6A94-42A9-B4D5-53DA98AF72FF}"/>
              </a:ext>
            </a:extLst>
          </p:cNvPr>
          <p:cNvSpPr>
            <a:spLocks noChangeShapeType="1"/>
          </p:cNvSpPr>
          <p:nvPr/>
        </p:nvSpPr>
        <p:spPr bwMode="auto">
          <a:xfrm>
            <a:off x="8967788" y="3236912"/>
            <a:ext cx="4763" cy="4763"/>
          </a:xfrm>
          <a:prstGeom prst="line">
            <a:avLst/>
          </a:prstGeom>
          <a:noFill/>
          <a:ln w="31750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24" name="Line 229">
            <a:extLst>
              <a:ext uri="{FF2B5EF4-FFF2-40B4-BE49-F238E27FC236}">
                <a16:creationId xmlns:a16="http://schemas.microsoft.com/office/drawing/2014/main" id="{5AC4C09A-BA97-496E-AC9B-FF1A044FD4F3}"/>
              </a:ext>
            </a:extLst>
          </p:cNvPr>
          <p:cNvSpPr>
            <a:spLocks noChangeShapeType="1"/>
          </p:cNvSpPr>
          <p:nvPr/>
        </p:nvSpPr>
        <p:spPr bwMode="auto">
          <a:xfrm>
            <a:off x="9021763" y="3241675"/>
            <a:ext cx="4763" cy="0"/>
          </a:xfrm>
          <a:prstGeom prst="line">
            <a:avLst/>
          </a:prstGeom>
          <a:noFill/>
          <a:ln w="31750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25" name="Line 230">
            <a:extLst>
              <a:ext uri="{FF2B5EF4-FFF2-40B4-BE49-F238E27FC236}">
                <a16:creationId xmlns:a16="http://schemas.microsoft.com/office/drawing/2014/main" id="{71893444-FCBE-4B30-AE74-2D7F978480E0}"/>
              </a:ext>
            </a:extLst>
          </p:cNvPr>
          <p:cNvSpPr>
            <a:spLocks noChangeShapeType="1"/>
          </p:cNvSpPr>
          <p:nvPr/>
        </p:nvSpPr>
        <p:spPr bwMode="auto">
          <a:xfrm>
            <a:off x="9077326" y="3246437"/>
            <a:ext cx="4763" cy="0"/>
          </a:xfrm>
          <a:prstGeom prst="line">
            <a:avLst/>
          </a:prstGeom>
          <a:noFill/>
          <a:ln w="31750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26" name="Line 231">
            <a:extLst>
              <a:ext uri="{FF2B5EF4-FFF2-40B4-BE49-F238E27FC236}">
                <a16:creationId xmlns:a16="http://schemas.microsoft.com/office/drawing/2014/main" id="{9CA363AF-430E-48AC-B7B8-5C556E74979D}"/>
              </a:ext>
            </a:extLst>
          </p:cNvPr>
          <p:cNvSpPr>
            <a:spLocks noChangeShapeType="1"/>
          </p:cNvSpPr>
          <p:nvPr/>
        </p:nvSpPr>
        <p:spPr bwMode="auto">
          <a:xfrm>
            <a:off x="9131301" y="3251200"/>
            <a:ext cx="4763" cy="0"/>
          </a:xfrm>
          <a:prstGeom prst="line">
            <a:avLst/>
          </a:prstGeom>
          <a:noFill/>
          <a:ln w="31750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27" name="Line 232">
            <a:extLst>
              <a:ext uri="{FF2B5EF4-FFF2-40B4-BE49-F238E27FC236}">
                <a16:creationId xmlns:a16="http://schemas.microsoft.com/office/drawing/2014/main" id="{468A1561-B12C-4327-AD20-657F055281D8}"/>
              </a:ext>
            </a:extLst>
          </p:cNvPr>
          <p:cNvSpPr>
            <a:spLocks noChangeShapeType="1"/>
          </p:cNvSpPr>
          <p:nvPr/>
        </p:nvSpPr>
        <p:spPr bwMode="auto">
          <a:xfrm>
            <a:off x="9186863" y="3251200"/>
            <a:ext cx="4763" cy="0"/>
          </a:xfrm>
          <a:prstGeom prst="line">
            <a:avLst/>
          </a:prstGeom>
          <a:noFill/>
          <a:ln w="31750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28" name="Line 233">
            <a:extLst>
              <a:ext uri="{FF2B5EF4-FFF2-40B4-BE49-F238E27FC236}">
                <a16:creationId xmlns:a16="http://schemas.microsoft.com/office/drawing/2014/main" id="{A1E02A7B-C685-4B54-A6E0-3F3E464A7580}"/>
              </a:ext>
            </a:extLst>
          </p:cNvPr>
          <p:cNvSpPr>
            <a:spLocks noChangeShapeType="1"/>
          </p:cNvSpPr>
          <p:nvPr/>
        </p:nvSpPr>
        <p:spPr bwMode="auto">
          <a:xfrm>
            <a:off x="9240838" y="3255962"/>
            <a:ext cx="4763" cy="0"/>
          </a:xfrm>
          <a:prstGeom prst="line">
            <a:avLst/>
          </a:prstGeom>
          <a:noFill/>
          <a:ln w="31750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29" name="Line 234">
            <a:extLst>
              <a:ext uri="{FF2B5EF4-FFF2-40B4-BE49-F238E27FC236}">
                <a16:creationId xmlns:a16="http://schemas.microsoft.com/office/drawing/2014/main" id="{589A5C5D-83A2-4B6A-BCF3-B2100A741337}"/>
              </a:ext>
            </a:extLst>
          </p:cNvPr>
          <p:cNvSpPr>
            <a:spLocks noChangeShapeType="1"/>
          </p:cNvSpPr>
          <p:nvPr/>
        </p:nvSpPr>
        <p:spPr bwMode="auto">
          <a:xfrm>
            <a:off x="9296401" y="3255962"/>
            <a:ext cx="4763" cy="3175"/>
          </a:xfrm>
          <a:prstGeom prst="line">
            <a:avLst/>
          </a:prstGeom>
          <a:noFill/>
          <a:ln w="31750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30" name="Line 235">
            <a:extLst>
              <a:ext uri="{FF2B5EF4-FFF2-40B4-BE49-F238E27FC236}">
                <a16:creationId xmlns:a16="http://schemas.microsoft.com/office/drawing/2014/main" id="{3AE8BF78-B6B2-4FC4-BEFC-675437D74C4A}"/>
              </a:ext>
            </a:extLst>
          </p:cNvPr>
          <p:cNvSpPr>
            <a:spLocks noChangeShapeType="1"/>
          </p:cNvSpPr>
          <p:nvPr/>
        </p:nvSpPr>
        <p:spPr bwMode="auto">
          <a:xfrm>
            <a:off x="9351963" y="3259137"/>
            <a:ext cx="3175" cy="0"/>
          </a:xfrm>
          <a:prstGeom prst="line">
            <a:avLst/>
          </a:prstGeom>
          <a:noFill/>
          <a:ln w="31750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07" name="Freeform 312">
            <a:extLst>
              <a:ext uri="{FF2B5EF4-FFF2-40B4-BE49-F238E27FC236}">
                <a16:creationId xmlns:a16="http://schemas.microsoft.com/office/drawing/2014/main" id="{4B2EF198-6363-4E8D-947F-B2BB22A5C6D1}"/>
              </a:ext>
            </a:extLst>
          </p:cNvPr>
          <p:cNvSpPr>
            <a:spLocks/>
          </p:cNvSpPr>
          <p:nvPr/>
        </p:nvSpPr>
        <p:spPr bwMode="auto">
          <a:xfrm>
            <a:off x="4294188" y="1970087"/>
            <a:ext cx="5097463" cy="3278188"/>
          </a:xfrm>
          <a:custGeom>
            <a:avLst/>
            <a:gdLst>
              <a:gd name="T0" fmla="*/ 0 w 1115"/>
              <a:gd name="T1" fmla="*/ 717 h 717"/>
              <a:gd name="T2" fmla="*/ 23 w 1115"/>
              <a:gd name="T3" fmla="*/ 686 h 717"/>
              <a:gd name="T4" fmla="*/ 47 w 1115"/>
              <a:gd name="T5" fmla="*/ 647 h 717"/>
              <a:gd name="T6" fmla="*/ 71 w 1115"/>
              <a:gd name="T7" fmla="*/ 618 h 717"/>
              <a:gd name="T8" fmla="*/ 95 w 1115"/>
              <a:gd name="T9" fmla="*/ 588 h 717"/>
              <a:gd name="T10" fmla="*/ 118 w 1115"/>
              <a:gd name="T11" fmla="*/ 537 h 717"/>
              <a:gd name="T12" fmla="*/ 142 w 1115"/>
              <a:gd name="T13" fmla="*/ 492 h 717"/>
              <a:gd name="T14" fmla="*/ 166 w 1115"/>
              <a:gd name="T15" fmla="*/ 420 h 717"/>
              <a:gd name="T16" fmla="*/ 190 w 1115"/>
              <a:gd name="T17" fmla="*/ 394 h 717"/>
              <a:gd name="T18" fmla="*/ 213 w 1115"/>
              <a:gd name="T19" fmla="*/ 358 h 717"/>
              <a:gd name="T20" fmla="*/ 237 w 1115"/>
              <a:gd name="T21" fmla="*/ 332 h 717"/>
              <a:gd name="T22" fmla="*/ 261 w 1115"/>
              <a:gd name="T23" fmla="*/ 302 h 717"/>
              <a:gd name="T24" fmla="*/ 284 w 1115"/>
              <a:gd name="T25" fmla="*/ 279 h 717"/>
              <a:gd name="T26" fmla="*/ 308 w 1115"/>
              <a:gd name="T27" fmla="*/ 257 h 717"/>
              <a:gd name="T28" fmla="*/ 332 w 1115"/>
              <a:gd name="T29" fmla="*/ 228 h 717"/>
              <a:gd name="T30" fmla="*/ 356 w 1115"/>
              <a:gd name="T31" fmla="*/ 212 h 717"/>
              <a:gd name="T32" fmla="*/ 379 w 1115"/>
              <a:gd name="T33" fmla="*/ 197 h 717"/>
              <a:gd name="T34" fmla="*/ 403 w 1115"/>
              <a:gd name="T35" fmla="*/ 167 h 717"/>
              <a:gd name="T36" fmla="*/ 427 w 1115"/>
              <a:gd name="T37" fmla="*/ 132 h 717"/>
              <a:gd name="T38" fmla="*/ 451 w 1115"/>
              <a:gd name="T39" fmla="*/ 116 h 717"/>
              <a:gd name="T40" fmla="*/ 474 w 1115"/>
              <a:gd name="T41" fmla="*/ 92 h 717"/>
              <a:gd name="T42" fmla="*/ 498 w 1115"/>
              <a:gd name="T43" fmla="*/ 80 h 717"/>
              <a:gd name="T44" fmla="*/ 522 w 1115"/>
              <a:gd name="T45" fmla="*/ 84 h 717"/>
              <a:gd name="T46" fmla="*/ 546 w 1115"/>
              <a:gd name="T47" fmla="*/ 45 h 717"/>
              <a:gd name="T48" fmla="*/ 569 w 1115"/>
              <a:gd name="T49" fmla="*/ 55 h 717"/>
              <a:gd name="T50" fmla="*/ 593 w 1115"/>
              <a:gd name="T51" fmla="*/ 39 h 717"/>
              <a:gd name="T52" fmla="*/ 617 w 1115"/>
              <a:gd name="T53" fmla="*/ 16 h 717"/>
              <a:gd name="T54" fmla="*/ 641 w 1115"/>
              <a:gd name="T55" fmla="*/ 2 h 717"/>
              <a:gd name="T56" fmla="*/ 664 w 1115"/>
              <a:gd name="T57" fmla="*/ 0 h 717"/>
              <a:gd name="T58" fmla="*/ 688 w 1115"/>
              <a:gd name="T59" fmla="*/ 11 h 717"/>
              <a:gd name="T60" fmla="*/ 712 w 1115"/>
              <a:gd name="T61" fmla="*/ 0 h 717"/>
              <a:gd name="T62" fmla="*/ 736 w 1115"/>
              <a:gd name="T63" fmla="*/ 6 h 717"/>
              <a:gd name="T64" fmla="*/ 759 w 1115"/>
              <a:gd name="T65" fmla="*/ 12 h 717"/>
              <a:gd name="T66" fmla="*/ 783 w 1115"/>
              <a:gd name="T67" fmla="*/ 8 h 717"/>
              <a:gd name="T68" fmla="*/ 807 w 1115"/>
              <a:gd name="T69" fmla="*/ 12 h 717"/>
              <a:gd name="T70" fmla="*/ 830 w 1115"/>
              <a:gd name="T71" fmla="*/ 17 h 717"/>
              <a:gd name="T72" fmla="*/ 854 w 1115"/>
              <a:gd name="T73" fmla="*/ 20 h 717"/>
              <a:gd name="T74" fmla="*/ 878 w 1115"/>
              <a:gd name="T75" fmla="*/ 45 h 717"/>
              <a:gd name="T76" fmla="*/ 902 w 1115"/>
              <a:gd name="T77" fmla="*/ 41 h 717"/>
              <a:gd name="T78" fmla="*/ 925 w 1115"/>
              <a:gd name="T79" fmla="*/ 66 h 717"/>
              <a:gd name="T80" fmla="*/ 949 w 1115"/>
              <a:gd name="T81" fmla="*/ 76 h 717"/>
              <a:gd name="T82" fmla="*/ 973 w 1115"/>
              <a:gd name="T83" fmla="*/ 88 h 717"/>
              <a:gd name="T84" fmla="*/ 997 w 1115"/>
              <a:gd name="T85" fmla="*/ 137 h 717"/>
              <a:gd name="T86" fmla="*/ 1020 w 1115"/>
              <a:gd name="T87" fmla="*/ 167 h 717"/>
              <a:gd name="T88" fmla="*/ 1044 w 1115"/>
              <a:gd name="T89" fmla="*/ 215 h 717"/>
              <a:gd name="T90" fmla="*/ 1068 w 1115"/>
              <a:gd name="T91" fmla="*/ 283 h 717"/>
              <a:gd name="T92" fmla="*/ 1092 w 1115"/>
              <a:gd name="T93" fmla="*/ 321 h 717"/>
              <a:gd name="T94" fmla="*/ 1115 w 1115"/>
              <a:gd name="T95" fmla="*/ 391 h 7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115" h="717">
                <a:moveTo>
                  <a:pt x="0" y="717"/>
                </a:moveTo>
                <a:lnTo>
                  <a:pt x="23" y="686"/>
                </a:lnTo>
                <a:lnTo>
                  <a:pt x="47" y="647"/>
                </a:lnTo>
                <a:lnTo>
                  <a:pt x="71" y="618"/>
                </a:lnTo>
                <a:lnTo>
                  <a:pt x="95" y="588"/>
                </a:lnTo>
                <a:lnTo>
                  <a:pt x="118" y="537"/>
                </a:lnTo>
                <a:lnTo>
                  <a:pt x="142" y="492"/>
                </a:lnTo>
                <a:lnTo>
                  <a:pt x="166" y="420"/>
                </a:lnTo>
                <a:lnTo>
                  <a:pt x="190" y="394"/>
                </a:lnTo>
                <a:lnTo>
                  <a:pt x="213" y="358"/>
                </a:lnTo>
                <a:lnTo>
                  <a:pt x="237" y="332"/>
                </a:lnTo>
                <a:lnTo>
                  <a:pt x="261" y="302"/>
                </a:lnTo>
                <a:lnTo>
                  <a:pt x="284" y="279"/>
                </a:lnTo>
                <a:lnTo>
                  <a:pt x="308" y="257"/>
                </a:lnTo>
                <a:lnTo>
                  <a:pt x="332" y="228"/>
                </a:lnTo>
                <a:lnTo>
                  <a:pt x="356" y="212"/>
                </a:lnTo>
                <a:lnTo>
                  <a:pt x="379" y="197"/>
                </a:lnTo>
                <a:lnTo>
                  <a:pt x="403" y="167"/>
                </a:lnTo>
                <a:lnTo>
                  <a:pt x="427" y="132"/>
                </a:lnTo>
                <a:lnTo>
                  <a:pt x="451" y="116"/>
                </a:lnTo>
                <a:lnTo>
                  <a:pt x="474" y="92"/>
                </a:lnTo>
                <a:lnTo>
                  <a:pt x="498" y="80"/>
                </a:lnTo>
                <a:lnTo>
                  <a:pt x="522" y="84"/>
                </a:lnTo>
                <a:lnTo>
                  <a:pt x="546" y="45"/>
                </a:lnTo>
                <a:lnTo>
                  <a:pt x="569" y="55"/>
                </a:lnTo>
                <a:lnTo>
                  <a:pt x="593" y="39"/>
                </a:lnTo>
                <a:lnTo>
                  <a:pt x="617" y="16"/>
                </a:lnTo>
                <a:lnTo>
                  <a:pt x="641" y="2"/>
                </a:lnTo>
                <a:lnTo>
                  <a:pt x="664" y="0"/>
                </a:lnTo>
                <a:lnTo>
                  <a:pt x="688" y="11"/>
                </a:lnTo>
                <a:lnTo>
                  <a:pt x="712" y="0"/>
                </a:lnTo>
                <a:lnTo>
                  <a:pt x="736" y="6"/>
                </a:lnTo>
                <a:lnTo>
                  <a:pt x="759" y="12"/>
                </a:lnTo>
                <a:lnTo>
                  <a:pt x="783" y="8"/>
                </a:lnTo>
                <a:lnTo>
                  <a:pt x="807" y="12"/>
                </a:lnTo>
                <a:lnTo>
                  <a:pt x="830" y="17"/>
                </a:lnTo>
                <a:lnTo>
                  <a:pt x="854" y="20"/>
                </a:lnTo>
                <a:lnTo>
                  <a:pt x="878" y="45"/>
                </a:lnTo>
                <a:lnTo>
                  <a:pt x="902" y="41"/>
                </a:lnTo>
                <a:lnTo>
                  <a:pt x="925" y="66"/>
                </a:lnTo>
                <a:lnTo>
                  <a:pt x="949" y="76"/>
                </a:lnTo>
                <a:lnTo>
                  <a:pt x="973" y="88"/>
                </a:lnTo>
                <a:lnTo>
                  <a:pt x="997" y="137"/>
                </a:lnTo>
                <a:lnTo>
                  <a:pt x="1020" y="167"/>
                </a:lnTo>
                <a:lnTo>
                  <a:pt x="1044" y="215"/>
                </a:lnTo>
                <a:lnTo>
                  <a:pt x="1068" y="283"/>
                </a:lnTo>
                <a:lnTo>
                  <a:pt x="1092" y="321"/>
                </a:lnTo>
                <a:lnTo>
                  <a:pt x="1115" y="391"/>
                </a:lnTo>
              </a:path>
            </a:pathLst>
          </a:custGeom>
          <a:noFill/>
          <a:ln w="31750">
            <a:solidFill>
              <a:srgbClr val="1A476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08" name="Oval 313">
            <a:extLst>
              <a:ext uri="{FF2B5EF4-FFF2-40B4-BE49-F238E27FC236}">
                <a16:creationId xmlns:a16="http://schemas.microsoft.com/office/drawing/2014/main" id="{1646B7FF-2875-41F7-B794-E1F6065DC04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71963" y="5230813"/>
            <a:ext cx="41275" cy="36513"/>
          </a:xfrm>
          <a:prstGeom prst="ellipse">
            <a:avLst/>
          </a:prstGeom>
          <a:solidFill>
            <a:srgbClr val="1A476F"/>
          </a:solidFill>
          <a:ln w="31750">
            <a:solidFill>
              <a:srgbClr val="1A476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09" name="Oval 314">
            <a:extLst>
              <a:ext uri="{FF2B5EF4-FFF2-40B4-BE49-F238E27FC236}">
                <a16:creationId xmlns:a16="http://schemas.microsoft.com/office/drawing/2014/main" id="{CAF63F3C-174F-41EE-A8CE-D1CCEAC039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81501" y="5084763"/>
            <a:ext cx="41275" cy="39688"/>
          </a:xfrm>
          <a:prstGeom prst="ellipse">
            <a:avLst/>
          </a:prstGeom>
          <a:solidFill>
            <a:srgbClr val="1A476F"/>
          </a:solidFill>
          <a:ln w="31750">
            <a:solidFill>
              <a:srgbClr val="1A476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10" name="Oval 315">
            <a:extLst>
              <a:ext uri="{FF2B5EF4-FFF2-40B4-BE49-F238E27FC236}">
                <a16:creationId xmlns:a16="http://schemas.microsoft.com/office/drawing/2014/main" id="{D344EB54-0C34-4EA8-AA54-E2FD979FA8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1038" y="4905375"/>
            <a:ext cx="36513" cy="41275"/>
          </a:xfrm>
          <a:prstGeom prst="ellipse">
            <a:avLst/>
          </a:prstGeom>
          <a:solidFill>
            <a:srgbClr val="1A476F"/>
          </a:solidFill>
          <a:ln w="31750">
            <a:solidFill>
              <a:srgbClr val="1A476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11" name="Oval 316">
            <a:extLst>
              <a:ext uri="{FF2B5EF4-FFF2-40B4-BE49-F238E27FC236}">
                <a16:creationId xmlns:a16="http://schemas.microsoft.com/office/drawing/2014/main" id="{CCDC68DA-678F-4567-A221-E1717FC2AE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95813" y="4778375"/>
            <a:ext cx="41275" cy="41275"/>
          </a:xfrm>
          <a:prstGeom prst="ellipse">
            <a:avLst/>
          </a:prstGeom>
          <a:solidFill>
            <a:srgbClr val="1A476F"/>
          </a:solidFill>
          <a:ln w="31750">
            <a:solidFill>
              <a:srgbClr val="1A476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12" name="Oval 317">
            <a:extLst>
              <a:ext uri="{FF2B5EF4-FFF2-40B4-BE49-F238E27FC236}">
                <a16:creationId xmlns:a16="http://schemas.microsoft.com/office/drawing/2014/main" id="{E603BEBC-DBA8-4B00-AC18-E564074A66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05351" y="4635500"/>
            <a:ext cx="41275" cy="41275"/>
          </a:xfrm>
          <a:prstGeom prst="ellipse">
            <a:avLst/>
          </a:prstGeom>
          <a:solidFill>
            <a:srgbClr val="1A476F"/>
          </a:solidFill>
          <a:ln w="31750">
            <a:solidFill>
              <a:srgbClr val="1A476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13" name="Oval 318">
            <a:extLst>
              <a:ext uri="{FF2B5EF4-FFF2-40B4-BE49-F238E27FC236}">
                <a16:creationId xmlns:a16="http://schemas.microsoft.com/office/drawing/2014/main" id="{BEF641C5-69F5-40D5-BF16-9222099841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16476" y="4406900"/>
            <a:ext cx="41275" cy="41275"/>
          </a:xfrm>
          <a:prstGeom prst="ellipse">
            <a:avLst/>
          </a:prstGeom>
          <a:solidFill>
            <a:srgbClr val="1A476F"/>
          </a:solidFill>
          <a:ln w="31750">
            <a:solidFill>
              <a:srgbClr val="1A476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14" name="Oval 319">
            <a:extLst>
              <a:ext uri="{FF2B5EF4-FFF2-40B4-BE49-F238E27FC236}">
                <a16:creationId xmlns:a16="http://schemas.microsoft.com/office/drawing/2014/main" id="{12F3429E-9FC5-4800-B5AA-226AEAE456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26013" y="4202113"/>
            <a:ext cx="36513" cy="41275"/>
          </a:xfrm>
          <a:prstGeom prst="ellipse">
            <a:avLst/>
          </a:prstGeom>
          <a:solidFill>
            <a:srgbClr val="1A476F"/>
          </a:solidFill>
          <a:ln w="31750">
            <a:solidFill>
              <a:srgbClr val="1A476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15" name="Oval 320">
            <a:extLst>
              <a:ext uri="{FF2B5EF4-FFF2-40B4-BE49-F238E27FC236}">
                <a16:creationId xmlns:a16="http://schemas.microsoft.com/office/drawing/2014/main" id="{A378A174-549B-49C9-AE6F-390B9E6F65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30788" y="3871913"/>
            <a:ext cx="41275" cy="41275"/>
          </a:xfrm>
          <a:prstGeom prst="ellipse">
            <a:avLst/>
          </a:prstGeom>
          <a:solidFill>
            <a:srgbClr val="1A476F"/>
          </a:solidFill>
          <a:ln w="31750">
            <a:solidFill>
              <a:srgbClr val="1A476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16" name="Oval 321">
            <a:extLst>
              <a:ext uri="{FF2B5EF4-FFF2-40B4-BE49-F238E27FC236}">
                <a16:creationId xmlns:a16="http://schemas.microsoft.com/office/drawing/2014/main" id="{F756590C-7575-4BC0-9D14-8A75C799BF9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40326" y="3752850"/>
            <a:ext cx="41275" cy="41275"/>
          </a:xfrm>
          <a:prstGeom prst="ellipse">
            <a:avLst/>
          </a:prstGeom>
          <a:solidFill>
            <a:srgbClr val="1A476F"/>
          </a:solidFill>
          <a:ln w="31750">
            <a:solidFill>
              <a:srgbClr val="1A476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17" name="Oval 322">
            <a:extLst>
              <a:ext uri="{FF2B5EF4-FFF2-40B4-BE49-F238E27FC236}">
                <a16:creationId xmlns:a16="http://schemas.microsoft.com/office/drawing/2014/main" id="{0F8096FD-98D9-4E85-B2DD-B44B1A516C3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49863" y="3584575"/>
            <a:ext cx="41275" cy="41275"/>
          </a:xfrm>
          <a:prstGeom prst="ellipse">
            <a:avLst/>
          </a:prstGeom>
          <a:solidFill>
            <a:srgbClr val="1A476F"/>
          </a:solidFill>
          <a:ln w="31750">
            <a:solidFill>
              <a:srgbClr val="1A476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18" name="Oval 323">
            <a:extLst>
              <a:ext uri="{FF2B5EF4-FFF2-40B4-BE49-F238E27FC236}">
                <a16:creationId xmlns:a16="http://schemas.microsoft.com/office/drawing/2014/main" id="{69771845-551D-4A78-A533-A3D64398C5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59401" y="3470275"/>
            <a:ext cx="36513" cy="36513"/>
          </a:xfrm>
          <a:prstGeom prst="ellipse">
            <a:avLst/>
          </a:prstGeom>
          <a:solidFill>
            <a:srgbClr val="1A476F"/>
          </a:solidFill>
          <a:ln w="31750">
            <a:solidFill>
              <a:srgbClr val="1A476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19" name="Oval 324">
            <a:extLst>
              <a:ext uri="{FF2B5EF4-FFF2-40B4-BE49-F238E27FC236}">
                <a16:creationId xmlns:a16="http://schemas.microsoft.com/office/drawing/2014/main" id="{79A4CCF7-C45A-4E92-85DA-54467988CB1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65763" y="3328987"/>
            <a:ext cx="39688" cy="41275"/>
          </a:xfrm>
          <a:prstGeom prst="ellipse">
            <a:avLst/>
          </a:prstGeom>
          <a:solidFill>
            <a:srgbClr val="1A476F"/>
          </a:solidFill>
          <a:ln w="31750">
            <a:solidFill>
              <a:srgbClr val="1A476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20" name="Oval 325">
            <a:extLst>
              <a:ext uri="{FF2B5EF4-FFF2-40B4-BE49-F238E27FC236}">
                <a16:creationId xmlns:a16="http://schemas.microsoft.com/office/drawing/2014/main" id="{7F6D2F4E-99C8-4AE8-8E3B-165BB1913C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75301" y="3227387"/>
            <a:ext cx="41275" cy="41275"/>
          </a:xfrm>
          <a:prstGeom prst="ellipse">
            <a:avLst/>
          </a:prstGeom>
          <a:solidFill>
            <a:srgbClr val="1A476F"/>
          </a:solidFill>
          <a:ln w="31750">
            <a:solidFill>
              <a:srgbClr val="1A476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21" name="Oval 326">
            <a:extLst>
              <a:ext uri="{FF2B5EF4-FFF2-40B4-BE49-F238E27FC236}">
                <a16:creationId xmlns:a16="http://schemas.microsoft.com/office/drawing/2014/main" id="{106F5337-0A47-4071-84D2-59C2FC1C71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84838" y="3127375"/>
            <a:ext cx="41275" cy="41275"/>
          </a:xfrm>
          <a:prstGeom prst="ellipse">
            <a:avLst/>
          </a:prstGeom>
          <a:solidFill>
            <a:srgbClr val="1A476F"/>
          </a:solidFill>
          <a:ln w="31750">
            <a:solidFill>
              <a:srgbClr val="1A476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22" name="Oval 327">
            <a:extLst>
              <a:ext uri="{FF2B5EF4-FFF2-40B4-BE49-F238E27FC236}">
                <a16:creationId xmlns:a16="http://schemas.microsoft.com/office/drawing/2014/main" id="{930A48C8-87EA-44A1-B4D2-D0E9AE0C52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94376" y="2994025"/>
            <a:ext cx="36513" cy="36513"/>
          </a:xfrm>
          <a:prstGeom prst="ellipse">
            <a:avLst/>
          </a:prstGeom>
          <a:solidFill>
            <a:srgbClr val="1A476F"/>
          </a:solidFill>
          <a:ln w="31750">
            <a:solidFill>
              <a:srgbClr val="1A476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23" name="Oval 328">
            <a:extLst>
              <a:ext uri="{FF2B5EF4-FFF2-40B4-BE49-F238E27FC236}">
                <a16:creationId xmlns:a16="http://schemas.microsoft.com/office/drawing/2014/main" id="{ADFFAEC7-9F36-4631-ABBF-E1567E5DAF9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99151" y="2916237"/>
            <a:ext cx="41275" cy="41275"/>
          </a:xfrm>
          <a:prstGeom prst="ellipse">
            <a:avLst/>
          </a:prstGeom>
          <a:solidFill>
            <a:srgbClr val="1A476F"/>
          </a:solidFill>
          <a:ln w="31750">
            <a:solidFill>
              <a:srgbClr val="1A476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24" name="Oval 329">
            <a:extLst>
              <a:ext uri="{FF2B5EF4-FFF2-40B4-BE49-F238E27FC236}">
                <a16:creationId xmlns:a16="http://schemas.microsoft.com/office/drawing/2014/main" id="{0602A28B-ED09-448A-85DB-EC4F107158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08688" y="2852737"/>
            <a:ext cx="41275" cy="41275"/>
          </a:xfrm>
          <a:prstGeom prst="ellipse">
            <a:avLst/>
          </a:prstGeom>
          <a:solidFill>
            <a:srgbClr val="1A476F"/>
          </a:solidFill>
          <a:ln w="31750">
            <a:solidFill>
              <a:srgbClr val="1A476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25" name="Oval 330">
            <a:extLst>
              <a:ext uri="{FF2B5EF4-FFF2-40B4-BE49-F238E27FC236}">
                <a16:creationId xmlns:a16="http://schemas.microsoft.com/office/drawing/2014/main" id="{D4D3AC79-BC97-403E-9382-4B771F89CB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18226" y="2716212"/>
            <a:ext cx="41275" cy="36513"/>
          </a:xfrm>
          <a:prstGeom prst="ellipse">
            <a:avLst/>
          </a:prstGeom>
          <a:solidFill>
            <a:srgbClr val="1A476F"/>
          </a:solidFill>
          <a:ln w="31750">
            <a:solidFill>
              <a:srgbClr val="1A476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26" name="Oval 331">
            <a:extLst>
              <a:ext uri="{FF2B5EF4-FFF2-40B4-BE49-F238E27FC236}">
                <a16:creationId xmlns:a16="http://schemas.microsoft.com/office/drawing/2014/main" id="{97D1BCDC-296A-41A6-B884-8F4FBFC5937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29351" y="2555875"/>
            <a:ext cx="36513" cy="41275"/>
          </a:xfrm>
          <a:prstGeom prst="ellipse">
            <a:avLst/>
          </a:prstGeom>
          <a:solidFill>
            <a:srgbClr val="1A476F"/>
          </a:solidFill>
          <a:ln w="31750">
            <a:solidFill>
              <a:srgbClr val="1A476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27" name="Oval 332">
            <a:extLst>
              <a:ext uri="{FF2B5EF4-FFF2-40B4-BE49-F238E27FC236}">
                <a16:creationId xmlns:a16="http://schemas.microsoft.com/office/drawing/2014/main" id="{8F7A6298-8BDB-4C18-8DBB-AB258B5542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34126" y="2482850"/>
            <a:ext cx="41275" cy="36513"/>
          </a:xfrm>
          <a:prstGeom prst="ellipse">
            <a:avLst/>
          </a:prstGeom>
          <a:solidFill>
            <a:srgbClr val="1A476F"/>
          </a:solidFill>
          <a:ln w="31750">
            <a:solidFill>
              <a:srgbClr val="1A476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28" name="Oval 333">
            <a:extLst>
              <a:ext uri="{FF2B5EF4-FFF2-40B4-BE49-F238E27FC236}">
                <a16:creationId xmlns:a16="http://schemas.microsoft.com/office/drawing/2014/main" id="{89C808BA-F09F-4819-91AE-DEEDFB543C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43663" y="2373312"/>
            <a:ext cx="41275" cy="36513"/>
          </a:xfrm>
          <a:prstGeom prst="ellipse">
            <a:avLst/>
          </a:prstGeom>
          <a:solidFill>
            <a:srgbClr val="1A476F"/>
          </a:solidFill>
          <a:ln w="31750">
            <a:solidFill>
              <a:srgbClr val="1A476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29" name="Oval 334">
            <a:extLst>
              <a:ext uri="{FF2B5EF4-FFF2-40B4-BE49-F238E27FC236}">
                <a16:creationId xmlns:a16="http://schemas.microsoft.com/office/drawing/2014/main" id="{5A5EA920-2D54-404D-B254-EDFB36698D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53201" y="2312987"/>
            <a:ext cx="41275" cy="41275"/>
          </a:xfrm>
          <a:prstGeom prst="ellipse">
            <a:avLst/>
          </a:prstGeom>
          <a:solidFill>
            <a:srgbClr val="1A476F"/>
          </a:solidFill>
          <a:ln w="31750">
            <a:solidFill>
              <a:srgbClr val="1A476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30" name="Oval 335">
            <a:extLst>
              <a:ext uri="{FF2B5EF4-FFF2-40B4-BE49-F238E27FC236}">
                <a16:creationId xmlns:a16="http://schemas.microsoft.com/office/drawing/2014/main" id="{184B0EBF-373D-43AB-B7CB-D643DFC5E8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57976" y="2336800"/>
            <a:ext cx="41275" cy="41275"/>
          </a:xfrm>
          <a:prstGeom prst="ellipse">
            <a:avLst/>
          </a:prstGeom>
          <a:solidFill>
            <a:srgbClr val="1A476F"/>
          </a:solidFill>
          <a:ln w="31750">
            <a:solidFill>
              <a:srgbClr val="1A476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31" name="Oval 336">
            <a:extLst>
              <a:ext uri="{FF2B5EF4-FFF2-40B4-BE49-F238E27FC236}">
                <a16:creationId xmlns:a16="http://schemas.microsoft.com/office/drawing/2014/main" id="{613ECCF7-B384-4C96-B66C-DF2524353B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67513" y="2152650"/>
            <a:ext cx="41275" cy="41275"/>
          </a:xfrm>
          <a:prstGeom prst="ellipse">
            <a:avLst/>
          </a:prstGeom>
          <a:solidFill>
            <a:srgbClr val="1A476F"/>
          </a:solidFill>
          <a:ln w="31750">
            <a:solidFill>
              <a:srgbClr val="1A476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32" name="Oval 337">
            <a:extLst>
              <a:ext uri="{FF2B5EF4-FFF2-40B4-BE49-F238E27FC236}">
                <a16:creationId xmlns:a16="http://schemas.microsoft.com/office/drawing/2014/main" id="{E4A54A7D-C360-4540-A118-92D0FBFABF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77051" y="2198687"/>
            <a:ext cx="41275" cy="41275"/>
          </a:xfrm>
          <a:prstGeom prst="ellipse">
            <a:avLst/>
          </a:prstGeom>
          <a:solidFill>
            <a:srgbClr val="1A476F"/>
          </a:solidFill>
          <a:ln w="31750">
            <a:solidFill>
              <a:srgbClr val="1A476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33" name="Oval 338">
            <a:extLst>
              <a:ext uri="{FF2B5EF4-FFF2-40B4-BE49-F238E27FC236}">
                <a16:creationId xmlns:a16="http://schemas.microsoft.com/office/drawing/2014/main" id="{19B92FB9-94BD-4CAD-B531-5B7B5003B54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88176" y="2130425"/>
            <a:ext cx="36513" cy="36513"/>
          </a:xfrm>
          <a:prstGeom prst="ellipse">
            <a:avLst/>
          </a:prstGeom>
          <a:solidFill>
            <a:srgbClr val="1A476F"/>
          </a:solidFill>
          <a:ln w="31750">
            <a:solidFill>
              <a:srgbClr val="1A476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34" name="Oval 339">
            <a:extLst>
              <a:ext uri="{FF2B5EF4-FFF2-40B4-BE49-F238E27FC236}">
                <a16:creationId xmlns:a16="http://schemas.microsoft.com/office/drawing/2014/main" id="{03D97689-0EAB-423D-85F8-0840482644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92951" y="2020887"/>
            <a:ext cx="41275" cy="41275"/>
          </a:xfrm>
          <a:prstGeom prst="ellipse">
            <a:avLst/>
          </a:prstGeom>
          <a:solidFill>
            <a:srgbClr val="1A476F"/>
          </a:solidFill>
          <a:ln w="31750">
            <a:solidFill>
              <a:srgbClr val="1A476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35" name="Oval 340">
            <a:extLst>
              <a:ext uri="{FF2B5EF4-FFF2-40B4-BE49-F238E27FC236}">
                <a16:creationId xmlns:a16="http://schemas.microsoft.com/office/drawing/2014/main" id="{36BF41B6-2A7C-4C6D-AB69-11856006B2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02488" y="1962150"/>
            <a:ext cx="41275" cy="36513"/>
          </a:xfrm>
          <a:prstGeom prst="ellipse">
            <a:avLst/>
          </a:prstGeom>
          <a:solidFill>
            <a:srgbClr val="1A476F"/>
          </a:solidFill>
          <a:ln w="31750">
            <a:solidFill>
              <a:srgbClr val="1A476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36" name="Oval 341">
            <a:extLst>
              <a:ext uri="{FF2B5EF4-FFF2-40B4-BE49-F238E27FC236}">
                <a16:creationId xmlns:a16="http://schemas.microsoft.com/office/drawing/2014/main" id="{13BE5DA4-59A3-451E-98FD-C8E4CC3E4D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12026" y="1952625"/>
            <a:ext cx="41275" cy="41275"/>
          </a:xfrm>
          <a:prstGeom prst="ellipse">
            <a:avLst/>
          </a:prstGeom>
          <a:solidFill>
            <a:srgbClr val="1A476F"/>
          </a:solidFill>
          <a:ln w="31750">
            <a:solidFill>
              <a:srgbClr val="1A476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37" name="Oval 342">
            <a:extLst>
              <a:ext uri="{FF2B5EF4-FFF2-40B4-BE49-F238E27FC236}">
                <a16:creationId xmlns:a16="http://schemas.microsoft.com/office/drawing/2014/main" id="{01F5E331-9138-4143-83AB-2691999EEAB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21563" y="2001837"/>
            <a:ext cx="36513" cy="41275"/>
          </a:xfrm>
          <a:prstGeom prst="ellipse">
            <a:avLst/>
          </a:prstGeom>
          <a:solidFill>
            <a:srgbClr val="1A476F"/>
          </a:solidFill>
          <a:ln w="31750">
            <a:solidFill>
              <a:srgbClr val="1A476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38" name="Oval 343">
            <a:extLst>
              <a:ext uri="{FF2B5EF4-FFF2-40B4-BE49-F238E27FC236}">
                <a16:creationId xmlns:a16="http://schemas.microsoft.com/office/drawing/2014/main" id="{EC2F36C6-3597-4A76-AF6A-F077D01C24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26338" y="1947862"/>
            <a:ext cx="41275" cy="41275"/>
          </a:xfrm>
          <a:prstGeom prst="ellipse">
            <a:avLst/>
          </a:prstGeom>
          <a:solidFill>
            <a:srgbClr val="1A476F"/>
          </a:solidFill>
          <a:ln w="31750">
            <a:solidFill>
              <a:srgbClr val="1A476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39" name="Oval 344">
            <a:extLst>
              <a:ext uri="{FF2B5EF4-FFF2-40B4-BE49-F238E27FC236}">
                <a16:creationId xmlns:a16="http://schemas.microsoft.com/office/drawing/2014/main" id="{B1056209-D31F-42C4-B2F8-A02865BC19E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37463" y="1974850"/>
            <a:ext cx="39688" cy="41275"/>
          </a:xfrm>
          <a:prstGeom prst="ellipse">
            <a:avLst/>
          </a:prstGeom>
          <a:solidFill>
            <a:srgbClr val="1A476F"/>
          </a:solidFill>
          <a:ln w="31750">
            <a:solidFill>
              <a:srgbClr val="1A476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40" name="Oval 345">
            <a:extLst>
              <a:ext uri="{FF2B5EF4-FFF2-40B4-BE49-F238E27FC236}">
                <a16:creationId xmlns:a16="http://schemas.microsoft.com/office/drawing/2014/main" id="{2A440BD7-898A-457F-982B-4FAEF5B4E8E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47001" y="2001837"/>
            <a:ext cx="41275" cy="41275"/>
          </a:xfrm>
          <a:prstGeom prst="ellipse">
            <a:avLst/>
          </a:prstGeom>
          <a:solidFill>
            <a:srgbClr val="1A476F"/>
          </a:solidFill>
          <a:ln w="31750">
            <a:solidFill>
              <a:srgbClr val="1A476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41" name="Oval 346">
            <a:extLst>
              <a:ext uri="{FF2B5EF4-FFF2-40B4-BE49-F238E27FC236}">
                <a16:creationId xmlns:a16="http://schemas.microsoft.com/office/drawing/2014/main" id="{0C1D2CDB-355B-423C-89EA-3A20CADDE0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56538" y="1989137"/>
            <a:ext cx="36513" cy="41275"/>
          </a:xfrm>
          <a:prstGeom prst="ellipse">
            <a:avLst/>
          </a:prstGeom>
          <a:solidFill>
            <a:srgbClr val="1A476F"/>
          </a:solidFill>
          <a:ln w="31750">
            <a:solidFill>
              <a:srgbClr val="1A476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42" name="Oval 347">
            <a:extLst>
              <a:ext uri="{FF2B5EF4-FFF2-40B4-BE49-F238E27FC236}">
                <a16:creationId xmlns:a16="http://schemas.microsoft.com/office/drawing/2014/main" id="{E380E78C-D59B-44BD-B822-127F77AC87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61313" y="2001837"/>
            <a:ext cx="41275" cy="41275"/>
          </a:xfrm>
          <a:prstGeom prst="ellipse">
            <a:avLst/>
          </a:prstGeom>
          <a:solidFill>
            <a:srgbClr val="1A476F"/>
          </a:solidFill>
          <a:ln w="31750">
            <a:solidFill>
              <a:srgbClr val="1A476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43" name="Oval 348">
            <a:extLst>
              <a:ext uri="{FF2B5EF4-FFF2-40B4-BE49-F238E27FC236}">
                <a16:creationId xmlns:a16="http://schemas.microsoft.com/office/drawing/2014/main" id="{985D1AFA-61CA-402F-841C-60603CE585D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70851" y="2030412"/>
            <a:ext cx="41275" cy="41275"/>
          </a:xfrm>
          <a:prstGeom prst="ellipse">
            <a:avLst/>
          </a:prstGeom>
          <a:solidFill>
            <a:srgbClr val="1A476F"/>
          </a:solidFill>
          <a:ln w="31750">
            <a:solidFill>
              <a:srgbClr val="1A476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44" name="Oval 349">
            <a:extLst>
              <a:ext uri="{FF2B5EF4-FFF2-40B4-BE49-F238E27FC236}">
                <a16:creationId xmlns:a16="http://schemas.microsoft.com/office/drawing/2014/main" id="{084AEF7A-CA10-4A00-A92E-EB1DD056E5B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0388" y="2043112"/>
            <a:ext cx="41275" cy="36513"/>
          </a:xfrm>
          <a:prstGeom prst="ellipse">
            <a:avLst/>
          </a:prstGeom>
          <a:solidFill>
            <a:srgbClr val="1A476F"/>
          </a:solidFill>
          <a:ln w="31750">
            <a:solidFill>
              <a:srgbClr val="1A476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45" name="Oval 350">
            <a:extLst>
              <a:ext uri="{FF2B5EF4-FFF2-40B4-BE49-F238E27FC236}">
                <a16:creationId xmlns:a16="http://schemas.microsoft.com/office/drawing/2014/main" id="{7CB86936-66D5-4AF2-9F79-98D7E20D50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89926" y="2157412"/>
            <a:ext cx="36513" cy="41275"/>
          </a:xfrm>
          <a:prstGeom prst="ellipse">
            <a:avLst/>
          </a:prstGeom>
          <a:solidFill>
            <a:srgbClr val="1A476F"/>
          </a:solidFill>
          <a:ln w="31750">
            <a:solidFill>
              <a:srgbClr val="1A476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46" name="Oval 351">
            <a:extLst>
              <a:ext uri="{FF2B5EF4-FFF2-40B4-BE49-F238E27FC236}">
                <a16:creationId xmlns:a16="http://schemas.microsoft.com/office/drawing/2014/main" id="{A928AFB6-EBA7-447E-8053-41AB1448D41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96288" y="2139950"/>
            <a:ext cx="41275" cy="41275"/>
          </a:xfrm>
          <a:prstGeom prst="ellipse">
            <a:avLst/>
          </a:prstGeom>
          <a:solidFill>
            <a:srgbClr val="1A476F"/>
          </a:solidFill>
          <a:ln w="31750">
            <a:solidFill>
              <a:srgbClr val="1A476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47" name="Oval 352">
            <a:extLst>
              <a:ext uri="{FF2B5EF4-FFF2-40B4-BE49-F238E27FC236}">
                <a16:creationId xmlns:a16="http://schemas.microsoft.com/office/drawing/2014/main" id="{C39854A5-5346-4180-AD6F-850DA770DFA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505826" y="2254250"/>
            <a:ext cx="41275" cy="41275"/>
          </a:xfrm>
          <a:prstGeom prst="ellipse">
            <a:avLst/>
          </a:prstGeom>
          <a:solidFill>
            <a:srgbClr val="1A476F"/>
          </a:solidFill>
          <a:ln w="31750">
            <a:solidFill>
              <a:srgbClr val="1A476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48" name="Oval 353">
            <a:extLst>
              <a:ext uri="{FF2B5EF4-FFF2-40B4-BE49-F238E27FC236}">
                <a16:creationId xmlns:a16="http://schemas.microsoft.com/office/drawing/2014/main" id="{A13ACCD3-9CDD-4C7B-A344-93A2CC5EEE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15363" y="2300287"/>
            <a:ext cx="41275" cy="41275"/>
          </a:xfrm>
          <a:prstGeom prst="ellipse">
            <a:avLst/>
          </a:prstGeom>
          <a:solidFill>
            <a:srgbClr val="1A476F"/>
          </a:solidFill>
          <a:ln w="31750">
            <a:solidFill>
              <a:srgbClr val="1A476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49" name="Oval 354">
            <a:extLst>
              <a:ext uri="{FF2B5EF4-FFF2-40B4-BE49-F238E27FC236}">
                <a16:creationId xmlns:a16="http://schemas.microsoft.com/office/drawing/2014/main" id="{90DF8488-FF0F-4E52-BFD6-16EFC2C228A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724901" y="2354262"/>
            <a:ext cx="36513" cy="41275"/>
          </a:xfrm>
          <a:prstGeom prst="ellipse">
            <a:avLst/>
          </a:prstGeom>
          <a:solidFill>
            <a:srgbClr val="1A476F"/>
          </a:solidFill>
          <a:ln w="31750">
            <a:solidFill>
              <a:srgbClr val="1A476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50" name="Oval 355">
            <a:extLst>
              <a:ext uri="{FF2B5EF4-FFF2-40B4-BE49-F238E27FC236}">
                <a16:creationId xmlns:a16="http://schemas.microsoft.com/office/drawing/2014/main" id="{FE02D48A-07A3-4329-A9C4-AAC15D4DA0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829676" y="2578100"/>
            <a:ext cx="41275" cy="36513"/>
          </a:xfrm>
          <a:prstGeom prst="ellipse">
            <a:avLst/>
          </a:prstGeom>
          <a:solidFill>
            <a:srgbClr val="1A476F"/>
          </a:solidFill>
          <a:ln w="31750">
            <a:solidFill>
              <a:srgbClr val="1A476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51" name="Oval 356">
            <a:extLst>
              <a:ext uri="{FF2B5EF4-FFF2-40B4-BE49-F238E27FC236}">
                <a16:creationId xmlns:a16="http://schemas.microsoft.com/office/drawing/2014/main" id="{77DD4BA8-45A8-45CE-9807-EB9E348E770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39213" y="2716212"/>
            <a:ext cx="41275" cy="36513"/>
          </a:xfrm>
          <a:prstGeom prst="ellipse">
            <a:avLst/>
          </a:prstGeom>
          <a:solidFill>
            <a:srgbClr val="1A476F"/>
          </a:solidFill>
          <a:ln w="31750">
            <a:solidFill>
              <a:srgbClr val="1A476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52" name="Oval 357">
            <a:extLst>
              <a:ext uri="{FF2B5EF4-FFF2-40B4-BE49-F238E27FC236}">
                <a16:creationId xmlns:a16="http://schemas.microsoft.com/office/drawing/2014/main" id="{7F44F85A-234F-4502-9375-807E75A045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48751" y="2930525"/>
            <a:ext cx="41275" cy="41275"/>
          </a:xfrm>
          <a:prstGeom prst="ellipse">
            <a:avLst/>
          </a:prstGeom>
          <a:solidFill>
            <a:srgbClr val="1A476F"/>
          </a:solidFill>
          <a:ln w="31750">
            <a:solidFill>
              <a:srgbClr val="1A476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53" name="Oval 358">
            <a:extLst>
              <a:ext uri="{FF2B5EF4-FFF2-40B4-BE49-F238E27FC236}">
                <a16:creationId xmlns:a16="http://schemas.microsoft.com/office/drawing/2014/main" id="{96B9B2D7-3240-44C3-BECC-B5E6F457D08F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55113" y="3246437"/>
            <a:ext cx="41275" cy="36513"/>
          </a:xfrm>
          <a:prstGeom prst="ellipse">
            <a:avLst/>
          </a:prstGeom>
          <a:solidFill>
            <a:srgbClr val="1A476F"/>
          </a:solidFill>
          <a:ln w="31750">
            <a:solidFill>
              <a:srgbClr val="1A476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54" name="Oval 359">
            <a:extLst>
              <a:ext uri="{FF2B5EF4-FFF2-40B4-BE49-F238E27FC236}">
                <a16:creationId xmlns:a16="http://schemas.microsoft.com/office/drawing/2014/main" id="{A5753ECB-04AC-407D-AAA2-47BD7436A5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9264651" y="3419475"/>
            <a:ext cx="41275" cy="36513"/>
          </a:xfrm>
          <a:prstGeom prst="ellipse">
            <a:avLst/>
          </a:prstGeom>
          <a:solidFill>
            <a:srgbClr val="1A476F"/>
          </a:solidFill>
          <a:ln w="31750">
            <a:solidFill>
              <a:srgbClr val="1A476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55" name="Oval 360">
            <a:extLst>
              <a:ext uri="{FF2B5EF4-FFF2-40B4-BE49-F238E27FC236}">
                <a16:creationId xmlns:a16="http://schemas.microsoft.com/office/drawing/2014/main" id="{5A42145B-F357-4E5E-B448-50C56E2553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9374188" y="3735388"/>
            <a:ext cx="41275" cy="41275"/>
          </a:xfrm>
          <a:prstGeom prst="ellipse">
            <a:avLst/>
          </a:prstGeom>
          <a:solidFill>
            <a:srgbClr val="1A476F"/>
          </a:solidFill>
          <a:ln w="31750">
            <a:solidFill>
              <a:srgbClr val="1A476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56" name="Freeform 361">
            <a:extLst>
              <a:ext uri="{FF2B5EF4-FFF2-40B4-BE49-F238E27FC236}">
                <a16:creationId xmlns:a16="http://schemas.microsoft.com/office/drawing/2014/main" id="{4424400F-32CA-46F4-8811-687A72A28562}"/>
              </a:ext>
            </a:extLst>
          </p:cNvPr>
          <p:cNvSpPr>
            <a:spLocks/>
          </p:cNvSpPr>
          <p:nvPr/>
        </p:nvSpPr>
        <p:spPr bwMode="auto">
          <a:xfrm>
            <a:off x="4294188" y="2071687"/>
            <a:ext cx="5097463" cy="3181351"/>
          </a:xfrm>
          <a:custGeom>
            <a:avLst/>
            <a:gdLst>
              <a:gd name="T0" fmla="*/ 0 w 1115"/>
              <a:gd name="T1" fmla="*/ 696 h 696"/>
              <a:gd name="T2" fmla="*/ 23 w 1115"/>
              <a:gd name="T3" fmla="*/ 666 h 696"/>
              <a:gd name="T4" fmla="*/ 47 w 1115"/>
              <a:gd name="T5" fmla="*/ 628 h 696"/>
              <a:gd name="T6" fmla="*/ 71 w 1115"/>
              <a:gd name="T7" fmla="*/ 600 h 696"/>
              <a:gd name="T8" fmla="*/ 95 w 1115"/>
              <a:gd name="T9" fmla="*/ 571 h 696"/>
              <a:gd name="T10" fmla="*/ 118 w 1115"/>
              <a:gd name="T11" fmla="*/ 521 h 696"/>
              <a:gd name="T12" fmla="*/ 142 w 1115"/>
              <a:gd name="T13" fmla="*/ 478 h 696"/>
              <a:gd name="T14" fmla="*/ 166 w 1115"/>
              <a:gd name="T15" fmla="*/ 408 h 696"/>
              <a:gd name="T16" fmla="*/ 190 w 1115"/>
              <a:gd name="T17" fmla="*/ 383 h 696"/>
              <a:gd name="T18" fmla="*/ 213 w 1115"/>
              <a:gd name="T19" fmla="*/ 347 h 696"/>
              <a:gd name="T20" fmla="*/ 237 w 1115"/>
              <a:gd name="T21" fmla="*/ 322 h 696"/>
              <a:gd name="T22" fmla="*/ 261 w 1115"/>
              <a:gd name="T23" fmla="*/ 293 h 696"/>
              <a:gd name="T24" fmla="*/ 284 w 1115"/>
              <a:gd name="T25" fmla="*/ 271 h 696"/>
              <a:gd name="T26" fmla="*/ 308 w 1115"/>
              <a:gd name="T27" fmla="*/ 250 h 696"/>
              <a:gd name="T28" fmla="*/ 332 w 1115"/>
              <a:gd name="T29" fmla="*/ 221 h 696"/>
              <a:gd name="T30" fmla="*/ 356 w 1115"/>
              <a:gd name="T31" fmla="*/ 205 h 696"/>
              <a:gd name="T32" fmla="*/ 379 w 1115"/>
              <a:gd name="T33" fmla="*/ 191 h 696"/>
              <a:gd name="T34" fmla="*/ 403 w 1115"/>
              <a:gd name="T35" fmla="*/ 162 h 696"/>
              <a:gd name="T36" fmla="*/ 427 w 1115"/>
              <a:gd name="T37" fmla="*/ 128 h 696"/>
              <a:gd name="T38" fmla="*/ 451 w 1115"/>
              <a:gd name="T39" fmla="*/ 112 h 696"/>
              <a:gd name="T40" fmla="*/ 474 w 1115"/>
              <a:gd name="T41" fmla="*/ 89 h 696"/>
              <a:gd name="T42" fmla="*/ 498 w 1115"/>
              <a:gd name="T43" fmla="*/ 77 h 696"/>
              <a:gd name="T44" fmla="*/ 522 w 1115"/>
              <a:gd name="T45" fmla="*/ 82 h 696"/>
              <a:gd name="T46" fmla="*/ 546 w 1115"/>
              <a:gd name="T47" fmla="*/ 43 h 696"/>
              <a:gd name="T48" fmla="*/ 569 w 1115"/>
              <a:gd name="T49" fmla="*/ 53 h 696"/>
              <a:gd name="T50" fmla="*/ 593 w 1115"/>
              <a:gd name="T51" fmla="*/ 38 h 696"/>
              <a:gd name="T52" fmla="*/ 617 w 1115"/>
              <a:gd name="T53" fmla="*/ 15 h 696"/>
              <a:gd name="T54" fmla="*/ 641 w 1115"/>
              <a:gd name="T55" fmla="*/ 1 h 696"/>
              <a:gd name="T56" fmla="*/ 664 w 1115"/>
              <a:gd name="T57" fmla="*/ 0 h 696"/>
              <a:gd name="T58" fmla="*/ 688 w 1115"/>
              <a:gd name="T59" fmla="*/ 10 h 696"/>
              <a:gd name="T60" fmla="*/ 712 w 1115"/>
              <a:gd name="T61" fmla="*/ 0 h 696"/>
              <a:gd name="T62" fmla="*/ 736 w 1115"/>
              <a:gd name="T63" fmla="*/ 5 h 696"/>
              <a:gd name="T64" fmla="*/ 759 w 1115"/>
              <a:gd name="T65" fmla="*/ 11 h 696"/>
              <a:gd name="T66" fmla="*/ 783 w 1115"/>
              <a:gd name="T67" fmla="*/ 8 h 696"/>
              <a:gd name="T68" fmla="*/ 807 w 1115"/>
              <a:gd name="T69" fmla="*/ 11 h 696"/>
              <a:gd name="T70" fmla="*/ 830 w 1115"/>
              <a:gd name="T71" fmla="*/ 16 h 696"/>
              <a:gd name="T72" fmla="*/ 854 w 1115"/>
              <a:gd name="T73" fmla="*/ 19 h 696"/>
              <a:gd name="T74" fmla="*/ 878 w 1115"/>
              <a:gd name="T75" fmla="*/ 44 h 696"/>
              <a:gd name="T76" fmla="*/ 902 w 1115"/>
              <a:gd name="T77" fmla="*/ 40 h 696"/>
              <a:gd name="T78" fmla="*/ 925 w 1115"/>
              <a:gd name="T79" fmla="*/ 64 h 696"/>
              <a:gd name="T80" fmla="*/ 949 w 1115"/>
              <a:gd name="T81" fmla="*/ 74 h 696"/>
              <a:gd name="T82" fmla="*/ 973 w 1115"/>
              <a:gd name="T83" fmla="*/ 86 h 696"/>
              <a:gd name="T84" fmla="*/ 997 w 1115"/>
              <a:gd name="T85" fmla="*/ 133 h 696"/>
              <a:gd name="T86" fmla="*/ 1020 w 1115"/>
              <a:gd name="T87" fmla="*/ 162 h 696"/>
              <a:gd name="T88" fmla="*/ 1044 w 1115"/>
              <a:gd name="T89" fmla="*/ 208 h 696"/>
              <a:gd name="T90" fmla="*/ 1068 w 1115"/>
              <a:gd name="T91" fmla="*/ 275 h 696"/>
              <a:gd name="T92" fmla="*/ 1092 w 1115"/>
              <a:gd name="T93" fmla="*/ 311 h 696"/>
              <a:gd name="T94" fmla="*/ 1115 w 1115"/>
              <a:gd name="T95" fmla="*/ 379 h 6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115" h="696">
                <a:moveTo>
                  <a:pt x="0" y="696"/>
                </a:moveTo>
                <a:lnTo>
                  <a:pt x="23" y="666"/>
                </a:lnTo>
                <a:lnTo>
                  <a:pt x="47" y="628"/>
                </a:lnTo>
                <a:lnTo>
                  <a:pt x="71" y="600"/>
                </a:lnTo>
                <a:lnTo>
                  <a:pt x="95" y="571"/>
                </a:lnTo>
                <a:lnTo>
                  <a:pt x="118" y="521"/>
                </a:lnTo>
                <a:lnTo>
                  <a:pt x="142" y="478"/>
                </a:lnTo>
                <a:lnTo>
                  <a:pt x="166" y="408"/>
                </a:lnTo>
                <a:lnTo>
                  <a:pt x="190" y="383"/>
                </a:lnTo>
                <a:lnTo>
                  <a:pt x="213" y="347"/>
                </a:lnTo>
                <a:lnTo>
                  <a:pt x="237" y="322"/>
                </a:lnTo>
                <a:lnTo>
                  <a:pt x="261" y="293"/>
                </a:lnTo>
                <a:lnTo>
                  <a:pt x="284" y="271"/>
                </a:lnTo>
                <a:lnTo>
                  <a:pt x="308" y="250"/>
                </a:lnTo>
                <a:lnTo>
                  <a:pt x="332" y="221"/>
                </a:lnTo>
                <a:lnTo>
                  <a:pt x="356" y="205"/>
                </a:lnTo>
                <a:lnTo>
                  <a:pt x="379" y="191"/>
                </a:lnTo>
                <a:lnTo>
                  <a:pt x="403" y="162"/>
                </a:lnTo>
                <a:lnTo>
                  <a:pt x="427" y="128"/>
                </a:lnTo>
                <a:lnTo>
                  <a:pt x="451" y="112"/>
                </a:lnTo>
                <a:lnTo>
                  <a:pt x="474" y="89"/>
                </a:lnTo>
                <a:lnTo>
                  <a:pt x="498" y="77"/>
                </a:lnTo>
                <a:lnTo>
                  <a:pt x="522" y="82"/>
                </a:lnTo>
                <a:lnTo>
                  <a:pt x="546" y="43"/>
                </a:lnTo>
                <a:lnTo>
                  <a:pt x="569" y="53"/>
                </a:lnTo>
                <a:lnTo>
                  <a:pt x="593" y="38"/>
                </a:lnTo>
                <a:lnTo>
                  <a:pt x="617" y="15"/>
                </a:lnTo>
                <a:lnTo>
                  <a:pt x="641" y="1"/>
                </a:lnTo>
                <a:lnTo>
                  <a:pt x="664" y="0"/>
                </a:lnTo>
                <a:lnTo>
                  <a:pt x="688" y="10"/>
                </a:lnTo>
                <a:lnTo>
                  <a:pt x="712" y="0"/>
                </a:lnTo>
                <a:lnTo>
                  <a:pt x="736" y="5"/>
                </a:lnTo>
                <a:lnTo>
                  <a:pt x="759" y="11"/>
                </a:lnTo>
                <a:lnTo>
                  <a:pt x="783" y="8"/>
                </a:lnTo>
                <a:lnTo>
                  <a:pt x="807" y="11"/>
                </a:lnTo>
                <a:lnTo>
                  <a:pt x="830" y="16"/>
                </a:lnTo>
                <a:lnTo>
                  <a:pt x="854" y="19"/>
                </a:lnTo>
                <a:lnTo>
                  <a:pt x="878" y="44"/>
                </a:lnTo>
                <a:lnTo>
                  <a:pt x="902" y="40"/>
                </a:lnTo>
                <a:lnTo>
                  <a:pt x="925" y="64"/>
                </a:lnTo>
                <a:lnTo>
                  <a:pt x="949" y="74"/>
                </a:lnTo>
                <a:lnTo>
                  <a:pt x="973" y="86"/>
                </a:lnTo>
                <a:lnTo>
                  <a:pt x="997" y="133"/>
                </a:lnTo>
                <a:lnTo>
                  <a:pt x="1020" y="162"/>
                </a:lnTo>
                <a:lnTo>
                  <a:pt x="1044" y="208"/>
                </a:lnTo>
                <a:lnTo>
                  <a:pt x="1068" y="275"/>
                </a:lnTo>
                <a:lnTo>
                  <a:pt x="1092" y="311"/>
                </a:lnTo>
                <a:lnTo>
                  <a:pt x="1115" y="379"/>
                </a:lnTo>
              </a:path>
            </a:pathLst>
          </a:custGeom>
          <a:noFill/>
          <a:ln w="31750">
            <a:solidFill>
              <a:srgbClr val="90353B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57" name="Oval 362">
            <a:extLst>
              <a:ext uri="{FF2B5EF4-FFF2-40B4-BE49-F238E27FC236}">
                <a16:creationId xmlns:a16="http://schemas.microsoft.com/office/drawing/2014/main" id="{9C3FD124-0461-44AE-9882-A8A256EEF75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71963" y="5235575"/>
            <a:ext cx="41275" cy="41275"/>
          </a:xfrm>
          <a:prstGeom prst="ellipse">
            <a:avLst/>
          </a:prstGeom>
          <a:solidFill>
            <a:srgbClr val="90353B"/>
          </a:solidFill>
          <a:ln w="31750">
            <a:solidFill>
              <a:srgbClr val="90353B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58" name="Oval 363">
            <a:extLst>
              <a:ext uri="{FF2B5EF4-FFF2-40B4-BE49-F238E27FC236}">
                <a16:creationId xmlns:a16="http://schemas.microsoft.com/office/drawing/2014/main" id="{ABD65A2B-45D8-4B0B-9AB0-DFFD5002C7F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81501" y="5092700"/>
            <a:ext cx="41275" cy="41275"/>
          </a:xfrm>
          <a:prstGeom prst="ellipse">
            <a:avLst/>
          </a:prstGeom>
          <a:solidFill>
            <a:srgbClr val="90353B"/>
          </a:solidFill>
          <a:ln w="31750">
            <a:solidFill>
              <a:srgbClr val="90353B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59" name="Oval 364">
            <a:extLst>
              <a:ext uri="{FF2B5EF4-FFF2-40B4-BE49-F238E27FC236}">
                <a16:creationId xmlns:a16="http://schemas.microsoft.com/office/drawing/2014/main" id="{5DEEF798-0B0A-472A-880E-3821B5B8EC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1038" y="4919663"/>
            <a:ext cx="36513" cy="41275"/>
          </a:xfrm>
          <a:prstGeom prst="ellipse">
            <a:avLst/>
          </a:prstGeom>
          <a:solidFill>
            <a:srgbClr val="90353B"/>
          </a:solidFill>
          <a:ln w="31750">
            <a:solidFill>
              <a:srgbClr val="90353B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60" name="Oval 365">
            <a:extLst>
              <a:ext uri="{FF2B5EF4-FFF2-40B4-BE49-F238E27FC236}">
                <a16:creationId xmlns:a16="http://schemas.microsoft.com/office/drawing/2014/main" id="{A374BB44-C47E-4C07-83B1-69545E3E4C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95813" y="4795838"/>
            <a:ext cx="41275" cy="41275"/>
          </a:xfrm>
          <a:prstGeom prst="ellipse">
            <a:avLst/>
          </a:prstGeom>
          <a:solidFill>
            <a:srgbClr val="90353B"/>
          </a:solidFill>
          <a:ln w="31750">
            <a:solidFill>
              <a:srgbClr val="90353B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61" name="Oval 366">
            <a:extLst>
              <a:ext uri="{FF2B5EF4-FFF2-40B4-BE49-F238E27FC236}">
                <a16:creationId xmlns:a16="http://schemas.microsoft.com/office/drawing/2014/main" id="{A4B77AB2-1EE0-4A18-991D-137C7C7ED27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05351" y="4659313"/>
            <a:ext cx="41275" cy="41275"/>
          </a:xfrm>
          <a:prstGeom prst="ellipse">
            <a:avLst/>
          </a:prstGeom>
          <a:solidFill>
            <a:srgbClr val="90353B"/>
          </a:solidFill>
          <a:ln w="31750">
            <a:solidFill>
              <a:srgbClr val="90353B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62" name="Oval 367">
            <a:extLst>
              <a:ext uri="{FF2B5EF4-FFF2-40B4-BE49-F238E27FC236}">
                <a16:creationId xmlns:a16="http://schemas.microsoft.com/office/drawing/2014/main" id="{D74F6FDB-4A1B-4222-9E17-9BE627FC296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16476" y="4435475"/>
            <a:ext cx="41275" cy="41275"/>
          </a:xfrm>
          <a:prstGeom prst="ellipse">
            <a:avLst/>
          </a:prstGeom>
          <a:solidFill>
            <a:srgbClr val="90353B"/>
          </a:solidFill>
          <a:ln w="31750">
            <a:solidFill>
              <a:srgbClr val="90353B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63" name="Oval 368">
            <a:extLst>
              <a:ext uri="{FF2B5EF4-FFF2-40B4-BE49-F238E27FC236}">
                <a16:creationId xmlns:a16="http://schemas.microsoft.com/office/drawing/2014/main" id="{480F39FD-D5F1-4D7B-B522-A6BB504D8D6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26013" y="4233863"/>
            <a:ext cx="36513" cy="41275"/>
          </a:xfrm>
          <a:prstGeom prst="ellipse">
            <a:avLst/>
          </a:prstGeom>
          <a:solidFill>
            <a:srgbClr val="90353B"/>
          </a:solidFill>
          <a:ln w="31750">
            <a:solidFill>
              <a:srgbClr val="90353B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64" name="Oval 369">
            <a:extLst>
              <a:ext uri="{FF2B5EF4-FFF2-40B4-BE49-F238E27FC236}">
                <a16:creationId xmlns:a16="http://schemas.microsoft.com/office/drawing/2014/main" id="{03CF8A21-6215-416E-8F60-87E2B03177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30788" y="3917950"/>
            <a:ext cx="41275" cy="36513"/>
          </a:xfrm>
          <a:prstGeom prst="ellipse">
            <a:avLst/>
          </a:prstGeom>
          <a:solidFill>
            <a:srgbClr val="90353B"/>
          </a:solidFill>
          <a:ln w="31750">
            <a:solidFill>
              <a:srgbClr val="90353B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65" name="Oval 370">
            <a:extLst>
              <a:ext uri="{FF2B5EF4-FFF2-40B4-BE49-F238E27FC236}">
                <a16:creationId xmlns:a16="http://schemas.microsoft.com/office/drawing/2014/main" id="{95DD7FD5-C5BF-48F0-A44B-1E5E53F78A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40326" y="3798888"/>
            <a:ext cx="41275" cy="41275"/>
          </a:xfrm>
          <a:prstGeom prst="ellipse">
            <a:avLst/>
          </a:prstGeom>
          <a:solidFill>
            <a:srgbClr val="90353B"/>
          </a:solidFill>
          <a:ln w="31750">
            <a:solidFill>
              <a:srgbClr val="90353B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66" name="Oval 371">
            <a:extLst>
              <a:ext uri="{FF2B5EF4-FFF2-40B4-BE49-F238E27FC236}">
                <a16:creationId xmlns:a16="http://schemas.microsoft.com/office/drawing/2014/main" id="{BD12B280-8BDD-4630-AA87-9388E2C0291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49863" y="3638550"/>
            <a:ext cx="41275" cy="38100"/>
          </a:xfrm>
          <a:prstGeom prst="ellipse">
            <a:avLst/>
          </a:prstGeom>
          <a:solidFill>
            <a:srgbClr val="90353B"/>
          </a:solidFill>
          <a:ln w="31750">
            <a:solidFill>
              <a:srgbClr val="90353B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67" name="Oval 372">
            <a:extLst>
              <a:ext uri="{FF2B5EF4-FFF2-40B4-BE49-F238E27FC236}">
                <a16:creationId xmlns:a16="http://schemas.microsoft.com/office/drawing/2014/main" id="{6E09D7F4-1332-4BF6-89D8-EF6C4F6EFD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59401" y="3524250"/>
            <a:ext cx="36513" cy="41275"/>
          </a:xfrm>
          <a:prstGeom prst="ellipse">
            <a:avLst/>
          </a:prstGeom>
          <a:solidFill>
            <a:srgbClr val="90353B"/>
          </a:solidFill>
          <a:ln w="31750">
            <a:solidFill>
              <a:srgbClr val="90353B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68" name="Oval 373">
            <a:extLst>
              <a:ext uri="{FF2B5EF4-FFF2-40B4-BE49-F238E27FC236}">
                <a16:creationId xmlns:a16="http://schemas.microsoft.com/office/drawing/2014/main" id="{6676B74D-3E25-43FA-B480-D6F951C0B2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65763" y="3387725"/>
            <a:ext cx="39688" cy="41275"/>
          </a:xfrm>
          <a:prstGeom prst="ellipse">
            <a:avLst/>
          </a:prstGeom>
          <a:solidFill>
            <a:srgbClr val="90353B"/>
          </a:solidFill>
          <a:ln w="31750">
            <a:solidFill>
              <a:srgbClr val="90353B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69" name="Oval 374">
            <a:extLst>
              <a:ext uri="{FF2B5EF4-FFF2-40B4-BE49-F238E27FC236}">
                <a16:creationId xmlns:a16="http://schemas.microsoft.com/office/drawing/2014/main" id="{67AC9512-4504-4CA7-9E19-2290D5E5ED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75301" y="3292475"/>
            <a:ext cx="41275" cy="36513"/>
          </a:xfrm>
          <a:prstGeom prst="ellipse">
            <a:avLst/>
          </a:prstGeom>
          <a:solidFill>
            <a:srgbClr val="90353B"/>
          </a:solidFill>
          <a:ln w="31750">
            <a:solidFill>
              <a:srgbClr val="90353B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70" name="Oval 375">
            <a:extLst>
              <a:ext uri="{FF2B5EF4-FFF2-40B4-BE49-F238E27FC236}">
                <a16:creationId xmlns:a16="http://schemas.microsoft.com/office/drawing/2014/main" id="{7F3F6C12-35ED-4667-8B75-F4A4076666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84838" y="3190875"/>
            <a:ext cx="41275" cy="41275"/>
          </a:xfrm>
          <a:prstGeom prst="ellipse">
            <a:avLst/>
          </a:prstGeom>
          <a:solidFill>
            <a:srgbClr val="90353B"/>
          </a:solidFill>
          <a:ln w="31750">
            <a:solidFill>
              <a:srgbClr val="90353B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71" name="Oval 376">
            <a:extLst>
              <a:ext uri="{FF2B5EF4-FFF2-40B4-BE49-F238E27FC236}">
                <a16:creationId xmlns:a16="http://schemas.microsoft.com/office/drawing/2014/main" id="{4898B96B-B0B6-435F-B05F-CBED2C3FC8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94376" y="3063875"/>
            <a:ext cx="36513" cy="41275"/>
          </a:xfrm>
          <a:prstGeom prst="ellipse">
            <a:avLst/>
          </a:prstGeom>
          <a:solidFill>
            <a:srgbClr val="90353B"/>
          </a:solidFill>
          <a:ln w="31750">
            <a:solidFill>
              <a:srgbClr val="90353B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72" name="Oval 377">
            <a:extLst>
              <a:ext uri="{FF2B5EF4-FFF2-40B4-BE49-F238E27FC236}">
                <a16:creationId xmlns:a16="http://schemas.microsoft.com/office/drawing/2014/main" id="{97CFA66F-08FB-468B-BB85-6D03329D1E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99151" y="2990850"/>
            <a:ext cx="41275" cy="39688"/>
          </a:xfrm>
          <a:prstGeom prst="ellipse">
            <a:avLst/>
          </a:prstGeom>
          <a:solidFill>
            <a:srgbClr val="90353B"/>
          </a:solidFill>
          <a:ln w="31750">
            <a:solidFill>
              <a:srgbClr val="90353B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73" name="Oval 378">
            <a:extLst>
              <a:ext uri="{FF2B5EF4-FFF2-40B4-BE49-F238E27FC236}">
                <a16:creationId xmlns:a16="http://schemas.microsoft.com/office/drawing/2014/main" id="{93A15290-B040-4CB5-B107-D442811123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08688" y="2925762"/>
            <a:ext cx="41275" cy="41275"/>
          </a:xfrm>
          <a:prstGeom prst="ellipse">
            <a:avLst/>
          </a:prstGeom>
          <a:solidFill>
            <a:srgbClr val="90353B"/>
          </a:solidFill>
          <a:ln w="31750">
            <a:solidFill>
              <a:srgbClr val="90353B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74" name="Oval 379">
            <a:extLst>
              <a:ext uri="{FF2B5EF4-FFF2-40B4-BE49-F238E27FC236}">
                <a16:creationId xmlns:a16="http://schemas.microsoft.com/office/drawing/2014/main" id="{4897B98D-01E2-4F67-98A8-A32426CC45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18226" y="2789237"/>
            <a:ext cx="41275" cy="41275"/>
          </a:xfrm>
          <a:prstGeom prst="ellipse">
            <a:avLst/>
          </a:prstGeom>
          <a:solidFill>
            <a:srgbClr val="90353B"/>
          </a:solidFill>
          <a:ln w="31750">
            <a:solidFill>
              <a:srgbClr val="90353B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75" name="Oval 380">
            <a:extLst>
              <a:ext uri="{FF2B5EF4-FFF2-40B4-BE49-F238E27FC236}">
                <a16:creationId xmlns:a16="http://schemas.microsoft.com/office/drawing/2014/main" id="{4EE87BB2-1153-4DAC-9CA0-4E4B15B7AD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29351" y="2638425"/>
            <a:ext cx="36513" cy="41275"/>
          </a:xfrm>
          <a:prstGeom prst="ellipse">
            <a:avLst/>
          </a:prstGeom>
          <a:solidFill>
            <a:srgbClr val="90353B"/>
          </a:solidFill>
          <a:ln w="31750">
            <a:solidFill>
              <a:srgbClr val="90353B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76" name="Oval 381">
            <a:extLst>
              <a:ext uri="{FF2B5EF4-FFF2-40B4-BE49-F238E27FC236}">
                <a16:creationId xmlns:a16="http://schemas.microsoft.com/office/drawing/2014/main" id="{178F9096-A514-4F3F-A3D0-ADCC800E8D1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34126" y="2565400"/>
            <a:ext cx="41275" cy="41275"/>
          </a:xfrm>
          <a:prstGeom prst="ellipse">
            <a:avLst/>
          </a:prstGeom>
          <a:solidFill>
            <a:srgbClr val="90353B"/>
          </a:solidFill>
          <a:ln w="31750">
            <a:solidFill>
              <a:srgbClr val="90353B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77" name="Oval 382">
            <a:extLst>
              <a:ext uri="{FF2B5EF4-FFF2-40B4-BE49-F238E27FC236}">
                <a16:creationId xmlns:a16="http://schemas.microsoft.com/office/drawing/2014/main" id="{A6682104-A54C-4495-AA19-B8FE5D3B74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43663" y="2459037"/>
            <a:ext cx="41275" cy="36513"/>
          </a:xfrm>
          <a:prstGeom prst="ellipse">
            <a:avLst/>
          </a:prstGeom>
          <a:solidFill>
            <a:srgbClr val="90353B"/>
          </a:solidFill>
          <a:ln w="31750">
            <a:solidFill>
              <a:srgbClr val="90353B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78" name="Oval 383">
            <a:extLst>
              <a:ext uri="{FF2B5EF4-FFF2-40B4-BE49-F238E27FC236}">
                <a16:creationId xmlns:a16="http://schemas.microsoft.com/office/drawing/2014/main" id="{AE712825-4A8D-4EF1-8FC3-078F774899E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53201" y="2405062"/>
            <a:ext cx="41275" cy="36513"/>
          </a:xfrm>
          <a:prstGeom prst="ellipse">
            <a:avLst/>
          </a:prstGeom>
          <a:solidFill>
            <a:srgbClr val="90353B"/>
          </a:solidFill>
          <a:ln w="31750">
            <a:solidFill>
              <a:srgbClr val="90353B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79" name="Oval 384">
            <a:extLst>
              <a:ext uri="{FF2B5EF4-FFF2-40B4-BE49-F238E27FC236}">
                <a16:creationId xmlns:a16="http://schemas.microsoft.com/office/drawing/2014/main" id="{64C13B1B-2ABB-4A9C-8176-268A78DB52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57976" y="2422525"/>
            <a:ext cx="41275" cy="41275"/>
          </a:xfrm>
          <a:prstGeom prst="ellipse">
            <a:avLst/>
          </a:prstGeom>
          <a:solidFill>
            <a:srgbClr val="90353B"/>
          </a:solidFill>
          <a:ln w="31750">
            <a:solidFill>
              <a:srgbClr val="90353B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80" name="Oval 385">
            <a:extLst>
              <a:ext uri="{FF2B5EF4-FFF2-40B4-BE49-F238E27FC236}">
                <a16:creationId xmlns:a16="http://schemas.microsoft.com/office/drawing/2014/main" id="{BD825C0C-004E-42BC-9FFB-C6DC97313CC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67513" y="2249487"/>
            <a:ext cx="41275" cy="36513"/>
          </a:xfrm>
          <a:prstGeom prst="ellipse">
            <a:avLst/>
          </a:prstGeom>
          <a:solidFill>
            <a:srgbClr val="90353B"/>
          </a:solidFill>
          <a:ln w="31750">
            <a:solidFill>
              <a:srgbClr val="90353B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81" name="Oval 386">
            <a:extLst>
              <a:ext uri="{FF2B5EF4-FFF2-40B4-BE49-F238E27FC236}">
                <a16:creationId xmlns:a16="http://schemas.microsoft.com/office/drawing/2014/main" id="{CB6BA4FF-BDF8-4854-96A5-CC856A873E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77051" y="2290762"/>
            <a:ext cx="41275" cy="41275"/>
          </a:xfrm>
          <a:prstGeom prst="ellipse">
            <a:avLst/>
          </a:prstGeom>
          <a:solidFill>
            <a:srgbClr val="90353B"/>
          </a:solidFill>
          <a:ln w="31750">
            <a:solidFill>
              <a:srgbClr val="90353B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82" name="Oval 387">
            <a:extLst>
              <a:ext uri="{FF2B5EF4-FFF2-40B4-BE49-F238E27FC236}">
                <a16:creationId xmlns:a16="http://schemas.microsoft.com/office/drawing/2014/main" id="{80736A1A-6F23-4B4D-A603-2FF6B328EB7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88176" y="2222500"/>
            <a:ext cx="36513" cy="41275"/>
          </a:xfrm>
          <a:prstGeom prst="ellipse">
            <a:avLst/>
          </a:prstGeom>
          <a:solidFill>
            <a:srgbClr val="90353B"/>
          </a:solidFill>
          <a:ln w="31750">
            <a:solidFill>
              <a:srgbClr val="90353B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83" name="Oval 388">
            <a:extLst>
              <a:ext uri="{FF2B5EF4-FFF2-40B4-BE49-F238E27FC236}">
                <a16:creationId xmlns:a16="http://schemas.microsoft.com/office/drawing/2014/main" id="{655D84B1-48FA-45ED-9CEB-34FA894C5A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92951" y="2120900"/>
            <a:ext cx="41275" cy="36513"/>
          </a:xfrm>
          <a:prstGeom prst="ellipse">
            <a:avLst/>
          </a:prstGeom>
          <a:solidFill>
            <a:srgbClr val="90353B"/>
          </a:solidFill>
          <a:ln w="31750">
            <a:solidFill>
              <a:srgbClr val="90353B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84" name="Oval 389">
            <a:extLst>
              <a:ext uri="{FF2B5EF4-FFF2-40B4-BE49-F238E27FC236}">
                <a16:creationId xmlns:a16="http://schemas.microsoft.com/office/drawing/2014/main" id="{AD4C56F8-FD22-42AB-B33E-736B9818E5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02488" y="2057400"/>
            <a:ext cx="41275" cy="41275"/>
          </a:xfrm>
          <a:prstGeom prst="ellipse">
            <a:avLst/>
          </a:prstGeom>
          <a:solidFill>
            <a:srgbClr val="90353B"/>
          </a:solidFill>
          <a:ln w="31750">
            <a:solidFill>
              <a:srgbClr val="90353B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85" name="Oval 390">
            <a:extLst>
              <a:ext uri="{FF2B5EF4-FFF2-40B4-BE49-F238E27FC236}">
                <a16:creationId xmlns:a16="http://schemas.microsoft.com/office/drawing/2014/main" id="{9ECBA8DE-0A0B-4837-A4D3-8D247DD784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12026" y="2047875"/>
            <a:ext cx="41275" cy="41275"/>
          </a:xfrm>
          <a:prstGeom prst="ellipse">
            <a:avLst/>
          </a:prstGeom>
          <a:solidFill>
            <a:srgbClr val="90353B"/>
          </a:solidFill>
          <a:ln w="31750">
            <a:solidFill>
              <a:srgbClr val="90353B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86" name="Oval 391">
            <a:extLst>
              <a:ext uri="{FF2B5EF4-FFF2-40B4-BE49-F238E27FC236}">
                <a16:creationId xmlns:a16="http://schemas.microsoft.com/office/drawing/2014/main" id="{34F36CF6-37BA-4A6B-A73F-E3D9327F871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21563" y="2098675"/>
            <a:ext cx="36513" cy="41275"/>
          </a:xfrm>
          <a:prstGeom prst="ellipse">
            <a:avLst/>
          </a:prstGeom>
          <a:solidFill>
            <a:srgbClr val="90353B"/>
          </a:solidFill>
          <a:ln w="31750">
            <a:solidFill>
              <a:srgbClr val="90353B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87" name="Oval 392">
            <a:extLst>
              <a:ext uri="{FF2B5EF4-FFF2-40B4-BE49-F238E27FC236}">
                <a16:creationId xmlns:a16="http://schemas.microsoft.com/office/drawing/2014/main" id="{9279C0C6-F567-475D-B969-430D8426F93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26338" y="2047875"/>
            <a:ext cx="41275" cy="41275"/>
          </a:xfrm>
          <a:prstGeom prst="ellipse">
            <a:avLst/>
          </a:prstGeom>
          <a:solidFill>
            <a:srgbClr val="90353B"/>
          </a:solidFill>
          <a:ln w="31750">
            <a:solidFill>
              <a:srgbClr val="90353B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88" name="Oval 393">
            <a:extLst>
              <a:ext uri="{FF2B5EF4-FFF2-40B4-BE49-F238E27FC236}">
                <a16:creationId xmlns:a16="http://schemas.microsoft.com/office/drawing/2014/main" id="{D7436D59-DDD4-446A-A09A-21A29BF7026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37463" y="2076450"/>
            <a:ext cx="39688" cy="36513"/>
          </a:xfrm>
          <a:prstGeom prst="ellipse">
            <a:avLst/>
          </a:prstGeom>
          <a:solidFill>
            <a:srgbClr val="90353B"/>
          </a:solidFill>
          <a:ln w="31750">
            <a:solidFill>
              <a:srgbClr val="90353B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89" name="Oval 394">
            <a:extLst>
              <a:ext uri="{FF2B5EF4-FFF2-40B4-BE49-F238E27FC236}">
                <a16:creationId xmlns:a16="http://schemas.microsoft.com/office/drawing/2014/main" id="{9269525F-C754-4F3B-9DB5-E3D3B30B176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47001" y="2098675"/>
            <a:ext cx="41275" cy="41275"/>
          </a:xfrm>
          <a:prstGeom prst="ellipse">
            <a:avLst/>
          </a:prstGeom>
          <a:solidFill>
            <a:srgbClr val="90353B"/>
          </a:solidFill>
          <a:ln w="31750">
            <a:solidFill>
              <a:srgbClr val="90353B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90" name="Oval 395">
            <a:extLst>
              <a:ext uri="{FF2B5EF4-FFF2-40B4-BE49-F238E27FC236}">
                <a16:creationId xmlns:a16="http://schemas.microsoft.com/office/drawing/2014/main" id="{10F1CA66-45F5-4CEE-910B-2F0F17A5839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56538" y="2084387"/>
            <a:ext cx="36513" cy="41275"/>
          </a:xfrm>
          <a:prstGeom prst="ellipse">
            <a:avLst/>
          </a:prstGeom>
          <a:solidFill>
            <a:srgbClr val="90353B"/>
          </a:solidFill>
          <a:ln w="31750">
            <a:solidFill>
              <a:srgbClr val="90353B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91" name="Oval 396">
            <a:extLst>
              <a:ext uri="{FF2B5EF4-FFF2-40B4-BE49-F238E27FC236}">
                <a16:creationId xmlns:a16="http://schemas.microsoft.com/office/drawing/2014/main" id="{05D5BEC0-CFD7-4794-8E0D-F62B2DFF7A9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61313" y="2103437"/>
            <a:ext cx="41275" cy="36513"/>
          </a:xfrm>
          <a:prstGeom prst="ellipse">
            <a:avLst/>
          </a:prstGeom>
          <a:solidFill>
            <a:srgbClr val="90353B"/>
          </a:solidFill>
          <a:ln w="31750">
            <a:solidFill>
              <a:srgbClr val="90353B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92" name="Oval 397">
            <a:extLst>
              <a:ext uri="{FF2B5EF4-FFF2-40B4-BE49-F238E27FC236}">
                <a16:creationId xmlns:a16="http://schemas.microsoft.com/office/drawing/2014/main" id="{A55344E3-E10A-4F13-B087-A3CE3807FC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70851" y="2125662"/>
            <a:ext cx="41275" cy="41275"/>
          </a:xfrm>
          <a:prstGeom prst="ellipse">
            <a:avLst/>
          </a:prstGeom>
          <a:solidFill>
            <a:srgbClr val="90353B"/>
          </a:solidFill>
          <a:ln w="31750">
            <a:solidFill>
              <a:srgbClr val="90353B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93" name="Oval 398">
            <a:extLst>
              <a:ext uri="{FF2B5EF4-FFF2-40B4-BE49-F238E27FC236}">
                <a16:creationId xmlns:a16="http://schemas.microsoft.com/office/drawing/2014/main" id="{9B694D2B-D10F-4C92-AF44-E9C3F4BCB87A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0388" y="2139950"/>
            <a:ext cx="41275" cy="41275"/>
          </a:xfrm>
          <a:prstGeom prst="ellipse">
            <a:avLst/>
          </a:prstGeom>
          <a:solidFill>
            <a:srgbClr val="90353B"/>
          </a:solidFill>
          <a:ln w="31750">
            <a:solidFill>
              <a:srgbClr val="90353B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94" name="Oval 399">
            <a:extLst>
              <a:ext uri="{FF2B5EF4-FFF2-40B4-BE49-F238E27FC236}">
                <a16:creationId xmlns:a16="http://schemas.microsoft.com/office/drawing/2014/main" id="{2EAF1486-55A6-4C73-A5CB-5E6ADB67DA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89926" y="2249487"/>
            <a:ext cx="36513" cy="41275"/>
          </a:xfrm>
          <a:prstGeom prst="ellipse">
            <a:avLst/>
          </a:prstGeom>
          <a:solidFill>
            <a:srgbClr val="90353B"/>
          </a:solidFill>
          <a:ln w="31750">
            <a:solidFill>
              <a:srgbClr val="90353B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95" name="Oval 400">
            <a:extLst>
              <a:ext uri="{FF2B5EF4-FFF2-40B4-BE49-F238E27FC236}">
                <a16:creationId xmlns:a16="http://schemas.microsoft.com/office/drawing/2014/main" id="{0E062916-D068-46BF-AEE5-6FA68929E1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96288" y="2230437"/>
            <a:ext cx="41275" cy="41275"/>
          </a:xfrm>
          <a:prstGeom prst="ellipse">
            <a:avLst/>
          </a:prstGeom>
          <a:solidFill>
            <a:srgbClr val="90353B"/>
          </a:solidFill>
          <a:ln w="31750">
            <a:solidFill>
              <a:srgbClr val="90353B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96" name="Oval 401">
            <a:extLst>
              <a:ext uri="{FF2B5EF4-FFF2-40B4-BE49-F238E27FC236}">
                <a16:creationId xmlns:a16="http://schemas.microsoft.com/office/drawing/2014/main" id="{23ED6447-43E1-4673-B86B-7F4A9953A04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505826" y="2344737"/>
            <a:ext cx="41275" cy="36513"/>
          </a:xfrm>
          <a:prstGeom prst="ellipse">
            <a:avLst/>
          </a:prstGeom>
          <a:solidFill>
            <a:srgbClr val="90353B"/>
          </a:solidFill>
          <a:ln w="31750">
            <a:solidFill>
              <a:srgbClr val="90353B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97" name="Oval 402">
            <a:extLst>
              <a:ext uri="{FF2B5EF4-FFF2-40B4-BE49-F238E27FC236}">
                <a16:creationId xmlns:a16="http://schemas.microsoft.com/office/drawing/2014/main" id="{96C7EA43-E441-454C-9122-2AD3C11DB96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15363" y="2390775"/>
            <a:ext cx="41275" cy="36513"/>
          </a:xfrm>
          <a:prstGeom prst="ellipse">
            <a:avLst/>
          </a:prstGeom>
          <a:solidFill>
            <a:srgbClr val="90353B"/>
          </a:solidFill>
          <a:ln w="31750">
            <a:solidFill>
              <a:srgbClr val="90353B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98" name="Oval 403">
            <a:extLst>
              <a:ext uri="{FF2B5EF4-FFF2-40B4-BE49-F238E27FC236}">
                <a16:creationId xmlns:a16="http://schemas.microsoft.com/office/drawing/2014/main" id="{ADA411F5-F194-4A5F-AC8E-24C0994A6EE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724901" y="2441575"/>
            <a:ext cx="36513" cy="41275"/>
          </a:xfrm>
          <a:prstGeom prst="ellipse">
            <a:avLst/>
          </a:prstGeom>
          <a:solidFill>
            <a:srgbClr val="90353B"/>
          </a:solidFill>
          <a:ln w="31750">
            <a:solidFill>
              <a:srgbClr val="90353B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99" name="Oval 404">
            <a:extLst>
              <a:ext uri="{FF2B5EF4-FFF2-40B4-BE49-F238E27FC236}">
                <a16:creationId xmlns:a16="http://schemas.microsoft.com/office/drawing/2014/main" id="{87D78027-A311-4B1F-BC3C-A132AB899D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8829676" y="2655887"/>
            <a:ext cx="41275" cy="41275"/>
          </a:xfrm>
          <a:prstGeom prst="ellipse">
            <a:avLst/>
          </a:prstGeom>
          <a:solidFill>
            <a:srgbClr val="90353B"/>
          </a:solidFill>
          <a:ln w="31750">
            <a:solidFill>
              <a:srgbClr val="90353B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00" name="Oval 405">
            <a:extLst>
              <a:ext uri="{FF2B5EF4-FFF2-40B4-BE49-F238E27FC236}">
                <a16:creationId xmlns:a16="http://schemas.microsoft.com/office/drawing/2014/main" id="{E3059960-C870-4FFE-A475-1A94B3D23C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39213" y="2789237"/>
            <a:ext cx="41275" cy="41275"/>
          </a:xfrm>
          <a:prstGeom prst="ellipse">
            <a:avLst/>
          </a:prstGeom>
          <a:solidFill>
            <a:srgbClr val="90353B"/>
          </a:solidFill>
          <a:ln w="31750">
            <a:solidFill>
              <a:srgbClr val="90353B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28" name="TextBox 327">
            <a:extLst>
              <a:ext uri="{FF2B5EF4-FFF2-40B4-BE49-F238E27FC236}">
                <a16:creationId xmlns:a16="http://schemas.microsoft.com/office/drawing/2014/main" id="{CB8A23EC-1918-0A4C-A3FF-35F8F027C546}"/>
              </a:ext>
            </a:extLst>
          </p:cNvPr>
          <p:cNvSpPr txBox="1"/>
          <p:nvPr/>
        </p:nvSpPr>
        <p:spPr>
          <a:xfrm>
            <a:off x="5709853" y="3384329"/>
            <a:ext cx="2937642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/>
              <a:t>Assume constant % of mean earnings over life-cycle</a:t>
            </a:r>
          </a:p>
        </p:txBody>
      </p:sp>
      <p:cxnSp>
        <p:nvCxnSpPr>
          <p:cNvPr id="329" name="Straight Arrow Connector 328">
            <a:extLst>
              <a:ext uri="{FF2B5EF4-FFF2-40B4-BE49-F238E27FC236}">
                <a16:creationId xmlns:a16="http://schemas.microsoft.com/office/drawing/2014/main" id="{7CDFB511-A86F-7847-A27E-97A672A10DCA}"/>
              </a:ext>
            </a:extLst>
          </p:cNvPr>
          <p:cNvCxnSpPr>
            <a:cxnSpLocks/>
          </p:cNvCxnSpPr>
          <p:nvPr/>
        </p:nvCxnSpPr>
        <p:spPr>
          <a:xfrm flipH="1" flipV="1">
            <a:off x="6988177" y="2354794"/>
            <a:ext cx="33610" cy="967844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32" name="Rectangle 134">
            <a:extLst>
              <a:ext uri="{FF2B5EF4-FFF2-40B4-BE49-F238E27FC236}">
                <a16:creationId xmlns:a16="http://schemas.microsoft.com/office/drawing/2014/main" id="{7E998C36-5FE4-9F42-B96E-B30DCA5ED6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0521" y="95828"/>
            <a:ext cx="10620914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2400" b="1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Forecasting Future Earnings using the Cross-sectional Age Distribution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2400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Control Group Forecast</a:t>
            </a:r>
            <a:endParaRPr lang="en-US" sz="2400" b="1" dirty="0">
              <a:solidFill>
                <a:srgbClr val="00206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18857183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0">
        <p:fade/>
      </p:transition>
    </mc:Choice>
    <mc:Fallback xmlns="">
      <p:transition>
        <p:fade/>
      </p:transition>
    </mc:Fallback>
  </mc:AlternateContent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2" name="Freeform 13">
            <a:extLst>
              <a:ext uri="{FF2B5EF4-FFF2-40B4-BE49-F238E27FC236}">
                <a16:creationId xmlns:a16="http://schemas.microsoft.com/office/drawing/2014/main" id="{7060DA84-C07A-EB40-9F48-BCC74F0958F8}"/>
              </a:ext>
            </a:extLst>
          </p:cNvPr>
          <p:cNvSpPr>
            <a:spLocks/>
          </p:cNvSpPr>
          <p:nvPr/>
        </p:nvSpPr>
        <p:spPr bwMode="auto">
          <a:xfrm>
            <a:off x="2338388" y="2925762"/>
            <a:ext cx="3149600" cy="219075"/>
          </a:xfrm>
          <a:custGeom>
            <a:avLst/>
            <a:gdLst>
              <a:gd name="T0" fmla="*/ 0 w 689"/>
              <a:gd name="T1" fmla="*/ 48 h 48"/>
              <a:gd name="T2" fmla="*/ 24 w 689"/>
              <a:gd name="T3" fmla="*/ 48 h 48"/>
              <a:gd name="T4" fmla="*/ 48 w 689"/>
              <a:gd name="T5" fmla="*/ 48 h 48"/>
              <a:gd name="T6" fmla="*/ 72 w 689"/>
              <a:gd name="T7" fmla="*/ 48 h 48"/>
              <a:gd name="T8" fmla="*/ 95 w 689"/>
              <a:gd name="T9" fmla="*/ 48 h 48"/>
              <a:gd name="T10" fmla="*/ 119 w 689"/>
              <a:gd name="T11" fmla="*/ 48 h 48"/>
              <a:gd name="T12" fmla="*/ 143 w 689"/>
              <a:gd name="T13" fmla="*/ 48 h 48"/>
              <a:gd name="T14" fmla="*/ 166 w 689"/>
              <a:gd name="T15" fmla="*/ 48 h 48"/>
              <a:gd name="T16" fmla="*/ 190 w 689"/>
              <a:gd name="T17" fmla="*/ 48 h 48"/>
              <a:gd name="T18" fmla="*/ 214 w 689"/>
              <a:gd name="T19" fmla="*/ 48 h 48"/>
              <a:gd name="T20" fmla="*/ 238 w 689"/>
              <a:gd name="T21" fmla="*/ 48 h 48"/>
              <a:gd name="T22" fmla="*/ 261 w 689"/>
              <a:gd name="T23" fmla="*/ 48 h 48"/>
              <a:gd name="T24" fmla="*/ 285 w 689"/>
              <a:gd name="T25" fmla="*/ 48 h 48"/>
              <a:gd name="T26" fmla="*/ 309 w 689"/>
              <a:gd name="T27" fmla="*/ 48 h 48"/>
              <a:gd name="T28" fmla="*/ 333 w 689"/>
              <a:gd name="T29" fmla="*/ 48 h 48"/>
              <a:gd name="T30" fmla="*/ 356 w 689"/>
              <a:gd name="T31" fmla="*/ 48 h 48"/>
              <a:gd name="T32" fmla="*/ 380 w 689"/>
              <a:gd name="T33" fmla="*/ 48 h 48"/>
              <a:gd name="T34" fmla="*/ 404 w 689"/>
              <a:gd name="T35" fmla="*/ 48 h 48"/>
              <a:gd name="T36" fmla="*/ 428 w 689"/>
              <a:gd name="T37" fmla="*/ 41 h 48"/>
              <a:gd name="T38" fmla="*/ 451 w 689"/>
              <a:gd name="T39" fmla="*/ 31 h 48"/>
              <a:gd name="T40" fmla="*/ 475 w 689"/>
              <a:gd name="T41" fmla="*/ 21 h 48"/>
              <a:gd name="T42" fmla="*/ 499 w 689"/>
              <a:gd name="T43" fmla="*/ 12 h 48"/>
              <a:gd name="T44" fmla="*/ 523 w 689"/>
              <a:gd name="T45" fmla="*/ 9 h 48"/>
              <a:gd name="T46" fmla="*/ 546 w 689"/>
              <a:gd name="T47" fmla="*/ 6 h 48"/>
              <a:gd name="T48" fmla="*/ 570 w 689"/>
              <a:gd name="T49" fmla="*/ 3 h 48"/>
              <a:gd name="T50" fmla="*/ 594 w 689"/>
              <a:gd name="T51" fmla="*/ 0 h 48"/>
              <a:gd name="T52" fmla="*/ 618 w 689"/>
              <a:gd name="T53" fmla="*/ 11 h 48"/>
              <a:gd name="T54" fmla="*/ 641 w 689"/>
              <a:gd name="T55" fmla="*/ 21 h 48"/>
              <a:gd name="T56" fmla="*/ 665 w 689"/>
              <a:gd name="T57" fmla="*/ 31 h 48"/>
              <a:gd name="T58" fmla="*/ 689 w 689"/>
              <a:gd name="T59" fmla="*/ 40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689" h="48">
                <a:moveTo>
                  <a:pt x="0" y="48"/>
                </a:moveTo>
                <a:lnTo>
                  <a:pt x="24" y="48"/>
                </a:lnTo>
                <a:lnTo>
                  <a:pt x="48" y="48"/>
                </a:lnTo>
                <a:lnTo>
                  <a:pt x="72" y="48"/>
                </a:lnTo>
                <a:lnTo>
                  <a:pt x="95" y="48"/>
                </a:lnTo>
                <a:lnTo>
                  <a:pt x="119" y="48"/>
                </a:lnTo>
                <a:lnTo>
                  <a:pt x="143" y="48"/>
                </a:lnTo>
                <a:lnTo>
                  <a:pt x="166" y="48"/>
                </a:lnTo>
                <a:lnTo>
                  <a:pt x="190" y="48"/>
                </a:lnTo>
                <a:lnTo>
                  <a:pt x="214" y="48"/>
                </a:lnTo>
                <a:lnTo>
                  <a:pt x="238" y="48"/>
                </a:lnTo>
                <a:lnTo>
                  <a:pt x="261" y="48"/>
                </a:lnTo>
                <a:lnTo>
                  <a:pt x="285" y="48"/>
                </a:lnTo>
                <a:lnTo>
                  <a:pt x="309" y="48"/>
                </a:lnTo>
                <a:lnTo>
                  <a:pt x="333" y="48"/>
                </a:lnTo>
                <a:lnTo>
                  <a:pt x="356" y="48"/>
                </a:lnTo>
                <a:lnTo>
                  <a:pt x="380" y="48"/>
                </a:lnTo>
                <a:lnTo>
                  <a:pt x="404" y="48"/>
                </a:lnTo>
                <a:lnTo>
                  <a:pt x="428" y="41"/>
                </a:lnTo>
                <a:lnTo>
                  <a:pt x="451" y="31"/>
                </a:lnTo>
                <a:lnTo>
                  <a:pt x="475" y="21"/>
                </a:lnTo>
                <a:lnTo>
                  <a:pt x="499" y="12"/>
                </a:lnTo>
                <a:lnTo>
                  <a:pt x="523" y="9"/>
                </a:lnTo>
                <a:lnTo>
                  <a:pt x="546" y="6"/>
                </a:lnTo>
                <a:lnTo>
                  <a:pt x="570" y="3"/>
                </a:lnTo>
                <a:lnTo>
                  <a:pt x="594" y="0"/>
                </a:lnTo>
                <a:lnTo>
                  <a:pt x="618" y="11"/>
                </a:lnTo>
                <a:lnTo>
                  <a:pt x="641" y="21"/>
                </a:lnTo>
                <a:lnTo>
                  <a:pt x="665" y="31"/>
                </a:lnTo>
                <a:lnTo>
                  <a:pt x="689" y="40"/>
                </a:lnTo>
              </a:path>
            </a:pathLst>
          </a:custGeom>
          <a:noFill/>
          <a:ln w="31750">
            <a:solidFill>
              <a:schemeClr val="bg1">
                <a:lumMod val="50000"/>
                <a:alpha val="4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73" name="Freeform 14">
            <a:extLst>
              <a:ext uri="{FF2B5EF4-FFF2-40B4-BE49-F238E27FC236}">
                <a16:creationId xmlns:a16="http://schemas.microsoft.com/office/drawing/2014/main" id="{92023315-BE6E-8944-B1F0-668C889B8B83}"/>
              </a:ext>
            </a:extLst>
          </p:cNvPr>
          <p:cNvSpPr>
            <a:spLocks/>
          </p:cNvSpPr>
          <p:nvPr/>
        </p:nvSpPr>
        <p:spPr bwMode="auto">
          <a:xfrm>
            <a:off x="5487988" y="3108323"/>
            <a:ext cx="434975" cy="157165"/>
          </a:xfrm>
          <a:custGeom>
            <a:avLst/>
            <a:gdLst>
              <a:gd name="T0" fmla="*/ 0 w 72"/>
              <a:gd name="T1" fmla="*/ 0 h 26"/>
              <a:gd name="T2" fmla="*/ 24 w 72"/>
              <a:gd name="T3" fmla="*/ 9 h 26"/>
              <a:gd name="T4" fmla="*/ 48 w 72"/>
              <a:gd name="T5" fmla="*/ 18 h 26"/>
              <a:gd name="T6" fmla="*/ 72 w 72"/>
              <a:gd name="T7" fmla="*/ 26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72" h="26">
                <a:moveTo>
                  <a:pt x="0" y="0"/>
                </a:moveTo>
                <a:lnTo>
                  <a:pt x="24" y="9"/>
                </a:lnTo>
                <a:lnTo>
                  <a:pt x="48" y="18"/>
                </a:lnTo>
                <a:lnTo>
                  <a:pt x="72" y="26"/>
                </a:lnTo>
              </a:path>
            </a:pathLst>
          </a:custGeom>
          <a:noFill/>
          <a:ln w="31750">
            <a:solidFill>
              <a:schemeClr val="bg1">
                <a:lumMod val="50000"/>
                <a:alpha val="4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" name="AutoShape 3">
            <a:extLst>
              <a:ext uri="{FF2B5EF4-FFF2-40B4-BE49-F238E27FC236}">
                <a16:creationId xmlns:a16="http://schemas.microsoft.com/office/drawing/2014/main" id="{88C3F65E-A5A5-44B5-A4A7-D36F8AE873A9}"/>
              </a:ext>
            </a:extLst>
          </p:cNvPr>
          <p:cNvSpPr>
            <a:spLocks noChangeAspect="1" noChangeArrowheads="1" noTextEdit="1"/>
          </p:cNvSpPr>
          <p:nvPr/>
        </p:nvSpPr>
        <p:spPr bwMode="auto">
          <a:xfrm>
            <a:off x="609601" y="0"/>
            <a:ext cx="10972800" cy="68580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10" name="Line 361">
            <a:extLst>
              <a:ext uri="{FF2B5EF4-FFF2-40B4-BE49-F238E27FC236}">
                <a16:creationId xmlns:a16="http://schemas.microsoft.com/office/drawing/2014/main" id="{02F61DD8-48F5-4759-942B-78C1D80541DD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0086976" y="1092200"/>
            <a:ext cx="0" cy="448945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11" name="Line 362">
            <a:extLst>
              <a:ext uri="{FF2B5EF4-FFF2-40B4-BE49-F238E27FC236}">
                <a16:creationId xmlns:a16="http://schemas.microsoft.com/office/drawing/2014/main" id="{E49778E1-B2B4-4B1F-97B0-075A4CFE9221}"/>
              </a:ext>
            </a:extLst>
          </p:cNvPr>
          <p:cNvSpPr>
            <a:spLocks noChangeShapeType="1"/>
          </p:cNvSpPr>
          <p:nvPr/>
        </p:nvSpPr>
        <p:spPr bwMode="auto">
          <a:xfrm>
            <a:off x="10086976" y="5430838"/>
            <a:ext cx="96838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12" name="Rectangle 363">
            <a:extLst>
              <a:ext uri="{FF2B5EF4-FFF2-40B4-BE49-F238E27FC236}">
                <a16:creationId xmlns:a16="http://schemas.microsoft.com/office/drawing/2014/main" id="{A644F954-41B2-4BA8-8782-0CF627B5BE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229851" y="5294313"/>
            <a:ext cx="255588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0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513" name="Line 364">
            <a:extLst>
              <a:ext uri="{FF2B5EF4-FFF2-40B4-BE49-F238E27FC236}">
                <a16:creationId xmlns:a16="http://schemas.microsoft.com/office/drawing/2014/main" id="{F065AD91-9101-47A7-968B-A04267815230}"/>
              </a:ext>
            </a:extLst>
          </p:cNvPr>
          <p:cNvSpPr>
            <a:spLocks noChangeShapeType="1"/>
          </p:cNvSpPr>
          <p:nvPr/>
        </p:nvSpPr>
        <p:spPr bwMode="auto">
          <a:xfrm>
            <a:off x="10086976" y="4732338"/>
            <a:ext cx="96838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14" name="Rectangle 365">
            <a:extLst>
              <a:ext uri="{FF2B5EF4-FFF2-40B4-BE49-F238E27FC236}">
                <a16:creationId xmlns:a16="http://schemas.microsoft.com/office/drawing/2014/main" id="{C593D8A5-7BF1-4B6D-B538-9064F67A956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229851" y="4598988"/>
            <a:ext cx="525463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10k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515" name="Line 366">
            <a:extLst>
              <a:ext uri="{FF2B5EF4-FFF2-40B4-BE49-F238E27FC236}">
                <a16:creationId xmlns:a16="http://schemas.microsoft.com/office/drawing/2014/main" id="{42F7CD69-91FD-4331-9C98-0D5FE6982B9B}"/>
              </a:ext>
            </a:extLst>
          </p:cNvPr>
          <p:cNvSpPr>
            <a:spLocks noChangeShapeType="1"/>
          </p:cNvSpPr>
          <p:nvPr/>
        </p:nvSpPr>
        <p:spPr bwMode="auto">
          <a:xfrm>
            <a:off x="10086976" y="4032250"/>
            <a:ext cx="96838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16" name="Rectangle 367">
            <a:extLst>
              <a:ext uri="{FF2B5EF4-FFF2-40B4-BE49-F238E27FC236}">
                <a16:creationId xmlns:a16="http://schemas.microsoft.com/office/drawing/2014/main" id="{79E68F2F-F72A-4219-A651-E0F5D9975D3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229851" y="3900488"/>
            <a:ext cx="525463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20k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517" name="Line 368">
            <a:extLst>
              <a:ext uri="{FF2B5EF4-FFF2-40B4-BE49-F238E27FC236}">
                <a16:creationId xmlns:a16="http://schemas.microsoft.com/office/drawing/2014/main" id="{F82C4CB3-5E55-4F36-BC2E-6C29F4ED6469}"/>
              </a:ext>
            </a:extLst>
          </p:cNvPr>
          <p:cNvSpPr>
            <a:spLocks noChangeShapeType="1"/>
          </p:cNvSpPr>
          <p:nvPr/>
        </p:nvSpPr>
        <p:spPr bwMode="auto">
          <a:xfrm>
            <a:off x="10086976" y="3336925"/>
            <a:ext cx="96838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18" name="Rectangle 369">
            <a:extLst>
              <a:ext uri="{FF2B5EF4-FFF2-40B4-BE49-F238E27FC236}">
                <a16:creationId xmlns:a16="http://schemas.microsoft.com/office/drawing/2014/main" id="{249F1F8D-9333-4C1D-A998-A42700E97E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229851" y="3200400"/>
            <a:ext cx="525463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30k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519" name="Line 370">
            <a:extLst>
              <a:ext uri="{FF2B5EF4-FFF2-40B4-BE49-F238E27FC236}">
                <a16:creationId xmlns:a16="http://schemas.microsoft.com/office/drawing/2014/main" id="{183002D8-227E-4952-91A5-15F4BE7C4886}"/>
              </a:ext>
            </a:extLst>
          </p:cNvPr>
          <p:cNvSpPr>
            <a:spLocks noChangeShapeType="1"/>
          </p:cNvSpPr>
          <p:nvPr/>
        </p:nvSpPr>
        <p:spPr bwMode="auto">
          <a:xfrm>
            <a:off x="10086976" y="2638425"/>
            <a:ext cx="96838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20" name="Rectangle 371">
            <a:extLst>
              <a:ext uri="{FF2B5EF4-FFF2-40B4-BE49-F238E27FC236}">
                <a16:creationId xmlns:a16="http://schemas.microsoft.com/office/drawing/2014/main" id="{3B15A366-AE7A-40C5-8A45-B4689EE162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229851" y="2505075"/>
            <a:ext cx="525463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40k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521" name="Line 372">
            <a:extLst>
              <a:ext uri="{FF2B5EF4-FFF2-40B4-BE49-F238E27FC236}">
                <a16:creationId xmlns:a16="http://schemas.microsoft.com/office/drawing/2014/main" id="{D1CE5C2B-C4AE-4BA0-A79F-21D49498DA38}"/>
              </a:ext>
            </a:extLst>
          </p:cNvPr>
          <p:cNvSpPr>
            <a:spLocks noChangeShapeType="1"/>
          </p:cNvSpPr>
          <p:nvPr/>
        </p:nvSpPr>
        <p:spPr bwMode="auto">
          <a:xfrm>
            <a:off x="10086976" y="1938338"/>
            <a:ext cx="96838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22" name="Rectangle 373">
            <a:extLst>
              <a:ext uri="{FF2B5EF4-FFF2-40B4-BE49-F238E27FC236}">
                <a16:creationId xmlns:a16="http://schemas.microsoft.com/office/drawing/2014/main" id="{E2684AD2-1620-4734-ABFE-4D53C0C3B1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229851" y="1806575"/>
            <a:ext cx="525463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50k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523" name="Line 374">
            <a:extLst>
              <a:ext uri="{FF2B5EF4-FFF2-40B4-BE49-F238E27FC236}">
                <a16:creationId xmlns:a16="http://schemas.microsoft.com/office/drawing/2014/main" id="{EB5DC9B7-C719-479D-AD01-58E08B33906E}"/>
              </a:ext>
            </a:extLst>
          </p:cNvPr>
          <p:cNvSpPr>
            <a:spLocks noChangeShapeType="1"/>
          </p:cNvSpPr>
          <p:nvPr/>
        </p:nvSpPr>
        <p:spPr bwMode="auto">
          <a:xfrm>
            <a:off x="10086976" y="1243013"/>
            <a:ext cx="96838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24" name="Rectangle 375">
            <a:extLst>
              <a:ext uri="{FF2B5EF4-FFF2-40B4-BE49-F238E27FC236}">
                <a16:creationId xmlns:a16="http://schemas.microsoft.com/office/drawing/2014/main" id="{BAA68078-9EA1-4E74-A738-8E01639E7C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229851" y="1106488"/>
            <a:ext cx="525463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60k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525" name="Rectangle 376">
            <a:extLst>
              <a:ext uri="{FF2B5EF4-FFF2-40B4-BE49-F238E27FC236}">
                <a16:creationId xmlns:a16="http://schemas.microsoft.com/office/drawing/2014/main" id="{06FF8A2C-6830-4A4A-AFC5-A3F07A32F364}"/>
              </a:ext>
            </a:extLst>
          </p:cNvPr>
          <p:cNvSpPr>
            <a:spLocks noChangeArrowheads="1"/>
          </p:cNvSpPr>
          <p:nvPr/>
        </p:nvSpPr>
        <p:spPr bwMode="auto">
          <a:xfrm rot="16200000">
            <a:off x="10883900" y="3089275"/>
            <a:ext cx="795338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Wage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526" name="Line 377">
            <a:extLst>
              <a:ext uri="{FF2B5EF4-FFF2-40B4-BE49-F238E27FC236}">
                <a16:creationId xmlns:a16="http://schemas.microsoft.com/office/drawing/2014/main" id="{23CB1DD9-3DD2-4A9E-8585-E876B6B1CFC5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187576" y="1092200"/>
            <a:ext cx="0" cy="4489450"/>
          </a:xfrm>
          <a:prstGeom prst="line">
            <a:avLst/>
          </a:prstGeom>
          <a:noFill/>
          <a:ln w="19050">
            <a:solidFill>
              <a:srgbClr val="DDDDD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27" name="Line 378">
            <a:extLst>
              <a:ext uri="{FF2B5EF4-FFF2-40B4-BE49-F238E27FC236}">
                <a16:creationId xmlns:a16="http://schemas.microsoft.com/office/drawing/2014/main" id="{F115A507-8A3F-4477-B737-8C5B15AFE23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095501" y="3144838"/>
            <a:ext cx="92075" cy="0"/>
          </a:xfrm>
          <a:prstGeom prst="line">
            <a:avLst/>
          </a:prstGeom>
          <a:noFill/>
          <a:ln w="19050">
            <a:solidFill>
              <a:srgbClr val="DDDDD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28" name="Rectangle 379">
            <a:extLst>
              <a:ext uri="{FF2B5EF4-FFF2-40B4-BE49-F238E27FC236}">
                <a16:creationId xmlns:a16="http://schemas.microsoft.com/office/drawing/2014/main" id="{84E215F1-DBF8-4467-AF92-F49A1D579B1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03413" y="3008313"/>
            <a:ext cx="142668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 dirty="0">
                <a:ln>
                  <a:noFill/>
                </a:ln>
                <a:solidFill>
                  <a:srgbClr val="DDDDDD"/>
                </a:solidFill>
                <a:effectLst/>
                <a:latin typeface="Arial" panose="020B0604020202020204" pitchFamily="34" charset="0"/>
              </a:rPr>
              <a:t>0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rgbClr val="DDDDDD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529" name="Line 380">
            <a:extLst>
              <a:ext uri="{FF2B5EF4-FFF2-40B4-BE49-F238E27FC236}">
                <a16:creationId xmlns:a16="http://schemas.microsoft.com/office/drawing/2014/main" id="{7BF0BF31-78E8-49A1-9937-F140A9C3C73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095501" y="5048250"/>
            <a:ext cx="92075" cy="0"/>
          </a:xfrm>
          <a:prstGeom prst="line">
            <a:avLst/>
          </a:prstGeom>
          <a:noFill/>
          <a:ln w="19050">
            <a:solidFill>
              <a:srgbClr val="DDDDD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30" name="Rectangle 381">
            <a:extLst>
              <a:ext uri="{FF2B5EF4-FFF2-40B4-BE49-F238E27FC236}">
                <a16:creationId xmlns:a16="http://schemas.microsoft.com/office/drawing/2014/main" id="{537645CA-0C18-43FE-A72D-54F3E0E53E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50988" y="4914900"/>
            <a:ext cx="498534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 dirty="0">
                <a:ln>
                  <a:noFill/>
                </a:ln>
                <a:solidFill>
                  <a:srgbClr val="DDDDDD"/>
                </a:solidFill>
                <a:effectLst/>
                <a:latin typeface="Arial" panose="020B0604020202020204" pitchFamily="34" charset="0"/>
              </a:rPr>
              <a:t>-40k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rgbClr val="DDDDDD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531" name="Line 382">
            <a:extLst>
              <a:ext uri="{FF2B5EF4-FFF2-40B4-BE49-F238E27FC236}">
                <a16:creationId xmlns:a16="http://schemas.microsoft.com/office/drawing/2014/main" id="{BE8821D5-55B0-4AAD-B913-3D806C19006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095501" y="4095750"/>
            <a:ext cx="92075" cy="0"/>
          </a:xfrm>
          <a:prstGeom prst="line">
            <a:avLst/>
          </a:prstGeom>
          <a:noFill/>
          <a:ln w="19050">
            <a:solidFill>
              <a:srgbClr val="DDDDD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32" name="Rectangle 383">
            <a:extLst>
              <a:ext uri="{FF2B5EF4-FFF2-40B4-BE49-F238E27FC236}">
                <a16:creationId xmlns:a16="http://schemas.microsoft.com/office/drawing/2014/main" id="{6176360F-9CE3-4BC4-838E-81FC355760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50988" y="3959225"/>
            <a:ext cx="498534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 dirty="0">
                <a:ln>
                  <a:noFill/>
                </a:ln>
                <a:solidFill>
                  <a:srgbClr val="DDDDDD"/>
                </a:solidFill>
                <a:effectLst/>
                <a:latin typeface="Arial" panose="020B0604020202020204" pitchFamily="34" charset="0"/>
              </a:rPr>
              <a:t>-20k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rgbClr val="DDDDDD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533" name="Line 384">
            <a:extLst>
              <a:ext uri="{FF2B5EF4-FFF2-40B4-BE49-F238E27FC236}">
                <a16:creationId xmlns:a16="http://schemas.microsoft.com/office/drawing/2014/main" id="{A9521E52-A5FB-4D2B-B546-C75A8A046EA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095501" y="2193925"/>
            <a:ext cx="92075" cy="0"/>
          </a:xfrm>
          <a:prstGeom prst="line">
            <a:avLst/>
          </a:prstGeom>
          <a:noFill/>
          <a:ln w="19050">
            <a:solidFill>
              <a:srgbClr val="DDDDD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34" name="Rectangle 385">
            <a:extLst>
              <a:ext uri="{FF2B5EF4-FFF2-40B4-BE49-F238E27FC236}">
                <a16:creationId xmlns:a16="http://schemas.microsoft.com/office/drawing/2014/main" id="{C52A82B3-FA8E-46DD-A44B-8F8A38F311E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33538" y="2057400"/>
            <a:ext cx="413575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 dirty="0">
                <a:ln>
                  <a:noFill/>
                </a:ln>
                <a:solidFill>
                  <a:srgbClr val="DDDDDD"/>
                </a:solidFill>
                <a:effectLst/>
                <a:latin typeface="Arial" panose="020B0604020202020204" pitchFamily="34" charset="0"/>
              </a:rPr>
              <a:t>20k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rgbClr val="DDDDDD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535" name="Line 386">
            <a:extLst>
              <a:ext uri="{FF2B5EF4-FFF2-40B4-BE49-F238E27FC236}">
                <a16:creationId xmlns:a16="http://schemas.microsoft.com/office/drawing/2014/main" id="{EF23DA4F-1411-4BF7-8BF9-87FE5BC9750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095501" y="1243013"/>
            <a:ext cx="92075" cy="0"/>
          </a:xfrm>
          <a:prstGeom prst="line">
            <a:avLst/>
          </a:prstGeom>
          <a:noFill/>
          <a:ln w="19050">
            <a:solidFill>
              <a:srgbClr val="DDDDD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36" name="Rectangle 387">
            <a:extLst>
              <a:ext uri="{FF2B5EF4-FFF2-40B4-BE49-F238E27FC236}">
                <a16:creationId xmlns:a16="http://schemas.microsoft.com/office/drawing/2014/main" id="{2F99D6CC-591B-46C2-9BC0-2CB4B14889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33538" y="1106488"/>
            <a:ext cx="413575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 dirty="0">
                <a:ln>
                  <a:noFill/>
                </a:ln>
                <a:solidFill>
                  <a:srgbClr val="DDDDDD"/>
                </a:solidFill>
                <a:effectLst/>
                <a:latin typeface="Arial" panose="020B0604020202020204" pitchFamily="34" charset="0"/>
              </a:rPr>
              <a:t>40k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rgbClr val="DDDDDD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537" name="Rectangle 388">
            <a:extLst>
              <a:ext uri="{FF2B5EF4-FFF2-40B4-BE49-F238E27FC236}">
                <a16:creationId xmlns:a16="http://schemas.microsoft.com/office/drawing/2014/main" id="{185E00FF-FA7F-4808-81D8-8DE000CFC7B0}"/>
              </a:ext>
            </a:extLst>
          </p:cNvPr>
          <p:cNvSpPr>
            <a:spLocks noChangeArrowheads="1"/>
          </p:cNvSpPr>
          <p:nvPr/>
        </p:nvSpPr>
        <p:spPr bwMode="auto">
          <a:xfrm rot="16200000">
            <a:off x="-313679" y="3104455"/>
            <a:ext cx="2492670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 dirty="0">
                <a:ln>
                  <a:noFill/>
                </a:ln>
                <a:solidFill>
                  <a:srgbClr val="DDDDDD"/>
                </a:solidFill>
                <a:effectLst/>
                <a:latin typeface="Arial" panose="020B0604020202020204" pitchFamily="34" charset="0"/>
              </a:rPr>
              <a:t>Cumulative Govt Cost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rgbClr val="DDDDDD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538" name="Line 389">
            <a:extLst>
              <a:ext uri="{FF2B5EF4-FFF2-40B4-BE49-F238E27FC236}">
                <a16:creationId xmlns:a16="http://schemas.microsoft.com/office/drawing/2014/main" id="{7E40DCE5-B79A-4527-A225-5F4BEDF69533}"/>
              </a:ext>
            </a:extLst>
          </p:cNvPr>
          <p:cNvSpPr>
            <a:spLocks noChangeShapeType="1"/>
          </p:cNvSpPr>
          <p:nvPr/>
        </p:nvSpPr>
        <p:spPr bwMode="auto">
          <a:xfrm>
            <a:off x="2187576" y="5581650"/>
            <a:ext cx="7899400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39" name="Line 390">
            <a:extLst>
              <a:ext uri="{FF2B5EF4-FFF2-40B4-BE49-F238E27FC236}">
                <a16:creationId xmlns:a16="http://schemas.microsoft.com/office/drawing/2014/main" id="{274F214C-95DA-4EC3-AEB3-3F3CFCCE3346}"/>
              </a:ext>
            </a:extLst>
          </p:cNvPr>
          <p:cNvSpPr>
            <a:spLocks noChangeShapeType="1"/>
          </p:cNvSpPr>
          <p:nvPr/>
        </p:nvSpPr>
        <p:spPr bwMode="auto">
          <a:xfrm>
            <a:off x="2338388" y="5581650"/>
            <a:ext cx="0" cy="92075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40" name="Rectangle 391">
            <a:extLst>
              <a:ext uri="{FF2B5EF4-FFF2-40B4-BE49-F238E27FC236}">
                <a16:creationId xmlns:a16="http://schemas.microsoft.com/office/drawing/2014/main" id="{82AA96BC-D606-4247-B61A-099CA7F96D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68538" y="5724525"/>
            <a:ext cx="255588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0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541" name="Line 392">
            <a:extLst>
              <a:ext uri="{FF2B5EF4-FFF2-40B4-BE49-F238E27FC236}">
                <a16:creationId xmlns:a16="http://schemas.microsoft.com/office/drawing/2014/main" id="{FBA2B112-0679-4E27-9B37-71523367CCA7}"/>
              </a:ext>
            </a:extLst>
          </p:cNvPr>
          <p:cNvSpPr>
            <a:spLocks noChangeShapeType="1"/>
          </p:cNvSpPr>
          <p:nvPr/>
        </p:nvSpPr>
        <p:spPr bwMode="auto">
          <a:xfrm>
            <a:off x="3425826" y="5581650"/>
            <a:ext cx="0" cy="92075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42" name="Rectangle 393">
            <a:extLst>
              <a:ext uri="{FF2B5EF4-FFF2-40B4-BE49-F238E27FC236}">
                <a16:creationId xmlns:a16="http://schemas.microsoft.com/office/drawing/2014/main" id="{E921969F-40FA-42D7-940C-3CFB1F5DDF4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84538" y="5724525"/>
            <a:ext cx="398463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10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543" name="Line 394">
            <a:extLst>
              <a:ext uri="{FF2B5EF4-FFF2-40B4-BE49-F238E27FC236}">
                <a16:creationId xmlns:a16="http://schemas.microsoft.com/office/drawing/2014/main" id="{48E1DF24-5DDE-49AA-8653-6F4A1D1C2CD3}"/>
              </a:ext>
            </a:extLst>
          </p:cNvPr>
          <p:cNvSpPr>
            <a:spLocks noChangeShapeType="1"/>
          </p:cNvSpPr>
          <p:nvPr/>
        </p:nvSpPr>
        <p:spPr bwMode="auto">
          <a:xfrm>
            <a:off x="4510088" y="5581650"/>
            <a:ext cx="0" cy="92075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44" name="Rectangle 395">
            <a:extLst>
              <a:ext uri="{FF2B5EF4-FFF2-40B4-BE49-F238E27FC236}">
                <a16:creationId xmlns:a16="http://schemas.microsoft.com/office/drawing/2014/main" id="{8452D2F4-2184-471D-83F6-112C8750971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67213" y="5724525"/>
            <a:ext cx="398463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20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545" name="Line 396">
            <a:extLst>
              <a:ext uri="{FF2B5EF4-FFF2-40B4-BE49-F238E27FC236}">
                <a16:creationId xmlns:a16="http://schemas.microsoft.com/office/drawing/2014/main" id="{9CD4E29E-2200-4D62-892B-8E08A9BA2AF6}"/>
              </a:ext>
            </a:extLst>
          </p:cNvPr>
          <p:cNvSpPr>
            <a:spLocks noChangeShapeType="1"/>
          </p:cNvSpPr>
          <p:nvPr/>
        </p:nvSpPr>
        <p:spPr bwMode="auto">
          <a:xfrm>
            <a:off x="5592763" y="5581650"/>
            <a:ext cx="0" cy="92075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46" name="Rectangle 397">
            <a:extLst>
              <a:ext uri="{FF2B5EF4-FFF2-40B4-BE49-F238E27FC236}">
                <a16:creationId xmlns:a16="http://schemas.microsoft.com/office/drawing/2014/main" id="{8F243123-380D-462D-B178-E8DF5369E53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51476" y="5724525"/>
            <a:ext cx="398463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30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547" name="Line 398">
            <a:extLst>
              <a:ext uri="{FF2B5EF4-FFF2-40B4-BE49-F238E27FC236}">
                <a16:creationId xmlns:a16="http://schemas.microsoft.com/office/drawing/2014/main" id="{DB5479F2-550E-4CEF-9CED-0E32FAA5F7C1}"/>
              </a:ext>
            </a:extLst>
          </p:cNvPr>
          <p:cNvSpPr>
            <a:spLocks noChangeShapeType="1"/>
          </p:cNvSpPr>
          <p:nvPr/>
        </p:nvSpPr>
        <p:spPr bwMode="auto">
          <a:xfrm>
            <a:off x="6681788" y="5581650"/>
            <a:ext cx="0" cy="92075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48" name="Rectangle 399">
            <a:extLst>
              <a:ext uri="{FF2B5EF4-FFF2-40B4-BE49-F238E27FC236}">
                <a16:creationId xmlns:a16="http://schemas.microsoft.com/office/drawing/2014/main" id="{1D3E1BE5-BBBA-4B72-9129-72D01ADE7F2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38913" y="5724525"/>
            <a:ext cx="398463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40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549" name="Line 400">
            <a:extLst>
              <a:ext uri="{FF2B5EF4-FFF2-40B4-BE49-F238E27FC236}">
                <a16:creationId xmlns:a16="http://schemas.microsoft.com/office/drawing/2014/main" id="{254F68B4-298E-4579-A507-83F616531D6D}"/>
              </a:ext>
            </a:extLst>
          </p:cNvPr>
          <p:cNvSpPr>
            <a:spLocks noChangeShapeType="1"/>
          </p:cNvSpPr>
          <p:nvPr/>
        </p:nvSpPr>
        <p:spPr bwMode="auto">
          <a:xfrm>
            <a:off x="7764463" y="5581650"/>
            <a:ext cx="0" cy="92075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50" name="Rectangle 401">
            <a:extLst>
              <a:ext uri="{FF2B5EF4-FFF2-40B4-BE49-F238E27FC236}">
                <a16:creationId xmlns:a16="http://schemas.microsoft.com/office/drawing/2014/main" id="{DE258DE5-3292-4726-8974-6975E7A9D4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23176" y="5724525"/>
            <a:ext cx="398463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50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551" name="Line 402">
            <a:extLst>
              <a:ext uri="{FF2B5EF4-FFF2-40B4-BE49-F238E27FC236}">
                <a16:creationId xmlns:a16="http://schemas.microsoft.com/office/drawing/2014/main" id="{1BE7AA42-1E83-4C26-8008-8A75877CE507}"/>
              </a:ext>
            </a:extLst>
          </p:cNvPr>
          <p:cNvSpPr>
            <a:spLocks noChangeShapeType="1"/>
          </p:cNvSpPr>
          <p:nvPr/>
        </p:nvSpPr>
        <p:spPr bwMode="auto">
          <a:xfrm>
            <a:off x="8853488" y="5581650"/>
            <a:ext cx="0" cy="92075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52" name="Rectangle 403">
            <a:extLst>
              <a:ext uri="{FF2B5EF4-FFF2-40B4-BE49-F238E27FC236}">
                <a16:creationId xmlns:a16="http://schemas.microsoft.com/office/drawing/2014/main" id="{0E683803-7FE1-426D-B246-2661579BCF0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710613" y="5724525"/>
            <a:ext cx="398463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60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553" name="Line 404">
            <a:extLst>
              <a:ext uri="{FF2B5EF4-FFF2-40B4-BE49-F238E27FC236}">
                <a16:creationId xmlns:a16="http://schemas.microsoft.com/office/drawing/2014/main" id="{7E7A9BDB-2B82-4990-AADE-B0FC16674F88}"/>
              </a:ext>
            </a:extLst>
          </p:cNvPr>
          <p:cNvSpPr>
            <a:spLocks noChangeShapeType="1"/>
          </p:cNvSpPr>
          <p:nvPr/>
        </p:nvSpPr>
        <p:spPr bwMode="auto">
          <a:xfrm>
            <a:off x="9936163" y="5581650"/>
            <a:ext cx="0" cy="92075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54" name="Rectangle 405">
            <a:extLst>
              <a:ext uri="{FF2B5EF4-FFF2-40B4-BE49-F238E27FC236}">
                <a16:creationId xmlns:a16="http://schemas.microsoft.com/office/drawing/2014/main" id="{8B4FA152-9B5A-44F7-B504-38A4C6586352}"/>
              </a:ext>
            </a:extLst>
          </p:cNvPr>
          <p:cNvSpPr>
            <a:spLocks noChangeArrowheads="1"/>
          </p:cNvSpPr>
          <p:nvPr/>
        </p:nvSpPr>
        <p:spPr bwMode="auto">
          <a:xfrm>
            <a:off x="9794876" y="5724525"/>
            <a:ext cx="398463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70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1" name="Rectangle 407">
            <a:extLst>
              <a:ext uri="{FF2B5EF4-FFF2-40B4-BE49-F238E27FC236}">
                <a16:creationId xmlns:a16="http://schemas.microsoft.com/office/drawing/2014/main" id="{51A2283A-1DE1-4A1A-ABC8-4D55B4B0DD6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13438" y="6038850"/>
            <a:ext cx="566738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Age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grpSp>
        <p:nvGrpSpPr>
          <p:cNvPr id="971" name="Group 970">
            <a:extLst>
              <a:ext uri="{FF2B5EF4-FFF2-40B4-BE49-F238E27FC236}">
                <a16:creationId xmlns:a16="http://schemas.microsoft.com/office/drawing/2014/main" id="{2B6418E4-6B16-4443-9FE7-1F1D3CFEDC82}"/>
              </a:ext>
            </a:extLst>
          </p:cNvPr>
          <p:cNvGrpSpPr/>
          <p:nvPr/>
        </p:nvGrpSpPr>
        <p:grpSpPr>
          <a:xfrm>
            <a:off x="2338388" y="2624137"/>
            <a:ext cx="3560763" cy="1047751"/>
            <a:chOff x="2338388" y="2624137"/>
            <a:chExt cx="3560763" cy="1047751"/>
          </a:xfrm>
        </p:grpSpPr>
        <p:sp>
          <p:nvSpPr>
            <p:cNvPr id="972" name="Line 15">
              <a:extLst>
                <a:ext uri="{FF2B5EF4-FFF2-40B4-BE49-F238E27FC236}">
                  <a16:creationId xmlns:a16="http://schemas.microsoft.com/office/drawing/2014/main" id="{E2FE2FC3-1F4A-4EDD-9983-52C45987C1C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338388" y="3144837"/>
              <a:ext cx="7938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73" name="Line 16">
              <a:extLst>
                <a:ext uri="{FF2B5EF4-FFF2-40B4-BE49-F238E27FC236}">
                  <a16:creationId xmlns:a16="http://schemas.microsoft.com/office/drawing/2014/main" id="{D643D977-4CA7-4240-A4C6-7C6FF3C6C9A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392363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74" name="Line 17">
              <a:extLst>
                <a:ext uri="{FF2B5EF4-FFF2-40B4-BE49-F238E27FC236}">
                  <a16:creationId xmlns:a16="http://schemas.microsoft.com/office/drawing/2014/main" id="{F2F70778-B303-46D3-8AA0-E19AF1B1E3E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447926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75" name="Line 18">
              <a:extLst>
                <a:ext uri="{FF2B5EF4-FFF2-40B4-BE49-F238E27FC236}">
                  <a16:creationId xmlns:a16="http://schemas.microsoft.com/office/drawing/2014/main" id="{D8682BFC-1767-47BE-82F4-94B3ED97BBE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501901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76" name="Line 19">
              <a:extLst>
                <a:ext uri="{FF2B5EF4-FFF2-40B4-BE49-F238E27FC236}">
                  <a16:creationId xmlns:a16="http://schemas.microsoft.com/office/drawing/2014/main" id="{69A598B4-CB80-4D44-A3E8-CB24DBE7AC8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557463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77" name="Line 20">
              <a:extLst>
                <a:ext uri="{FF2B5EF4-FFF2-40B4-BE49-F238E27FC236}">
                  <a16:creationId xmlns:a16="http://schemas.microsoft.com/office/drawing/2014/main" id="{E928222B-378C-4491-9B84-452A7185BCF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611438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78" name="Line 21">
              <a:extLst>
                <a:ext uri="{FF2B5EF4-FFF2-40B4-BE49-F238E27FC236}">
                  <a16:creationId xmlns:a16="http://schemas.microsoft.com/office/drawing/2014/main" id="{FB0A3F95-D0BA-47AF-9344-0070B9D4384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667001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79" name="Line 22">
              <a:extLst>
                <a:ext uri="{FF2B5EF4-FFF2-40B4-BE49-F238E27FC236}">
                  <a16:creationId xmlns:a16="http://schemas.microsoft.com/office/drawing/2014/main" id="{641A98E2-7637-4BD0-AD81-40E7BE5A5AB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722563" y="3144837"/>
              <a:ext cx="7938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80" name="Line 23">
              <a:extLst>
                <a:ext uri="{FF2B5EF4-FFF2-40B4-BE49-F238E27FC236}">
                  <a16:creationId xmlns:a16="http://schemas.microsoft.com/office/drawing/2014/main" id="{9AD2B59B-1A3D-412E-BABB-17030373B33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776538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81" name="Line 24">
              <a:extLst>
                <a:ext uri="{FF2B5EF4-FFF2-40B4-BE49-F238E27FC236}">
                  <a16:creationId xmlns:a16="http://schemas.microsoft.com/office/drawing/2014/main" id="{526278DD-59EA-4C0C-8CB6-6993F0B9A74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32101" y="3144837"/>
              <a:ext cx="7938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82" name="Line 25">
              <a:extLst>
                <a:ext uri="{FF2B5EF4-FFF2-40B4-BE49-F238E27FC236}">
                  <a16:creationId xmlns:a16="http://schemas.microsoft.com/office/drawing/2014/main" id="{E91F0154-5E90-482A-BC09-BE684F81DB1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86076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83" name="Line 26">
              <a:extLst>
                <a:ext uri="{FF2B5EF4-FFF2-40B4-BE49-F238E27FC236}">
                  <a16:creationId xmlns:a16="http://schemas.microsoft.com/office/drawing/2014/main" id="{32D876A1-E56D-429A-B0C8-55BC859E8F7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41638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84" name="Line 27">
              <a:extLst>
                <a:ext uri="{FF2B5EF4-FFF2-40B4-BE49-F238E27FC236}">
                  <a16:creationId xmlns:a16="http://schemas.microsoft.com/office/drawing/2014/main" id="{53442643-D290-4DB8-9DDD-78D7B9D3DD4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95613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85" name="Line 28">
              <a:extLst>
                <a:ext uri="{FF2B5EF4-FFF2-40B4-BE49-F238E27FC236}">
                  <a16:creationId xmlns:a16="http://schemas.microsoft.com/office/drawing/2014/main" id="{9DE5B6D3-6064-485C-8D54-43FB981E740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051176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86" name="Line 29">
              <a:extLst>
                <a:ext uri="{FF2B5EF4-FFF2-40B4-BE49-F238E27FC236}">
                  <a16:creationId xmlns:a16="http://schemas.microsoft.com/office/drawing/2014/main" id="{2D4EB4B2-91E1-4C10-A8B4-733D95B88DF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05151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87" name="Line 30">
              <a:extLst>
                <a:ext uri="{FF2B5EF4-FFF2-40B4-BE49-F238E27FC236}">
                  <a16:creationId xmlns:a16="http://schemas.microsoft.com/office/drawing/2014/main" id="{A58B9A91-4F90-43EE-9395-885B9DEB478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60713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88" name="Line 31">
              <a:extLst>
                <a:ext uri="{FF2B5EF4-FFF2-40B4-BE49-F238E27FC236}">
                  <a16:creationId xmlns:a16="http://schemas.microsoft.com/office/drawing/2014/main" id="{62D67B0E-A9BB-4A97-8FDF-C74F0611749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16276" y="3144837"/>
              <a:ext cx="7938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89" name="Line 32">
              <a:extLst>
                <a:ext uri="{FF2B5EF4-FFF2-40B4-BE49-F238E27FC236}">
                  <a16:creationId xmlns:a16="http://schemas.microsoft.com/office/drawing/2014/main" id="{27A308FE-B99C-44CD-A52C-685D96E81F2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70251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90" name="Line 33">
              <a:extLst>
                <a:ext uri="{FF2B5EF4-FFF2-40B4-BE49-F238E27FC236}">
                  <a16:creationId xmlns:a16="http://schemas.microsoft.com/office/drawing/2014/main" id="{C1B6C85C-5C5F-44F4-AA31-96179B67C3C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325813" y="3144837"/>
              <a:ext cx="7938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91" name="Line 85">
              <a:extLst>
                <a:ext uri="{FF2B5EF4-FFF2-40B4-BE49-F238E27FC236}">
                  <a16:creationId xmlns:a16="http://schemas.microsoft.com/office/drawing/2014/main" id="{5F230C75-11CD-4E8A-ACAB-82D6DB75B83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338388" y="3144837"/>
              <a:ext cx="7938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92" name="Line 86">
              <a:extLst>
                <a:ext uri="{FF2B5EF4-FFF2-40B4-BE49-F238E27FC236}">
                  <a16:creationId xmlns:a16="http://schemas.microsoft.com/office/drawing/2014/main" id="{6CE58CE7-E06F-4EBB-8B91-C335AC332ED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392363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93" name="Line 87">
              <a:extLst>
                <a:ext uri="{FF2B5EF4-FFF2-40B4-BE49-F238E27FC236}">
                  <a16:creationId xmlns:a16="http://schemas.microsoft.com/office/drawing/2014/main" id="{6137D7A7-5AFD-4018-BEDE-AB08C08B950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447926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94" name="Line 88">
              <a:extLst>
                <a:ext uri="{FF2B5EF4-FFF2-40B4-BE49-F238E27FC236}">
                  <a16:creationId xmlns:a16="http://schemas.microsoft.com/office/drawing/2014/main" id="{21543530-DF24-4FB8-A6AD-1C31211893D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501901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95" name="Line 89">
              <a:extLst>
                <a:ext uri="{FF2B5EF4-FFF2-40B4-BE49-F238E27FC236}">
                  <a16:creationId xmlns:a16="http://schemas.microsoft.com/office/drawing/2014/main" id="{386446DA-5F79-4A71-9AFA-1ADBC6D8AFA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557463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96" name="Line 90">
              <a:extLst>
                <a:ext uri="{FF2B5EF4-FFF2-40B4-BE49-F238E27FC236}">
                  <a16:creationId xmlns:a16="http://schemas.microsoft.com/office/drawing/2014/main" id="{22518913-54D6-4B95-AC26-6AAD5947995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611438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97" name="Line 91">
              <a:extLst>
                <a:ext uri="{FF2B5EF4-FFF2-40B4-BE49-F238E27FC236}">
                  <a16:creationId xmlns:a16="http://schemas.microsoft.com/office/drawing/2014/main" id="{CB6F33F7-75D6-45AA-8201-433387555AC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667001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98" name="Line 92">
              <a:extLst>
                <a:ext uri="{FF2B5EF4-FFF2-40B4-BE49-F238E27FC236}">
                  <a16:creationId xmlns:a16="http://schemas.microsoft.com/office/drawing/2014/main" id="{9EEF5064-5878-4D05-AB9A-BB4E5EDF310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722563" y="3144837"/>
              <a:ext cx="7938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99" name="Line 93">
              <a:extLst>
                <a:ext uri="{FF2B5EF4-FFF2-40B4-BE49-F238E27FC236}">
                  <a16:creationId xmlns:a16="http://schemas.microsoft.com/office/drawing/2014/main" id="{A73C05A5-EF83-499E-A301-80BA5199949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776538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00" name="Line 94">
              <a:extLst>
                <a:ext uri="{FF2B5EF4-FFF2-40B4-BE49-F238E27FC236}">
                  <a16:creationId xmlns:a16="http://schemas.microsoft.com/office/drawing/2014/main" id="{852413A5-9E31-44DB-86E8-06CE268D19E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32101" y="3144837"/>
              <a:ext cx="7938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01" name="Line 95">
              <a:extLst>
                <a:ext uri="{FF2B5EF4-FFF2-40B4-BE49-F238E27FC236}">
                  <a16:creationId xmlns:a16="http://schemas.microsoft.com/office/drawing/2014/main" id="{FE66E4C2-AE40-47AF-96D0-81FE0E2E1CD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86076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02" name="Line 96">
              <a:extLst>
                <a:ext uri="{FF2B5EF4-FFF2-40B4-BE49-F238E27FC236}">
                  <a16:creationId xmlns:a16="http://schemas.microsoft.com/office/drawing/2014/main" id="{187B1CAE-D3CC-4A29-8360-72832ADE082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41638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03" name="Line 97">
              <a:extLst>
                <a:ext uri="{FF2B5EF4-FFF2-40B4-BE49-F238E27FC236}">
                  <a16:creationId xmlns:a16="http://schemas.microsoft.com/office/drawing/2014/main" id="{D3E6ACB7-819D-4A60-9BDA-BC5C65C9EE7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95613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04" name="Line 98">
              <a:extLst>
                <a:ext uri="{FF2B5EF4-FFF2-40B4-BE49-F238E27FC236}">
                  <a16:creationId xmlns:a16="http://schemas.microsoft.com/office/drawing/2014/main" id="{44FC9330-1E0A-41C1-8F79-09294637C11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051176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05" name="Line 99">
              <a:extLst>
                <a:ext uri="{FF2B5EF4-FFF2-40B4-BE49-F238E27FC236}">
                  <a16:creationId xmlns:a16="http://schemas.microsoft.com/office/drawing/2014/main" id="{3F2565B8-AF8E-41F3-9E7B-5AD41649D17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05151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06" name="Line 100">
              <a:extLst>
                <a:ext uri="{FF2B5EF4-FFF2-40B4-BE49-F238E27FC236}">
                  <a16:creationId xmlns:a16="http://schemas.microsoft.com/office/drawing/2014/main" id="{E663F84B-0BAB-49F2-BA37-C71AB076FF2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60713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07" name="Line 101">
              <a:extLst>
                <a:ext uri="{FF2B5EF4-FFF2-40B4-BE49-F238E27FC236}">
                  <a16:creationId xmlns:a16="http://schemas.microsoft.com/office/drawing/2014/main" id="{504C3AC6-C4B7-4D75-A595-A7DB1200FD0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16276" y="3144837"/>
              <a:ext cx="7938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08" name="Line 102">
              <a:extLst>
                <a:ext uri="{FF2B5EF4-FFF2-40B4-BE49-F238E27FC236}">
                  <a16:creationId xmlns:a16="http://schemas.microsoft.com/office/drawing/2014/main" id="{445879AE-B148-4AD8-9598-028BE908310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70251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09" name="Line 103">
              <a:extLst>
                <a:ext uri="{FF2B5EF4-FFF2-40B4-BE49-F238E27FC236}">
                  <a16:creationId xmlns:a16="http://schemas.microsoft.com/office/drawing/2014/main" id="{3FD212FC-E7B4-458E-A539-637DB3CC028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325813" y="3144837"/>
              <a:ext cx="7938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10" name="Line 138">
              <a:extLst>
                <a:ext uri="{FF2B5EF4-FFF2-40B4-BE49-F238E27FC236}">
                  <a16:creationId xmlns:a16="http://schemas.microsoft.com/office/drawing/2014/main" id="{3D6028D5-7BE0-4C80-97B3-6276BA00AEA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213351" y="3314700"/>
              <a:ext cx="4763" cy="4763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11" name="Line 139">
              <a:extLst>
                <a:ext uri="{FF2B5EF4-FFF2-40B4-BE49-F238E27FC236}">
                  <a16:creationId xmlns:a16="http://schemas.microsoft.com/office/drawing/2014/main" id="{D520CB07-B8EE-44F9-BB99-1AC7375E7E7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259388" y="3341687"/>
              <a:ext cx="4763" cy="4763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12" name="Line 140">
              <a:extLst>
                <a:ext uri="{FF2B5EF4-FFF2-40B4-BE49-F238E27FC236}">
                  <a16:creationId xmlns:a16="http://schemas.microsoft.com/office/drawing/2014/main" id="{A7BA12D6-FAB9-4118-95F7-C0F73115264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310188" y="3365500"/>
              <a:ext cx="4763" cy="4763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13" name="Line 141">
              <a:extLst>
                <a:ext uri="{FF2B5EF4-FFF2-40B4-BE49-F238E27FC236}">
                  <a16:creationId xmlns:a16="http://schemas.microsoft.com/office/drawing/2014/main" id="{29D33D71-A91C-45CD-805A-C1C2C902BDB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359401" y="3387725"/>
              <a:ext cx="4763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14" name="Line 34">
              <a:extLst>
                <a:ext uri="{FF2B5EF4-FFF2-40B4-BE49-F238E27FC236}">
                  <a16:creationId xmlns:a16="http://schemas.microsoft.com/office/drawing/2014/main" id="{978013A6-289D-4F6B-B386-6CBB64BF9F9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379788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15" name="Line 35">
              <a:extLst>
                <a:ext uri="{FF2B5EF4-FFF2-40B4-BE49-F238E27FC236}">
                  <a16:creationId xmlns:a16="http://schemas.microsoft.com/office/drawing/2014/main" id="{8DA3B8C6-9E1A-41A1-8231-BB6055D6FB3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35351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16" name="Line 36">
              <a:extLst>
                <a:ext uri="{FF2B5EF4-FFF2-40B4-BE49-F238E27FC236}">
                  <a16:creationId xmlns:a16="http://schemas.microsoft.com/office/drawing/2014/main" id="{21CFB1E9-F958-4219-A034-11C09F46E45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89326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17" name="Line 37">
              <a:extLst>
                <a:ext uri="{FF2B5EF4-FFF2-40B4-BE49-F238E27FC236}">
                  <a16:creationId xmlns:a16="http://schemas.microsoft.com/office/drawing/2014/main" id="{3151EB46-A49C-4B4B-B4D5-9CC0BA3032D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44888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18" name="Line 38">
              <a:extLst>
                <a:ext uri="{FF2B5EF4-FFF2-40B4-BE49-F238E27FC236}">
                  <a16:creationId xmlns:a16="http://schemas.microsoft.com/office/drawing/2014/main" id="{8EC88EC5-7A38-48FA-A43E-D1D63B79347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00451" y="3144837"/>
              <a:ext cx="7938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19" name="Line 39">
              <a:extLst>
                <a:ext uri="{FF2B5EF4-FFF2-40B4-BE49-F238E27FC236}">
                  <a16:creationId xmlns:a16="http://schemas.microsoft.com/office/drawing/2014/main" id="{DD0A56C3-A015-41F3-94A5-F748812E821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54426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0" name="Line 40">
              <a:extLst>
                <a:ext uri="{FF2B5EF4-FFF2-40B4-BE49-F238E27FC236}">
                  <a16:creationId xmlns:a16="http://schemas.microsoft.com/office/drawing/2014/main" id="{FE0A2C57-7118-4A92-8E44-CC2C897BD86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09988" y="3144837"/>
              <a:ext cx="7938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1" name="Line 41">
              <a:extLst>
                <a:ext uri="{FF2B5EF4-FFF2-40B4-BE49-F238E27FC236}">
                  <a16:creationId xmlns:a16="http://schemas.microsoft.com/office/drawing/2014/main" id="{093534B7-5AB8-4392-A785-013A8A6F79E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63963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2" name="Line 42">
              <a:extLst>
                <a:ext uri="{FF2B5EF4-FFF2-40B4-BE49-F238E27FC236}">
                  <a16:creationId xmlns:a16="http://schemas.microsoft.com/office/drawing/2014/main" id="{0406E982-9AD8-4AC6-A926-8517BD7135C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819526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3" name="Line 43">
              <a:extLst>
                <a:ext uri="{FF2B5EF4-FFF2-40B4-BE49-F238E27FC236}">
                  <a16:creationId xmlns:a16="http://schemas.microsoft.com/office/drawing/2014/main" id="{B0FA0149-2C5B-47E5-9692-7DD27C2D6C0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873501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4" name="Line 44">
              <a:extLst>
                <a:ext uri="{FF2B5EF4-FFF2-40B4-BE49-F238E27FC236}">
                  <a16:creationId xmlns:a16="http://schemas.microsoft.com/office/drawing/2014/main" id="{5757B04A-4A33-477A-83B7-4F504523B7F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929063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5" name="Line 45">
              <a:extLst>
                <a:ext uri="{FF2B5EF4-FFF2-40B4-BE49-F238E27FC236}">
                  <a16:creationId xmlns:a16="http://schemas.microsoft.com/office/drawing/2014/main" id="{35E3D019-DC98-42BD-B80C-EF05EC51BAC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983038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6" name="Line 46">
              <a:extLst>
                <a:ext uri="{FF2B5EF4-FFF2-40B4-BE49-F238E27FC236}">
                  <a16:creationId xmlns:a16="http://schemas.microsoft.com/office/drawing/2014/main" id="{CF83402D-8DBB-4E83-8729-251FD2F306C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38601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7" name="Line 47">
              <a:extLst>
                <a:ext uri="{FF2B5EF4-FFF2-40B4-BE49-F238E27FC236}">
                  <a16:creationId xmlns:a16="http://schemas.microsoft.com/office/drawing/2014/main" id="{11F06B7D-07D3-45B8-9E9B-C2AB3B4F85A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94163" y="3144837"/>
              <a:ext cx="7938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8" name="Line 48">
              <a:extLst>
                <a:ext uri="{FF2B5EF4-FFF2-40B4-BE49-F238E27FC236}">
                  <a16:creationId xmlns:a16="http://schemas.microsoft.com/office/drawing/2014/main" id="{96F313BC-CA3E-4041-82F4-5C8119FBA0C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148138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9" name="Line 49">
              <a:extLst>
                <a:ext uri="{FF2B5EF4-FFF2-40B4-BE49-F238E27FC236}">
                  <a16:creationId xmlns:a16="http://schemas.microsoft.com/office/drawing/2014/main" id="{22CE680D-EDD6-4FCA-9DFF-D5B198DC58E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198938" y="3127375"/>
              <a:ext cx="4763" cy="4763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0" name="Line 50">
              <a:extLst>
                <a:ext uri="{FF2B5EF4-FFF2-40B4-BE49-F238E27FC236}">
                  <a16:creationId xmlns:a16="http://schemas.microsoft.com/office/drawing/2014/main" id="{93AC73E5-964D-4C52-AD26-BF27A2BC766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235451" y="3086100"/>
              <a:ext cx="4763" cy="4763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1" name="Line 51">
              <a:extLst>
                <a:ext uri="{FF2B5EF4-FFF2-40B4-BE49-F238E27FC236}">
                  <a16:creationId xmlns:a16="http://schemas.microsoft.com/office/drawing/2014/main" id="{B64AACD7-AE9B-40FC-96BB-0125703B543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276726" y="3049587"/>
              <a:ext cx="4763" cy="4763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2" name="Line 52">
              <a:extLst>
                <a:ext uri="{FF2B5EF4-FFF2-40B4-BE49-F238E27FC236}">
                  <a16:creationId xmlns:a16="http://schemas.microsoft.com/office/drawing/2014/main" id="{8727E0F2-644F-4E85-9AF8-C5E3DF0AE4C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313238" y="3008312"/>
              <a:ext cx="4763" cy="4763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3" name="Line 53">
              <a:extLst>
                <a:ext uri="{FF2B5EF4-FFF2-40B4-BE49-F238E27FC236}">
                  <a16:creationId xmlns:a16="http://schemas.microsoft.com/office/drawing/2014/main" id="{CAB0EC79-B3A8-491D-95D3-ADF97B67192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349751" y="2967037"/>
              <a:ext cx="4763" cy="4763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4" name="Line 54">
              <a:extLst>
                <a:ext uri="{FF2B5EF4-FFF2-40B4-BE49-F238E27FC236}">
                  <a16:creationId xmlns:a16="http://schemas.microsoft.com/office/drawing/2014/main" id="{69C727FE-969C-416A-8CA1-610C3B62ED3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386263" y="2925762"/>
              <a:ext cx="4763" cy="9525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5" name="Line 55">
              <a:extLst>
                <a:ext uri="{FF2B5EF4-FFF2-40B4-BE49-F238E27FC236}">
                  <a16:creationId xmlns:a16="http://schemas.microsoft.com/office/drawing/2014/main" id="{9CA9B3E6-D0E2-4F7F-8F26-986BA90E0F8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422776" y="2889250"/>
              <a:ext cx="4763" cy="4763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6" name="Line 56">
              <a:extLst>
                <a:ext uri="{FF2B5EF4-FFF2-40B4-BE49-F238E27FC236}">
                  <a16:creationId xmlns:a16="http://schemas.microsoft.com/office/drawing/2014/main" id="{28A55E30-90DD-4848-8B27-F9D1927CCFF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459288" y="2847975"/>
              <a:ext cx="4763" cy="4763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7" name="Line 57">
              <a:extLst>
                <a:ext uri="{FF2B5EF4-FFF2-40B4-BE49-F238E27FC236}">
                  <a16:creationId xmlns:a16="http://schemas.microsoft.com/office/drawing/2014/main" id="{0BB3CC11-3EA0-44CA-83A8-4D8AE72A90D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495801" y="2806700"/>
              <a:ext cx="4763" cy="4763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8" name="Line 58">
              <a:extLst>
                <a:ext uri="{FF2B5EF4-FFF2-40B4-BE49-F238E27FC236}">
                  <a16:creationId xmlns:a16="http://schemas.microsoft.com/office/drawing/2014/main" id="{6FA9571A-CE1C-4F16-855B-6E24B08F133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537076" y="2765425"/>
              <a:ext cx="4763" cy="4763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9" name="Line 59">
              <a:extLst>
                <a:ext uri="{FF2B5EF4-FFF2-40B4-BE49-F238E27FC236}">
                  <a16:creationId xmlns:a16="http://schemas.microsoft.com/office/drawing/2014/main" id="{FD7962ED-F175-4C42-84D9-20B5BC20D1B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573588" y="2724150"/>
              <a:ext cx="4763" cy="4763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0" name="Line 60">
              <a:extLst>
                <a:ext uri="{FF2B5EF4-FFF2-40B4-BE49-F238E27FC236}">
                  <a16:creationId xmlns:a16="http://schemas.microsoft.com/office/drawing/2014/main" id="{D21F0EB7-6FE6-4D46-913A-179E6A238EE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610101" y="2687637"/>
              <a:ext cx="4763" cy="4763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1" name="Line 61">
              <a:extLst>
                <a:ext uri="{FF2B5EF4-FFF2-40B4-BE49-F238E27FC236}">
                  <a16:creationId xmlns:a16="http://schemas.microsoft.com/office/drawing/2014/main" id="{2B69808C-1108-484E-ABD8-C26AB4127E3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660901" y="2674937"/>
              <a:ext cx="4763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2" name="Line 62">
              <a:extLst>
                <a:ext uri="{FF2B5EF4-FFF2-40B4-BE49-F238E27FC236}">
                  <a16:creationId xmlns:a16="http://schemas.microsoft.com/office/drawing/2014/main" id="{7EC9DA2D-485E-4D95-9CD9-85F16409099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14876" y="2665412"/>
              <a:ext cx="4763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3" name="Line 63">
              <a:extLst>
                <a:ext uri="{FF2B5EF4-FFF2-40B4-BE49-F238E27FC236}">
                  <a16:creationId xmlns:a16="http://schemas.microsoft.com/office/drawing/2014/main" id="{E77892F0-DA4B-4390-B731-F0C30E04435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70438" y="2655887"/>
              <a:ext cx="4763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4" name="Line 64">
              <a:extLst>
                <a:ext uri="{FF2B5EF4-FFF2-40B4-BE49-F238E27FC236}">
                  <a16:creationId xmlns:a16="http://schemas.microsoft.com/office/drawing/2014/main" id="{E63DE286-7A54-4428-B77E-994F3988356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819651" y="2647950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5" name="Line 65">
              <a:extLst>
                <a:ext uri="{FF2B5EF4-FFF2-40B4-BE49-F238E27FC236}">
                  <a16:creationId xmlns:a16="http://schemas.microsoft.com/office/drawing/2014/main" id="{A04DF835-49FE-493F-B3E9-03840AB96EB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875213" y="2638425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6" name="Line 66">
              <a:extLst>
                <a:ext uri="{FF2B5EF4-FFF2-40B4-BE49-F238E27FC236}">
                  <a16:creationId xmlns:a16="http://schemas.microsoft.com/office/drawing/2014/main" id="{F4F24B9C-C7EC-4E36-93FF-FF8F1184F96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930776" y="2628900"/>
              <a:ext cx="7938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7" name="Line 67">
              <a:extLst>
                <a:ext uri="{FF2B5EF4-FFF2-40B4-BE49-F238E27FC236}">
                  <a16:creationId xmlns:a16="http://schemas.microsoft.com/office/drawing/2014/main" id="{A2C0E98E-BA16-4ABE-BA00-CFF8A8A9F87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984751" y="26241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8" name="Line 68">
              <a:extLst>
                <a:ext uri="{FF2B5EF4-FFF2-40B4-BE49-F238E27FC236}">
                  <a16:creationId xmlns:a16="http://schemas.microsoft.com/office/drawing/2014/main" id="{910B773C-6FC9-449B-8916-30FEE47586C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040313" y="2624137"/>
              <a:ext cx="7938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9" name="Line 69">
              <a:extLst>
                <a:ext uri="{FF2B5EF4-FFF2-40B4-BE49-F238E27FC236}">
                  <a16:creationId xmlns:a16="http://schemas.microsoft.com/office/drawing/2014/main" id="{8D6DA570-AEAB-44E0-BBD7-6C5D3C3C216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089526" y="2638425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0" name="Line 70">
              <a:extLst>
                <a:ext uri="{FF2B5EF4-FFF2-40B4-BE49-F238E27FC236}">
                  <a16:creationId xmlns:a16="http://schemas.microsoft.com/office/drawing/2014/main" id="{A07E24D8-3E0B-4B2A-A944-DCC40DE7186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145088" y="2655887"/>
              <a:ext cx="4763" cy="4763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1" name="Line 71">
              <a:extLst>
                <a:ext uri="{FF2B5EF4-FFF2-40B4-BE49-F238E27FC236}">
                  <a16:creationId xmlns:a16="http://schemas.microsoft.com/office/drawing/2014/main" id="{D5D0D9B6-E219-4AC4-8A3A-032054995B7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195888" y="2674937"/>
              <a:ext cx="4763" cy="4763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2" name="Line 72">
              <a:extLst>
                <a:ext uri="{FF2B5EF4-FFF2-40B4-BE49-F238E27FC236}">
                  <a16:creationId xmlns:a16="http://schemas.microsoft.com/office/drawing/2014/main" id="{1D08ECF2-2C3C-48F3-A4F0-EFF603C3D03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245101" y="2692400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3" name="Line 73">
              <a:extLst>
                <a:ext uri="{FF2B5EF4-FFF2-40B4-BE49-F238E27FC236}">
                  <a16:creationId xmlns:a16="http://schemas.microsoft.com/office/drawing/2014/main" id="{183E4A09-7ABF-4786-9A4A-FA0C7BEC683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300663" y="2706687"/>
              <a:ext cx="4763" cy="4763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4" name="Line 74">
              <a:extLst>
                <a:ext uri="{FF2B5EF4-FFF2-40B4-BE49-F238E27FC236}">
                  <a16:creationId xmlns:a16="http://schemas.microsoft.com/office/drawing/2014/main" id="{52BF0446-3296-48C2-9F4F-EAEA2E60B17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351463" y="2720975"/>
              <a:ext cx="7938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5" name="Line 75">
              <a:extLst>
                <a:ext uri="{FF2B5EF4-FFF2-40B4-BE49-F238E27FC236}">
                  <a16:creationId xmlns:a16="http://schemas.microsoft.com/office/drawing/2014/main" id="{87F78C7A-6A84-4B99-8FBF-7539B25C4E3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405438" y="2733675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6" name="Line 76">
              <a:extLst>
                <a:ext uri="{FF2B5EF4-FFF2-40B4-BE49-F238E27FC236}">
                  <a16:creationId xmlns:a16="http://schemas.microsoft.com/office/drawing/2014/main" id="{DEC2B659-9CB2-4A88-9F0B-0F1118E6159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461001" y="2747962"/>
              <a:ext cx="4763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7" name="Line 77">
              <a:extLst>
                <a:ext uri="{FF2B5EF4-FFF2-40B4-BE49-F238E27FC236}">
                  <a16:creationId xmlns:a16="http://schemas.microsoft.com/office/drawing/2014/main" id="{0F6192CE-F5B0-4CBA-9D92-83C84D36612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510213" y="2762250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8" name="Line 78">
              <a:extLst>
                <a:ext uri="{FF2B5EF4-FFF2-40B4-BE49-F238E27FC236}">
                  <a16:creationId xmlns:a16="http://schemas.microsoft.com/office/drawing/2014/main" id="{9899A7F9-0D68-42EC-B6AF-A819B401133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565776" y="2774950"/>
              <a:ext cx="4763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9" name="Line 79">
              <a:extLst>
                <a:ext uri="{FF2B5EF4-FFF2-40B4-BE49-F238E27FC236}">
                  <a16:creationId xmlns:a16="http://schemas.microsoft.com/office/drawing/2014/main" id="{0F01AF9F-9F59-4527-BBF5-10F95E6616F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619751" y="2789237"/>
              <a:ext cx="4763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0" name="Line 80">
              <a:extLst>
                <a:ext uri="{FF2B5EF4-FFF2-40B4-BE49-F238E27FC236}">
                  <a16:creationId xmlns:a16="http://schemas.microsoft.com/office/drawing/2014/main" id="{A82C52EA-C747-494C-95AF-72A42FDCDDF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670551" y="28019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1" name="Line 81">
              <a:extLst>
                <a:ext uri="{FF2B5EF4-FFF2-40B4-BE49-F238E27FC236}">
                  <a16:creationId xmlns:a16="http://schemas.microsoft.com/office/drawing/2014/main" id="{BAE9D187-E3C2-4059-AA06-E9A3AC225CE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726113" y="2811462"/>
              <a:ext cx="4763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2" name="Line 82">
              <a:extLst>
                <a:ext uri="{FF2B5EF4-FFF2-40B4-BE49-F238E27FC236}">
                  <a16:creationId xmlns:a16="http://schemas.microsoft.com/office/drawing/2014/main" id="{6C593D1F-8375-480D-A64D-0CE188D60E7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780088" y="2820987"/>
              <a:ext cx="4763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3" name="Line 83">
              <a:extLst>
                <a:ext uri="{FF2B5EF4-FFF2-40B4-BE49-F238E27FC236}">
                  <a16:creationId xmlns:a16="http://schemas.microsoft.com/office/drawing/2014/main" id="{A181A4E3-27BB-4B99-A39F-CB15E30DDFA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835651" y="2830512"/>
              <a:ext cx="4763" cy="4763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4" name="Line 84">
              <a:extLst>
                <a:ext uri="{FF2B5EF4-FFF2-40B4-BE49-F238E27FC236}">
                  <a16:creationId xmlns:a16="http://schemas.microsoft.com/office/drawing/2014/main" id="{ACF70860-A347-4667-8C36-A170C62E9F9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886451" y="2838450"/>
              <a:ext cx="7938" cy="4763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5" name="Line 104">
              <a:extLst>
                <a:ext uri="{FF2B5EF4-FFF2-40B4-BE49-F238E27FC236}">
                  <a16:creationId xmlns:a16="http://schemas.microsoft.com/office/drawing/2014/main" id="{6D592166-F818-43A6-B658-309D125E132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379788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6" name="Line 105">
              <a:extLst>
                <a:ext uri="{FF2B5EF4-FFF2-40B4-BE49-F238E27FC236}">
                  <a16:creationId xmlns:a16="http://schemas.microsoft.com/office/drawing/2014/main" id="{DF43FCAD-EF48-462F-BE16-03B8B694875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35351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7" name="Line 106">
              <a:extLst>
                <a:ext uri="{FF2B5EF4-FFF2-40B4-BE49-F238E27FC236}">
                  <a16:creationId xmlns:a16="http://schemas.microsoft.com/office/drawing/2014/main" id="{47987F7F-1FD1-4B18-ADA7-4F6975524B5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89326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8" name="Line 107">
              <a:extLst>
                <a:ext uri="{FF2B5EF4-FFF2-40B4-BE49-F238E27FC236}">
                  <a16:creationId xmlns:a16="http://schemas.microsoft.com/office/drawing/2014/main" id="{BEACDA29-0DF6-44E7-B906-C199DEE207C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44888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9" name="Line 108">
              <a:extLst>
                <a:ext uri="{FF2B5EF4-FFF2-40B4-BE49-F238E27FC236}">
                  <a16:creationId xmlns:a16="http://schemas.microsoft.com/office/drawing/2014/main" id="{06F17E7E-1DA8-4710-991F-44939BA8F44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00451" y="3144837"/>
              <a:ext cx="7938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0" name="Line 109">
              <a:extLst>
                <a:ext uri="{FF2B5EF4-FFF2-40B4-BE49-F238E27FC236}">
                  <a16:creationId xmlns:a16="http://schemas.microsoft.com/office/drawing/2014/main" id="{C5B50212-0B2E-49E0-892F-94871242472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54426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1" name="Line 110">
              <a:extLst>
                <a:ext uri="{FF2B5EF4-FFF2-40B4-BE49-F238E27FC236}">
                  <a16:creationId xmlns:a16="http://schemas.microsoft.com/office/drawing/2014/main" id="{2E13BDDA-B4E5-48D2-995C-8CBF0E4FE90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09988" y="3144837"/>
              <a:ext cx="7938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2" name="Line 111">
              <a:extLst>
                <a:ext uri="{FF2B5EF4-FFF2-40B4-BE49-F238E27FC236}">
                  <a16:creationId xmlns:a16="http://schemas.microsoft.com/office/drawing/2014/main" id="{D7001A65-3F2F-4884-8D31-F32DA293C25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63963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3" name="Line 112">
              <a:extLst>
                <a:ext uri="{FF2B5EF4-FFF2-40B4-BE49-F238E27FC236}">
                  <a16:creationId xmlns:a16="http://schemas.microsoft.com/office/drawing/2014/main" id="{A8904448-75FF-449B-8D13-78B20685A7D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819526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4" name="Line 113">
              <a:extLst>
                <a:ext uri="{FF2B5EF4-FFF2-40B4-BE49-F238E27FC236}">
                  <a16:creationId xmlns:a16="http://schemas.microsoft.com/office/drawing/2014/main" id="{86E51E8B-1C85-444B-AAE4-D5D1479C0CA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873501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5" name="Line 114">
              <a:extLst>
                <a:ext uri="{FF2B5EF4-FFF2-40B4-BE49-F238E27FC236}">
                  <a16:creationId xmlns:a16="http://schemas.microsoft.com/office/drawing/2014/main" id="{B12D631B-44A3-4022-B4A5-CAA517CD356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929063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6" name="Line 115">
              <a:extLst>
                <a:ext uri="{FF2B5EF4-FFF2-40B4-BE49-F238E27FC236}">
                  <a16:creationId xmlns:a16="http://schemas.microsoft.com/office/drawing/2014/main" id="{FD9C18CE-0894-4B85-8BD4-2FA7E69F4FB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983038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7" name="Line 116">
              <a:extLst>
                <a:ext uri="{FF2B5EF4-FFF2-40B4-BE49-F238E27FC236}">
                  <a16:creationId xmlns:a16="http://schemas.microsoft.com/office/drawing/2014/main" id="{7A0B35A2-FF19-4855-A9C7-B1FE699F6FD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38601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8" name="Line 117">
              <a:extLst>
                <a:ext uri="{FF2B5EF4-FFF2-40B4-BE49-F238E27FC236}">
                  <a16:creationId xmlns:a16="http://schemas.microsoft.com/office/drawing/2014/main" id="{0B7BBDED-E168-46F4-8B13-2E345D94C6A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94163" y="3144837"/>
              <a:ext cx="7938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9" name="Line 118">
              <a:extLst>
                <a:ext uri="{FF2B5EF4-FFF2-40B4-BE49-F238E27FC236}">
                  <a16:creationId xmlns:a16="http://schemas.microsoft.com/office/drawing/2014/main" id="{9E82911B-F095-4A24-AB41-AB8881D52A4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148138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0" name="Line 119">
              <a:extLst>
                <a:ext uri="{FF2B5EF4-FFF2-40B4-BE49-F238E27FC236}">
                  <a16:creationId xmlns:a16="http://schemas.microsoft.com/office/drawing/2014/main" id="{F0174A49-B96F-44E4-86C7-AF411E5F488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03701" y="3154362"/>
              <a:ext cx="4763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1" name="Line 120">
              <a:extLst>
                <a:ext uri="{FF2B5EF4-FFF2-40B4-BE49-F238E27FC236}">
                  <a16:creationId xmlns:a16="http://schemas.microsoft.com/office/drawing/2014/main" id="{39054CE2-0581-4558-AC40-EBAAF436AE7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52913" y="3173412"/>
              <a:ext cx="4763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2" name="Line 121">
              <a:extLst>
                <a:ext uri="{FF2B5EF4-FFF2-40B4-BE49-F238E27FC236}">
                  <a16:creationId xmlns:a16="http://schemas.microsoft.com/office/drawing/2014/main" id="{95002538-3A06-4B8F-9ED8-949943219F3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03713" y="3190875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3" name="Line 122">
              <a:extLst>
                <a:ext uri="{FF2B5EF4-FFF2-40B4-BE49-F238E27FC236}">
                  <a16:creationId xmlns:a16="http://schemas.microsoft.com/office/drawing/2014/main" id="{25E7069E-3461-4BE3-9F2A-83D39826CD7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59276" y="3200400"/>
              <a:ext cx="7938" cy="4763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4" name="Line 123">
              <a:extLst>
                <a:ext uri="{FF2B5EF4-FFF2-40B4-BE49-F238E27FC236}">
                  <a16:creationId xmlns:a16="http://schemas.microsoft.com/office/drawing/2014/main" id="{6F97B3E3-230E-476D-BB00-E74B5C4100C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13251" y="3214687"/>
              <a:ext cx="4763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5" name="Line 124">
              <a:extLst>
                <a:ext uri="{FF2B5EF4-FFF2-40B4-BE49-F238E27FC236}">
                  <a16:creationId xmlns:a16="http://schemas.microsoft.com/office/drawing/2014/main" id="{B6A511F5-9D4A-4B7B-93E7-14B0B031AC7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64051" y="322738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6" name="Line 125">
              <a:extLst>
                <a:ext uri="{FF2B5EF4-FFF2-40B4-BE49-F238E27FC236}">
                  <a16:creationId xmlns:a16="http://schemas.microsoft.com/office/drawing/2014/main" id="{E95B0D15-3282-431C-A5DA-FB2FE449FE5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18026" y="3241675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7" name="Line 126">
              <a:extLst>
                <a:ext uri="{FF2B5EF4-FFF2-40B4-BE49-F238E27FC236}">
                  <a16:creationId xmlns:a16="http://schemas.microsoft.com/office/drawing/2014/main" id="{F3A00B5E-CC5D-4710-9462-58EB07032F4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73588" y="3251200"/>
              <a:ext cx="4763" cy="4763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8" name="Line 127">
              <a:extLst>
                <a:ext uri="{FF2B5EF4-FFF2-40B4-BE49-F238E27FC236}">
                  <a16:creationId xmlns:a16="http://schemas.microsoft.com/office/drawing/2014/main" id="{C7DD6D9C-E828-4E90-A522-069A9E426DE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624388" y="3263900"/>
              <a:ext cx="7938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9" name="Line 128">
              <a:extLst>
                <a:ext uri="{FF2B5EF4-FFF2-40B4-BE49-F238E27FC236}">
                  <a16:creationId xmlns:a16="http://schemas.microsoft.com/office/drawing/2014/main" id="{5DD95C9E-4C23-4B24-9E93-C00CBDCB220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678363" y="32591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0" name="Line 129">
              <a:extLst>
                <a:ext uri="{FF2B5EF4-FFF2-40B4-BE49-F238E27FC236}">
                  <a16:creationId xmlns:a16="http://schemas.microsoft.com/office/drawing/2014/main" id="{AF2503FE-4858-4D19-A9FA-D533967A15D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33926" y="3255962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1" name="Line 130">
              <a:extLst>
                <a:ext uri="{FF2B5EF4-FFF2-40B4-BE49-F238E27FC236}">
                  <a16:creationId xmlns:a16="http://schemas.microsoft.com/office/drawing/2014/main" id="{ABC27234-5859-4983-B21D-9FCD5793789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87901" y="3255962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2" name="Line 131">
              <a:extLst>
                <a:ext uri="{FF2B5EF4-FFF2-40B4-BE49-F238E27FC236}">
                  <a16:creationId xmlns:a16="http://schemas.microsoft.com/office/drawing/2014/main" id="{1A2CBA03-AEDC-4D47-A46C-9FF4A7BAC4C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843463" y="3251200"/>
              <a:ext cx="9525" cy="4763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3" name="Line 132">
              <a:extLst>
                <a:ext uri="{FF2B5EF4-FFF2-40B4-BE49-F238E27FC236}">
                  <a16:creationId xmlns:a16="http://schemas.microsoft.com/office/drawing/2014/main" id="{E9452D9F-08FE-4CAA-95D0-1639D585FA6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897438" y="3251200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4" name="Line 133">
              <a:extLst>
                <a:ext uri="{FF2B5EF4-FFF2-40B4-BE49-F238E27FC236}">
                  <a16:creationId xmlns:a16="http://schemas.microsoft.com/office/drawing/2014/main" id="{A55B9F1C-ABA4-4DE0-A3F6-0628B780965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953001" y="32464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5" name="Line 134">
              <a:extLst>
                <a:ext uri="{FF2B5EF4-FFF2-40B4-BE49-F238E27FC236}">
                  <a16:creationId xmlns:a16="http://schemas.microsoft.com/office/drawing/2014/main" id="{2EA74D5C-0E2E-470E-A8D2-967FF107F9F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008563" y="3241675"/>
              <a:ext cx="7938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6" name="Line 135">
              <a:extLst>
                <a:ext uri="{FF2B5EF4-FFF2-40B4-BE49-F238E27FC236}">
                  <a16:creationId xmlns:a16="http://schemas.microsoft.com/office/drawing/2014/main" id="{41D9C724-3BEB-4C8E-AFBA-4B422461810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062538" y="3246437"/>
              <a:ext cx="4763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7" name="Line 136">
              <a:extLst>
                <a:ext uri="{FF2B5EF4-FFF2-40B4-BE49-F238E27FC236}">
                  <a16:creationId xmlns:a16="http://schemas.microsoft.com/office/drawing/2014/main" id="{E67CE4D1-0FB9-48DF-865C-8E73EE8E381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113338" y="3268662"/>
              <a:ext cx="4763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8" name="Line 137">
              <a:extLst>
                <a:ext uri="{FF2B5EF4-FFF2-40B4-BE49-F238E27FC236}">
                  <a16:creationId xmlns:a16="http://schemas.microsoft.com/office/drawing/2014/main" id="{7FE32E93-C38A-4FE8-A8E2-34C88CDB2FA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162551" y="3292475"/>
              <a:ext cx="4763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9" name="Line 142">
              <a:extLst>
                <a:ext uri="{FF2B5EF4-FFF2-40B4-BE49-F238E27FC236}">
                  <a16:creationId xmlns:a16="http://schemas.microsoft.com/office/drawing/2014/main" id="{848D4BD5-9DEC-4A3D-BFFA-77881B376F7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410201" y="3409950"/>
              <a:ext cx="4763" cy="4763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0" name="Line 143">
              <a:extLst>
                <a:ext uri="{FF2B5EF4-FFF2-40B4-BE49-F238E27FC236}">
                  <a16:creationId xmlns:a16="http://schemas.microsoft.com/office/drawing/2014/main" id="{6282AAF8-4203-4167-AE50-6369C419A1A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456238" y="3433763"/>
              <a:ext cx="9525" cy="4763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1" name="Line 144">
              <a:extLst>
                <a:ext uri="{FF2B5EF4-FFF2-40B4-BE49-F238E27FC236}">
                  <a16:creationId xmlns:a16="http://schemas.microsoft.com/office/drawing/2014/main" id="{CD3DB1FB-2AF0-453D-8758-E83D217B36E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505451" y="3460750"/>
              <a:ext cx="4763" cy="4763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2" name="Line 145">
              <a:extLst>
                <a:ext uri="{FF2B5EF4-FFF2-40B4-BE49-F238E27FC236}">
                  <a16:creationId xmlns:a16="http://schemas.microsoft.com/office/drawing/2014/main" id="{E0CB356A-E196-45BD-9769-288940162BE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556251" y="3487738"/>
              <a:ext cx="4763" cy="4763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3" name="Line 146">
              <a:extLst>
                <a:ext uri="{FF2B5EF4-FFF2-40B4-BE49-F238E27FC236}">
                  <a16:creationId xmlns:a16="http://schemas.microsoft.com/office/drawing/2014/main" id="{63BF3EAB-13C9-4BBF-8368-E6F7D86F77F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602288" y="3516313"/>
              <a:ext cx="4763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4" name="Line 147">
              <a:extLst>
                <a:ext uri="{FF2B5EF4-FFF2-40B4-BE49-F238E27FC236}">
                  <a16:creationId xmlns:a16="http://schemas.microsoft.com/office/drawing/2014/main" id="{8845FC3D-0BE9-4E7B-AAB4-F64FF29CAEF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653088" y="3538538"/>
              <a:ext cx="4763" cy="4763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5" name="Line 148">
              <a:extLst>
                <a:ext uri="{FF2B5EF4-FFF2-40B4-BE49-F238E27FC236}">
                  <a16:creationId xmlns:a16="http://schemas.microsoft.com/office/drawing/2014/main" id="{2C98754C-7BA9-4D89-B685-A22A520DFAB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697538" y="3565525"/>
              <a:ext cx="4763" cy="4763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6" name="Line 149">
              <a:extLst>
                <a:ext uri="{FF2B5EF4-FFF2-40B4-BE49-F238E27FC236}">
                  <a16:creationId xmlns:a16="http://schemas.microsoft.com/office/drawing/2014/main" id="{9313CF22-AAFA-4D09-911C-705603343F1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702301" y="3570288"/>
              <a:ext cx="0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7" name="Line 150">
              <a:extLst>
                <a:ext uri="{FF2B5EF4-FFF2-40B4-BE49-F238E27FC236}">
                  <a16:creationId xmlns:a16="http://schemas.microsoft.com/office/drawing/2014/main" id="{08D81697-147C-462E-831F-C8733939D2E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748338" y="3594100"/>
              <a:ext cx="4763" cy="4763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8" name="Line 151">
              <a:extLst>
                <a:ext uri="{FF2B5EF4-FFF2-40B4-BE49-F238E27FC236}">
                  <a16:creationId xmlns:a16="http://schemas.microsoft.com/office/drawing/2014/main" id="{C91B6D42-F618-4F30-9B5E-14F71942F75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794376" y="3616325"/>
              <a:ext cx="9525" cy="4763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9" name="Line 152">
              <a:extLst>
                <a:ext uri="{FF2B5EF4-FFF2-40B4-BE49-F238E27FC236}">
                  <a16:creationId xmlns:a16="http://schemas.microsoft.com/office/drawing/2014/main" id="{A7CD46F3-6FF5-4AC2-902A-979426AE88B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845176" y="3643313"/>
              <a:ext cx="3175" cy="4763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10" name="Line 153">
              <a:extLst>
                <a:ext uri="{FF2B5EF4-FFF2-40B4-BE49-F238E27FC236}">
                  <a16:creationId xmlns:a16="http://schemas.microsoft.com/office/drawing/2014/main" id="{0D145851-4E8D-4ACC-9E57-018EB223759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889626" y="3671888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111" name="Line 369">
            <a:extLst>
              <a:ext uri="{FF2B5EF4-FFF2-40B4-BE49-F238E27FC236}">
                <a16:creationId xmlns:a16="http://schemas.microsoft.com/office/drawing/2014/main" id="{4F77CEDD-7F8B-4C25-831F-B5D5039423F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095501" y="3144837"/>
            <a:ext cx="92075" cy="0"/>
          </a:xfrm>
          <a:prstGeom prst="line">
            <a:avLst/>
          </a:prstGeom>
          <a:noFill/>
          <a:ln w="19050">
            <a:solidFill>
              <a:srgbClr val="DDDDD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12" name="Line 371">
            <a:extLst>
              <a:ext uri="{FF2B5EF4-FFF2-40B4-BE49-F238E27FC236}">
                <a16:creationId xmlns:a16="http://schemas.microsoft.com/office/drawing/2014/main" id="{C32A0BA1-AC99-44B0-99ED-170AE332A45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095501" y="5048250"/>
            <a:ext cx="92075" cy="0"/>
          </a:xfrm>
          <a:prstGeom prst="line">
            <a:avLst/>
          </a:prstGeom>
          <a:noFill/>
          <a:ln w="19050">
            <a:solidFill>
              <a:srgbClr val="DDDDD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13" name="Line 373">
            <a:extLst>
              <a:ext uri="{FF2B5EF4-FFF2-40B4-BE49-F238E27FC236}">
                <a16:creationId xmlns:a16="http://schemas.microsoft.com/office/drawing/2014/main" id="{2ADDF8EC-1C71-446B-805E-DA35F705B3E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095501" y="4095750"/>
            <a:ext cx="92075" cy="0"/>
          </a:xfrm>
          <a:prstGeom prst="line">
            <a:avLst/>
          </a:prstGeom>
          <a:noFill/>
          <a:ln w="19050">
            <a:solidFill>
              <a:srgbClr val="DDDDD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14" name="Line 375">
            <a:extLst>
              <a:ext uri="{FF2B5EF4-FFF2-40B4-BE49-F238E27FC236}">
                <a16:creationId xmlns:a16="http://schemas.microsoft.com/office/drawing/2014/main" id="{E2F1E56E-FAE3-44A5-86A9-662A44F7EBF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095501" y="2193925"/>
            <a:ext cx="92075" cy="0"/>
          </a:xfrm>
          <a:prstGeom prst="line">
            <a:avLst/>
          </a:prstGeom>
          <a:noFill/>
          <a:ln w="19050">
            <a:solidFill>
              <a:srgbClr val="DDDDD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15" name="Line 377">
            <a:extLst>
              <a:ext uri="{FF2B5EF4-FFF2-40B4-BE49-F238E27FC236}">
                <a16:creationId xmlns:a16="http://schemas.microsoft.com/office/drawing/2014/main" id="{16DB451F-46E2-4A4F-A764-D0913C0E72D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095501" y="1243012"/>
            <a:ext cx="92075" cy="0"/>
          </a:xfrm>
          <a:prstGeom prst="line">
            <a:avLst/>
          </a:prstGeom>
          <a:noFill/>
          <a:ln w="19050">
            <a:solidFill>
              <a:srgbClr val="DDDDD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20" name="Line 10">
            <a:extLst>
              <a:ext uri="{FF2B5EF4-FFF2-40B4-BE49-F238E27FC236}">
                <a16:creationId xmlns:a16="http://schemas.microsoft.com/office/drawing/2014/main" id="{12212595-6C53-4BC9-A6D6-97C214879604}"/>
              </a:ext>
            </a:extLst>
          </p:cNvPr>
          <p:cNvSpPr/>
          <p:nvPr/>
        </p:nvSpPr>
        <p:spPr>
          <a:xfrm>
            <a:off x="2211389" y="3144837"/>
            <a:ext cx="7885110" cy="17461"/>
          </a:xfrm>
          <a:prstGeom prst="line">
            <a:avLst/>
          </a:prstGeom>
          <a:ln w="28575">
            <a:solidFill>
              <a:srgbClr val="807F80">
                <a:alpha val="50000"/>
              </a:srgbClr>
            </a:solidFill>
          </a:ln>
        </p:spPr>
        <p:txBody>
          <a:bodyPr lIns="45719" rIns="45719"/>
          <a:lstStyle/>
          <a:p>
            <a:endParaRPr dirty="0"/>
          </a:p>
        </p:txBody>
      </p:sp>
      <p:sp>
        <p:nvSpPr>
          <p:cNvPr id="402" name="Line 206">
            <a:extLst>
              <a:ext uri="{FF2B5EF4-FFF2-40B4-BE49-F238E27FC236}">
                <a16:creationId xmlns:a16="http://schemas.microsoft.com/office/drawing/2014/main" id="{485ADB48-62EE-4328-9C8D-ED09453A1317}"/>
              </a:ext>
            </a:extLst>
          </p:cNvPr>
          <p:cNvSpPr>
            <a:spLocks noChangeShapeType="1"/>
          </p:cNvSpPr>
          <p:nvPr/>
        </p:nvSpPr>
        <p:spPr bwMode="auto">
          <a:xfrm>
            <a:off x="7874001" y="3154362"/>
            <a:ext cx="4763" cy="0"/>
          </a:xfrm>
          <a:prstGeom prst="line">
            <a:avLst/>
          </a:prstGeom>
          <a:noFill/>
          <a:ln w="31750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03" name="Line 207">
            <a:extLst>
              <a:ext uri="{FF2B5EF4-FFF2-40B4-BE49-F238E27FC236}">
                <a16:creationId xmlns:a16="http://schemas.microsoft.com/office/drawing/2014/main" id="{590A5530-1909-44C1-A178-CA398A42D643}"/>
              </a:ext>
            </a:extLst>
          </p:cNvPr>
          <p:cNvSpPr>
            <a:spLocks noChangeShapeType="1"/>
          </p:cNvSpPr>
          <p:nvPr/>
        </p:nvSpPr>
        <p:spPr bwMode="auto">
          <a:xfrm>
            <a:off x="7929563" y="3159125"/>
            <a:ext cx="4763" cy="0"/>
          </a:xfrm>
          <a:prstGeom prst="line">
            <a:avLst/>
          </a:prstGeom>
          <a:noFill/>
          <a:ln w="31750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04" name="Line 208">
            <a:extLst>
              <a:ext uri="{FF2B5EF4-FFF2-40B4-BE49-F238E27FC236}">
                <a16:creationId xmlns:a16="http://schemas.microsoft.com/office/drawing/2014/main" id="{AB5E600D-FE6D-4D0C-A768-872A994A699D}"/>
              </a:ext>
            </a:extLst>
          </p:cNvPr>
          <p:cNvSpPr>
            <a:spLocks noChangeShapeType="1"/>
          </p:cNvSpPr>
          <p:nvPr/>
        </p:nvSpPr>
        <p:spPr bwMode="auto">
          <a:xfrm>
            <a:off x="7980363" y="3163887"/>
            <a:ext cx="3175" cy="0"/>
          </a:xfrm>
          <a:prstGeom prst="line">
            <a:avLst/>
          </a:prstGeom>
          <a:noFill/>
          <a:ln w="31750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05" name="Line 209">
            <a:extLst>
              <a:ext uri="{FF2B5EF4-FFF2-40B4-BE49-F238E27FC236}">
                <a16:creationId xmlns:a16="http://schemas.microsoft.com/office/drawing/2014/main" id="{CFB54B3A-EEBD-4F6D-B6EE-0D4CDE3E5DFA}"/>
              </a:ext>
            </a:extLst>
          </p:cNvPr>
          <p:cNvSpPr>
            <a:spLocks noChangeShapeType="1"/>
          </p:cNvSpPr>
          <p:nvPr/>
        </p:nvSpPr>
        <p:spPr bwMode="auto">
          <a:xfrm>
            <a:off x="7983538" y="3163887"/>
            <a:ext cx="4763" cy="0"/>
          </a:xfrm>
          <a:prstGeom prst="line">
            <a:avLst/>
          </a:prstGeom>
          <a:noFill/>
          <a:ln w="31750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06" name="Line 210">
            <a:extLst>
              <a:ext uri="{FF2B5EF4-FFF2-40B4-BE49-F238E27FC236}">
                <a16:creationId xmlns:a16="http://schemas.microsoft.com/office/drawing/2014/main" id="{87C65A82-5102-4C37-A508-0361A4AE3434}"/>
              </a:ext>
            </a:extLst>
          </p:cNvPr>
          <p:cNvSpPr>
            <a:spLocks noChangeShapeType="1"/>
          </p:cNvSpPr>
          <p:nvPr/>
        </p:nvSpPr>
        <p:spPr bwMode="auto">
          <a:xfrm>
            <a:off x="8034338" y="3168650"/>
            <a:ext cx="9525" cy="0"/>
          </a:xfrm>
          <a:prstGeom prst="line">
            <a:avLst/>
          </a:prstGeom>
          <a:noFill/>
          <a:ln w="31750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07" name="Line 211">
            <a:extLst>
              <a:ext uri="{FF2B5EF4-FFF2-40B4-BE49-F238E27FC236}">
                <a16:creationId xmlns:a16="http://schemas.microsoft.com/office/drawing/2014/main" id="{4F570F5A-6BF2-41AA-B90E-B48A6036EF22}"/>
              </a:ext>
            </a:extLst>
          </p:cNvPr>
          <p:cNvSpPr>
            <a:spLocks noChangeShapeType="1"/>
          </p:cNvSpPr>
          <p:nvPr/>
        </p:nvSpPr>
        <p:spPr bwMode="auto">
          <a:xfrm>
            <a:off x="8089901" y="3173412"/>
            <a:ext cx="0" cy="0"/>
          </a:xfrm>
          <a:prstGeom prst="line">
            <a:avLst/>
          </a:prstGeom>
          <a:noFill/>
          <a:ln w="31750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08" name="Line 212">
            <a:extLst>
              <a:ext uri="{FF2B5EF4-FFF2-40B4-BE49-F238E27FC236}">
                <a16:creationId xmlns:a16="http://schemas.microsoft.com/office/drawing/2014/main" id="{439BAC29-932F-4F9F-9451-8D905908FACA}"/>
              </a:ext>
            </a:extLst>
          </p:cNvPr>
          <p:cNvSpPr>
            <a:spLocks noChangeShapeType="1"/>
          </p:cNvSpPr>
          <p:nvPr/>
        </p:nvSpPr>
        <p:spPr bwMode="auto">
          <a:xfrm>
            <a:off x="8089901" y="3173412"/>
            <a:ext cx="7938" cy="0"/>
          </a:xfrm>
          <a:prstGeom prst="line">
            <a:avLst/>
          </a:prstGeom>
          <a:noFill/>
          <a:ln w="31750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09" name="Line 213">
            <a:extLst>
              <a:ext uri="{FF2B5EF4-FFF2-40B4-BE49-F238E27FC236}">
                <a16:creationId xmlns:a16="http://schemas.microsoft.com/office/drawing/2014/main" id="{200F77E8-908E-404F-A73F-0CAE9270296F}"/>
              </a:ext>
            </a:extLst>
          </p:cNvPr>
          <p:cNvSpPr>
            <a:spLocks noChangeShapeType="1"/>
          </p:cNvSpPr>
          <p:nvPr/>
        </p:nvSpPr>
        <p:spPr bwMode="auto">
          <a:xfrm>
            <a:off x="8143876" y="3178175"/>
            <a:ext cx="9525" cy="0"/>
          </a:xfrm>
          <a:prstGeom prst="line">
            <a:avLst/>
          </a:prstGeom>
          <a:noFill/>
          <a:ln w="31750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10" name="Line 214">
            <a:extLst>
              <a:ext uri="{FF2B5EF4-FFF2-40B4-BE49-F238E27FC236}">
                <a16:creationId xmlns:a16="http://schemas.microsoft.com/office/drawing/2014/main" id="{D3FABD57-85DB-4E73-AB3B-0C40D7898EA1}"/>
              </a:ext>
            </a:extLst>
          </p:cNvPr>
          <p:cNvSpPr>
            <a:spLocks noChangeShapeType="1"/>
          </p:cNvSpPr>
          <p:nvPr/>
        </p:nvSpPr>
        <p:spPr bwMode="auto">
          <a:xfrm>
            <a:off x="8199438" y="3181350"/>
            <a:ext cx="9525" cy="0"/>
          </a:xfrm>
          <a:prstGeom prst="line">
            <a:avLst/>
          </a:prstGeom>
          <a:noFill/>
          <a:ln w="31750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11" name="Line 215">
            <a:extLst>
              <a:ext uri="{FF2B5EF4-FFF2-40B4-BE49-F238E27FC236}">
                <a16:creationId xmlns:a16="http://schemas.microsoft.com/office/drawing/2014/main" id="{AA8D39D1-8467-4802-8E82-030C50DA02A9}"/>
              </a:ext>
            </a:extLst>
          </p:cNvPr>
          <p:cNvSpPr>
            <a:spLocks noChangeShapeType="1"/>
          </p:cNvSpPr>
          <p:nvPr/>
        </p:nvSpPr>
        <p:spPr bwMode="auto">
          <a:xfrm>
            <a:off x="8253413" y="3186112"/>
            <a:ext cx="9525" cy="0"/>
          </a:xfrm>
          <a:prstGeom prst="line">
            <a:avLst/>
          </a:prstGeom>
          <a:noFill/>
          <a:ln w="31750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12" name="Line 216">
            <a:extLst>
              <a:ext uri="{FF2B5EF4-FFF2-40B4-BE49-F238E27FC236}">
                <a16:creationId xmlns:a16="http://schemas.microsoft.com/office/drawing/2014/main" id="{9EA6E50D-99EE-48A1-81AB-5C87AA712688}"/>
              </a:ext>
            </a:extLst>
          </p:cNvPr>
          <p:cNvSpPr>
            <a:spLocks noChangeShapeType="1"/>
          </p:cNvSpPr>
          <p:nvPr/>
        </p:nvSpPr>
        <p:spPr bwMode="auto">
          <a:xfrm>
            <a:off x="8308976" y="3190875"/>
            <a:ext cx="9525" cy="0"/>
          </a:xfrm>
          <a:prstGeom prst="line">
            <a:avLst/>
          </a:prstGeom>
          <a:noFill/>
          <a:ln w="31750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13" name="Line 217">
            <a:extLst>
              <a:ext uri="{FF2B5EF4-FFF2-40B4-BE49-F238E27FC236}">
                <a16:creationId xmlns:a16="http://schemas.microsoft.com/office/drawing/2014/main" id="{9EB025D6-5E45-4713-B875-44C331CBCF93}"/>
              </a:ext>
            </a:extLst>
          </p:cNvPr>
          <p:cNvSpPr>
            <a:spLocks noChangeShapeType="1"/>
          </p:cNvSpPr>
          <p:nvPr/>
        </p:nvSpPr>
        <p:spPr bwMode="auto">
          <a:xfrm>
            <a:off x="8362951" y="3195637"/>
            <a:ext cx="9525" cy="0"/>
          </a:xfrm>
          <a:prstGeom prst="line">
            <a:avLst/>
          </a:prstGeom>
          <a:noFill/>
          <a:ln w="31750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14" name="Line 218">
            <a:extLst>
              <a:ext uri="{FF2B5EF4-FFF2-40B4-BE49-F238E27FC236}">
                <a16:creationId xmlns:a16="http://schemas.microsoft.com/office/drawing/2014/main" id="{C8C9726F-D9E8-4651-B081-27F6A8B91A02}"/>
              </a:ext>
            </a:extLst>
          </p:cNvPr>
          <p:cNvSpPr>
            <a:spLocks noChangeShapeType="1"/>
          </p:cNvSpPr>
          <p:nvPr/>
        </p:nvSpPr>
        <p:spPr bwMode="auto">
          <a:xfrm>
            <a:off x="8418513" y="3200400"/>
            <a:ext cx="9525" cy="0"/>
          </a:xfrm>
          <a:prstGeom prst="line">
            <a:avLst/>
          </a:prstGeom>
          <a:noFill/>
          <a:ln w="31750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15" name="Line 219">
            <a:extLst>
              <a:ext uri="{FF2B5EF4-FFF2-40B4-BE49-F238E27FC236}">
                <a16:creationId xmlns:a16="http://schemas.microsoft.com/office/drawing/2014/main" id="{B98492CD-2182-409A-A514-1F69D28A3B87}"/>
              </a:ext>
            </a:extLst>
          </p:cNvPr>
          <p:cNvSpPr>
            <a:spLocks noChangeShapeType="1"/>
          </p:cNvSpPr>
          <p:nvPr/>
        </p:nvSpPr>
        <p:spPr bwMode="auto">
          <a:xfrm>
            <a:off x="8474076" y="3205162"/>
            <a:ext cx="7938" cy="0"/>
          </a:xfrm>
          <a:prstGeom prst="line">
            <a:avLst/>
          </a:prstGeom>
          <a:noFill/>
          <a:ln w="31750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16" name="Line 220">
            <a:extLst>
              <a:ext uri="{FF2B5EF4-FFF2-40B4-BE49-F238E27FC236}">
                <a16:creationId xmlns:a16="http://schemas.microsoft.com/office/drawing/2014/main" id="{12CABC0C-2BAB-4738-B283-DF7198EF02C1}"/>
              </a:ext>
            </a:extLst>
          </p:cNvPr>
          <p:cNvSpPr>
            <a:spLocks noChangeShapeType="1"/>
          </p:cNvSpPr>
          <p:nvPr/>
        </p:nvSpPr>
        <p:spPr bwMode="auto">
          <a:xfrm>
            <a:off x="8528051" y="3209925"/>
            <a:ext cx="9525" cy="0"/>
          </a:xfrm>
          <a:prstGeom prst="line">
            <a:avLst/>
          </a:prstGeom>
          <a:noFill/>
          <a:ln w="31750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17" name="Line 221">
            <a:extLst>
              <a:ext uri="{FF2B5EF4-FFF2-40B4-BE49-F238E27FC236}">
                <a16:creationId xmlns:a16="http://schemas.microsoft.com/office/drawing/2014/main" id="{261586A1-3D98-4542-8375-22F0AE7F4CB8}"/>
              </a:ext>
            </a:extLst>
          </p:cNvPr>
          <p:cNvSpPr>
            <a:spLocks noChangeShapeType="1"/>
          </p:cNvSpPr>
          <p:nvPr/>
        </p:nvSpPr>
        <p:spPr bwMode="auto">
          <a:xfrm>
            <a:off x="8583613" y="3214687"/>
            <a:ext cx="7938" cy="0"/>
          </a:xfrm>
          <a:prstGeom prst="line">
            <a:avLst/>
          </a:prstGeom>
          <a:noFill/>
          <a:ln w="31750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18" name="Line 222">
            <a:extLst>
              <a:ext uri="{FF2B5EF4-FFF2-40B4-BE49-F238E27FC236}">
                <a16:creationId xmlns:a16="http://schemas.microsoft.com/office/drawing/2014/main" id="{0A5AF62F-FAE6-4047-A774-A5241D639460}"/>
              </a:ext>
            </a:extLst>
          </p:cNvPr>
          <p:cNvSpPr>
            <a:spLocks noChangeShapeType="1"/>
          </p:cNvSpPr>
          <p:nvPr/>
        </p:nvSpPr>
        <p:spPr bwMode="auto">
          <a:xfrm>
            <a:off x="8637588" y="3219450"/>
            <a:ext cx="4763" cy="0"/>
          </a:xfrm>
          <a:prstGeom prst="line">
            <a:avLst/>
          </a:prstGeom>
          <a:noFill/>
          <a:ln w="31750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19" name="Line 223">
            <a:extLst>
              <a:ext uri="{FF2B5EF4-FFF2-40B4-BE49-F238E27FC236}">
                <a16:creationId xmlns:a16="http://schemas.microsoft.com/office/drawing/2014/main" id="{2554F8CB-1738-47BB-9E4A-468F8EF3827C}"/>
              </a:ext>
            </a:extLst>
          </p:cNvPr>
          <p:cNvSpPr>
            <a:spLocks noChangeShapeType="1"/>
          </p:cNvSpPr>
          <p:nvPr/>
        </p:nvSpPr>
        <p:spPr bwMode="auto">
          <a:xfrm>
            <a:off x="8693151" y="3219450"/>
            <a:ext cx="4763" cy="3175"/>
          </a:xfrm>
          <a:prstGeom prst="line">
            <a:avLst/>
          </a:prstGeom>
          <a:noFill/>
          <a:ln w="31750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20" name="Line 224">
            <a:extLst>
              <a:ext uri="{FF2B5EF4-FFF2-40B4-BE49-F238E27FC236}">
                <a16:creationId xmlns:a16="http://schemas.microsoft.com/office/drawing/2014/main" id="{D0DCFAF0-9085-4573-B89F-7BCD6ECE6E90}"/>
              </a:ext>
            </a:extLst>
          </p:cNvPr>
          <p:cNvSpPr>
            <a:spLocks noChangeShapeType="1"/>
          </p:cNvSpPr>
          <p:nvPr/>
        </p:nvSpPr>
        <p:spPr bwMode="auto">
          <a:xfrm>
            <a:off x="8747126" y="3222625"/>
            <a:ext cx="4763" cy="0"/>
          </a:xfrm>
          <a:prstGeom prst="line">
            <a:avLst/>
          </a:prstGeom>
          <a:noFill/>
          <a:ln w="31750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21" name="Line 225">
            <a:extLst>
              <a:ext uri="{FF2B5EF4-FFF2-40B4-BE49-F238E27FC236}">
                <a16:creationId xmlns:a16="http://schemas.microsoft.com/office/drawing/2014/main" id="{F43252AA-BF14-4682-AEAD-22D233CFD757}"/>
              </a:ext>
            </a:extLst>
          </p:cNvPr>
          <p:cNvSpPr>
            <a:spLocks noChangeShapeType="1"/>
          </p:cNvSpPr>
          <p:nvPr/>
        </p:nvSpPr>
        <p:spPr bwMode="auto">
          <a:xfrm>
            <a:off x="8802688" y="3227387"/>
            <a:ext cx="4763" cy="0"/>
          </a:xfrm>
          <a:prstGeom prst="line">
            <a:avLst/>
          </a:prstGeom>
          <a:noFill/>
          <a:ln w="31750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22" name="Line 226">
            <a:extLst>
              <a:ext uri="{FF2B5EF4-FFF2-40B4-BE49-F238E27FC236}">
                <a16:creationId xmlns:a16="http://schemas.microsoft.com/office/drawing/2014/main" id="{6156435D-2D0B-4DA5-A7E4-04C6129D9B96}"/>
              </a:ext>
            </a:extLst>
          </p:cNvPr>
          <p:cNvSpPr>
            <a:spLocks noChangeShapeType="1"/>
          </p:cNvSpPr>
          <p:nvPr/>
        </p:nvSpPr>
        <p:spPr bwMode="auto">
          <a:xfrm>
            <a:off x="8858251" y="3232150"/>
            <a:ext cx="3175" cy="0"/>
          </a:xfrm>
          <a:prstGeom prst="line">
            <a:avLst/>
          </a:prstGeom>
          <a:noFill/>
          <a:ln w="31750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23" name="Line 227">
            <a:extLst>
              <a:ext uri="{FF2B5EF4-FFF2-40B4-BE49-F238E27FC236}">
                <a16:creationId xmlns:a16="http://schemas.microsoft.com/office/drawing/2014/main" id="{2F453684-33EE-44F4-9DA1-005919DB63D6}"/>
              </a:ext>
            </a:extLst>
          </p:cNvPr>
          <p:cNvSpPr>
            <a:spLocks noChangeShapeType="1"/>
          </p:cNvSpPr>
          <p:nvPr/>
        </p:nvSpPr>
        <p:spPr bwMode="auto">
          <a:xfrm>
            <a:off x="8912226" y="3236912"/>
            <a:ext cx="4763" cy="0"/>
          </a:xfrm>
          <a:prstGeom prst="line">
            <a:avLst/>
          </a:prstGeom>
          <a:noFill/>
          <a:ln w="31750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24" name="Line 228">
            <a:extLst>
              <a:ext uri="{FF2B5EF4-FFF2-40B4-BE49-F238E27FC236}">
                <a16:creationId xmlns:a16="http://schemas.microsoft.com/office/drawing/2014/main" id="{221C499C-4C00-4563-813C-FA8500C42CD4}"/>
              </a:ext>
            </a:extLst>
          </p:cNvPr>
          <p:cNvSpPr>
            <a:spLocks noChangeShapeType="1"/>
          </p:cNvSpPr>
          <p:nvPr/>
        </p:nvSpPr>
        <p:spPr bwMode="auto">
          <a:xfrm>
            <a:off x="8967788" y="3236912"/>
            <a:ext cx="4763" cy="4763"/>
          </a:xfrm>
          <a:prstGeom prst="line">
            <a:avLst/>
          </a:prstGeom>
          <a:noFill/>
          <a:ln w="31750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25" name="Line 229">
            <a:extLst>
              <a:ext uri="{FF2B5EF4-FFF2-40B4-BE49-F238E27FC236}">
                <a16:creationId xmlns:a16="http://schemas.microsoft.com/office/drawing/2014/main" id="{C62B0C12-74D2-45FB-95D2-6579F851B829}"/>
              </a:ext>
            </a:extLst>
          </p:cNvPr>
          <p:cNvSpPr>
            <a:spLocks noChangeShapeType="1"/>
          </p:cNvSpPr>
          <p:nvPr/>
        </p:nvSpPr>
        <p:spPr bwMode="auto">
          <a:xfrm>
            <a:off x="9021763" y="3241675"/>
            <a:ext cx="4763" cy="0"/>
          </a:xfrm>
          <a:prstGeom prst="line">
            <a:avLst/>
          </a:prstGeom>
          <a:noFill/>
          <a:ln w="31750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26" name="Line 230">
            <a:extLst>
              <a:ext uri="{FF2B5EF4-FFF2-40B4-BE49-F238E27FC236}">
                <a16:creationId xmlns:a16="http://schemas.microsoft.com/office/drawing/2014/main" id="{21D5A37E-C013-4EBF-83CE-3D87C33A4921}"/>
              </a:ext>
            </a:extLst>
          </p:cNvPr>
          <p:cNvSpPr>
            <a:spLocks noChangeShapeType="1"/>
          </p:cNvSpPr>
          <p:nvPr/>
        </p:nvSpPr>
        <p:spPr bwMode="auto">
          <a:xfrm>
            <a:off x="9077326" y="3246437"/>
            <a:ext cx="4763" cy="0"/>
          </a:xfrm>
          <a:prstGeom prst="line">
            <a:avLst/>
          </a:prstGeom>
          <a:noFill/>
          <a:ln w="31750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27" name="Line 231">
            <a:extLst>
              <a:ext uri="{FF2B5EF4-FFF2-40B4-BE49-F238E27FC236}">
                <a16:creationId xmlns:a16="http://schemas.microsoft.com/office/drawing/2014/main" id="{D1FE6FEB-9183-4DA9-A362-D46F4E1FA105}"/>
              </a:ext>
            </a:extLst>
          </p:cNvPr>
          <p:cNvSpPr>
            <a:spLocks noChangeShapeType="1"/>
          </p:cNvSpPr>
          <p:nvPr/>
        </p:nvSpPr>
        <p:spPr bwMode="auto">
          <a:xfrm>
            <a:off x="9131301" y="3251200"/>
            <a:ext cx="4763" cy="0"/>
          </a:xfrm>
          <a:prstGeom prst="line">
            <a:avLst/>
          </a:prstGeom>
          <a:noFill/>
          <a:ln w="31750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28" name="Line 232">
            <a:extLst>
              <a:ext uri="{FF2B5EF4-FFF2-40B4-BE49-F238E27FC236}">
                <a16:creationId xmlns:a16="http://schemas.microsoft.com/office/drawing/2014/main" id="{E4BF695F-7981-4F6F-A727-1AE625D940AB}"/>
              </a:ext>
            </a:extLst>
          </p:cNvPr>
          <p:cNvSpPr>
            <a:spLocks noChangeShapeType="1"/>
          </p:cNvSpPr>
          <p:nvPr/>
        </p:nvSpPr>
        <p:spPr bwMode="auto">
          <a:xfrm>
            <a:off x="9186863" y="3251200"/>
            <a:ext cx="4763" cy="0"/>
          </a:xfrm>
          <a:prstGeom prst="line">
            <a:avLst/>
          </a:prstGeom>
          <a:noFill/>
          <a:ln w="31750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29" name="Line 233">
            <a:extLst>
              <a:ext uri="{FF2B5EF4-FFF2-40B4-BE49-F238E27FC236}">
                <a16:creationId xmlns:a16="http://schemas.microsoft.com/office/drawing/2014/main" id="{2F44DEDD-F7D5-4567-AFBC-B5E55DCC3B70}"/>
              </a:ext>
            </a:extLst>
          </p:cNvPr>
          <p:cNvSpPr>
            <a:spLocks noChangeShapeType="1"/>
          </p:cNvSpPr>
          <p:nvPr/>
        </p:nvSpPr>
        <p:spPr bwMode="auto">
          <a:xfrm>
            <a:off x="9240838" y="3255962"/>
            <a:ext cx="4763" cy="0"/>
          </a:xfrm>
          <a:prstGeom prst="line">
            <a:avLst/>
          </a:prstGeom>
          <a:noFill/>
          <a:ln w="31750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30" name="Line 234">
            <a:extLst>
              <a:ext uri="{FF2B5EF4-FFF2-40B4-BE49-F238E27FC236}">
                <a16:creationId xmlns:a16="http://schemas.microsoft.com/office/drawing/2014/main" id="{C3A6A3E6-5225-4EDD-AD0B-E1C1E88CC1C3}"/>
              </a:ext>
            </a:extLst>
          </p:cNvPr>
          <p:cNvSpPr>
            <a:spLocks noChangeShapeType="1"/>
          </p:cNvSpPr>
          <p:nvPr/>
        </p:nvSpPr>
        <p:spPr bwMode="auto">
          <a:xfrm>
            <a:off x="9296401" y="3255962"/>
            <a:ext cx="4763" cy="3175"/>
          </a:xfrm>
          <a:prstGeom prst="line">
            <a:avLst/>
          </a:prstGeom>
          <a:noFill/>
          <a:ln w="31750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31" name="Line 235">
            <a:extLst>
              <a:ext uri="{FF2B5EF4-FFF2-40B4-BE49-F238E27FC236}">
                <a16:creationId xmlns:a16="http://schemas.microsoft.com/office/drawing/2014/main" id="{1DA2DC99-9C71-4070-82F8-D9E4D8EA6B48}"/>
              </a:ext>
            </a:extLst>
          </p:cNvPr>
          <p:cNvSpPr>
            <a:spLocks noChangeShapeType="1"/>
          </p:cNvSpPr>
          <p:nvPr/>
        </p:nvSpPr>
        <p:spPr bwMode="auto">
          <a:xfrm>
            <a:off x="9351963" y="3259137"/>
            <a:ext cx="3175" cy="0"/>
          </a:xfrm>
          <a:prstGeom prst="line">
            <a:avLst/>
          </a:prstGeom>
          <a:noFill/>
          <a:ln w="31750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08" name="Freeform 312">
            <a:extLst>
              <a:ext uri="{FF2B5EF4-FFF2-40B4-BE49-F238E27FC236}">
                <a16:creationId xmlns:a16="http://schemas.microsoft.com/office/drawing/2014/main" id="{CD997F00-4F4C-44AA-9797-89E583C2304B}"/>
              </a:ext>
            </a:extLst>
          </p:cNvPr>
          <p:cNvSpPr>
            <a:spLocks/>
          </p:cNvSpPr>
          <p:nvPr/>
        </p:nvSpPr>
        <p:spPr bwMode="auto">
          <a:xfrm>
            <a:off x="4294188" y="1970087"/>
            <a:ext cx="5097463" cy="3278188"/>
          </a:xfrm>
          <a:custGeom>
            <a:avLst/>
            <a:gdLst>
              <a:gd name="T0" fmla="*/ 0 w 1115"/>
              <a:gd name="T1" fmla="*/ 717 h 717"/>
              <a:gd name="T2" fmla="*/ 23 w 1115"/>
              <a:gd name="T3" fmla="*/ 686 h 717"/>
              <a:gd name="T4" fmla="*/ 47 w 1115"/>
              <a:gd name="T5" fmla="*/ 647 h 717"/>
              <a:gd name="T6" fmla="*/ 71 w 1115"/>
              <a:gd name="T7" fmla="*/ 618 h 717"/>
              <a:gd name="T8" fmla="*/ 95 w 1115"/>
              <a:gd name="T9" fmla="*/ 588 h 717"/>
              <a:gd name="T10" fmla="*/ 118 w 1115"/>
              <a:gd name="T11" fmla="*/ 537 h 717"/>
              <a:gd name="T12" fmla="*/ 142 w 1115"/>
              <a:gd name="T13" fmla="*/ 492 h 717"/>
              <a:gd name="T14" fmla="*/ 166 w 1115"/>
              <a:gd name="T15" fmla="*/ 420 h 717"/>
              <a:gd name="T16" fmla="*/ 190 w 1115"/>
              <a:gd name="T17" fmla="*/ 394 h 717"/>
              <a:gd name="T18" fmla="*/ 213 w 1115"/>
              <a:gd name="T19" fmla="*/ 358 h 717"/>
              <a:gd name="T20" fmla="*/ 237 w 1115"/>
              <a:gd name="T21" fmla="*/ 332 h 717"/>
              <a:gd name="T22" fmla="*/ 261 w 1115"/>
              <a:gd name="T23" fmla="*/ 302 h 717"/>
              <a:gd name="T24" fmla="*/ 284 w 1115"/>
              <a:gd name="T25" fmla="*/ 279 h 717"/>
              <a:gd name="T26" fmla="*/ 308 w 1115"/>
              <a:gd name="T27" fmla="*/ 257 h 717"/>
              <a:gd name="T28" fmla="*/ 332 w 1115"/>
              <a:gd name="T29" fmla="*/ 228 h 717"/>
              <a:gd name="T30" fmla="*/ 356 w 1115"/>
              <a:gd name="T31" fmla="*/ 212 h 717"/>
              <a:gd name="T32" fmla="*/ 379 w 1115"/>
              <a:gd name="T33" fmla="*/ 197 h 717"/>
              <a:gd name="T34" fmla="*/ 403 w 1115"/>
              <a:gd name="T35" fmla="*/ 167 h 717"/>
              <a:gd name="T36" fmla="*/ 427 w 1115"/>
              <a:gd name="T37" fmla="*/ 132 h 717"/>
              <a:gd name="T38" fmla="*/ 451 w 1115"/>
              <a:gd name="T39" fmla="*/ 116 h 717"/>
              <a:gd name="T40" fmla="*/ 474 w 1115"/>
              <a:gd name="T41" fmla="*/ 92 h 717"/>
              <a:gd name="T42" fmla="*/ 498 w 1115"/>
              <a:gd name="T43" fmla="*/ 80 h 717"/>
              <a:gd name="T44" fmla="*/ 522 w 1115"/>
              <a:gd name="T45" fmla="*/ 84 h 717"/>
              <a:gd name="T46" fmla="*/ 546 w 1115"/>
              <a:gd name="T47" fmla="*/ 45 h 717"/>
              <a:gd name="T48" fmla="*/ 569 w 1115"/>
              <a:gd name="T49" fmla="*/ 55 h 717"/>
              <a:gd name="T50" fmla="*/ 593 w 1115"/>
              <a:gd name="T51" fmla="*/ 39 h 717"/>
              <a:gd name="T52" fmla="*/ 617 w 1115"/>
              <a:gd name="T53" fmla="*/ 16 h 717"/>
              <a:gd name="T54" fmla="*/ 641 w 1115"/>
              <a:gd name="T55" fmla="*/ 2 h 717"/>
              <a:gd name="T56" fmla="*/ 664 w 1115"/>
              <a:gd name="T57" fmla="*/ 0 h 717"/>
              <a:gd name="T58" fmla="*/ 688 w 1115"/>
              <a:gd name="T59" fmla="*/ 11 h 717"/>
              <a:gd name="T60" fmla="*/ 712 w 1115"/>
              <a:gd name="T61" fmla="*/ 0 h 717"/>
              <a:gd name="T62" fmla="*/ 736 w 1115"/>
              <a:gd name="T63" fmla="*/ 6 h 717"/>
              <a:gd name="T64" fmla="*/ 759 w 1115"/>
              <a:gd name="T65" fmla="*/ 12 h 717"/>
              <a:gd name="T66" fmla="*/ 783 w 1115"/>
              <a:gd name="T67" fmla="*/ 8 h 717"/>
              <a:gd name="T68" fmla="*/ 807 w 1115"/>
              <a:gd name="T69" fmla="*/ 12 h 717"/>
              <a:gd name="T70" fmla="*/ 830 w 1115"/>
              <a:gd name="T71" fmla="*/ 17 h 717"/>
              <a:gd name="T72" fmla="*/ 854 w 1115"/>
              <a:gd name="T73" fmla="*/ 20 h 717"/>
              <a:gd name="T74" fmla="*/ 878 w 1115"/>
              <a:gd name="T75" fmla="*/ 45 h 717"/>
              <a:gd name="T76" fmla="*/ 902 w 1115"/>
              <a:gd name="T77" fmla="*/ 41 h 717"/>
              <a:gd name="T78" fmla="*/ 925 w 1115"/>
              <a:gd name="T79" fmla="*/ 66 h 717"/>
              <a:gd name="T80" fmla="*/ 949 w 1115"/>
              <a:gd name="T81" fmla="*/ 76 h 717"/>
              <a:gd name="T82" fmla="*/ 973 w 1115"/>
              <a:gd name="T83" fmla="*/ 88 h 717"/>
              <a:gd name="T84" fmla="*/ 997 w 1115"/>
              <a:gd name="T85" fmla="*/ 137 h 717"/>
              <a:gd name="T86" fmla="*/ 1020 w 1115"/>
              <a:gd name="T87" fmla="*/ 167 h 717"/>
              <a:gd name="T88" fmla="*/ 1044 w 1115"/>
              <a:gd name="T89" fmla="*/ 215 h 717"/>
              <a:gd name="T90" fmla="*/ 1068 w 1115"/>
              <a:gd name="T91" fmla="*/ 283 h 717"/>
              <a:gd name="T92" fmla="*/ 1092 w 1115"/>
              <a:gd name="T93" fmla="*/ 321 h 717"/>
              <a:gd name="T94" fmla="*/ 1115 w 1115"/>
              <a:gd name="T95" fmla="*/ 391 h 7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115" h="717">
                <a:moveTo>
                  <a:pt x="0" y="717"/>
                </a:moveTo>
                <a:lnTo>
                  <a:pt x="23" y="686"/>
                </a:lnTo>
                <a:lnTo>
                  <a:pt x="47" y="647"/>
                </a:lnTo>
                <a:lnTo>
                  <a:pt x="71" y="618"/>
                </a:lnTo>
                <a:lnTo>
                  <a:pt x="95" y="588"/>
                </a:lnTo>
                <a:lnTo>
                  <a:pt x="118" y="537"/>
                </a:lnTo>
                <a:lnTo>
                  <a:pt x="142" y="492"/>
                </a:lnTo>
                <a:lnTo>
                  <a:pt x="166" y="420"/>
                </a:lnTo>
                <a:lnTo>
                  <a:pt x="190" y="394"/>
                </a:lnTo>
                <a:lnTo>
                  <a:pt x="213" y="358"/>
                </a:lnTo>
                <a:lnTo>
                  <a:pt x="237" y="332"/>
                </a:lnTo>
                <a:lnTo>
                  <a:pt x="261" y="302"/>
                </a:lnTo>
                <a:lnTo>
                  <a:pt x="284" y="279"/>
                </a:lnTo>
                <a:lnTo>
                  <a:pt x="308" y="257"/>
                </a:lnTo>
                <a:lnTo>
                  <a:pt x="332" y="228"/>
                </a:lnTo>
                <a:lnTo>
                  <a:pt x="356" y="212"/>
                </a:lnTo>
                <a:lnTo>
                  <a:pt x="379" y="197"/>
                </a:lnTo>
                <a:lnTo>
                  <a:pt x="403" y="167"/>
                </a:lnTo>
                <a:lnTo>
                  <a:pt x="427" y="132"/>
                </a:lnTo>
                <a:lnTo>
                  <a:pt x="451" y="116"/>
                </a:lnTo>
                <a:lnTo>
                  <a:pt x="474" y="92"/>
                </a:lnTo>
                <a:lnTo>
                  <a:pt x="498" y="80"/>
                </a:lnTo>
                <a:lnTo>
                  <a:pt x="522" y="84"/>
                </a:lnTo>
                <a:lnTo>
                  <a:pt x="546" y="45"/>
                </a:lnTo>
                <a:lnTo>
                  <a:pt x="569" y="55"/>
                </a:lnTo>
                <a:lnTo>
                  <a:pt x="593" y="39"/>
                </a:lnTo>
                <a:lnTo>
                  <a:pt x="617" y="16"/>
                </a:lnTo>
                <a:lnTo>
                  <a:pt x="641" y="2"/>
                </a:lnTo>
                <a:lnTo>
                  <a:pt x="664" y="0"/>
                </a:lnTo>
                <a:lnTo>
                  <a:pt x="688" y="11"/>
                </a:lnTo>
                <a:lnTo>
                  <a:pt x="712" y="0"/>
                </a:lnTo>
                <a:lnTo>
                  <a:pt x="736" y="6"/>
                </a:lnTo>
                <a:lnTo>
                  <a:pt x="759" y="12"/>
                </a:lnTo>
                <a:lnTo>
                  <a:pt x="783" y="8"/>
                </a:lnTo>
                <a:lnTo>
                  <a:pt x="807" y="12"/>
                </a:lnTo>
                <a:lnTo>
                  <a:pt x="830" y="17"/>
                </a:lnTo>
                <a:lnTo>
                  <a:pt x="854" y="20"/>
                </a:lnTo>
                <a:lnTo>
                  <a:pt x="878" y="45"/>
                </a:lnTo>
                <a:lnTo>
                  <a:pt x="902" y="41"/>
                </a:lnTo>
                <a:lnTo>
                  <a:pt x="925" y="66"/>
                </a:lnTo>
                <a:lnTo>
                  <a:pt x="949" y="76"/>
                </a:lnTo>
                <a:lnTo>
                  <a:pt x="973" y="88"/>
                </a:lnTo>
                <a:lnTo>
                  <a:pt x="997" y="137"/>
                </a:lnTo>
                <a:lnTo>
                  <a:pt x="1020" y="167"/>
                </a:lnTo>
                <a:lnTo>
                  <a:pt x="1044" y="215"/>
                </a:lnTo>
                <a:lnTo>
                  <a:pt x="1068" y="283"/>
                </a:lnTo>
                <a:lnTo>
                  <a:pt x="1092" y="321"/>
                </a:lnTo>
                <a:lnTo>
                  <a:pt x="1115" y="391"/>
                </a:lnTo>
              </a:path>
            </a:pathLst>
          </a:custGeom>
          <a:noFill/>
          <a:ln w="31750">
            <a:solidFill>
              <a:srgbClr val="1A476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09" name="Oval 313">
            <a:extLst>
              <a:ext uri="{FF2B5EF4-FFF2-40B4-BE49-F238E27FC236}">
                <a16:creationId xmlns:a16="http://schemas.microsoft.com/office/drawing/2014/main" id="{9356B92D-226F-4A81-94F3-EEC8022D8B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71963" y="5230813"/>
            <a:ext cx="41275" cy="36513"/>
          </a:xfrm>
          <a:prstGeom prst="ellipse">
            <a:avLst/>
          </a:prstGeom>
          <a:solidFill>
            <a:srgbClr val="1A476F"/>
          </a:solidFill>
          <a:ln w="31750">
            <a:solidFill>
              <a:srgbClr val="1A476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10" name="Oval 314">
            <a:extLst>
              <a:ext uri="{FF2B5EF4-FFF2-40B4-BE49-F238E27FC236}">
                <a16:creationId xmlns:a16="http://schemas.microsoft.com/office/drawing/2014/main" id="{7EF3D0D4-E6D7-49CF-B201-221782FB3E3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81501" y="5084763"/>
            <a:ext cx="41275" cy="39688"/>
          </a:xfrm>
          <a:prstGeom prst="ellipse">
            <a:avLst/>
          </a:prstGeom>
          <a:solidFill>
            <a:srgbClr val="1A476F"/>
          </a:solidFill>
          <a:ln w="31750">
            <a:solidFill>
              <a:srgbClr val="1A476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11" name="Oval 315">
            <a:extLst>
              <a:ext uri="{FF2B5EF4-FFF2-40B4-BE49-F238E27FC236}">
                <a16:creationId xmlns:a16="http://schemas.microsoft.com/office/drawing/2014/main" id="{8FDF288F-0A63-4943-BD93-937F36175D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1038" y="4905375"/>
            <a:ext cx="36513" cy="41275"/>
          </a:xfrm>
          <a:prstGeom prst="ellipse">
            <a:avLst/>
          </a:prstGeom>
          <a:solidFill>
            <a:srgbClr val="1A476F"/>
          </a:solidFill>
          <a:ln w="31750">
            <a:solidFill>
              <a:srgbClr val="1A476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12" name="Oval 316">
            <a:extLst>
              <a:ext uri="{FF2B5EF4-FFF2-40B4-BE49-F238E27FC236}">
                <a16:creationId xmlns:a16="http://schemas.microsoft.com/office/drawing/2014/main" id="{F4FD8EA2-256F-44DC-90D2-49FCACD6467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95813" y="4778375"/>
            <a:ext cx="41275" cy="41275"/>
          </a:xfrm>
          <a:prstGeom prst="ellipse">
            <a:avLst/>
          </a:prstGeom>
          <a:solidFill>
            <a:srgbClr val="1A476F"/>
          </a:solidFill>
          <a:ln w="31750">
            <a:solidFill>
              <a:srgbClr val="1A476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13" name="Oval 317">
            <a:extLst>
              <a:ext uri="{FF2B5EF4-FFF2-40B4-BE49-F238E27FC236}">
                <a16:creationId xmlns:a16="http://schemas.microsoft.com/office/drawing/2014/main" id="{F9F4921B-B723-42C8-8634-607A99430E4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05351" y="4635500"/>
            <a:ext cx="41275" cy="41275"/>
          </a:xfrm>
          <a:prstGeom prst="ellipse">
            <a:avLst/>
          </a:prstGeom>
          <a:solidFill>
            <a:srgbClr val="1A476F"/>
          </a:solidFill>
          <a:ln w="31750">
            <a:solidFill>
              <a:srgbClr val="1A476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14" name="Oval 318">
            <a:extLst>
              <a:ext uri="{FF2B5EF4-FFF2-40B4-BE49-F238E27FC236}">
                <a16:creationId xmlns:a16="http://schemas.microsoft.com/office/drawing/2014/main" id="{915C1B02-B10C-4229-BA94-E02439800F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16476" y="4406900"/>
            <a:ext cx="41275" cy="41275"/>
          </a:xfrm>
          <a:prstGeom prst="ellipse">
            <a:avLst/>
          </a:prstGeom>
          <a:solidFill>
            <a:srgbClr val="1A476F"/>
          </a:solidFill>
          <a:ln w="31750">
            <a:solidFill>
              <a:srgbClr val="1A476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15" name="Oval 319">
            <a:extLst>
              <a:ext uri="{FF2B5EF4-FFF2-40B4-BE49-F238E27FC236}">
                <a16:creationId xmlns:a16="http://schemas.microsoft.com/office/drawing/2014/main" id="{84CA73F9-3C47-41A5-8548-E8FA0505BB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26013" y="4202113"/>
            <a:ext cx="36513" cy="41275"/>
          </a:xfrm>
          <a:prstGeom prst="ellipse">
            <a:avLst/>
          </a:prstGeom>
          <a:solidFill>
            <a:srgbClr val="1A476F"/>
          </a:solidFill>
          <a:ln w="31750">
            <a:solidFill>
              <a:srgbClr val="1A476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16" name="Oval 320">
            <a:extLst>
              <a:ext uri="{FF2B5EF4-FFF2-40B4-BE49-F238E27FC236}">
                <a16:creationId xmlns:a16="http://schemas.microsoft.com/office/drawing/2014/main" id="{ECF7B316-9088-41CC-982D-944B39C533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30788" y="3871913"/>
            <a:ext cx="41275" cy="41275"/>
          </a:xfrm>
          <a:prstGeom prst="ellipse">
            <a:avLst/>
          </a:prstGeom>
          <a:solidFill>
            <a:srgbClr val="1A476F"/>
          </a:solidFill>
          <a:ln w="31750">
            <a:solidFill>
              <a:srgbClr val="1A476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17" name="Oval 321">
            <a:extLst>
              <a:ext uri="{FF2B5EF4-FFF2-40B4-BE49-F238E27FC236}">
                <a16:creationId xmlns:a16="http://schemas.microsoft.com/office/drawing/2014/main" id="{B89202EF-ECEF-48F1-B33F-AF7FF2CF5E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40326" y="3752850"/>
            <a:ext cx="41275" cy="41275"/>
          </a:xfrm>
          <a:prstGeom prst="ellipse">
            <a:avLst/>
          </a:prstGeom>
          <a:solidFill>
            <a:srgbClr val="1A476F"/>
          </a:solidFill>
          <a:ln w="31750">
            <a:solidFill>
              <a:srgbClr val="1A476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18" name="Oval 322">
            <a:extLst>
              <a:ext uri="{FF2B5EF4-FFF2-40B4-BE49-F238E27FC236}">
                <a16:creationId xmlns:a16="http://schemas.microsoft.com/office/drawing/2014/main" id="{5F765603-536F-4175-9F1C-C6AFD889520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49863" y="3584575"/>
            <a:ext cx="41275" cy="41275"/>
          </a:xfrm>
          <a:prstGeom prst="ellipse">
            <a:avLst/>
          </a:prstGeom>
          <a:solidFill>
            <a:srgbClr val="1A476F"/>
          </a:solidFill>
          <a:ln w="31750">
            <a:solidFill>
              <a:srgbClr val="1A476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19" name="Oval 323">
            <a:extLst>
              <a:ext uri="{FF2B5EF4-FFF2-40B4-BE49-F238E27FC236}">
                <a16:creationId xmlns:a16="http://schemas.microsoft.com/office/drawing/2014/main" id="{CFEF2422-531F-47F0-B2CD-E149F9DCA61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59401" y="3470275"/>
            <a:ext cx="36513" cy="36513"/>
          </a:xfrm>
          <a:prstGeom prst="ellipse">
            <a:avLst/>
          </a:prstGeom>
          <a:solidFill>
            <a:srgbClr val="1A476F"/>
          </a:solidFill>
          <a:ln w="31750">
            <a:solidFill>
              <a:srgbClr val="1A476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20" name="Oval 324">
            <a:extLst>
              <a:ext uri="{FF2B5EF4-FFF2-40B4-BE49-F238E27FC236}">
                <a16:creationId xmlns:a16="http://schemas.microsoft.com/office/drawing/2014/main" id="{958ADEFB-18D7-4C0D-AAB4-DB3DCBB41A0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65763" y="3328987"/>
            <a:ext cx="39688" cy="41275"/>
          </a:xfrm>
          <a:prstGeom prst="ellipse">
            <a:avLst/>
          </a:prstGeom>
          <a:solidFill>
            <a:srgbClr val="1A476F"/>
          </a:solidFill>
          <a:ln w="31750">
            <a:solidFill>
              <a:srgbClr val="1A476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21" name="Oval 325">
            <a:extLst>
              <a:ext uri="{FF2B5EF4-FFF2-40B4-BE49-F238E27FC236}">
                <a16:creationId xmlns:a16="http://schemas.microsoft.com/office/drawing/2014/main" id="{2B1501F5-DF92-4F26-8D4D-48C1CF2A95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75301" y="3227387"/>
            <a:ext cx="41275" cy="41275"/>
          </a:xfrm>
          <a:prstGeom prst="ellipse">
            <a:avLst/>
          </a:prstGeom>
          <a:solidFill>
            <a:srgbClr val="1A476F"/>
          </a:solidFill>
          <a:ln w="31750">
            <a:solidFill>
              <a:srgbClr val="1A476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22" name="Oval 326">
            <a:extLst>
              <a:ext uri="{FF2B5EF4-FFF2-40B4-BE49-F238E27FC236}">
                <a16:creationId xmlns:a16="http://schemas.microsoft.com/office/drawing/2014/main" id="{3F5D915E-C30C-4258-9A53-BCE5F8C87D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84838" y="3127375"/>
            <a:ext cx="41275" cy="41275"/>
          </a:xfrm>
          <a:prstGeom prst="ellipse">
            <a:avLst/>
          </a:prstGeom>
          <a:solidFill>
            <a:srgbClr val="1A476F"/>
          </a:solidFill>
          <a:ln w="31750">
            <a:solidFill>
              <a:srgbClr val="1A476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23" name="Oval 327">
            <a:extLst>
              <a:ext uri="{FF2B5EF4-FFF2-40B4-BE49-F238E27FC236}">
                <a16:creationId xmlns:a16="http://schemas.microsoft.com/office/drawing/2014/main" id="{94C70517-CFCC-4438-8742-85E0141403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94376" y="2994025"/>
            <a:ext cx="36513" cy="36513"/>
          </a:xfrm>
          <a:prstGeom prst="ellipse">
            <a:avLst/>
          </a:prstGeom>
          <a:solidFill>
            <a:srgbClr val="1A476F"/>
          </a:solidFill>
          <a:ln w="31750">
            <a:solidFill>
              <a:srgbClr val="1A476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24" name="Oval 328">
            <a:extLst>
              <a:ext uri="{FF2B5EF4-FFF2-40B4-BE49-F238E27FC236}">
                <a16:creationId xmlns:a16="http://schemas.microsoft.com/office/drawing/2014/main" id="{3B8D7BC4-89C7-4D7C-8469-382B9FB8ED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99151" y="2916237"/>
            <a:ext cx="41275" cy="41275"/>
          </a:xfrm>
          <a:prstGeom prst="ellipse">
            <a:avLst/>
          </a:prstGeom>
          <a:solidFill>
            <a:srgbClr val="1A476F"/>
          </a:solidFill>
          <a:ln w="31750">
            <a:solidFill>
              <a:srgbClr val="1A476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25" name="Oval 329">
            <a:extLst>
              <a:ext uri="{FF2B5EF4-FFF2-40B4-BE49-F238E27FC236}">
                <a16:creationId xmlns:a16="http://schemas.microsoft.com/office/drawing/2014/main" id="{517471B7-299B-4962-AF2A-98D176BD2A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08688" y="2852737"/>
            <a:ext cx="41275" cy="41275"/>
          </a:xfrm>
          <a:prstGeom prst="ellipse">
            <a:avLst/>
          </a:prstGeom>
          <a:solidFill>
            <a:srgbClr val="1A476F"/>
          </a:solidFill>
          <a:ln w="31750">
            <a:solidFill>
              <a:srgbClr val="1A476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26" name="Oval 330">
            <a:extLst>
              <a:ext uri="{FF2B5EF4-FFF2-40B4-BE49-F238E27FC236}">
                <a16:creationId xmlns:a16="http://schemas.microsoft.com/office/drawing/2014/main" id="{2306B285-0562-4FAD-BE76-237D3799961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18226" y="2716212"/>
            <a:ext cx="41275" cy="36513"/>
          </a:xfrm>
          <a:prstGeom prst="ellipse">
            <a:avLst/>
          </a:prstGeom>
          <a:solidFill>
            <a:srgbClr val="1A476F"/>
          </a:solidFill>
          <a:ln w="31750">
            <a:solidFill>
              <a:srgbClr val="1A476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27" name="Oval 331">
            <a:extLst>
              <a:ext uri="{FF2B5EF4-FFF2-40B4-BE49-F238E27FC236}">
                <a16:creationId xmlns:a16="http://schemas.microsoft.com/office/drawing/2014/main" id="{48F0F250-0D03-4947-A48C-E3A7BC1B1E1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29351" y="2555875"/>
            <a:ext cx="36513" cy="41275"/>
          </a:xfrm>
          <a:prstGeom prst="ellipse">
            <a:avLst/>
          </a:prstGeom>
          <a:solidFill>
            <a:srgbClr val="1A476F"/>
          </a:solidFill>
          <a:ln w="31750">
            <a:solidFill>
              <a:srgbClr val="1A476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28" name="Oval 332">
            <a:extLst>
              <a:ext uri="{FF2B5EF4-FFF2-40B4-BE49-F238E27FC236}">
                <a16:creationId xmlns:a16="http://schemas.microsoft.com/office/drawing/2014/main" id="{5E538464-57A6-44A2-A7A1-199DEB71F6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34126" y="2482850"/>
            <a:ext cx="41275" cy="36513"/>
          </a:xfrm>
          <a:prstGeom prst="ellipse">
            <a:avLst/>
          </a:prstGeom>
          <a:solidFill>
            <a:srgbClr val="1A476F"/>
          </a:solidFill>
          <a:ln w="31750">
            <a:solidFill>
              <a:srgbClr val="1A476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29" name="Oval 333">
            <a:extLst>
              <a:ext uri="{FF2B5EF4-FFF2-40B4-BE49-F238E27FC236}">
                <a16:creationId xmlns:a16="http://schemas.microsoft.com/office/drawing/2014/main" id="{1C971EC6-6B6A-4494-AB1C-7D1D121E27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43663" y="2373312"/>
            <a:ext cx="41275" cy="36513"/>
          </a:xfrm>
          <a:prstGeom prst="ellipse">
            <a:avLst/>
          </a:prstGeom>
          <a:solidFill>
            <a:srgbClr val="1A476F"/>
          </a:solidFill>
          <a:ln w="31750">
            <a:solidFill>
              <a:srgbClr val="1A476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30" name="Oval 334">
            <a:extLst>
              <a:ext uri="{FF2B5EF4-FFF2-40B4-BE49-F238E27FC236}">
                <a16:creationId xmlns:a16="http://schemas.microsoft.com/office/drawing/2014/main" id="{4B2C94F8-6064-4A55-8EBB-0B1D7E7CAB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53201" y="2312987"/>
            <a:ext cx="41275" cy="41275"/>
          </a:xfrm>
          <a:prstGeom prst="ellipse">
            <a:avLst/>
          </a:prstGeom>
          <a:solidFill>
            <a:srgbClr val="1A476F"/>
          </a:solidFill>
          <a:ln w="31750">
            <a:solidFill>
              <a:srgbClr val="1A476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31" name="Oval 335">
            <a:extLst>
              <a:ext uri="{FF2B5EF4-FFF2-40B4-BE49-F238E27FC236}">
                <a16:creationId xmlns:a16="http://schemas.microsoft.com/office/drawing/2014/main" id="{CB7760D4-8301-4B74-90D7-CA1B44B43A9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57976" y="2336800"/>
            <a:ext cx="41275" cy="41275"/>
          </a:xfrm>
          <a:prstGeom prst="ellipse">
            <a:avLst/>
          </a:prstGeom>
          <a:solidFill>
            <a:srgbClr val="1A476F"/>
          </a:solidFill>
          <a:ln w="31750">
            <a:solidFill>
              <a:srgbClr val="1A476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32" name="Oval 336">
            <a:extLst>
              <a:ext uri="{FF2B5EF4-FFF2-40B4-BE49-F238E27FC236}">
                <a16:creationId xmlns:a16="http://schemas.microsoft.com/office/drawing/2014/main" id="{F2CCC31B-D039-458D-8DDA-F5C360E09BE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67513" y="2152650"/>
            <a:ext cx="41275" cy="41275"/>
          </a:xfrm>
          <a:prstGeom prst="ellipse">
            <a:avLst/>
          </a:prstGeom>
          <a:solidFill>
            <a:srgbClr val="1A476F"/>
          </a:solidFill>
          <a:ln w="31750">
            <a:solidFill>
              <a:srgbClr val="1A476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33" name="Oval 337">
            <a:extLst>
              <a:ext uri="{FF2B5EF4-FFF2-40B4-BE49-F238E27FC236}">
                <a16:creationId xmlns:a16="http://schemas.microsoft.com/office/drawing/2014/main" id="{66E11E0E-9C65-4578-A7DC-984A39D095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77051" y="2198687"/>
            <a:ext cx="41275" cy="41275"/>
          </a:xfrm>
          <a:prstGeom prst="ellipse">
            <a:avLst/>
          </a:prstGeom>
          <a:solidFill>
            <a:srgbClr val="1A476F"/>
          </a:solidFill>
          <a:ln w="31750">
            <a:solidFill>
              <a:srgbClr val="1A476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34" name="Oval 338">
            <a:extLst>
              <a:ext uri="{FF2B5EF4-FFF2-40B4-BE49-F238E27FC236}">
                <a16:creationId xmlns:a16="http://schemas.microsoft.com/office/drawing/2014/main" id="{305A941D-56B6-4EFB-B6A6-4216F1A98E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88176" y="2130425"/>
            <a:ext cx="36513" cy="36513"/>
          </a:xfrm>
          <a:prstGeom prst="ellipse">
            <a:avLst/>
          </a:prstGeom>
          <a:solidFill>
            <a:srgbClr val="1A476F"/>
          </a:solidFill>
          <a:ln w="31750">
            <a:solidFill>
              <a:srgbClr val="1A476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35" name="Oval 339">
            <a:extLst>
              <a:ext uri="{FF2B5EF4-FFF2-40B4-BE49-F238E27FC236}">
                <a16:creationId xmlns:a16="http://schemas.microsoft.com/office/drawing/2014/main" id="{05E494CF-DB09-446D-A826-DDC3BA46F7A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92951" y="2020887"/>
            <a:ext cx="41275" cy="41275"/>
          </a:xfrm>
          <a:prstGeom prst="ellipse">
            <a:avLst/>
          </a:prstGeom>
          <a:solidFill>
            <a:srgbClr val="1A476F"/>
          </a:solidFill>
          <a:ln w="31750">
            <a:solidFill>
              <a:srgbClr val="1A476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36" name="Oval 340">
            <a:extLst>
              <a:ext uri="{FF2B5EF4-FFF2-40B4-BE49-F238E27FC236}">
                <a16:creationId xmlns:a16="http://schemas.microsoft.com/office/drawing/2014/main" id="{FA7F9389-29D0-41D1-B785-A3484F48E0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02488" y="1962150"/>
            <a:ext cx="41275" cy="36513"/>
          </a:xfrm>
          <a:prstGeom prst="ellipse">
            <a:avLst/>
          </a:prstGeom>
          <a:solidFill>
            <a:srgbClr val="1A476F"/>
          </a:solidFill>
          <a:ln w="31750">
            <a:solidFill>
              <a:srgbClr val="1A476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37" name="Oval 341">
            <a:extLst>
              <a:ext uri="{FF2B5EF4-FFF2-40B4-BE49-F238E27FC236}">
                <a16:creationId xmlns:a16="http://schemas.microsoft.com/office/drawing/2014/main" id="{8F86701A-7335-4BCA-809A-383ABCCEC1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12026" y="1952625"/>
            <a:ext cx="41275" cy="41275"/>
          </a:xfrm>
          <a:prstGeom prst="ellipse">
            <a:avLst/>
          </a:prstGeom>
          <a:solidFill>
            <a:srgbClr val="1A476F"/>
          </a:solidFill>
          <a:ln w="31750">
            <a:solidFill>
              <a:srgbClr val="1A476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38" name="Oval 342">
            <a:extLst>
              <a:ext uri="{FF2B5EF4-FFF2-40B4-BE49-F238E27FC236}">
                <a16:creationId xmlns:a16="http://schemas.microsoft.com/office/drawing/2014/main" id="{9F39E9E5-1EBE-4CD7-9176-03BE4117194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21563" y="2001837"/>
            <a:ext cx="36513" cy="41275"/>
          </a:xfrm>
          <a:prstGeom prst="ellipse">
            <a:avLst/>
          </a:prstGeom>
          <a:solidFill>
            <a:srgbClr val="1A476F"/>
          </a:solidFill>
          <a:ln w="31750">
            <a:solidFill>
              <a:srgbClr val="1A476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39" name="Oval 343">
            <a:extLst>
              <a:ext uri="{FF2B5EF4-FFF2-40B4-BE49-F238E27FC236}">
                <a16:creationId xmlns:a16="http://schemas.microsoft.com/office/drawing/2014/main" id="{B9A47F8F-9250-4A06-9D31-1F254E71A11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26338" y="1947862"/>
            <a:ext cx="41275" cy="41275"/>
          </a:xfrm>
          <a:prstGeom prst="ellipse">
            <a:avLst/>
          </a:prstGeom>
          <a:solidFill>
            <a:srgbClr val="1A476F"/>
          </a:solidFill>
          <a:ln w="31750">
            <a:solidFill>
              <a:srgbClr val="1A476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40" name="Oval 344">
            <a:extLst>
              <a:ext uri="{FF2B5EF4-FFF2-40B4-BE49-F238E27FC236}">
                <a16:creationId xmlns:a16="http://schemas.microsoft.com/office/drawing/2014/main" id="{1FD15292-EAA6-48CF-AC6C-2B019DE7AA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37463" y="1974850"/>
            <a:ext cx="39688" cy="41275"/>
          </a:xfrm>
          <a:prstGeom prst="ellipse">
            <a:avLst/>
          </a:prstGeom>
          <a:solidFill>
            <a:srgbClr val="1A476F"/>
          </a:solidFill>
          <a:ln w="31750">
            <a:solidFill>
              <a:srgbClr val="1A476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41" name="Oval 345">
            <a:extLst>
              <a:ext uri="{FF2B5EF4-FFF2-40B4-BE49-F238E27FC236}">
                <a16:creationId xmlns:a16="http://schemas.microsoft.com/office/drawing/2014/main" id="{C468AEF7-A03E-4661-AC05-5E9DF69ACE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47001" y="2001837"/>
            <a:ext cx="41275" cy="41275"/>
          </a:xfrm>
          <a:prstGeom prst="ellipse">
            <a:avLst/>
          </a:prstGeom>
          <a:solidFill>
            <a:srgbClr val="1A476F"/>
          </a:solidFill>
          <a:ln w="31750">
            <a:solidFill>
              <a:srgbClr val="1A476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42" name="Oval 346">
            <a:extLst>
              <a:ext uri="{FF2B5EF4-FFF2-40B4-BE49-F238E27FC236}">
                <a16:creationId xmlns:a16="http://schemas.microsoft.com/office/drawing/2014/main" id="{431403B7-87FE-466C-A751-549CC46C79B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56538" y="1989137"/>
            <a:ext cx="36513" cy="41275"/>
          </a:xfrm>
          <a:prstGeom prst="ellipse">
            <a:avLst/>
          </a:prstGeom>
          <a:solidFill>
            <a:srgbClr val="1A476F"/>
          </a:solidFill>
          <a:ln w="31750">
            <a:solidFill>
              <a:srgbClr val="1A476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43" name="Oval 347">
            <a:extLst>
              <a:ext uri="{FF2B5EF4-FFF2-40B4-BE49-F238E27FC236}">
                <a16:creationId xmlns:a16="http://schemas.microsoft.com/office/drawing/2014/main" id="{58CBF75D-E69E-487D-BD58-C8F9F7036E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61313" y="2001837"/>
            <a:ext cx="41275" cy="41275"/>
          </a:xfrm>
          <a:prstGeom prst="ellipse">
            <a:avLst/>
          </a:prstGeom>
          <a:solidFill>
            <a:srgbClr val="1A476F"/>
          </a:solidFill>
          <a:ln w="31750">
            <a:solidFill>
              <a:srgbClr val="1A476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44" name="Oval 348">
            <a:extLst>
              <a:ext uri="{FF2B5EF4-FFF2-40B4-BE49-F238E27FC236}">
                <a16:creationId xmlns:a16="http://schemas.microsoft.com/office/drawing/2014/main" id="{4A34B42C-DCA2-4FF6-9FBC-ABC997F52E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70851" y="2030412"/>
            <a:ext cx="41275" cy="41275"/>
          </a:xfrm>
          <a:prstGeom prst="ellipse">
            <a:avLst/>
          </a:prstGeom>
          <a:solidFill>
            <a:srgbClr val="1A476F"/>
          </a:solidFill>
          <a:ln w="31750">
            <a:solidFill>
              <a:srgbClr val="1A476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45" name="Oval 349">
            <a:extLst>
              <a:ext uri="{FF2B5EF4-FFF2-40B4-BE49-F238E27FC236}">
                <a16:creationId xmlns:a16="http://schemas.microsoft.com/office/drawing/2014/main" id="{E2DB0910-028D-465D-8828-111BDF4A72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0388" y="2043112"/>
            <a:ext cx="41275" cy="36513"/>
          </a:xfrm>
          <a:prstGeom prst="ellipse">
            <a:avLst/>
          </a:prstGeom>
          <a:solidFill>
            <a:srgbClr val="1A476F"/>
          </a:solidFill>
          <a:ln w="31750">
            <a:solidFill>
              <a:srgbClr val="1A476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46" name="Oval 350">
            <a:extLst>
              <a:ext uri="{FF2B5EF4-FFF2-40B4-BE49-F238E27FC236}">
                <a16:creationId xmlns:a16="http://schemas.microsoft.com/office/drawing/2014/main" id="{EDDE7696-0581-4F25-B117-07B213E9D3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89926" y="2157412"/>
            <a:ext cx="36513" cy="41275"/>
          </a:xfrm>
          <a:prstGeom prst="ellipse">
            <a:avLst/>
          </a:prstGeom>
          <a:solidFill>
            <a:srgbClr val="1A476F"/>
          </a:solidFill>
          <a:ln w="31750">
            <a:solidFill>
              <a:srgbClr val="1A476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47" name="Oval 351">
            <a:extLst>
              <a:ext uri="{FF2B5EF4-FFF2-40B4-BE49-F238E27FC236}">
                <a16:creationId xmlns:a16="http://schemas.microsoft.com/office/drawing/2014/main" id="{81B2EF52-3F3B-4F56-839C-E3657DADBB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96288" y="2139950"/>
            <a:ext cx="41275" cy="41275"/>
          </a:xfrm>
          <a:prstGeom prst="ellipse">
            <a:avLst/>
          </a:prstGeom>
          <a:solidFill>
            <a:srgbClr val="1A476F"/>
          </a:solidFill>
          <a:ln w="31750">
            <a:solidFill>
              <a:srgbClr val="1A476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48" name="Oval 352">
            <a:extLst>
              <a:ext uri="{FF2B5EF4-FFF2-40B4-BE49-F238E27FC236}">
                <a16:creationId xmlns:a16="http://schemas.microsoft.com/office/drawing/2014/main" id="{A3606404-62C2-4394-ABF8-09172638D51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505826" y="2254250"/>
            <a:ext cx="41275" cy="41275"/>
          </a:xfrm>
          <a:prstGeom prst="ellipse">
            <a:avLst/>
          </a:prstGeom>
          <a:solidFill>
            <a:srgbClr val="1A476F"/>
          </a:solidFill>
          <a:ln w="31750">
            <a:solidFill>
              <a:srgbClr val="1A476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49" name="Oval 353">
            <a:extLst>
              <a:ext uri="{FF2B5EF4-FFF2-40B4-BE49-F238E27FC236}">
                <a16:creationId xmlns:a16="http://schemas.microsoft.com/office/drawing/2014/main" id="{DA5BB62F-1120-461F-A90A-0E8D1FBD68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15363" y="2300287"/>
            <a:ext cx="41275" cy="41275"/>
          </a:xfrm>
          <a:prstGeom prst="ellipse">
            <a:avLst/>
          </a:prstGeom>
          <a:solidFill>
            <a:srgbClr val="1A476F"/>
          </a:solidFill>
          <a:ln w="31750">
            <a:solidFill>
              <a:srgbClr val="1A476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50" name="Oval 354">
            <a:extLst>
              <a:ext uri="{FF2B5EF4-FFF2-40B4-BE49-F238E27FC236}">
                <a16:creationId xmlns:a16="http://schemas.microsoft.com/office/drawing/2014/main" id="{17AE5139-933D-4642-A7B3-289377C318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724901" y="2354262"/>
            <a:ext cx="36513" cy="41275"/>
          </a:xfrm>
          <a:prstGeom prst="ellipse">
            <a:avLst/>
          </a:prstGeom>
          <a:solidFill>
            <a:srgbClr val="1A476F"/>
          </a:solidFill>
          <a:ln w="31750">
            <a:solidFill>
              <a:srgbClr val="1A476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51" name="Oval 355">
            <a:extLst>
              <a:ext uri="{FF2B5EF4-FFF2-40B4-BE49-F238E27FC236}">
                <a16:creationId xmlns:a16="http://schemas.microsoft.com/office/drawing/2014/main" id="{E720B285-EF0C-481D-8E6D-33E0B59092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829676" y="2578100"/>
            <a:ext cx="41275" cy="36513"/>
          </a:xfrm>
          <a:prstGeom prst="ellipse">
            <a:avLst/>
          </a:prstGeom>
          <a:solidFill>
            <a:srgbClr val="1A476F"/>
          </a:solidFill>
          <a:ln w="31750">
            <a:solidFill>
              <a:srgbClr val="1A476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52" name="Oval 356">
            <a:extLst>
              <a:ext uri="{FF2B5EF4-FFF2-40B4-BE49-F238E27FC236}">
                <a16:creationId xmlns:a16="http://schemas.microsoft.com/office/drawing/2014/main" id="{C9B12E06-7D83-470E-AA39-64C64EA77C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39213" y="2716212"/>
            <a:ext cx="41275" cy="36513"/>
          </a:xfrm>
          <a:prstGeom prst="ellipse">
            <a:avLst/>
          </a:prstGeom>
          <a:solidFill>
            <a:srgbClr val="1A476F"/>
          </a:solidFill>
          <a:ln w="31750">
            <a:solidFill>
              <a:srgbClr val="1A476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53" name="Oval 357">
            <a:extLst>
              <a:ext uri="{FF2B5EF4-FFF2-40B4-BE49-F238E27FC236}">
                <a16:creationId xmlns:a16="http://schemas.microsoft.com/office/drawing/2014/main" id="{D56ABBB3-63ED-493A-BB29-6099D443502A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48751" y="2930525"/>
            <a:ext cx="41275" cy="41275"/>
          </a:xfrm>
          <a:prstGeom prst="ellipse">
            <a:avLst/>
          </a:prstGeom>
          <a:solidFill>
            <a:srgbClr val="1A476F"/>
          </a:solidFill>
          <a:ln w="31750">
            <a:solidFill>
              <a:srgbClr val="1A476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54" name="Oval 358">
            <a:extLst>
              <a:ext uri="{FF2B5EF4-FFF2-40B4-BE49-F238E27FC236}">
                <a16:creationId xmlns:a16="http://schemas.microsoft.com/office/drawing/2014/main" id="{390DB7D3-A5E2-41A0-AEDA-FE24ADED3F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55113" y="3246437"/>
            <a:ext cx="41275" cy="36513"/>
          </a:xfrm>
          <a:prstGeom prst="ellipse">
            <a:avLst/>
          </a:prstGeom>
          <a:solidFill>
            <a:srgbClr val="1A476F"/>
          </a:solidFill>
          <a:ln w="31750">
            <a:solidFill>
              <a:srgbClr val="1A476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55" name="Oval 359">
            <a:extLst>
              <a:ext uri="{FF2B5EF4-FFF2-40B4-BE49-F238E27FC236}">
                <a16:creationId xmlns:a16="http://schemas.microsoft.com/office/drawing/2014/main" id="{6AC370F0-24A7-403E-90F1-2D23B52B7A9A}"/>
              </a:ext>
            </a:extLst>
          </p:cNvPr>
          <p:cNvSpPr>
            <a:spLocks noChangeArrowheads="1"/>
          </p:cNvSpPr>
          <p:nvPr/>
        </p:nvSpPr>
        <p:spPr bwMode="auto">
          <a:xfrm>
            <a:off x="9264651" y="3419475"/>
            <a:ext cx="41275" cy="36513"/>
          </a:xfrm>
          <a:prstGeom prst="ellipse">
            <a:avLst/>
          </a:prstGeom>
          <a:solidFill>
            <a:srgbClr val="1A476F"/>
          </a:solidFill>
          <a:ln w="31750">
            <a:solidFill>
              <a:srgbClr val="1A476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56" name="Oval 360">
            <a:extLst>
              <a:ext uri="{FF2B5EF4-FFF2-40B4-BE49-F238E27FC236}">
                <a16:creationId xmlns:a16="http://schemas.microsoft.com/office/drawing/2014/main" id="{D1D306C7-7570-4AAA-B6A2-792C32E453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9374188" y="3735388"/>
            <a:ext cx="41275" cy="41275"/>
          </a:xfrm>
          <a:prstGeom prst="ellipse">
            <a:avLst/>
          </a:prstGeom>
          <a:solidFill>
            <a:srgbClr val="1A476F"/>
          </a:solidFill>
          <a:ln w="31750">
            <a:solidFill>
              <a:srgbClr val="1A476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57" name="Freeform 361">
            <a:extLst>
              <a:ext uri="{FF2B5EF4-FFF2-40B4-BE49-F238E27FC236}">
                <a16:creationId xmlns:a16="http://schemas.microsoft.com/office/drawing/2014/main" id="{0E8F3950-5031-4E40-AC05-BDDF7294A014}"/>
              </a:ext>
            </a:extLst>
          </p:cNvPr>
          <p:cNvSpPr>
            <a:spLocks/>
          </p:cNvSpPr>
          <p:nvPr/>
        </p:nvSpPr>
        <p:spPr bwMode="auto">
          <a:xfrm>
            <a:off x="4294188" y="2071687"/>
            <a:ext cx="5097463" cy="3181351"/>
          </a:xfrm>
          <a:custGeom>
            <a:avLst/>
            <a:gdLst>
              <a:gd name="T0" fmla="*/ 0 w 1115"/>
              <a:gd name="T1" fmla="*/ 696 h 696"/>
              <a:gd name="T2" fmla="*/ 23 w 1115"/>
              <a:gd name="T3" fmla="*/ 666 h 696"/>
              <a:gd name="T4" fmla="*/ 47 w 1115"/>
              <a:gd name="T5" fmla="*/ 628 h 696"/>
              <a:gd name="T6" fmla="*/ 71 w 1115"/>
              <a:gd name="T7" fmla="*/ 600 h 696"/>
              <a:gd name="T8" fmla="*/ 95 w 1115"/>
              <a:gd name="T9" fmla="*/ 571 h 696"/>
              <a:gd name="T10" fmla="*/ 118 w 1115"/>
              <a:gd name="T11" fmla="*/ 521 h 696"/>
              <a:gd name="T12" fmla="*/ 142 w 1115"/>
              <a:gd name="T13" fmla="*/ 478 h 696"/>
              <a:gd name="T14" fmla="*/ 166 w 1115"/>
              <a:gd name="T15" fmla="*/ 408 h 696"/>
              <a:gd name="T16" fmla="*/ 190 w 1115"/>
              <a:gd name="T17" fmla="*/ 383 h 696"/>
              <a:gd name="T18" fmla="*/ 213 w 1115"/>
              <a:gd name="T19" fmla="*/ 347 h 696"/>
              <a:gd name="T20" fmla="*/ 237 w 1115"/>
              <a:gd name="T21" fmla="*/ 322 h 696"/>
              <a:gd name="T22" fmla="*/ 261 w 1115"/>
              <a:gd name="T23" fmla="*/ 293 h 696"/>
              <a:gd name="T24" fmla="*/ 284 w 1115"/>
              <a:gd name="T25" fmla="*/ 271 h 696"/>
              <a:gd name="T26" fmla="*/ 308 w 1115"/>
              <a:gd name="T27" fmla="*/ 250 h 696"/>
              <a:gd name="T28" fmla="*/ 332 w 1115"/>
              <a:gd name="T29" fmla="*/ 221 h 696"/>
              <a:gd name="T30" fmla="*/ 356 w 1115"/>
              <a:gd name="T31" fmla="*/ 205 h 696"/>
              <a:gd name="T32" fmla="*/ 379 w 1115"/>
              <a:gd name="T33" fmla="*/ 191 h 696"/>
              <a:gd name="T34" fmla="*/ 403 w 1115"/>
              <a:gd name="T35" fmla="*/ 162 h 696"/>
              <a:gd name="T36" fmla="*/ 427 w 1115"/>
              <a:gd name="T37" fmla="*/ 128 h 696"/>
              <a:gd name="T38" fmla="*/ 451 w 1115"/>
              <a:gd name="T39" fmla="*/ 112 h 696"/>
              <a:gd name="T40" fmla="*/ 474 w 1115"/>
              <a:gd name="T41" fmla="*/ 89 h 696"/>
              <a:gd name="T42" fmla="*/ 498 w 1115"/>
              <a:gd name="T43" fmla="*/ 77 h 696"/>
              <a:gd name="T44" fmla="*/ 522 w 1115"/>
              <a:gd name="T45" fmla="*/ 82 h 696"/>
              <a:gd name="T46" fmla="*/ 546 w 1115"/>
              <a:gd name="T47" fmla="*/ 43 h 696"/>
              <a:gd name="T48" fmla="*/ 569 w 1115"/>
              <a:gd name="T49" fmla="*/ 53 h 696"/>
              <a:gd name="T50" fmla="*/ 593 w 1115"/>
              <a:gd name="T51" fmla="*/ 38 h 696"/>
              <a:gd name="T52" fmla="*/ 617 w 1115"/>
              <a:gd name="T53" fmla="*/ 15 h 696"/>
              <a:gd name="T54" fmla="*/ 641 w 1115"/>
              <a:gd name="T55" fmla="*/ 1 h 696"/>
              <a:gd name="T56" fmla="*/ 664 w 1115"/>
              <a:gd name="T57" fmla="*/ 0 h 696"/>
              <a:gd name="T58" fmla="*/ 688 w 1115"/>
              <a:gd name="T59" fmla="*/ 10 h 696"/>
              <a:gd name="T60" fmla="*/ 712 w 1115"/>
              <a:gd name="T61" fmla="*/ 0 h 696"/>
              <a:gd name="T62" fmla="*/ 736 w 1115"/>
              <a:gd name="T63" fmla="*/ 5 h 696"/>
              <a:gd name="T64" fmla="*/ 759 w 1115"/>
              <a:gd name="T65" fmla="*/ 11 h 696"/>
              <a:gd name="T66" fmla="*/ 783 w 1115"/>
              <a:gd name="T67" fmla="*/ 8 h 696"/>
              <a:gd name="T68" fmla="*/ 807 w 1115"/>
              <a:gd name="T69" fmla="*/ 11 h 696"/>
              <a:gd name="T70" fmla="*/ 830 w 1115"/>
              <a:gd name="T71" fmla="*/ 16 h 696"/>
              <a:gd name="T72" fmla="*/ 854 w 1115"/>
              <a:gd name="T73" fmla="*/ 19 h 696"/>
              <a:gd name="T74" fmla="*/ 878 w 1115"/>
              <a:gd name="T75" fmla="*/ 44 h 696"/>
              <a:gd name="T76" fmla="*/ 902 w 1115"/>
              <a:gd name="T77" fmla="*/ 40 h 696"/>
              <a:gd name="T78" fmla="*/ 925 w 1115"/>
              <a:gd name="T79" fmla="*/ 64 h 696"/>
              <a:gd name="T80" fmla="*/ 949 w 1115"/>
              <a:gd name="T81" fmla="*/ 74 h 696"/>
              <a:gd name="T82" fmla="*/ 973 w 1115"/>
              <a:gd name="T83" fmla="*/ 86 h 696"/>
              <a:gd name="T84" fmla="*/ 997 w 1115"/>
              <a:gd name="T85" fmla="*/ 133 h 696"/>
              <a:gd name="T86" fmla="*/ 1020 w 1115"/>
              <a:gd name="T87" fmla="*/ 162 h 696"/>
              <a:gd name="T88" fmla="*/ 1044 w 1115"/>
              <a:gd name="T89" fmla="*/ 208 h 696"/>
              <a:gd name="T90" fmla="*/ 1068 w 1115"/>
              <a:gd name="T91" fmla="*/ 275 h 696"/>
              <a:gd name="T92" fmla="*/ 1092 w 1115"/>
              <a:gd name="T93" fmla="*/ 311 h 696"/>
              <a:gd name="T94" fmla="*/ 1115 w 1115"/>
              <a:gd name="T95" fmla="*/ 379 h 6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115" h="696">
                <a:moveTo>
                  <a:pt x="0" y="696"/>
                </a:moveTo>
                <a:lnTo>
                  <a:pt x="23" y="666"/>
                </a:lnTo>
                <a:lnTo>
                  <a:pt x="47" y="628"/>
                </a:lnTo>
                <a:lnTo>
                  <a:pt x="71" y="600"/>
                </a:lnTo>
                <a:lnTo>
                  <a:pt x="95" y="571"/>
                </a:lnTo>
                <a:lnTo>
                  <a:pt x="118" y="521"/>
                </a:lnTo>
                <a:lnTo>
                  <a:pt x="142" y="478"/>
                </a:lnTo>
                <a:lnTo>
                  <a:pt x="166" y="408"/>
                </a:lnTo>
                <a:lnTo>
                  <a:pt x="190" y="383"/>
                </a:lnTo>
                <a:lnTo>
                  <a:pt x="213" y="347"/>
                </a:lnTo>
                <a:lnTo>
                  <a:pt x="237" y="322"/>
                </a:lnTo>
                <a:lnTo>
                  <a:pt x="261" y="293"/>
                </a:lnTo>
                <a:lnTo>
                  <a:pt x="284" y="271"/>
                </a:lnTo>
                <a:lnTo>
                  <a:pt x="308" y="250"/>
                </a:lnTo>
                <a:lnTo>
                  <a:pt x="332" y="221"/>
                </a:lnTo>
                <a:lnTo>
                  <a:pt x="356" y="205"/>
                </a:lnTo>
                <a:lnTo>
                  <a:pt x="379" y="191"/>
                </a:lnTo>
                <a:lnTo>
                  <a:pt x="403" y="162"/>
                </a:lnTo>
                <a:lnTo>
                  <a:pt x="427" y="128"/>
                </a:lnTo>
                <a:lnTo>
                  <a:pt x="451" y="112"/>
                </a:lnTo>
                <a:lnTo>
                  <a:pt x="474" y="89"/>
                </a:lnTo>
                <a:lnTo>
                  <a:pt x="498" y="77"/>
                </a:lnTo>
                <a:lnTo>
                  <a:pt x="522" y="82"/>
                </a:lnTo>
                <a:lnTo>
                  <a:pt x="546" y="43"/>
                </a:lnTo>
                <a:lnTo>
                  <a:pt x="569" y="53"/>
                </a:lnTo>
                <a:lnTo>
                  <a:pt x="593" y="38"/>
                </a:lnTo>
                <a:lnTo>
                  <a:pt x="617" y="15"/>
                </a:lnTo>
                <a:lnTo>
                  <a:pt x="641" y="1"/>
                </a:lnTo>
                <a:lnTo>
                  <a:pt x="664" y="0"/>
                </a:lnTo>
                <a:lnTo>
                  <a:pt x="688" y="10"/>
                </a:lnTo>
                <a:lnTo>
                  <a:pt x="712" y="0"/>
                </a:lnTo>
                <a:lnTo>
                  <a:pt x="736" y="5"/>
                </a:lnTo>
                <a:lnTo>
                  <a:pt x="759" y="11"/>
                </a:lnTo>
                <a:lnTo>
                  <a:pt x="783" y="8"/>
                </a:lnTo>
                <a:lnTo>
                  <a:pt x="807" y="11"/>
                </a:lnTo>
                <a:lnTo>
                  <a:pt x="830" y="16"/>
                </a:lnTo>
                <a:lnTo>
                  <a:pt x="854" y="19"/>
                </a:lnTo>
                <a:lnTo>
                  <a:pt x="878" y="44"/>
                </a:lnTo>
                <a:lnTo>
                  <a:pt x="902" y="40"/>
                </a:lnTo>
                <a:lnTo>
                  <a:pt x="925" y="64"/>
                </a:lnTo>
                <a:lnTo>
                  <a:pt x="949" y="74"/>
                </a:lnTo>
                <a:lnTo>
                  <a:pt x="973" y="86"/>
                </a:lnTo>
                <a:lnTo>
                  <a:pt x="997" y="133"/>
                </a:lnTo>
                <a:lnTo>
                  <a:pt x="1020" y="162"/>
                </a:lnTo>
                <a:lnTo>
                  <a:pt x="1044" y="208"/>
                </a:lnTo>
                <a:lnTo>
                  <a:pt x="1068" y="275"/>
                </a:lnTo>
                <a:lnTo>
                  <a:pt x="1092" y="311"/>
                </a:lnTo>
                <a:lnTo>
                  <a:pt x="1115" y="379"/>
                </a:lnTo>
              </a:path>
            </a:pathLst>
          </a:custGeom>
          <a:noFill/>
          <a:ln w="31750">
            <a:solidFill>
              <a:srgbClr val="90353B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58" name="Oval 362">
            <a:extLst>
              <a:ext uri="{FF2B5EF4-FFF2-40B4-BE49-F238E27FC236}">
                <a16:creationId xmlns:a16="http://schemas.microsoft.com/office/drawing/2014/main" id="{43258180-503E-4BFC-8624-AB431D4F7D0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71963" y="5235575"/>
            <a:ext cx="41275" cy="41275"/>
          </a:xfrm>
          <a:prstGeom prst="ellipse">
            <a:avLst/>
          </a:prstGeom>
          <a:solidFill>
            <a:srgbClr val="90353B"/>
          </a:solidFill>
          <a:ln w="31750">
            <a:solidFill>
              <a:srgbClr val="90353B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59" name="Oval 363">
            <a:extLst>
              <a:ext uri="{FF2B5EF4-FFF2-40B4-BE49-F238E27FC236}">
                <a16:creationId xmlns:a16="http://schemas.microsoft.com/office/drawing/2014/main" id="{4C8D3A79-B268-4507-AFDB-693CE93CDF3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81501" y="5092700"/>
            <a:ext cx="41275" cy="41275"/>
          </a:xfrm>
          <a:prstGeom prst="ellipse">
            <a:avLst/>
          </a:prstGeom>
          <a:solidFill>
            <a:srgbClr val="90353B"/>
          </a:solidFill>
          <a:ln w="31750">
            <a:solidFill>
              <a:srgbClr val="90353B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60" name="Oval 364">
            <a:extLst>
              <a:ext uri="{FF2B5EF4-FFF2-40B4-BE49-F238E27FC236}">
                <a16:creationId xmlns:a16="http://schemas.microsoft.com/office/drawing/2014/main" id="{E1B08C81-40AD-4EA5-9C6B-9BDCFD7AB7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1038" y="4919663"/>
            <a:ext cx="36513" cy="41275"/>
          </a:xfrm>
          <a:prstGeom prst="ellipse">
            <a:avLst/>
          </a:prstGeom>
          <a:solidFill>
            <a:srgbClr val="90353B"/>
          </a:solidFill>
          <a:ln w="31750">
            <a:solidFill>
              <a:srgbClr val="90353B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61" name="Oval 365">
            <a:extLst>
              <a:ext uri="{FF2B5EF4-FFF2-40B4-BE49-F238E27FC236}">
                <a16:creationId xmlns:a16="http://schemas.microsoft.com/office/drawing/2014/main" id="{37BB064D-D2C4-4E4C-A34B-3F16E5C3AB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95813" y="4795838"/>
            <a:ext cx="41275" cy="41275"/>
          </a:xfrm>
          <a:prstGeom prst="ellipse">
            <a:avLst/>
          </a:prstGeom>
          <a:solidFill>
            <a:srgbClr val="90353B"/>
          </a:solidFill>
          <a:ln w="31750">
            <a:solidFill>
              <a:srgbClr val="90353B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62" name="Oval 366">
            <a:extLst>
              <a:ext uri="{FF2B5EF4-FFF2-40B4-BE49-F238E27FC236}">
                <a16:creationId xmlns:a16="http://schemas.microsoft.com/office/drawing/2014/main" id="{20D1BDA6-5012-46D3-9E66-F2EED5977D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05351" y="4659313"/>
            <a:ext cx="41275" cy="41275"/>
          </a:xfrm>
          <a:prstGeom prst="ellipse">
            <a:avLst/>
          </a:prstGeom>
          <a:solidFill>
            <a:srgbClr val="90353B"/>
          </a:solidFill>
          <a:ln w="31750">
            <a:solidFill>
              <a:srgbClr val="90353B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63" name="Oval 367">
            <a:extLst>
              <a:ext uri="{FF2B5EF4-FFF2-40B4-BE49-F238E27FC236}">
                <a16:creationId xmlns:a16="http://schemas.microsoft.com/office/drawing/2014/main" id="{1B8665B1-FCD8-47DC-83B3-54702D54578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16476" y="4435475"/>
            <a:ext cx="41275" cy="41275"/>
          </a:xfrm>
          <a:prstGeom prst="ellipse">
            <a:avLst/>
          </a:prstGeom>
          <a:solidFill>
            <a:srgbClr val="90353B"/>
          </a:solidFill>
          <a:ln w="31750">
            <a:solidFill>
              <a:srgbClr val="90353B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64" name="Oval 368">
            <a:extLst>
              <a:ext uri="{FF2B5EF4-FFF2-40B4-BE49-F238E27FC236}">
                <a16:creationId xmlns:a16="http://schemas.microsoft.com/office/drawing/2014/main" id="{381B113D-B52E-4F52-9D04-B4FD7059EB8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26013" y="4233863"/>
            <a:ext cx="36513" cy="41275"/>
          </a:xfrm>
          <a:prstGeom prst="ellipse">
            <a:avLst/>
          </a:prstGeom>
          <a:solidFill>
            <a:srgbClr val="90353B"/>
          </a:solidFill>
          <a:ln w="31750">
            <a:solidFill>
              <a:srgbClr val="90353B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65" name="Oval 369">
            <a:extLst>
              <a:ext uri="{FF2B5EF4-FFF2-40B4-BE49-F238E27FC236}">
                <a16:creationId xmlns:a16="http://schemas.microsoft.com/office/drawing/2014/main" id="{70DA4523-644D-4802-810E-6E0A8EF8D3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30788" y="3917950"/>
            <a:ext cx="41275" cy="36513"/>
          </a:xfrm>
          <a:prstGeom prst="ellipse">
            <a:avLst/>
          </a:prstGeom>
          <a:solidFill>
            <a:srgbClr val="90353B"/>
          </a:solidFill>
          <a:ln w="31750">
            <a:solidFill>
              <a:srgbClr val="90353B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66" name="Oval 370">
            <a:extLst>
              <a:ext uri="{FF2B5EF4-FFF2-40B4-BE49-F238E27FC236}">
                <a16:creationId xmlns:a16="http://schemas.microsoft.com/office/drawing/2014/main" id="{C85F4B01-64B4-4090-8BAA-BC7DEC1E64D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40326" y="3798888"/>
            <a:ext cx="41275" cy="41275"/>
          </a:xfrm>
          <a:prstGeom prst="ellipse">
            <a:avLst/>
          </a:prstGeom>
          <a:solidFill>
            <a:srgbClr val="90353B"/>
          </a:solidFill>
          <a:ln w="31750">
            <a:solidFill>
              <a:srgbClr val="90353B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67" name="Oval 371">
            <a:extLst>
              <a:ext uri="{FF2B5EF4-FFF2-40B4-BE49-F238E27FC236}">
                <a16:creationId xmlns:a16="http://schemas.microsoft.com/office/drawing/2014/main" id="{4A22E00C-CB9A-4083-B9CA-A922D4A2C8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49863" y="3638550"/>
            <a:ext cx="41275" cy="38100"/>
          </a:xfrm>
          <a:prstGeom prst="ellipse">
            <a:avLst/>
          </a:prstGeom>
          <a:solidFill>
            <a:srgbClr val="90353B"/>
          </a:solidFill>
          <a:ln w="31750">
            <a:solidFill>
              <a:srgbClr val="90353B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68" name="Oval 372">
            <a:extLst>
              <a:ext uri="{FF2B5EF4-FFF2-40B4-BE49-F238E27FC236}">
                <a16:creationId xmlns:a16="http://schemas.microsoft.com/office/drawing/2014/main" id="{15433ED2-8124-4AE1-AEE5-286556F57B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59401" y="3524250"/>
            <a:ext cx="36513" cy="41275"/>
          </a:xfrm>
          <a:prstGeom prst="ellipse">
            <a:avLst/>
          </a:prstGeom>
          <a:solidFill>
            <a:srgbClr val="90353B"/>
          </a:solidFill>
          <a:ln w="31750">
            <a:solidFill>
              <a:srgbClr val="90353B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69" name="Oval 373">
            <a:extLst>
              <a:ext uri="{FF2B5EF4-FFF2-40B4-BE49-F238E27FC236}">
                <a16:creationId xmlns:a16="http://schemas.microsoft.com/office/drawing/2014/main" id="{CDCEAED3-D046-4536-9F77-72F1950CFE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65763" y="3387725"/>
            <a:ext cx="39688" cy="41275"/>
          </a:xfrm>
          <a:prstGeom prst="ellipse">
            <a:avLst/>
          </a:prstGeom>
          <a:solidFill>
            <a:srgbClr val="90353B"/>
          </a:solidFill>
          <a:ln w="31750">
            <a:solidFill>
              <a:srgbClr val="90353B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70" name="Oval 374">
            <a:extLst>
              <a:ext uri="{FF2B5EF4-FFF2-40B4-BE49-F238E27FC236}">
                <a16:creationId xmlns:a16="http://schemas.microsoft.com/office/drawing/2014/main" id="{D03E07D2-B08F-4825-966E-41A2E7E4011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75301" y="3292475"/>
            <a:ext cx="41275" cy="36513"/>
          </a:xfrm>
          <a:prstGeom prst="ellipse">
            <a:avLst/>
          </a:prstGeom>
          <a:solidFill>
            <a:srgbClr val="90353B"/>
          </a:solidFill>
          <a:ln w="31750">
            <a:solidFill>
              <a:srgbClr val="90353B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71" name="Oval 375">
            <a:extLst>
              <a:ext uri="{FF2B5EF4-FFF2-40B4-BE49-F238E27FC236}">
                <a16:creationId xmlns:a16="http://schemas.microsoft.com/office/drawing/2014/main" id="{96C83C19-43B3-49AB-B583-675346F2372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84838" y="3190875"/>
            <a:ext cx="41275" cy="41275"/>
          </a:xfrm>
          <a:prstGeom prst="ellipse">
            <a:avLst/>
          </a:prstGeom>
          <a:solidFill>
            <a:srgbClr val="90353B"/>
          </a:solidFill>
          <a:ln w="31750">
            <a:solidFill>
              <a:srgbClr val="90353B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72" name="Oval 376">
            <a:extLst>
              <a:ext uri="{FF2B5EF4-FFF2-40B4-BE49-F238E27FC236}">
                <a16:creationId xmlns:a16="http://schemas.microsoft.com/office/drawing/2014/main" id="{DCF9561E-062E-44A8-B085-0DA55AB6836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94376" y="3063875"/>
            <a:ext cx="36513" cy="41275"/>
          </a:xfrm>
          <a:prstGeom prst="ellipse">
            <a:avLst/>
          </a:prstGeom>
          <a:solidFill>
            <a:srgbClr val="90353B"/>
          </a:solidFill>
          <a:ln w="31750">
            <a:solidFill>
              <a:srgbClr val="90353B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73" name="Oval 377">
            <a:extLst>
              <a:ext uri="{FF2B5EF4-FFF2-40B4-BE49-F238E27FC236}">
                <a16:creationId xmlns:a16="http://schemas.microsoft.com/office/drawing/2014/main" id="{D13655B6-1877-44AB-8A70-204FE49772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99151" y="2990850"/>
            <a:ext cx="41275" cy="39688"/>
          </a:xfrm>
          <a:prstGeom prst="ellipse">
            <a:avLst/>
          </a:prstGeom>
          <a:solidFill>
            <a:srgbClr val="90353B"/>
          </a:solidFill>
          <a:ln w="31750">
            <a:solidFill>
              <a:srgbClr val="90353B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74" name="Oval 378">
            <a:extLst>
              <a:ext uri="{FF2B5EF4-FFF2-40B4-BE49-F238E27FC236}">
                <a16:creationId xmlns:a16="http://schemas.microsoft.com/office/drawing/2014/main" id="{1DA368A3-28B7-4EBE-83F6-74B29767B1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08688" y="2925762"/>
            <a:ext cx="41275" cy="41275"/>
          </a:xfrm>
          <a:prstGeom prst="ellipse">
            <a:avLst/>
          </a:prstGeom>
          <a:solidFill>
            <a:srgbClr val="90353B"/>
          </a:solidFill>
          <a:ln w="31750">
            <a:solidFill>
              <a:srgbClr val="90353B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75" name="Oval 379">
            <a:extLst>
              <a:ext uri="{FF2B5EF4-FFF2-40B4-BE49-F238E27FC236}">
                <a16:creationId xmlns:a16="http://schemas.microsoft.com/office/drawing/2014/main" id="{CDE3CA74-5BD7-4C8F-ADAE-0D112018DED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18226" y="2789237"/>
            <a:ext cx="41275" cy="41275"/>
          </a:xfrm>
          <a:prstGeom prst="ellipse">
            <a:avLst/>
          </a:prstGeom>
          <a:solidFill>
            <a:srgbClr val="90353B"/>
          </a:solidFill>
          <a:ln w="31750">
            <a:solidFill>
              <a:srgbClr val="90353B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76" name="Oval 380">
            <a:extLst>
              <a:ext uri="{FF2B5EF4-FFF2-40B4-BE49-F238E27FC236}">
                <a16:creationId xmlns:a16="http://schemas.microsoft.com/office/drawing/2014/main" id="{1CF0DC1F-E9FD-40AA-8BD6-12E511530E8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29351" y="2638425"/>
            <a:ext cx="36513" cy="41275"/>
          </a:xfrm>
          <a:prstGeom prst="ellipse">
            <a:avLst/>
          </a:prstGeom>
          <a:solidFill>
            <a:srgbClr val="90353B"/>
          </a:solidFill>
          <a:ln w="31750">
            <a:solidFill>
              <a:srgbClr val="90353B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77" name="Oval 381">
            <a:extLst>
              <a:ext uri="{FF2B5EF4-FFF2-40B4-BE49-F238E27FC236}">
                <a16:creationId xmlns:a16="http://schemas.microsoft.com/office/drawing/2014/main" id="{C157CBCA-9D67-42C1-AA26-73ED59F3CB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34126" y="2565400"/>
            <a:ext cx="41275" cy="41275"/>
          </a:xfrm>
          <a:prstGeom prst="ellipse">
            <a:avLst/>
          </a:prstGeom>
          <a:solidFill>
            <a:srgbClr val="90353B"/>
          </a:solidFill>
          <a:ln w="31750">
            <a:solidFill>
              <a:srgbClr val="90353B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78" name="Oval 382">
            <a:extLst>
              <a:ext uri="{FF2B5EF4-FFF2-40B4-BE49-F238E27FC236}">
                <a16:creationId xmlns:a16="http://schemas.microsoft.com/office/drawing/2014/main" id="{294CAEE2-9F31-4E5D-A0C8-AEE71C0B35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43663" y="2459037"/>
            <a:ext cx="41275" cy="36513"/>
          </a:xfrm>
          <a:prstGeom prst="ellipse">
            <a:avLst/>
          </a:prstGeom>
          <a:solidFill>
            <a:srgbClr val="90353B"/>
          </a:solidFill>
          <a:ln w="31750">
            <a:solidFill>
              <a:srgbClr val="90353B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79" name="Oval 383">
            <a:extLst>
              <a:ext uri="{FF2B5EF4-FFF2-40B4-BE49-F238E27FC236}">
                <a16:creationId xmlns:a16="http://schemas.microsoft.com/office/drawing/2014/main" id="{91E01944-5A36-4620-8659-D0C0BA44384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53201" y="2405062"/>
            <a:ext cx="41275" cy="36513"/>
          </a:xfrm>
          <a:prstGeom prst="ellipse">
            <a:avLst/>
          </a:prstGeom>
          <a:solidFill>
            <a:srgbClr val="90353B"/>
          </a:solidFill>
          <a:ln w="31750">
            <a:solidFill>
              <a:srgbClr val="90353B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80" name="Oval 384">
            <a:extLst>
              <a:ext uri="{FF2B5EF4-FFF2-40B4-BE49-F238E27FC236}">
                <a16:creationId xmlns:a16="http://schemas.microsoft.com/office/drawing/2014/main" id="{F271F9FF-FCBB-403A-AA62-544879FFB4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57976" y="2422525"/>
            <a:ext cx="41275" cy="41275"/>
          </a:xfrm>
          <a:prstGeom prst="ellipse">
            <a:avLst/>
          </a:prstGeom>
          <a:solidFill>
            <a:srgbClr val="90353B"/>
          </a:solidFill>
          <a:ln w="31750">
            <a:solidFill>
              <a:srgbClr val="90353B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81" name="Oval 385">
            <a:extLst>
              <a:ext uri="{FF2B5EF4-FFF2-40B4-BE49-F238E27FC236}">
                <a16:creationId xmlns:a16="http://schemas.microsoft.com/office/drawing/2014/main" id="{6F21D1C3-B393-4820-BCB8-2FE8DE8E08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67513" y="2249487"/>
            <a:ext cx="41275" cy="36513"/>
          </a:xfrm>
          <a:prstGeom prst="ellipse">
            <a:avLst/>
          </a:prstGeom>
          <a:solidFill>
            <a:srgbClr val="90353B"/>
          </a:solidFill>
          <a:ln w="31750">
            <a:solidFill>
              <a:srgbClr val="90353B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82" name="Oval 386">
            <a:extLst>
              <a:ext uri="{FF2B5EF4-FFF2-40B4-BE49-F238E27FC236}">
                <a16:creationId xmlns:a16="http://schemas.microsoft.com/office/drawing/2014/main" id="{EDE03F98-E93F-4ABB-B352-E5B33D6119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77051" y="2290762"/>
            <a:ext cx="41275" cy="41275"/>
          </a:xfrm>
          <a:prstGeom prst="ellipse">
            <a:avLst/>
          </a:prstGeom>
          <a:solidFill>
            <a:srgbClr val="90353B"/>
          </a:solidFill>
          <a:ln w="31750">
            <a:solidFill>
              <a:srgbClr val="90353B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83" name="Oval 387">
            <a:extLst>
              <a:ext uri="{FF2B5EF4-FFF2-40B4-BE49-F238E27FC236}">
                <a16:creationId xmlns:a16="http://schemas.microsoft.com/office/drawing/2014/main" id="{11EF8168-9324-4F84-8867-9C0C7F3DE8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88176" y="2222500"/>
            <a:ext cx="36513" cy="41275"/>
          </a:xfrm>
          <a:prstGeom prst="ellipse">
            <a:avLst/>
          </a:prstGeom>
          <a:solidFill>
            <a:srgbClr val="90353B"/>
          </a:solidFill>
          <a:ln w="31750">
            <a:solidFill>
              <a:srgbClr val="90353B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84" name="Oval 388">
            <a:extLst>
              <a:ext uri="{FF2B5EF4-FFF2-40B4-BE49-F238E27FC236}">
                <a16:creationId xmlns:a16="http://schemas.microsoft.com/office/drawing/2014/main" id="{DBCDB952-4B23-471C-B03D-73C3C2D9AD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92951" y="2120900"/>
            <a:ext cx="41275" cy="36513"/>
          </a:xfrm>
          <a:prstGeom prst="ellipse">
            <a:avLst/>
          </a:prstGeom>
          <a:solidFill>
            <a:srgbClr val="90353B"/>
          </a:solidFill>
          <a:ln w="31750">
            <a:solidFill>
              <a:srgbClr val="90353B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85" name="Oval 389">
            <a:extLst>
              <a:ext uri="{FF2B5EF4-FFF2-40B4-BE49-F238E27FC236}">
                <a16:creationId xmlns:a16="http://schemas.microsoft.com/office/drawing/2014/main" id="{DFD21C71-6D64-4D2D-84D6-6A206E0D96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02488" y="2057400"/>
            <a:ext cx="41275" cy="41275"/>
          </a:xfrm>
          <a:prstGeom prst="ellipse">
            <a:avLst/>
          </a:prstGeom>
          <a:solidFill>
            <a:srgbClr val="90353B"/>
          </a:solidFill>
          <a:ln w="31750">
            <a:solidFill>
              <a:srgbClr val="90353B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86" name="Oval 390">
            <a:extLst>
              <a:ext uri="{FF2B5EF4-FFF2-40B4-BE49-F238E27FC236}">
                <a16:creationId xmlns:a16="http://schemas.microsoft.com/office/drawing/2014/main" id="{00FCAF2D-6FF9-4D26-9D6A-A05CC05EF3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12026" y="2047875"/>
            <a:ext cx="41275" cy="41275"/>
          </a:xfrm>
          <a:prstGeom prst="ellipse">
            <a:avLst/>
          </a:prstGeom>
          <a:solidFill>
            <a:srgbClr val="90353B"/>
          </a:solidFill>
          <a:ln w="31750">
            <a:solidFill>
              <a:srgbClr val="90353B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87" name="Oval 391">
            <a:extLst>
              <a:ext uri="{FF2B5EF4-FFF2-40B4-BE49-F238E27FC236}">
                <a16:creationId xmlns:a16="http://schemas.microsoft.com/office/drawing/2014/main" id="{8197E164-0DC7-4502-8679-31F4C25A7AA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21563" y="2098675"/>
            <a:ext cx="36513" cy="41275"/>
          </a:xfrm>
          <a:prstGeom prst="ellipse">
            <a:avLst/>
          </a:prstGeom>
          <a:solidFill>
            <a:srgbClr val="90353B"/>
          </a:solidFill>
          <a:ln w="31750">
            <a:solidFill>
              <a:srgbClr val="90353B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88" name="Oval 392">
            <a:extLst>
              <a:ext uri="{FF2B5EF4-FFF2-40B4-BE49-F238E27FC236}">
                <a16:creationId xmlns:a16="http://schemas.microsoft.com/office/drawing/2014/main" id="{610BC07E-D381-40C1-A5E3-F9C11AE350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26338" y="2047875"/>
            <a:ext cx="41275" cy="41275"/>
          </a:xfrm>
          <a:prstGeom prst="ellipse">
            <a:avLst/>
          </a:prstGeom>
          <a:solidFill>
            <a:srgbClr val="90353B"/>
          </a:solidFill>
          <a:ln w="31750">
            <a:solidFill>
              <a:srgbClr val="90353B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89" name="Oval 393">
            <a:extLst>
              <a:ext uri="{FF2B5EF4-FFF2-40B4-BE49-F238E27FC236}">
                <a16:creationId xmlns:a16="http://schemas.microsoft.com/office/drawing/2014/main" id="{D6C02EA5-E598-4086-9CEF-BEA1397B14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37463" y="2076450"/>
            <a:ext cx="39688" cy="36513"/>
          </a:xfrm>
          <a:prstGeom prst="ellipse">
            <a:avLst/>
          </a:prstGeom>
          <a:solidFill>
            <a:srgbClr val="90353B"/>
          </a:solidFill>
          <a:ln w="31750">
            <a:solidFill>
              <a:srgbClr val="90353B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90" name="Oval 394">
            <a:extLst>
              <a:ext uri="{FF2B5EF4-FFF2-40B4-BE49-F238E27FC236}">
                <a16:creationId xmlns:a16="http://schemas.microsoft.com/office/drawing/2014/main" id="{C51F6454-9B9F-4C21-9F19-81A3F1DB79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47001" y="2098675"/>
            <a:ext cx="41275" cy="41275"/>
          </a:xfrm>
          <a:prstGeom prst="ellipse">
            <a:avLst/>
          </a:prstGeom>
          <a:solidFill>
            <a:srgbClr val="90353B"/>
          </a:solidFill>
          <a:ln w="31750">
            <a:solidFill>
              <a:srgbClr val="90353B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91" name="Oval 395">
            <a:extLst>
              <a:ext uri="{FF2B5EF4-FFF2-40B4-BE49-F238E27FC236}">
                <a16:creationId xmlns:a16="http://schemas.microsoft.com/office/drawing/2014/main" id="{F48B296D-78CA-4C4E-AFEB-F26C9B08699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56538" y="2084387"/>
            <a:ext cx="36513" cy="41275"/>
          </a:xfrm>
          <a:prstGeom prst="ellipse">
            <a:avLst/>
          </a:prstGeom>
          <a:solidFill>
            <a:srgbClr val="90353B"/>
          </a:solidFill>
          <a:ln w="31750">
            <a:solidFill>
              <a:srgbClr val="90353B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92" name="Oval 396">
            <a:extLst>
              <a:ext uri="{FF2B5EF4-FFF2-40B4-BE49-F238E27FC236}">
                <a16:creationId xmlns:a16="http://schemas.microsoft.com/office/drawing/2014/main" id="{8C794E80-6CB0-4C2B-AA49-64D1F7C831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61313" y="2103437"/>
            <a:ext cx="41275" cy="36513"/>
          </a:xfrm>
          <a:prstGeom prst="ellipse">
            <a:avLst/>
          </a:prstGeom>
          <a:solidFill>
            <a:srgbClr val="90353B"/>
          </a:solidFill>
          <a:ln w="31750">
            <a:solidFill>
              <a:srgbClr val="90353B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93" name="Oval 397">
            <a:extLst>
              <a:ext uri="{FF2B5EF4-FFF2-40B4-BE49-F238E27FC236}">
                <a16:creationId xmlns:a16="http://schemas.microsoft.com/office/drawing/2014/main" id="{3298A883-5FD7-4936-BFBC-EE50EA63465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70851" y="2125662"/>
            <a:ext cx="41275" cy="41275"/>
          </a:xfrm>
          <a:prstGeom prst="ellipse">
            <a:avLst/>
          </a:prstGeom>
          <a:solidFill>
            <a:srgbClr val="90353B"/>
          </a:solidFill>
          <a:ln w="31750">
            <a:solidFill>
              <a:srgbClr val="90353B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94" name="Oval 398">
            <a:extLst>
              <a:ext uri="{FF2B5EF4-FFF2-40B4-BE49-F238E27FC236}">
                <a16:creationId xmlns:a16="http://schemas.microsoft.com/office/drawing/2014/main" id="{2AD9BD1D-D73E-4A0A-AF2D-8CBF6931A73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0388" y="2139950"/>
            <a:ext cx="41275" cy="41275"/>
          </a:xfrm>
          <a:prstGeom prst="ellipse">
            <a:avLst/>
          </a:prstGeom>
          <a:solidFill>
            <a:srgbClr val="90353B"/>
          </a:solidFill>
          <a:ln w="31750">
            <a:solidFill>
              <a:srgbClr val="90353B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95" name="Oval 399">
            <a:extLst>
              <a:ext uri="{FF2B5EF4-FFF2-40B4-BE49-F238E27FC236}">
                <a16:creationId xmlns:a16="http://schemas.microsoft.com/office/drawing/2014/main" id="{09FD5BC9-E6A3-40BA-A016-846B09A9FC3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89926" y="2249487"/>
            <a:ext cx="36513" cy="41275"/>
          </a:xfrm>
          <a:prstGeom prst="ellipse">
            <a:avLst/>
          </a:prstGeom>
          <a:solidFill>
            <a:srgbClr val="90353B"/>
          </a:solidFill>
          <a:ln w="31750">
            <a:solidFill>
              <a:srgbClr val="90353B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96" name="Oval 400">
            <a:extLst>
              <a:ext uri="{FF2B5EF4-FFF2-40B4-BE49-F238E27FC236}">
                <a16:creationId xmlns:a16="http://schemas.microsoft.com/office/drawing/2014/main" id="{382F8773-5E81-448D-B100-64D1146AE76A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96288" y="2230437"/>
            <a:ext cx="41275" cy="41275"/>
          </a:xfrm>
          <a:prstGeom prst="ellipse">
            <a:avLst/>
          </a:prstGeom>
          <a:solidFill>
            <a:srgbClr val="90353B"/>
          </a:solidFill>
          <a:ln w="31750">
            <a:solidFill>
              <a:srgbClr val="90353B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97" name="Oval 401">
            <a:extLst>
              <a:ext uri="{FF2B5EF4-FFF2-40B4-BE49-F238E27FC236}">
                <a16:creationId xmlns:a16="http://schemas.microsoft.com/office/drawing/2014/main" id="{F6A94C60-2FDB-44C1-A5AC-FDF0806BB76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505826" y="2344737"/>
            <a:ext cx="41275" cy="36513"/>
          </a:xfrm>
          <a:prstGeom prst="ellipse">
            <a:avLst/>
          </a:prstGeom>
          <a:solidFill>
            <a:srgbClr val="90353B"/>
          </a:solidFill>
          <a:ln w="31750">
            <a:solidFill>
              <a:srgbClr val="90353B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98" name="Oval 402">
            <a:extLst>
              <a:ext uri="{FF2B5EF4-FFF2-40B4-BE49-F238E27FC236}">
                <a16:creationId xmlns:a16="http://schemas.microsoft.com/office/drawing/2014/main" id="{38C140E5-66E7-4741-BCB8-CB032D245C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15363" y="2390775"/>
            <a:ext cx="41275" cy="36513"/>
          </a:xfrm>
          <a:prstGeom prst="ellipse">
            <a:avLst/>
          </a:prstGeom>
          <a:solidFill>
            <a:srgbClr val="90353B"/>
          </a:solidFill>
          <a:ln w="31750">
            <a:solidFill>
              <a:srgbClr val="90353B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99" name="Oval 403">
            <a:extLst>
              <a:ext uri="{FF2B5EF4-FFF2-40B4-BE49-F238E27FC236}">
                <a16:creationId xmlns:a16="http://schemas.microsoft.com/office/drawing/2014/main" id="{65CD961F-84C6-4677-A61C-B838CE3A33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724901" y="2441575"/>
            <a:ext cx="36513" cy="41275"/>
          </a:xfrm>
          <a:prstGeom prst="ellipse">
            <a:avLst/>
          </a:prstGeom>
          <a:solidFill>
            <a:srgbClr val="90353B"/>
          </a:solidFill>
          <a:ln w="31750">
            <a:solidFill>
              <a:srgbClr val="90353B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00" name="Oval 404">
            <a:extLst>
              <a:ext uri="{FF2B5EF4-FFF2-40B4-BE49-F238E27FC236}">
                <a16:creationId xmlns:a16="http://schemas.microsoft.com/office/drawing/2014/main" id="{610F864D-B33F-441F-B7D8-834F6A9AEE6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829676" y="2655887"/>
            <a:ext cx="41275" cy="41275"/>
          </a:xfrm>
          <a:prstGeom prst="ellipse">
            <a:avLst/>
          </a:prstGeom>
          <a:solidFill>
            <a:srgbClr val="90353B"/>
          </a:solidFill>
          <a:ln w="31750">
            <a:solidFill>
              <a:srgbClr val="90353B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01" name="Oval 405">
            <a:extLst>
              <a:ext uri="{FF2B5EF4-FFF2-40B4-BE49-F238E27FC236}">
                <a16:creationId xmlns:a16="http://schemas.microsoft.com/office/drawing/2014/main" id="{F131ADD3-1FD0-4DB2-A995-471359D342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39213" y="2789237"/>
            <a:ext cx="41275" cy="41275"/>
          </a:xfrm>
          <a:prstGeom prst="ellipse">
            <a:avLst/>
          </a:prstGeom>
          <a:solidFill>
            <a:srgbClr val="90353B"/>
          </a:solidFill>
          <a:ln w="31750">
            <a:solidFill>
              <a:srgbClr val="90353B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02" name="Oval 313">
            <a:extLst>
              <a:ext uri="{FF2B5EF4-FFF2-40B4-BE49-F238E27FC236}">
                <a16:creationId xmlns:a16="http://schemas.microsoft.com/office/drawing/2014/main" id="{908BD0BE-29E9-428F-9D1D-276EFA60327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71963" y="5230813"/>
            <a:ext cx="41275" cy="36513"/>
          </a:xfrm>
          <a:prstGeom prst="ellipse">
            <a:avLst/>
          </a:prstGeom>
          <a:solidFill>
            <a:srgbClr val="1A476F"/>
          </a:solidFill>
          <a:ln w="31750">
            <a:solidFill>
              <a:srgbClr val="1A476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03" name="Oval 314">
            <a:extLst>
              <a:ext uri="{FF2B5EF4-FFF2-40B4-BE49-F238E27FC236}">
                <a16:creationId xmlns:a16="http://schemas.microsoft.com/office/drawing/2014/main" id="{9EB4BFF4-D1AA-4725-ADF1-DCAE4DE20B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81501" y="5084763"/>
            <a:ext cx="41275" cy="39688"/>
          </a:xfrm>
          <a:prstGeom prst="ellipse">
            <a:avLst/>
          </a:prstGeom>
          <a:solidFill>
            <a:srgbClr val="1A476F"/>
          </a:solidFill>
          <a:ln w="31750">
            <a:solidFill>
              <a:srgbClr val="1A476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04" name="Oval 315">
            <a:extLst>
              <a:ext uri="{FF2B5EF4-FFF2-40B4-BE49-F238E27FC236}">
                <a16:creationId xmlns:a16="http://schemas.microsoft.com/office/drawing/2014/main" id="{D38048FE-B74F-4969-943B-58A3831CD2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1038" y="4905375"/>
            <a:ext cx="36513" cy="41275"/>
          </a:xfrm>
          <a:prstGeom prst="ellipse">
            <a:avLst/>
          </a:prstGeom>
          <a:solidFill>
            <a:srgbClr val="1A476F"/>
          </a:solidFill>
          <a:ln w="31750">
            <a:solidFill>
              <a:srgbClr val="1A476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05" name="Oval 316">
            <a:extLst>
              <a:ext uri="{FF2B5EF4-FFF2-40B4-BE49-F238E27FC236}">
                <a16:creationId xmlns:a16="http://schemas.microsoft.com/office/drawing/2014/main" id="{DCEA7CDF-5868-4D66-B3F4-E3EC13660F5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95813" y="4778375"/>
            <a:ext cx="41275" cy="41275"/>
          </a:xfrm>
          <a:prstGeom prst="ellipse">
            <a:avLst/>
          </a:prstGeom>
          <a:solidFill>
            <a:srgbClr val="1A476F"/>
          </a:solidFill>
          <a:ln w="31750">
            <a:solidFill>
              <a:srgbClr val="1A476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06" name="Oval 317">
            <a:extLst>
              <a:ext uri="{FF2B5EF4-FFF2-40B4-BE49-F238E27FC236}">
                <a16:creationId xmlns:a16="http://schemas.microsoft.com/office/drawing/2014/main" id="{BD110955-0FC0-4D41-B454-351892DB431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05351" y="4635500"/>
            <a:ext cx="41275" cy="41275"/>
          </a:xfrm>
          <a:prstGeom prst="ellipse">
            <a:avLst/>
          </a:prstGeom>
          <a:solidFill>
            <a:srgbClr val="1A476F"/>
          </a:solidFill>
          <a:ln w="31750">
            <a:solidFill>
              <a:srgbClr val="1A476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07" name="Oval 318">
            <a:extLst>
              <a:ext uri="{FF2B5EF4-FFF2-40B4-BE49-F238E27FC236}">
                <a16:creationId xmlns:a16="http://schemas.microsoft.com/office/drawing/2014/main" id="{FF4526D6-5454-4D64-8DC0-25375102BA7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16476" y="4406900"/>
            <a:ext cx="41275" cy="41275"/>
          </a:xfrm>
          <a:prstGeom prst="ellipse">
            <a:avLst/>
          </a:prstGeom>
          <a:solidFill>
            <a:srgbClr val="1A476F"/>
          </a:solidFill>
          <a:ln w="31750">
            <a:solidFill>
              <a:srgbClr val="1A476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08" name="Oval 319">
            <a:extLst>
              <a:ext uri="{FF2B5EF4-FFF2-40B4-BE49-F238E27FC236}">
                <a16:creationId xmlns:a16="http://schemas.microsoft.com/office/drawing/2014/main" id="{2DD0B006-C768-4F23-82D9-AC148AE8FE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26013" y="4202113"/>
            <a:ext cx="36513" cy="41275"/>
          </a:xfrm>
          <a:prstGeom prst="ellipse">
            <a:avLst/>
          </a:prstGeom>
          <a:solidFill>
            <a:srgbClr val="1A476F"/>
          </a:solidFill>
          <a:ln w="31750">
            <a:solidFill>
              <a:srgbClr val="1A476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09" name="Oval 320">
            <a:extLst>
              <a:ext uri="{FF2B5EF4-FFF2-40B4-BE49-F238E27FC236}">
                <a16:creationId xmlns:a16="http://schemas.microsoft.com/office/drawing/2014/main" id="{6D192085-5B5E-44C2-B05D-C5D1467C2E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30788" y="3871913"/>
            <a:ext cx="41275" cy="41275"/>
          </a:xfrm>
          <a:prstGeom prst="ellipse">
            <a:avLst/>
          </a:prstGeom>
          <a:solidFill>
            <a:srgbClr val="1A476F"/>
          </a:solidFill>
          <a:ln w="31750">
            <a:solidFill>
              <a:srgbClr val="1A476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10" name="Oval 321">
            <a:extLst>
              <a:ext uri="{FF2B5EF4-FFF2-40B4-BE49-F238E27FC236}">
                <a16:creationId xmlns:a16="http://schemas.microsoft.com/office/drawing/2014/main" id="{6AF3E301-EB02-4575-ACA0-CF7A242688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40326" y="3752850"/>
            <a:ext cx="41275" cy="41275"/>
          </a:xfrm>
          <a:prstGeom prst="ellipse">
            <a:avLst/>
          </a:prstGeom>
          <a:solidFill>
            <a:srgbClr val="1A476F"/>
          </a:solidFill>
          <a:ln w="31750">
            <a:solidFill>
              <a:srgbClr val="1A476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11" name="Oval 322">
            <a:extLst>
              <a:ext uri="{FF2B5EF4-FFF2-40B4-BE49-F238E27FC236}">
                <a16:creationId xmlns:a16="http://schemas.microsoft.com/office/drawing/2014/main" id="{C6A349A8-01EE-4711-A5E7-61528EE725C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49863" y="3584575"/>
            <a:ext cx="41275" cy="41275"/>
          </a:xfrm>
          <a:prstGeom prst="ellipse">
            <a:avLst/>
          </a:prstGeom>
          <a:solidFill>
            <a:srgbClr val="1A476F"/>
          </a:solidFill>
          <a:ln w="31750">
            <a:solidFill>
              <a:srgbClr val="1A476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12" name="Oval 323">
            <a:extLst>
              <a:ext uri="{FF2B5EF4-FFF2-40B4-BE49-F238E27FC236}">
                <a16:creationId xmlns:a16="http://schemas.microsoft.com/office/drawing/2014/main" id="{A83A9632-1C25-4B4A-BFC2-25FB74E48D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59401" y="3470275"/>
            <a:ext cx="36513" cy="36513"/>
          </a:xfrm>
          <a:prstGeom prst="ellipse">
            <a:avLst/>
          </a:prstGeom>
          <a:solidFill>
            <a:srgbClr val="1A476F"/>
          </a:solidFill>
          <a:ln w="31750">
            <a:solidFill>
              <a:srgbClr val="1A476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13" name="Oval 324">
            <a:extLst>
              <a:ext uri="{FF2B5EF4-FFF2-40B4-BE49-F238E27FC236}">
                <a16:creationId xmlns:a16="http://schemas.microsoft.com/office/drawing/2014/main" id="{3500D194-2F61-4745-A5F2-6AF19296D33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65763" y="3328987"/>
            <a:ext cx="39688" cy="41275"/>
          </a:xfrm>
          <a:prstGeom prst="ellipse">
            <a:avLst/>
          </a:prstGeom>
          <a:solidFill>
            <a:srgbClr val="1A476F"/>
          </a:solidFill>
          <a:ln w="31750">
            <a:solidFill>
              <a:srgbClr val="1A476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14" name="Oval 325">
            <a:extLst>
              <a:ext uri="{FF2B5EF4-FFF2-40B4-BE49-F238E27FC236}">
                <a16:creationId xmlns:a16="http://schemas.microsoft.com/office/drawing/2014/main" id="{7EB33763-90AC-4B48-A348-71FF8F2DCF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75301" y="3227387"/>
            <a:ext cx="41275" cy="41275"/>
          </a:xfrm>
          <a:prstGeom prst="ellipse">
            <a:avLst/>
          </a:prstGeom>
          <a:solidFill>
            <a:srgbClr val="1A476F"/>
          </a:solidFill>
          <a:ln w="31750">
            <a:solidFill>
              <a:srgbClr val="1A476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15" name="Oval 326">
            <a:extLst>
              <a:ext uri="{FF2B5EF4-FFF2-40B4-BE49-F238E27FC236}">
                <a16:creationId xmlns:a16="http://schemas.microsoft.com/office/drawing/2014/main" id="{78FB5E5D-E9E0-4B8E-9BA2-F964A74BE3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84838" y="3127375"/>
            <a:ext cx="41275" cy="41275"/>
          </a:xfrm>
          <a:prstGeom prst="ellipse">
            <a:avLst/>
          </a:prstGeom>
          <a:solidFill>
            <a:srgbClr val="1A476F"/>
          </a:solidFill>
          <a:ln w="31750">
            <a:solidFill>
              <a:srgbClr val="1A476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16" name="Oval 327">
            <a:extLst>
              <a:ext uri="{FF2B5EF4-FFF2-40B4-BE49-F238E27FC236}">
                <a16:creationId xmlns:a16="http://schemas.microsoft.com/office/drawing/2014/main" id="{3C5726F1-FE97-4B21-A011-665AF87C815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94376" y="2994025"/>
            <a:ext cx="36513" cy="36513"/>
          </a:xfrm>
          <a:prstGeom prst="ellipse">
            <a:avLst/>
          </a:prstGeom>
          <a:solidFill>
            <a:srgbClr val="1A476F"/>
          </a:solidFill>
          <a:ln w="31750">
            <a:solidFill>
              <a:srgbClr val="1A476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17" name="Oval 328">
            <a:extLst>
              <a:ext uri="{FF2B5EF4-FFF2-40B4-BE49-F238E27FC236}">
                <a16:creationId xmlns:a16="http://schemas.microsoft.com/office/drawing/2014/main" id="{EDA92161-B93D-4AA4-B142-B4A0B9F59BB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99151" y="2916237"/>
            <a:ext cx="41275" cy="41275"/>
          </a:xfrm>
          <a:prstGeom prst="ellipse">
            <a:avLst/>
          </a:prstGeom>
          <a:solidFill>
            <a:srgbClr val="1A476F"/>
          </a:solidFill>
          <a:ln w="31750">
            <a:solidFill>
              <a:srgbClr val="1A476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18" name="Oval 362">
            <a:extLst>
              <a:ext uri="{FF2B5EF4-FFF2-40B4-BE49-F238E27FC236}">
                <a16:creationId xmlns:a16="http://schemas.microsoft.com/office/drawing/2014/main" id="{E0E2B35A-C6CA-4101-8777-FF04CD3289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71963" y="5235575"/>
            <a:ext cx="41275" cy="41275"/>
          </a:xfrm>
          <a:prstGeom prst="ellipse">
            <a:avLst/>
          </a:prstGeom>
          <a:solidFill>
            <a:srgbClr val="90353B"/>
          </a:solidFill>
          <a:ln w="31750">
            <a:solidFill>
              <a:srgbClr val="90353B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19" name="Oval 363">
            <a:extLst>
              <a:ext uri="{FF2B5EF4-FFF2-40B4-BE49-F238E27FC236}">
                <a16:creationId xmlns:a16="http://schemas.microsoft.com/office/drawing/2014/main" id="{080329A7-DDFA-4607-9F50-B9036593CF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81501" y="5092700"/>
            <a:ext cx="41275" cy="41275"/>
          </a:xfrm>
          <a:prstGeom prst="ellipse">
            <a:avLst/>
          </a:prstGeom>
          <a:solidFill>
            <a:srgbClr val="90353B"/>
          </a:solidFill>
          <a:ln w="31750">
            <a:solidFill>
              <a:srgbClr val="90353B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20" name="Oval 364">
            <a:extLst>
              <a:ext uri="{FF2B5EF4-FFF2-40B4-BE49-F238E27FC236}">
                <a16:creationId xmlns:a16="http://schemas.microsoft.com/office/drawing/2014/main" id="{90EFB380-9A8E-48F6-B037-A629B794D90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1038" y="4919663"/>
            <a:ext cx="36513" cy="41275"/>
          </a:xfrm>
          <a:prstGeom prst="ellipse">
            <a:avLst/>
          </a:prstGeom>
          <a:solidFill>
            <a:srgbClr val="90353B"/>
          </a:solidFill>
          <a:ln w="31750">
            <a:solidFill>
              <a:srgbClr val="90353B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21" name="Oval 365">
            <a:extLst>
              <a:ext uri="{FF2B5EF4-FFF2-40B4-BE49-F238E27FC236}">
                <a16:creationId xmlns:a16="http://schemas.microsoft.com/office/drawing/2014/main" id="{2B8AB1C0-BC48-4AC0-882B-D9693CB73DF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95813" y="4795838"/>
            <a:ext cx="41275" cy="41275"/>
          </a:xfrm>
          <a:prstGeom prst="ellipse">
            <a:avLst/>
          </a:prstGeom>
          <a:solidFill>
            <a:srgbClr val="90353B"/>
          </a:solidFill>
          <a:ln w="31750">
            <a:solidFill>
              <a:srgbClr val="90353B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22" name="Oval 366">
            <a:extLst>
              <a:ext uri="{FF2B5EF4-FFF2-40B4-BE49-F238E27FC236}">
                <a16:creationId xmlns:a16="http://schemas.microsoft.com/office/drawing/2014/main" id="{3DD2A6E1-D0A3-4A4B-B1EB-8DC88455C7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05351" y="4659313"/>
            <a:ext cx="41275" cy="41275"/>
          </a:xfrm>
          <a:prstGeom prst="ellipse">
            <a:avLst/>
          </a:prstGeom>
          <a:solidFill>
            <a:srgbClr val="90353B"/>
          </a:solidFill>
          <a:ln w="31750">
            <a:solidFill>
              <a:srgbClr val="90353B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23" name="Oval 367">
            <a:extLst>
              <a:ext uri="{FF2B5EF4-FFF2-40B4-BE49-F238E27FC236}">
                <a16:creationId xmlns:a16="http://schemas.microsoft.com/office/drawing/2014/main" id="{062B4221-C35C-4E0D-9D68-90C8DE1E8A1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16476" y="4435475"/>
            <a:ext cx="41275" cy="41275"/>
          </a:xfrm>
          <a:prstGeom prst="ellipse">
            <a:avLst/>
          </a:prstGeom>
          <a:solidFill>
            <a:srgbClr val="90353B"/>
          </a:solidFill>
          <a:ln w="31750">
            <a:solidFill>
              <a:srgbClr val="90353B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24" name="Oval 368">
            <a:extLst>
              <a:ext uri="{FF2B5EF4-FFF2-40B4-BE49-F238E27FC236}">
                <a16:creationId xmlns:a16="http://schemas.microsoft.com/office/drawing/2014/main" id="{91A54F4C-B11E-4D5F-9259-2109CB067E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26013" y="4233863"/>
            <a:ext cx="36513" cy="41275"/>
          </a:xfrm>
          <a:prstGeom prst="ellipse">
            <a:avLst/>
          </a:prstGeom>
          <a:solidFill>
            <a:srgbClr val="90353B"/>
          </a:solidFill>
          <a:ln w="31750">
            <a:solidFill>
              <a:srgbClr val="90353B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25" name="Oval 369">
            <a:extLst>
              <a:ext uri="{FF2B5EF4-FFF2-40B4-BE49-F238E27FC236}">
                <a16:creationId xmlns:a16="http://schemas.microsoft.com/office/drawing/2014/main" id="{95FD72FE-1F6B-4AA4-9D7C-17A9174F4B7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30788" y="3917950"/>
            <a:ext cx="41275" cy="36513"/>
          </a:xfrm>
          <a:prstGeom prst="ellipse">
            <a:avLst/>
          </a:prstGeom>
          <a:solidFill>
            <a:srgbClr val="90353B"/>
          </a:solidFill>
          <a:ln w="31750">
            <a:solidFill>
              <a:srgbClr val="90353B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26" name="Oval 370">
            <a:extLst>
              <a:ext uri="{FF2B5EF4-FFF2-40B4-BE49-F238E27FC236}">
                <a16:creationId xmlns:a16="http://schemas.microsoft.com/office/drawing/2014/main" id="{658C9923-A308-4969-885A-12916FDB5D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40326" y="3798888"/>
            <a:ext cx="41275" cy="41275"/>
          </a:xfrm>
          <a:prstGeom prst="ellipse">
            <a:avLst/>
          </a:prstGeom>
          <a:solidFill>
            <a:srgbClr val="90353B"/>
          </a:solidFill>
          <a:ln w="31750">
            <a:solidFill>
              <a:srgbClr val="90353B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27" name="Oval 371">
            <a:extLst>
              <a:ext uri="{FF2B5EF4-FFF2-40B4-BE49-F238E27FC236}">
                <a16:creationId xmlns:a16="http://schemas.microsoft.com/office/drawing/2014/main" id="{6283ECE6-2B23-4C3D-979C-7B54414AAB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49863" y="3638550"/>
            <a:ext cx="41275" cy="38100"/>
          </a:xfrm>
          <a:prstGeom prst="ellipse">
            <a:avLst/>
          </a:prstGeom>
          <a:solidFill>
            <a:srgbClr val="90353B"/>
          </a:solidFill>
          <a:ln w="31750">
            <a:solidFill>
              <a:srgbClr val="90353B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28" name="Oval 372">
            <a:extLst>
              <a:ext uri="{FF2B5EF4-FFF2-40B4-BE49-F238E27FC236}">
                <a16:creationId xmlns:a16="http://schemas.microsoft.com/office/drawing/2014/main" id="{39003CC5-DE82-4FAB-A266-C5945D49641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59401" y="3524250"/>
            <a:ext cx="36513" cy="41275"/>
          </a:xfrm>
          <a:prstGeom prst="ellipse">
            <a:avLst/>
          </a:prstGeom>
          <a:solidFill>
            <a:srgbClr val="90353B"/>
          </a:solidFill>
          <a:ln w="31750">
            <a:solidFill>
              <a:srgbClr val="90353B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29" name="Oval 373">
            <a:extLst>
              <a:ext uri="{FF2B5EF4-FFF2-40B4-BE49-F238E27FC236}">
                <a16:creationId xmlns:a16="http://schemas.microsoft.com/office/drawing/2014/main" id="{245F6798-70F1-4780-B8F8-E8694A48B3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65763" y="3387725"/>
            <a:ext cx="39688" cy="41275"/>
          </a:xfrm>
          <a:prstGeom prst="ellipse">
            <a:avLst/>
          </a:prstGeom>
          <a:solidFill>
            <a:srgbClr val="90353B"/>
          </a:solidFill>
          <a:ln w="31750">
            <a:solidFill>
              <a:srgbClr val="90353B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30" name="Oval 374">
            <a:extLst>
              <a:ext uri="{FF2B5EF4-FFF2-40B4-BE49-F238E27FC236}">
                <a16:creationId xmlns:a16="http://schemas.microsoft.com/office/drawing/2014/main" id="{78D67B15-CBAF-40D1-942A-65FD2528A1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75301" y="3292475"/>
            <a:ext cx="41275" cy="36513"/>
          </a:xfrm>
          <a:prstGeom prst="ellipse">
            <a:avLst/>
          </a:prstGeom>
          <a:solidFill>
            <a:srgbClr val="90353B"/>
          </a:solidFill>
          <a:ln w="31750">
            <a:solidFill>
              <a:srgbClr val="90353B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31" name="Oval 375">
            <a:extLst>
              <a:ext uri="{FF2B5EF4-FFF2-40B4-BE49-F238E27FC236}">
                <a16:creationId xmlns:a16="http://schemas.microsoft.com/office/drawing/2014/main" id="{966143F2-EB5F-4523-A3FD-20F1FC06B4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84838" y="3190875"/>
            <a:ext cx="41275" cy="41275"/>
          </a:xfrm>
          <a:prstGeom prst="ellipse">
            <a:avLst/>
          </a:prstGeom>
          <a:solidFill>
            <a:srgbClr val="90353B"/>
          </a:solidFill>
          <a:ln w="31750">
            <a:solidFill>
              <a:srgbClr val="90353B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32" name="Oval 376">
            <a:extLst>
              <a:ext uri="{FF2B5EF4-FFF2-40B4-BE49-F238E27FC236}">
                <a16:creationId xmlns:a16="http://schemas.microsoft.com/office/drawing/2014/main" id="{B551A303-2A02-44E3-B86C-40126D5DE4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94376" y="3063875"/>
            <a:ext cx="36513" cy="41275"/>
          </a:xfrm>
          <a:prstGeom prst="ellipse">
            <a:avLst/>
          </a:prstGeom>
          <a:solidFill>
            <a:srgbClr val="90353B"/>
          </a:solidFill>
          <a:ln w="31750">
            <a:solidFill>
              <a:srgbClr val="90353B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33" name="Oval 377">
            <a:extLst>
              <a:ext uri="{FF2B5EF4-FFF2-40B4-BE49-F238E27FC236}">
                <a16:creationId xmlns:a16="http://schemas.microsoft.com/office/drawing/2014/main" id="{4A4EB940-793D-441C-8B1E-BEB91DCC03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99151" y="2990850"/>
            <a:ext cx="41275" cy="39688"/>
          </a:xfrm>
          <a:prstGeom prst="ellipse">
            <a:avLst/>
          </a:prstGeom>
          <a:solidFill>
            <a:srgbClr val="90353B"/>
          </a:solidFill>
          <a:ln w="31750">
            <a:solidFill>
              <a:srgbClr val="90353B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34" name="Freeform 411">
            <a:extLst>
              <a:ext uri="{FF2B5EF4-FFF2-40B4-BE49-F238E27FC236}">
                <a16:creationId xmlns:a16="http://schemas.microsoft.com/office/drawing/2014/main" id="{B9B9B00C-7B54-4021-A825-7FE6D42DE83E}"/>
              </a:ext>
            </a:extLst>
          </p:cNvPr>
          <p:cNvSpPr>
            <a:spLocks/>
          </p:cNvSpPr>
          <p:nvPr/>
        </p:nvSpPr>
        <p:spPr bwMode="auto">
          <a:xfrm>
            <a:off x="4294188" y="2638425"/>
            <a:ext cx="1517650" cy="2738438"/>
          </a:xfrm>
          <a:custGeom>
            <a:avLst/>
            <a:gdLst>
              <a:gd name="T0" fmla="*/ 0 w 332"/>
              <a:gd name="T1" fmla="*/ 599 h 599"/>
              <a:gd name="T2" fmla="*/ 23 w 332"/>
              <a:gd name="T3" fmla="*/ 568 h 599"/>
              <a:gd name="T4" fmla="*/ 47 w 332"/>
              <a:gd name="T5" fmla="*/ 531 h 599"/>
              <a:gd name="T6" fmla="*/ 71 w 332"/>
              <a:gd name="T7" fmla="*/ 503 h 599"/>
              <a:gd name="T8" fmla="*/ 95 w 332"/>
              <a:gd name="T9" fmla="*/ 473 h 599"/>
              <a:gd name="T10" fmla="*/ 118 w 332"/>
              <a:gd name="T11" fmla="*/ 424 h 599"/>
              <a:gd name="T12" fmla="*/ 142 w 332"/>
              <a:gd name="T13" fmla="*/ 381 h 599"/>
              <a:gd name="T14" fmla="*/ 166 w 332"/>
              <a:gd name="T15" fmla="*/ 311 h 599"/>
              <a:gd name="T16" fmla="*/ 190 w 332"/>
              <a:gd name="T17" fmla="*/ 161 h 599"/>
              <a:gd name="T18" fmla="*/ 213 w 332"/>
              <a:gd name="T19" fmla="*/ 126 h 599"/>
              <a:gd name="T20" fmla="*/ 237 w 332"/>
              <a:gd name="T21" fmla="*/ 101 h 599"/>
              <a:gd name="T22" fmla="*/ 261 w 332"/>
              <a:gd name="T23" fmla="*/ 71 h 599"/>
              <a:gd name="T24" fmla="*/ 284 w 332"/>
              <a:gd name="T25" fmla="*/ 50 h 599"/>
              <a:gd name="T26" fmla="*/ 308 w 332"/>
              <a:gd name="T27" fmla="*/ 28 h 599"/>
              <a:gd name="T28" fmla="*/ 332 w 332"/>
              <a:gd name="T29" fmla="*/ 0 h 5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332" h="599">
                <a:moveTo>
                  <a:pt x="0" y="599"/>
                </a:moveTo>
                <a:lnTo>
                  <a:pt x="23" y="568"/>
                </a:lnTo>
                <a:lnTo>
                  <a:pt x="47" y="531"/>
                </a:lnTo>
                <a:lnTo>
                  <a:pt x="71" y="503"/>
                </a:lnTo>
                <a:lnTo>
                  <a:pt x="95" y="473"/>
                </a:lnTo>
                <a:lnTo>
                  <a:pt x="118" y="424"/>
                </a:lnTo>
                <a:lnTo>
                  <a:pt x="142" y="381"/>
                </a:lnTo>
                <a:lnTo>
                  <a:pt x="166" y="311"/>
                </a:lnTo>
                <a:lnTo>
                  <a:pt x="190" y="161"/>
                </a:lnTo>
                <a:lnTo>
                  <a:pt x="213" y="126"/>
                </a:lnTo>
                <a:lnTo>
                  <a:pt x="237" y="101"/>
                </a:lnTo>
                <a:lnTo>
                  <a:pt x="261" y="71"/>
                </a:lnTo>
                <a:lnTo>
                  <a:pt x="284" y="50"/>
                </a:lnTo>
                <a:lnTo>
                  <a:pt x="308" y="28"/>
                </a:lnTo>
                <a:lnTo>
                  <a:pt x="332" y="0"/>
                </a:lnTo>
              </a:path>
            </a:pathLst>
          </a:custGeom>
          <a:noFill/>
          <a:ln w="31750">
            <a:solidFill>
              <a:srgbClr val="55752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35" name="Oval 412">
            <a:extLst>
              <a:ext uri="{FF2B5EF4-FFF2-40B4-BE49-F238E27FC236}">
                <a16:creationId xmlns:a16="http://schemas.microsoft.com/office/drawing/2014/main" id="{0EC798BC-1EE1-4B26-B5A6-91B06E58AD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71963" y="5357813"/>
            <a:ext cx="41275" cy="36513"/>
          </a:xfrm>
          <a:prstGeom prst="ellipse">
            <a:avLst/>
          </a:prstGeom>
          <a:solidFill>
            <a:srgbClr val="55752F"/>
          </a:solidFill>
          <a:ln w="31750">
            <a:solidFill>
              <a:srgbClr val="55752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36" name="Oval 413">
            <a:extLst>
              <a:ext uri="{FF2B5EF4-FFF2-40B4-BE49-F238E27FC236}">
                <a16:creationId xmlns:a16="http://schemas.microsoft.com/office/drawing/2014/main" id="{6775BBB6-53B3-4792-A910-8A5D0F1A35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81501" y="5216525"/>
            <a:ext cx="41275" cy="41275"/>
          </a:xfrm>
          <a:prstGeom prst="ellipse">
            <a:avLst/>
          </a:prstGeom>
          <a:solidFill>
            <a:srgbClr val="55752F"/>
          </a:solidFill>
          <a:ln w="31750">
            <a:solidFill>
              <a:srgbClr val="55752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37" name="Oval 414">
            <a:extLst>
              <a:ext uri="{FF2B5EF4-FFF2-40B4-BE49-F238E27FC236}">
                <a16:creationId xmlns:a16="http://schemas.microsoft.com/office/drawing/2014/main" id="{AB6F651C-E348-4CDF-8AFC-86ECD006F4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1038" y="5043488"/>
            <a:ext cx="36513" cy="41275"/>
          </a:xfrm>
          <a:prstGeom prst="ellipse">
            <a:avLst/>
          </a:prstGeom>
          <a:solidFill>
            <a:srgbClr val="55752F"/>
          </a:solidFill>
          <a:ln w="31750">
            <a:solidFill>
              <a:srgbClr val="55752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38" name="Oval 415">
            <a:extLst>
              <a:ext uri="{FF2B5EF4-FFF2-40B4-BE49-F238E27FC236}">
                <a16:creationId xmlns:a16="http://schemas.microsoft.com/office/drawing/2014/main" id="{57CDC5CF-6D60-431A-A443-1047B4F97F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95813" y="4919663"/>
            <a:ext cx="41275" cy="36513"/>
          </a:xfrm>
          <a:prstGeom prst="ellipse">
            <a:avLst/>
          </a:prstGeom>
          <a:solidFill>
            <a:srgbClr val="55752F"/>
          </a:solidFill>
          <a:ln w="31750">
            <a:solidFill>
              <a:srgbClr val="55752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39" name="Oval 416">
            <a:extLst>
              <a:ext uri="{FF2B5EF4-FFF2-40B4-BE49-F238E27FC236}">
                <a16:creationId xmlns:a16="http://schemas.microsoft.com/office/drawing/2014/main" id="{31B29374-72EF-41DC-A7C5-593E17A316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05351" y="4781550"/>
            <a:ext cx="41275" cy="41275"/>
          </a:xfrm>
          <a:prstGeom prst="ellipse">
            <a:avLst/>
          </a:prstGeom>
          <a:solidFill>
            <a:srgbClr val="55752F"/>
          </a:solidFill>
          <a:ln w="31750">
            <a:solidFill>
              <a:srgbClr val="55752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40" name="Oval 417">
            <a:extLst>
              <a:ext uri="{FF2B5EF4-FFF2-40B4-BE49-F238E27FC236}">
                <a16:creationId xmlns:a16="http://schemas.microsoft.com/office/drawing/2014/main" id="{4300FB82-0FB8-4D1E-BB68-F409B5F164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16476" y="4557713"/>
            <a:ext cx="41275" cy="41275"/>
          </a:xfrm>
          <a:prstGeom prst="ellipse">
            <a:avLst/>
          </a:prstGeom>
          <a:solidFill>
            <a:srgbClr val="55752F"/>
          </a:solidFill>
          <a:ln w="31750">
            <a:solidFill>
              <a:srgbClr val="55752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41" name="Oval 418">
            <a:extLst>
              <a:ext uri="{FF2B5EF4-FFF2-40B4-BE49-F238E27FC236}">
                <a16:creationId xmlns:a16="http://schemas.microsoft.com/office/drawing/2014/main" id="{256C8013-CE57-4E85-AA87-1BCCF3D5CE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26013" y="4357688"/>
            <a:ext cx="36513" cy="41275"/>
          </a:xfrm>
          <a:prstGeom prst="ellipse">
            <a:avLst/>
          </a:prstGeom>
          <a:solidFill>
            <a:srgbClr val="55752F"/>
          </a:solidFill>
          <a:ln w="31750">
            <a:solidFill>
              <a:srgbClr val="55752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42" name="Oval 419">
            <a:extLst>
              <a:ext uri="{FF2B5EF4-FFF2-40B4-BE49-F238E27FC236}">
                <a16:creationId xmlns:a16="http://schemas.microsoft.com/office/drawing/2014/main" id="{FF23CE63-98A5-4FFA-864C-094BE56BF83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30788" y="4037013"/>
            <a:ext cx="41275" cy="41275"/>
          </a:xfrm>
          <a:prstGeom prst="ellipse">
            <a:avLst/>
          </a:prstGeom>
          <a:solidFill>
            <a:srgbClr val="55752F"/>
          </a:solidFill>
          <a:ln w="31750">
            <a:solidFill>
              <a:srgbClr val="55752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43" name="Oval 420">
            <a:extLst>
              <a:ext uri="{FF2B5EF4-FFF2-40B4-BE49-F238E27FC236}">
                <a16:creationId xmlns:a16="http://schemas.microsoft.com/office/drawing/2014/main" id="{C2D5E7A6-A5E8-4956-B324-53091699559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40326" y="3355975"/>
            <a:ext cx="41275" cy="41275"/>
          </a:xfrm>
          <a:prstGeom prst="ellipse">
            <a:avLst/>
          </a:prstGeom>
          <a:solidFill>
            <a:srgbClr val="55752F"/>
          </a:solidFill>
          <a:ln w="31750">
            <a:solidFill>
              <a:srgbClr val="55752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44" name="Oval 421">
            <a:extLst>
              <a:ext uri="{FF2B5EF4-FFF2-40B4-BE49-F238E27FC236}">
                <a16:creationId xmlns:a16="http://schemas.microsoft.com/office/drawing/2014/main" id="{AEEFB016-4ED7-42FE-A61C-2BAAAFE2170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49863" y="3190875"/>
            <a:ext cx="41275" cy="41275"/>
          </a:xfrm>
          <a:prstGeom prst="ellipse">
            <a:avLst/>
          </a:prstGeom>
          <a:solidFill>
            <a:srgbClr val="55752F"/>
          </a:solidFill>
          <a:ln w="31750">
            <a:solidFill>
              <a:srgbClr val="55752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45" name="Oval 422">
            <a:extLst>
              <a:ext uri="{FF2B5EF4-FFF2-40B4-BE49-F238E27FC236}">
                <a16:creationId xmlns:a16="http://schemas.microsoft.com/office/drawing/2014/main" id="{94EF763D-EA50-4091-9B40-138344D318B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59401" y="3076575"/>
            <a:ext cx="36513" cy="41275"/>
          </a:xfrm>
          <a:prstGeom prst="ellipse">
            <a:avLst/>
          </a:prstGeom>
          <a:solidFill>
            <a:srgbClr val="55752F"/>
          </a:solidFill>
          <a:ln w="31750">
            <a:solidFill>
              <a:srgbClr val="55752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46" name="Oval 423">
            <a:extLst>
              <a:ext uri="{FF2B5EF4-FFF2-40B4-BE49-F238E27FC236}">
                <a16:creationId xmlns:a16="http://schemas.microsoft.com/office/drawing/2014/main" id="{5CD8A89E-AE3E-43AF-81C9-B88C7DF5F51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65763" y="2944812"/>
            <a:ext cx="39688" cy="41275"/>
          </a:xfrm>
          <a:prstGeom prst="ellipse">
            <a:avLst/>
          </a:prstGeom>
          <a:solidFill>
            <a:srgbClr val="55752F"/>
          </a:solidFill>
          <a:ln w="31750">
            <a:solidFill>
              <a:srgbClr val="55752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47" name="Oval 424">
            <a:extLst>
              <a:ext uri="{FF2B5EF4-FFF2-40B4-BE49-F238E27FC236}">
                <a16:creationId xmlns:a16="http://schemas.microsoft.com/office/drawing/2014/main" id="{36F6B85E-3434-4BEF-B580-4B8BC6F000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75301" y="2843212"/>
            <a:ext cx="41275" cy="41275"/>
          </a:xfrm>
          <a:prstGeom prst="ellipse">
            <a:avLst/>
          </a:prstGeom>
          <a:solidFill>
            <a:srgbClr val="55752F"/>
          </a:solidFill>
          <a:ln w="31750">
            <a:solidFill>
              <a:srgbClr val="55752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48" name="Oval 425">
            <a:extLst>
              <a:ext uri="{FF2B5EF4-FFF2-40B4-BE49-F238E27FC236}">
                <a16:creationId xmlns:a16="http://schemas.microsoft.com/office/drawing/2014/main" id="{3DFD2C8C-19A7-4B27-93F5-A5CD30972B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84838" y="2747962"/>
            <a:ext cx="41275" cy="41275"/>
          </a:xfrm>
          <a:prstGeom prst="ellipse">
            <a:avLst/>
          </a:prstGeom>
          <a:solidFill>
            <a:srgbClr val="55752F"/>
          </a:solidFill>
          <a:ln w="31750">
            <a:solidFill>
              <a:srgbClr val="55752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49" name="Oval 426">
            <a:extLst>
              <a:ext uri="{FF2B5EF4-FFF2-40B4-BE49-F238E27FC236}">
                <a16:creationId xmlns:a16="http://schemas.microsoft.com/office/drawing/2014/main" id="{C27C70BC-7652-48E8-87E4-981E939C49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94376" y="2614612"/>
            <a:ext cx="36513" cy="41275"/>
          </a:xfrm>
          <a:prstGeom prst="ellipse">
            <a:avLst/>
          </a:prstGeom>
          <a:solidFill>
            <a:srgbClr val="55752F"/>
          </a:solidFill>
          <a:ln w="31750">
            <a:solidFill>
              <a:srgbClr val="55752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75" name="Rectangle 134">
            <a:extLst>
              <a:ext uri="{FF2B5EF4-FFF2-40B4-BE49-F238E27FC236}">
                <a16:creationId xmlns:a16="http://schemas.microsoft.com/office/drawing/2014/main" id="{3DFE3878-9619-BD48-86D7-ACCD69139EF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0521" y="95828"/>
            <a:ext cx="10620914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2400" b="1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Forecasting Future Earnings using the Cross-sectional Age Distribution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2400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Control Group Earnings + Treatment Effect</a:t>
            </a:r>
            <a:endParaRPr lang="en-US" sz="2400" b="1" dirty="0">
              <a:solidFill>
                <a:srgbClr val="00206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76" name="TextBox 375">
            <a:extLst>
              <a:ext uri="{FF2B5EF4-FFF2-40B4-BE49-F238E27FC236}">
                <a16:creationId xmlns:a16="http://schemas.microsoft.com/office/drawing/2014/main" id="{205FBB0D-2B17-8548-8A28-5ADFD0185897}"/>
              </a:ext>
            </a:extLst>
          </p:cNvPr>
          <p:cNvSpPr txBox="1"/>
          <p:nvPr/>
        </p:nvSpPr>
        <p:spPr>
          <a:xfrm>
            <a:off x="3475475" y="1674593"/>
            <a:ext cx="2937642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/>
              <a:t>Add Treatment Effect to Control Group Earnings</a:t>
            </a:r>
          </a:p>
        </p:txBody>
      </p:sp>
      <p:cxnSp>
        <p:nvCxnSpPr>
          <p:cNvPr id="377" name="Straight Arrow Connector 376">
            <a:extLst>
              <a:ext uri="{FF2B5EF4-FFF2-40B4-BE49-F238E27FC236}">
                <a16:creationId xmlns:a16="http://schemas.microsoft.com/office/drawing/2014/main" id="{AD740D5D-0F58-BF42-917B-D477E7154654}"/>
              </a:ext>
            </a:extLst>
          </p:cNvPr>
          <p:cNvCxnSpPr>
            <a:cxnSpLocks/>
          </p:cNvCxnSpPr>
          <p:nvPr/>
        </p:nvCxnSpPr>
        <p:spPr>
          <a:xfrm>
            <a:off x="5196946" y="2354792"/>
            <a:ext cx="370545" cy="315119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24258294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0">
        <p:fade/>
      </p:transition>
    </mc:Choice>
    <mc:Fallback xmlns="">
      <p:transition>
        <p:fade/>
      </p:transition>
    </mc:Fallback>
  </mc:AlternateContent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9" name="Freeform 13">
            <a:extLst>
              <a:ext uri="{FF2B5EF4-FFF2-40B4-BE49-F238E27FC236}">
                <a16:creationId xmlns:a16="http://schemas.microsoft.com/office/drawing/2014/main" id="{AEE6F000-DEFD-C44C-B46F-2F3899D8B550}"/>
              </a:ext>
            </a:extLst>
          </p:cNvPr>
          <p:cNvSpPr>
            <a:spLocks/>
          </p:cNvSpPr>
          <p:nvPr/>
        </p:nvSpPr>
        <p:spPr bwMode="auto">
          <a:xfrm>
            <a:off x="2338388" y="2925762"/>
            <a:ext cx="3149600" cy="219075"/>
          </a:xfrm>
          <a:custGeom>
            <a:avLst/>
            <a:gdLst>
              <a:gd name="T0" fmla="*/ 0 w 689"/>
              <a:gd name="T1" fmla="*/ 48 h 48"/>
              <a:gd name="T2" fmla="*/ 24 w 689"/>
              <a:gd name="T3" fmla="*/ 48 h 48"/>
              <a:gd name="T4" fmla="*/ 48 w 689"/>
              <a:gd name="T5" fmla="*/ 48 h 48"/>
              <a:gd name="T6" fmla="*/ 72 w 689"/>
              <a:gd name="T7" fmla="*/ 48 h 48"/>
              <a:gd name="T8" fmla="*/ 95 w 689"/>
              <a:gd name="T9" fmla="*/ 48 h 48"/>
              <a:gd name="T10" fmla="*/ 119 w 689"/>
              <a:gd name="T11" fmla="*/ 48 h 48"/>
              <a:gd name="T12" fmla="*/ 143 w 689"/>
              <a:gd name="T13" fmla="*/ 48 h 48"/>
              <a:gd name="T14" fmla="*/ 166 w 689"/>
              <a:gd name="T15" fmla="*/ 48 h 48"/>
              <a:gd name="T16" fmla="*/ 190 w 689"/>
              <a:gd name="T17" fmla="*/ 48 h 48"/>
              <a:gd name="T18" fmla="*/ 214 w 689"/>
              <a:gd name="T19" fmla="*/ 48 h 48"/>
              <a:gd name="T20" fmla="*/ 238 w 689"/>
              <a:gd name="T21" fmla="*/ 48 h 48"/>
              <a:gd name="T22" fmla="*/ 261 w 689"/>
              <a:gd name="T23" fmla="*/ 48 h 48"/>
              <a:gd name="T24" fmla="*/ 285 w 689"/>
              <a:gd name="T25" fmla="*/ 48 h 48"/>
              <a:gd name="T26" fmla="*/ 309 w 689"/>
              <a:gd name="T27" fmla="*/ 48 h 48"/>
              <a:gd name="T28" fmla="*/ 333 w 689"/>
              <a:gd name="T29" fmla="*/ 48 h 48"/>
              <a:gd name="T30" fmla="*/ 356 w 689"/>
              <a:gd name="T31" fmla="*/ 48 h 48"/>
              <a:gd name="T32" fmla="*/ 380 w 689"/>
              <a:gd name="T33" fmla="*/ 48 h 48"/>
              <a:gd name="T34" fmla="*/ 404 w 689"/>
              <a:gd name="T35" fmla="*/ 48 h 48"/>
              <a:gd name="T36" fmla="*/ 428 w 689"/>
              <a:gd name="T37" fmla="*/ 41 h 48"/>
              <a:gd name="T38" fmla="*/ 451 w 689"/>
              <a:gd name="T39" fmla="*/ 31 h 48"/>
              <a:gd name="T40" fmla="*/ 475 w 689"/>
              <a:gd name="T41" fmla="*/ 21 h 48"/>
              <a:gd name="T42" fmla="*/ 499 w 689"/>
              <a:gd name="T43" fmla="*/ 12 h 48"/>
              <a:gd name="T44" fmla="*/ 523 w 689"/>
              <a:gd name="T45" fmla="*/ 9 h 48"/>
              <a:gd name="T46" fmla="*/ 546 w 689"/>
              <a:gd name="T47" fmla="*/ 6 h 48"/>
              <a:gd name="T48" fmla="*/ 570 w 689"/>
              <a:gd name="T49" fmla="*/ 3 h 48"/>
              <a:gd name="T50" fmla="*/ 594 w 689"/>
              <a:gd name="T51" fmla="*/ 0 h 48"/>
              <a:gd name="T52" fmla="*/ 618 w 689"/>
              <a:gd name="T53" fmla="*/ 11 h 48"/>
              <a:gd name="T54" fmla="*/ 641 w 689"/>
              <a:gd name="T55" fmla="*/ 21 h 48"/>
              <a:gd name="T56" fmla="*/ 665 w 689"/>
              <a:gd name="T57" fmla="*/ 31 h 48"/>
              <a:gd name="T58" fmla="*/ 689 w 689"/>
              <a:gd name="T59" fmla="*/ 40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689" h="48">
                <a:moveTo>
                  <a:pt x="0" y="48"/>
                </a:moveTo>
                <a:lnTo>
                  <a:pt x="24" y="48"/>
                </a:lnTo>
                <a:lnTo>
                  <a:pt x="48" y="48"/>
                </a:lnTo>
                <a:lnTo>
                  <a:pt x="72" y="48"/>
                </a:lnTo>
                <a:lnTo>
                  <a:pt x="95" y="48"/>
                </a:lnTo>
                <a:lnTo>
                  <a:pt x="119" y="48"/>
                </a:lnTo>
                <a:lnTo>
                  <a:pt x="143" y="48"/>
                </a:lnTo>
                <a:lnTo>
                  <a:pt x="166" y="48"/>
                </a:lnTo>
                <a:lnTo>
                  <a:pt x="190" y="48"/>
                </a:lnTo>
                <a:lnTo>
                  <a:pt x="214" y="48"/>
                </a:lnTo>
                <a:lnTo>
                  <a:pt x="238" y="48"/>
                </a:lnTo>
                <a:lnTo>
                  <a:pt x="261" y="48"/>
                </a:lnTo>
                <a:lnTo>
                  <a:pt x="285" y="48"/>
                </a:lnTo>
                <a:lnTo>
                  <a:pt x="309" y="48"/>
                </a:lnTo>
                <a:lnTo>
                  <a:pt x="333" y="48"/>
                </a:lnTo>
                <a:lnTo>
                  <a:pt x="356" y="48"/>
                </a:lnTo>
                <a:lnTo>
                  <a:pt x="380" y="48"/>
                </a:lnTo>
                <a:lnTo>
                  <a:pt x="404" y="48"/>
                </a:lnTo>
                <a:lnTo>
                  <a:pt x="428" y="41"/>
                </a:lnTo>
                <a:lnTo>
                  <a:pt x="451" y="31"/>
                </a:lnTo>
                <a:lnTo>
                  <a:pt x="475" y="21"/>
                </a:lnTo>
                <a:lnTo>
                  <a:pt x="499" y="12"/>
                </a:lnTo>
                <a:lnTo>
                  <a:pt x="523" y="9"/>
                </a:lnTo>
                <a:lnTo>
                  <a:pt x="546" y="6"/>
                </a:lnTo>
                <a:lnTo>
                  <a:pt x="570" y="3"/>
                </a:lnTo>
                <a:lnTo>
                  <a:pt x="594" y="0"/>
                </a:lnTo>
                <a:lnTo>
                  <a:pt x="618" y="11"/>
                </a:lnTo>
                <a:lnTo>
                  <a:pt x="641" y="21"/>
                </a:lnTo>
                <a:lnTo>
                  <a:pt x="665" y="31"/>
                </a:lnTo>
                <a:lnTo>
                  <a:pt x="689" y="40"/>
                </a:lnTo>
              </a:path>
            </a:pathLst>
          </a:custGeom>
          <a:noFill/>
          <a:ln w="31750">
            <a:solidFill>
              <a:schemeClr val="bg1">
                <a:lumMod val="50000"/>
                <a:alpha val="4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80" name="Freeform 14">
            <a:extLst>
              <a:ext uri="{FF2B5EF4-FFF2-40B4-BE49-F238E27FC236}">
                <a16:creationId xmlns:a16="http://schemas.microsoft.com/office/drawing/2014/main" id="{8325455A-419B-FF4D-B6A6-8239256A31F0}"/>
              </a:ext>
            </a:extLst>
          </p:cNvPr>
          <p:cNvSpPr>
            <a:spLocks/>
          </p:cNvSpPr>
          <p:nvPr/>
        </p:nvSpPr>
        <p:spPr bwMode="auto">
          <a:xfrm>
            <a:off x="5487988" y="3108323"/>
            <a:ext cx="434975" cy="157165"/>
          </a:xfrm>
          <a:custGeom>
            <a:avLst/>
            <a:gdLst>
              <a:gd name="T0" fmla="*/ 0 w 72"/>
              <a:gd name="T1" fmla="*/ 0 h 26"/>
              <a:gd name="T2" fmla="*/ 24 w 72"/>
              <a:gd name="T3" fmla="*/ 9 h 26"/>
              <a:gd name="T4" fmla="*/ 48 w 72"/>
              <a:gd name="T5" fmla="*/ 18 h 26"/>
              <a:gd name="T6" fmla="*/ 72 w 72"/>
              <a:gd name="T7" fmla="*/ 26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72" h="26">
                <a:moveTo>
                  <a:pt x="0" y="0"/>
                </a:moveTo>
                <a:lnTo>
                  <a:pt x="24" y="9"/>
                </a:lnTo>
                <a:lnTo>
                  <a:pt x="48" y="18"/>
                </a:lnTo>
                <a:lnTo>
                  <a:pt x="72" y="26"/>
                </a:lnTo>
              </a:path>
            </a:pathLst>
          </a:custGeom>
          <a:noFill/>
          <a:ln w="31750">
            <a:solidFill>
              <a:schemeClr val="bg1">
                <a:lumMod val="50000"/>
                <a:alpha val="4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" name="AutoShape 3">
            <a:extLst>
              <a:ext uri="{FF2B5EF4-FFF2-40B4-BE49-F238E27FC236}">
                <a16:creationId xmlns:a16="http://schemas.microsoft.com/office/drawing/2014/main" id="{88C3F65E-A5A5-44B5-A4A7-D36F8AE873A9}"/>
              </a:ext>
            </a:extLst>
          </p:cNvPr>
          <p:cNvSpPr>
            <a:spLocks noChangeAspect="1" noChangeArrowheads="1" noTextEdit="1"/>
          </p:cNvSpPr>
          <p:nvPr/>
        </p:nvSpPr>
        <p:spPr bwMode="auto">
          <a:xfrm>
            <a:off x="609601" y="0"/>
            <a:ext cx="10972800" cy="68580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1" name="Rectangle 134">
            <a:extLst>
              <a:ext uri="{FF2B5EF4-FFF2-40B4-BE49-F238E27FC236}">
                <a16:creationId xmlns:a16="http://schemas.microsoft.com/office/drawing/2014/main" id="{F56F3191-28FF-4144-B408-E771F7829D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0521" y="95828"/>
            <a:ext cx="10620914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lvl="0">
              <a:defRPr/>
            </a:pPr>
            <a:r>
              <a:rPr lang="en-US" sz="2400" b="1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Forecasting Future Earnings using the Cross-sectional Age Distribution</a:t>
            </a:r>
          </a:p>
          <a:p>
            <a:pPr lvl="0">
              <a:defRPr/>
            </a:pPr>
            <a:r>
              <a:rPr lang="en-US" sz="2400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Treatment Group Forecast</a:t>
            </a:r>
            <a:endParaRPr lang="en-US" sz="2400" b="1" dirty="0">
              <a:solidFill>
                <a:srgbClr val="00206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10" name="Line 361">
            <a:extLst>
              <a:ext uri="{FF2B5EF4-FFF2-40B4-BE49-F238E27FC236}">
                <a16:creationId xmlns:a16="http://schemas.microsoft.com/office/drawing/2014/main" id="{02F61DD8-48F5-4759-942B-78C1D80541DD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0086976" y="1092200"/>
            <a:ext cx="0" cy="448945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11" name="Line 362">
            <a:extLst>
              <a:ext uri="{FF2B5EF4-FFF2-40B4-BE49-F238E27FC236}">
                <a16:creationId xmlns:a16="http://schemas.microsoft.com/office/drawing/2014/main" id="{E49778E1-B2B4-4B1F-97B0-075A4CFE9221}"/>
              </a:ext>
            </a:extLst>
          </p:cNvPr>
          <p:cNvSpPr>
            <a:spLocks noChangeShapeType="1"/>
          </p:cNvSpPr>
          <p:nvPr/>
        </p:nvSpPr>
        <p:spPr bwMode="auto">
          <a:xfrm>
            <a:off x="10086976" y="5430838"/>
            <a:ext cx="96838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12" name="Rectangle 363">
            <a:extLst>
              <a:ext uri="{FF2B5EF4-FFF2-40B4-BE49-F238E27FC236}">
                <a16:creationId xmlns:a16="http://schemas.microsoft.com/office/drawing/2014/main" id="{A644F954-41B2-4BA8-8782-0CF627B5BE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229851" y="5294313"/>
            <a:ext cx="255588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0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513" name="Line 364">
            <a:extLst>
              <a:ext uri="{FF2B5EF4-FFF2-40B4-BE49-F238E27FC236}">
                <a16:creationId xmlns:a16="http://schemas.microsoft.com/office/drawing/2014/main" id="{F065AD91-9101-47A7-968B-A04267815230}"/>
              </a:ext>
            </a:extLst>
          </p:cNvPr>
          <p:cNvSpPr>
            <a:spLocks noChangeShapeType="1"/>
          </p:cNvSpPr>
          <p:nvPr/>
        </p:nvSpPr>
        <p:spPr bwMode="auto">
          <a:xfrm>
            <a:off x="10086976" y="4732338"/>
            <a:ext cx="96838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14" name="Rectangle 365">
            <a:extLst>
              <a:ext uri="{FF2B5EF4-FFF2-40B4-BE49-F238E27FC236}">
                <a16:creationId xmlns:a16="http://schemas.microsoft.com/office/drawing/2014/main" id="{C593D8A5-7BF1-4B6D-B538-9064F67A956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229851" y="4598988"/>
            <a:ext cx="525463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10k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515" name="Line 366">
            <a:extLst>
              <a:ext uri="{FF2B5EF4-FFF2-40B4-BE49-F238E27FC236}">
                <a16:creationId xmlns:a16="http://schemas.microsoft.com/office/drawing/2014/main" id="{42F7CD69-91FD-4331-9C98-0D5FE6982B9B}"/>
              </a:ext>
            </a:extLst>
          </p:cNvPr>
          <p:cNvSpPr>
            <a:spLocks noChangeShapeType="1"/>
          </p:cNvSpPr>
          <p:nvPr/>
        </p:nvSpPr>
        <p:spPr bwMode="auto">
          <a:xfrm>
            <a:off x="10086976" y="4032250"/>
            <a:ext cx="96838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16" name="Rectangle 367">
            <a:extLst>
              <a:ext uri="{FF2B5EF4-FFF2-40B4-BE49-F238E27FC236}">
                <a16:creationId xmlns:a16="http://schemas.microsoft.com/office/drawing/2014/main" id="{79E68F2F-F72A-4219-A651-E0F5D9975D3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229851" y="3900488"/>
            <a:ext cx="525463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20k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517" name="Line 368">
            <a:extLst>
              <a:ext uri="{FF2B5EF4-FFF2-40B4-BE49-F238E27FC236}">
                <a16:creationId xmlns:a16="http://schemas.microsoft.com/office/drawing/2014/main" id="{F82C4CB3-5E55-4F36-BC2E-6C29F4ED6469}"/>
              </a:ext>
            </a:extLst>
          </p:cNvPr>
          <p:cNvSpPr>
            <a:spLocks noChangeShapeType="1"/>
          </p:cNvSpPr>
          <p:nvPr/>
        </p:nvSpPr>
        <p:spPr bwMode="auto">
          <a:xfrm>
            <a:off x="10086976" y="3336925"/>
            <a:ext cx="96838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18" name="Rectangle 369">
            <a:extLst>
              <a:ext uri="{FF2B5EF4-FFF2-40B4-BE49-F238E27FC236}">
                <a16:creationId xmlns:a16="http://schemas.microsoft.com/office/drawing/2014/main" id="{249F1F8D-9333-4C1D-A998-A42700E97E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229851" y="3200400"/>
            <a:ext cx="525463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30k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519" name="Line 370">
            <a:extLst>
              <a:ext uri="{FF2B5EF4-FFF2-40B4-BE49-F238E27FC236}">
                <a16:creationId xmlns:a16="http://schemas.microsoft.com/office/drawing/2014/main" id="{183002D8-227E-4952-91A5-15F4BE7C4886}"/>
              </a:ext>
            </a:extLst>
          </p:cNvPr>
          <p:cNvSpPr>
            <a:spLocks noChangeShapeType="1"/>
          </p:cNvSpPr>
          <p:nvPr/>
        </p:nvSpPr>
        <p:spPr bwMode="auto">
          <a:xfrm>
            <a:off x="10086976" y="2638425"/>
            <a:ext cx="96838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20" name="Rectangle 371">
            <a:extLst>
              <a:ext uri="{FF2B5EF4-FFF2-40B4-BE49-F238E27FC236}">
                <a16:creationId xmlns:a16="http://schemas.microsoft.com/office/drawing/2014/main" id="{3B15A366-AE7A-40C5-8A45-B4689EE162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229851" y="2505075"/>
            <a:ext cx="525463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40k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521" name="Line 372">
            <a:extLst>
              <a:ext uri="{FF2B5EF4-FFF2-40B4-BE49-F238E27FC236}">
                <a16:creationId xmlns:a16="http://schemas.microsoft.com/office/drawing/2014/main" id="{D1CE5C2B-C4AE-4BA0-A79F-21D49498DA38}"/>
              </a:ext>
            </a:extLst>
          </p:cNvPr>
          <p:cNvSpPr>
            <a:spLocks noChangeShapeType="1"/>
          </p:cNvSpPr>
          <p:nvPr/>
        </p:nvSpPr>
        <p:spPr bwMode="auto">
          <a:xfrm>
            <a:off x="10086976" y="1938338"/>
            <a:ext cx="96838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22" name="Rectangle 373">
            <a:extLst>
              <a:ext uri="{FF2B5EF4-FFF2-40B4-BE49-F238E27FC236}">
                <a16:creationId xmlns:a16="http://schemas.microsoft.com/office/drawing/2014/main" id="{E2684AD2-1620-4734-ABFE-4D53C0C3B1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229851" y="1806575"/>
            <a:ext cx="525463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50k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523" name="Line 374">
            <a:extLst>
              <a:ext uri="{FF2B5EF4-FFF2-40B4-BE49-F238E27FC236}">
                <a16:creationId xmlns:a16="http://schemas.microsoft.com/office/drawing/2014/main" id="{EB5DC9B7-C719-479D-AD01-58E08B33906E}"/>
              </a:ext>
            </a:extLst>
          </p:cNvPr>
          <p:cNvSpPr>
            <a:spLocks noChangeShapeType="1"/>
          </p:cNvSpPr>
          <p:nvPr/>
        </p:nvSpPr>
        <p:spPr bwMode="auto">
          <a:xfrm>
            <a:off x="10086976" y="1243013"/>
            <a:ext cx="96838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24" name="Rectangle 375">
            <a:extLst>
              <a:ext uri="{FF2B5EF4-FFF2-40B4-BE49-F238E27FC236}">
                <a16:creationId xmlns:a16="http://schemas.microsoft.com/office/drawing/2014/main" id="{BAA68078-9EA1-4E74-A738-8E01639E7C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229851" y="1106488"/>
            <a:ext cx="525463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60k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525" name="Rectangle 376">
            <a:extLst>
              <a:ext uri="{FF2B5EF4-FFF2-40B4-BE49-F238E27FC236}">
                <a16:creationId xmlns:a16="http://schemas.microsoft.com/office/drawing/2014/main" id="{06FF8A2C-6830-4A4A-AFC5-A3F07A32F364}"/>
              </a:ext>
            </a:extLst>
          </p:cNvPr>
          <p:cNvSpPr>
            <a:spLocks noChangeArrowheads="1"/>
          </p:cNvSpPr>
          <p:nvPr/>
        </p:nvSpPr>
        <p:spPr bwMode="auto">
          <a:xfrm rot="16200000">
            <a:off x="10883900" y="3089275"/>
            <a:ext cx="795338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Wage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526" name="Line 377">
            <a:extLst>
              <a:ext uri="{FF2B5EF4-FFF2-40B4-BE49-F238E27FC236}">
                <a16:creationId xmlns:a16="http://schemas.microsoft.com/office/drawing/2014/main" id="{23CB1DD9-3DD2-4A9E-8585-E876B6B1CFC5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187576" y="1092200"/>
            <a:ext cx="0" cy="4489450"/>
          </a:xfrm>
          <a:prstGeom prst="line">
            <a:avLst/>
          </a:prstGeom>
          <a:noFill/>
          <a:ln w="19050">
            <a:solidFill>
              <a:srgbClr val="DDDDD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27" name="Line 378">
            <a:extLst>
              <a:ext uri="{FF2B5EF4-FFF2-40B4-BE49-F238E27FC236}">
                <a16:creationId xmlns:a16="http://schemas.microsoft.com/office/drawing/2014/main" id="{F115A507-8A3F-4477-B737-8C5B15AFE23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095501" y="3144838"/>
            <a:ext cx="92075" cy="0"/>
          </a:xfrm>
          <a:prstGeom prst="line">
            <a:avLst/>
          </a:prstGeom>
          <a:noFill/>
          <a:ln w="19050">
            <a:solidFill>
              <a:srgbClr val="DDDDD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28" name="Rectangle 379">
            <a:extLst>
              <a:ext uri="{FF2B5EF4-FFF2-40B4-BE49-F238E27FC236}">
                <a16:creationId xmlns:a16="http://schemas.microsoft.com/office/drawing/2014/main" id="{84E215F1-DBF8-4467-AF92-F49A1D579B1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03413" y="3008313"/>
            <a:ext cx="142668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 dirty="0">
                <a:ln>
                  <a:noFill/>
                </a:ln>
                <a:solidFill>
                  <a:srgbClr val="DDDDDD"/>
                </a:solidFill>
                <a:effectLst/>
                <a:latin typeface="Arial" panose="020B0604020202020204" pitchFamily="34" charset="0"/>
              </a:rPr>
              <a:t>0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rgbClr val="DDDDDD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529" name="Line 380">
            <a:extLst>
              <a:ext uri="{FF2B5EF4-FFF2-40B4-BE49-F238E27FC236}">
                <a16:creationId xmlns:a16="http://schemas.microsoft.com/office/drawing/2014/main" id="{7BF0BF31-78E8-49A1-9937-F140A9C3C73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095501" y="5048250"/>
            <a:ext cx="92075" cy="0"/>
          </a:xfrm>
          <a:prstGeom prst="line">
            <a:avLst/>
          </a:prstGeom>
          <a:noFill/>
          <a:ln w="19050">
            <a:solidFill>
              <a:srgbClr val="DDDDD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30" name="Rectangle 381">
            <a:extLst>
              <a:ext uri="{FF2B5EF4-FFF2-40B4-BE49-F238E27FC236}">
                <a16:creationId xmlns:a16="http://schemas.microsoft.com/office/drawing/2014/main" id="{537645CA-0C18-43FE-A72D-54F3E0E53E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50988" y="4914900"/>
            <a:ext cx="498534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 dirty="0">
                <a:ln>
                  <a:noFill/>
                </a:ln>
                <a:solidFill>
                  <a:srgbClr val="DDDDDD"/>
                </a:solidFill>
                <a:effectLst/>
                <a:latin typeface="Arial" panose="020B0604020202020204" pitchFamily="34" charset="0"/>
              </a:rPr>
              <a:t>-40k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rgbClr val="DDDDDD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531" name="Line 382">
            <a:extLst>
              <a:ext uri="{FF2B5EF4-FFF2-40B4-BE49-F238E27FC236}">
                <a16:creationId xmlns:a16="http://schemas.microsoft.com/office/drawing/2014/main" id="{BE8821D5-55B0-4AAD-B913-3D806C19006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095501" y="4095750"/>
            <a:ext cx="92075" cy="0"/>
          </a:xfrm>
          <a:prstGeom prst="line">
            <a:avLst/>
          </a:prstGeom>
          <a:noFill/>
          <a:ln w="19050">
            <a:solidFill>
              <a:srgbClr val="DDDDD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32" name="Rectangle 383">
            <a:extLst>
              <a:ext uri="{FF2B5EF4-FFF2-40B4-BE49-F238E27FC236}">
                <a16:creationId xmlns:a16="http://schemas.microsoft.com/office/drawing/2014/main" id="{6176360F-9CE3-4BC4-838E-81FC355760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50988" y="3959225"/>
            <a:ext cx="498534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 dirty="0">
                <a:ln>
                  <a:noFill/>
                </a:ln>
                <a:solidFill>
                  <a:srgbClr val="DDDDDD"/>
                </a:solidFill>
                <a:effectLst/>
                <a:latin typeface="Arial" panose="020B0604020202020204" pitchFamily="34" charset="0"/>
              </a:rPr>
              <a:t>-20k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rgbClr val="DDDDDD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533" name="Line 384">
            <a:extLst>
              <a:ext uri="{FF2B5EF4-FFF2-40B4-BE49-F238E27FC236}">
                <a16:creationId xmlns:a16="http://schemas.microsoft.com/office/drawing/2014/main" id="{A9521E52-A5FB-4D2B-B546-C75A8A046EA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095501" y="2193925"/>
            <a:ext cx="92075" cy="0"/>
          </a:xfrm>
          <a:prstGeom prst="line">
            <a:avLst/>
          </a:prstGeom>
          <a:noFill/>
          <a:ln w="19050">
            <a:solidFill>
              <a:srgbClr val="DDDDD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34" name="Rectangle 385">
            <a:extLst>
              <a:ext uri="{FF2B5EF4-FFF2-40B4-BE49-F238E27FC236}">
                <a16:creationId xmlns:a16="http://schemas.microsoft.com/office/drawing/2014/main" id="{C52A82B3-FA8E-46DD-A44B-8F8A38F311E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33538" y="2057400"/>
            <a:ext cx="413575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 dirty="0">
                <a:ln>
                  <a:noFill/>
                </a:ln>
                <a:solidFill>
                  <a:srgbClr val="DDDDDD"/>
                </a:solidFill>
                <a:effectLst/>
                <a:latin typeface="Arial" panose="020B0604020202020204" pitchFamily="34" charset="0"/>
              </a:rPr>
              <a:t>20k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rgbClr val="DDDDDD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535" name="Line 386">
            <a:extLst>
              <a:ext uri="{FF2B5EF4-FFF2-40B4-BE49-F238E27FC236}">
                <a16:creationId xmlns:a16="http://schemas.microsoft.com/office/drawing/2014/main" id="{EF23DA4F-1411-4BF7-8BF9-87FE5BC9750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095501" y="1243013"/>
            <a:ext cx="92075" cy="0"/>
          </a:xfrm>
          <a:prstGeom prst="line">
            <a:avLst/>
          </a:prstGeom>
          <a:noFill/>
          <a:ln w="19050">
            <a:solidFill>
              <a:srgbClr val="DDDDD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36" name="Rectangle 387">
            <a:extLst>
              <a:ext uri="{FF2B5EF4-FFF2-40B4-BE49-F238E27FC236}">
                <a16:creationId xmlns:a16="http://schemas.microsoft.com/office/drawing/2014/main" id="{2F99D6CC-591B-46C2-9BC0-2CB4B14889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33538" y="1106488"/>
            <a:ext cx="413575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 dirty="0">
                <a:ln>
                  <a:noFill/>
                </a:ln>
                <a:solidFill>
                  <a:srgbClr val="DDDDDD"/>
                </a:solidFill>
                <a:effectLst/>
                <a:latin typeface="Arial" panose="020B0604020202020204" pitchFamily="34" charset="0"/>
              </a:rPr>
              <a:t>40k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rgbClr val="DDDDDD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537" name="Rectangle 388">
            <a:extLst>
              <a:ext uri="{FF2B5EF4-FFF2-40B4-BE49-F238E27FC236}">
                <a16:creationId xmlns:a16="http://schemas.microsoft.com/office/drawing/2014/main" id="{185E00FF-FA7F-4808-81D8-8DE000CFC7B0}"/>
              </a:ext>
            </a:extLst>
          </p:cNvPr>
          <p:cNvSpPr>
            <a:spLocks noChangeArrowheads="1"/>
          </p:cNvSpPr>
          <p:nvPr/>
        </p:nvSpPr>
        <p:spPr bwMode="auto">
          <a:xfrm rot="16200000">
            <a:off x="-313679" y="3104455"/>
            <a:ext cx="2492670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 dirty="0">
                <a:ln>
                  <a:noFill/>
                </a:ln>
                <a:solidFill>
                  <a:srgbClr val="DDDDDD"/>
                </a:solidFill>
                <a:effectLst/>
                <a:latin typeface="Arial" panose="020B0604020202020204" pitchFamily="34" charset="0"/>
              </a:rPr>
              <a:t>Cumulative Govt Cost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rgbClr val="DDDDDD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538" name="Line 389">
            <a:extLst>
              <a:ext uri="{FF2B5EF4-FFF2-40B4-BE49-F238E27FC236}">
                <a16:creationId xmlns:a16="http://schemas.microsoft.com/office/drawing/2014/main" id="{7E40DCE5-B79A-4527-A225-5F4BEDF69533}"/>
              </a:ext>
            </a:extLst>
          </p:cNvPr>
          <p:cNvSpPr>
            <a:spLocks noChangeShapeType="1"/>
          </p:cNvSpPr>
          <p:nvPr/>
        </p:nvSpPr>
        <p:spPr bwMode="auto">
          <a:xfrm>
            <a:off x="2187576" y="5581650"/>
            <a:ext cx="7899400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39" name="Line 390">
            <a:extLst>
              <a:ext uri="{FF2B5EF4-FFF2-40B4-BE49-F238E27FC236}">
                <a16:creationId xmlns:a16="http://schemas.microsoft.com/office/drawing/2014/main" id="{274F214C-95DA-4EC3-AEB3-3F3CFCCE3346}"/>
              </a:ext>
            </a:extLst>
          </p:cNvPr>
          <p:cNvSpPr>
            <a:spLocks noChangeShapeType="1"/>
          </p:cNvSpPr>
          <p:nvPr/>
        </p:nvSpPr>
        <p:spPr bwMode="auto">
          <a:xfrm>
            <a:off x="2338388" y="5581650"/>
            <a:ext cx="0" cy="92075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40" name="Rectangle 391">
            <a:extLst>
              <a:ext uri="{FF2B5EF4-FFF2-40B4-BE49-F238E27FC236}">
                <a16:creationId xmlns:a16="http://schemas.microsoft.com/office/drawing/2014/main" id="{82AA96BC-D606-4247-B61A-099CA7F96D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68538" y="5724525"/>
            <a:ext cx="255588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0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541" name="Line 392">
            <a:extLst>
              <a:ext uri="{FF2B5EF4-FFF2-40B4-BE49-F238E27FC236}">
                <a16:creationId xmlns:a16="http://schemas.microsoft.com/office/drawing/2014/main" id="{FBA2B112-0679-4E27-9B37-71523367CCA7}"/>
              </a:ext>
            </a:extLst>
          </p:cNvPr>
          <p:cNvSpPr>
            <a:spLocks noChangeShapeType="1"/>
          </p:cNvSpPr>
          <p:nvPr/>
        </p:nvSpPr>
        <p:spPr bwMode="auto">
          <a:xfrm>
            <a:off x="3425826" y="5581650"/>
            <a:ext cx="0" cy="92075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42" name="Rectangle 393">
            <a:extLst>
              <a:ext uri="{FF2B5EF4-FFF2-40B4-BE49-F238E27FC236}">
                <a16:creationId xmlns:a16="http://schemas.microsoft.com/office/drawing/2014/main" id="{E921969F-40FA-42D7-940C-3CFB1F5DDF4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84538" y="5724525"/>
            <a:ext cx="398463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10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543" name="Line 394">
            <a:extLst>
              <a:ext uri="{FF2B5EF4-FFF2-40B4-BE49-F238E27FC236}">
                <a16:creationId xmlns:a16="http://schemas.microsoft.com/office/drawing/2014/main" id="{48E1DF24-5DDE-49AA-8653-6F4A1D1C2CD3}"/>
              </a:ext>
            </a:extLst>
          </p:cNvPr>
          <p:cNvSpPr>
            <a:spLocks noChangeShapeType="1"/>
          </p:cNvSpPr>
          <p:nvPr/>
        </p:nvSpPr>
        <p:spPr bwMode="auto">
          <a:xfrm>
            <a:off x="4510088" y="5581650"/>
            <a:ext cx="0" cy="92075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44" name="Rectangle 395">
            <a:extLst>
              <a:ext uri="{FF2B5EF4-FFF2-40B4-BE49-F238E27FC236}">
                <a16:creationId xmlns:a16="http://schemas.microsoft.com/office/drawing/2014/main" id="{8452D2F4-2184-471D-83F6-112C8750971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67213" y="5724525"/>
            <a:ext cx="398463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20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545" name="Line 396">
            <a:extLst>
              <a:ext uri="{FF2B5EF4-FFF2-40B4-BE49-F238E27FC236}">
                <a16:creationId xmlns:a16="http://schemas.microsoft.com/office/drawing/2014/main" id="{9CD4E29E-2200-4D62-892B-8E08A9BA2AF6}"/>
              </a:ext>
            </a:extLst>
          </p:cNvPr>
          <p:cNvSpPr>
            <a:spLocks noChangeShapeType="1"/>
          </p:cNvSpPr>
          <p:nvPr/>
        </p:nvSpPr>
        <p:spPr bwMode="auto">
          <a:xfrm>
            <a:off x="5592763" y="5581650"/>
            <a:ext cx="0" cy="92075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46" name="Rectangle 397">
            <a:extLst>
              <a:ext uri="{FF2B5EF4-FFF2-40B4-BE49-F238E27FC236}">
                <a16:creationId xmlns:a16="http://schemas.microsoft.com/office/drawing/2014/main" id="{8F243123-380D-462D-B178-E8DF5369E53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51476" y="5724525"/>
            <a:ext cx="398463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30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547" name="Line 398">
            <a:extLst>
              <a:ext uri="{FF2B5EF4-FFF2-40B4-BE49-F238E27FC236}">
                <a16:creationId xmlns:a16="http://schemas.microsoft.com/office/drawing/2014/main" id="{DB5479F2-550E-4CEF-9CED-0E32FAA5F7C1}"/>
              </a:ext>
            </a:extLst>
          </p:cNvPr>
          <p:cNvSpPr>
            <a:spLocks noChangeShapeType="1"/>
          </p:cNvSpPr>
          <p:nvPr/>
        </p:nvSpPr>
        <p:spPr bwMode="auto">
          <a:xfrm>
            <a:off x="6681788" y="5581650"/>
            <a:ext cx="0" cy="92075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48" name="Rectangle 399">
            <a:extLst>
              <a:ext uri="{FF2B5EF4-FFF2-40B4-BE49-F238E27FC236}">
                <a16:creationId xmlns:a16="http://schemas.microsoft.com/office/drawing/2014/main" id="{1D3E1BE5-BBBA-4B72-9129-72D01ADE7F2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38913" y="5724525"/>
            <a:ext cx="398463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40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549" name="Line 400">
            <a:extLst>
              <a:ext uri="{FF2B5EF4-FFF2-40B4-BE49-F238E27FC236}">
                <a16:creationId xmlns:a16="http://schemas.microsoft.com/office/drawing/2014/main" id="{254F68B4-298E-4579-A507-83F616531D6D}"/>
              </a:ext>
            </a:extLst>
          </p:cNvPr>
          <p:cNvSpPr>
            <a:spLocks noChangeShapeType="1"/>
          </p:cNvSpPr>
          <p:nvPr/>
        </p:nvSpPr>
        <p:spPr bwMode="auto">
          <a:xfrm>
            <a:off x="7764463" y="5581650"/>
            <a:ext cx="0" cy="92075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50" name="Rectangle 401">
            <a:extLst>
              <a:ext uri="{FF2B5EF4-FFF2-40B4-BE49-F238E27FC236}">
                <a16:creationId xmlns:a16="http://schemas.microsoft.com/office/drawing/2014/main" id="{DE258DE5-3292-4726-8974-6975E7A9D4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23176" y="5724525"/>
            <a:ext cx="398463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50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551" name="Line 402">
            <a:extLst>
              <a:ext uri="{FF2B5EF4-FFF2-40B4-BE49-F238E27FC236}">
                <a16:creationId xmlns:a16="http://schemas.microsoft.com/office/drawing/2014/main" id="{1BE7AA42-1E83-4C26-8008-8A75877CE507}"/>
              </a:ext>
            </a:extLst>
          </p:cNvPr>
          <p:cNvSpPr>
            <a:spLocks noChangeShapeType="1"/>
          </p:cNvSpPr>
          <p:nvPr/>
        </p:nvSpPr>
        <p:spPr bwMode="auto">
          <a:xfrm>
            <a:off x="8853488" y="5581650"/>
            <a:ext cx="0" cy="92075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52" name="Rectangle 403">
            <a:extLst>
              <a:ext uri="{FF2B5EF4-FFF2-40B4-BE49-F238E27FC236}">
                <a16:creationId xmlns:a16="http://schemas.microsoft.com/office/drawing/2014/main" id="{0E683803-7FE1-426D-B246-2661579BCF0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710613" y="5724525"/>
            <a:ext cx="398463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60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553" name="Line 404">
            <a:extLst>
              <a:ext uri="{FF2B5EF4-FFF2-40B4-BE49-F238E27FC236}">
                <a16:creationId xmlns:a16="http://schemas.microsoft.com/office/drawing/2014/main" id="{7E7A9BDB-2B82-4990-AADE-B0FC16674F88}"/>
              </a:ext>
            </a:extLst>
          </p:cNvPr>
          <p:cNvSpPr>
            <a:spLocks noChangeShapeType="1"/>
          </p:cNvSpPr>
          <p:nvPr/>
        </p:nvSpPr>
        <p:spPr bwMode="auto">
          <a:xfrm>
            <a:off x="9936163" y="5581650"/>
            <a:ext cx="0" cy="92075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54" name="Rectangle 405">
            <a:extLst>
              <a:ext uri="{FF2B5EF4-FFF2-40B4-BE49-F238E27FC236}">
                <a16:creationId xmlns:a16="http://schemas.microsoft.com/office/drawing/2014/main" id="{8B4FA152-9B5A-44F7-B504-38A4C6586352}"/>
              </a:ext>
            </a:extLst>
          </p:cNvPr>
          <p:cNvSpPr>
            <a:spLocks noChangeArrowheads="1"/>
          </p:cNvSpPr>
          <p:nvPr/>
        </p:nvSpPr>
        <p:spPr bwMode="auto">
          <a:xfrm>
            <a:off x="9794876" y="5724525"/>
            <a:ext cx="398463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70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1" name="Rectangle 407">
            <a:extLst>
              <a:ext uri="{FF2B5EF4-FFF2-40B4-BE49-F238E27FC236}">
                <a16:creationId xmlns:a16="http://schemas.microsoft.com/office/drawing/2014/main" id="{51A2283A-1DE1-4A1A-ABC8-4D55B4B0DD6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13438" y="6038850"/>
            <a:ext cx="566738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Age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grpSp>
        <p:nvGrpSpPr>
          <p:cNvPr id="971" name="Group 970">
            <a:extLst>
              <a:ext uri="{FF2B5EF4-FFF2-40B4-BE49-F238E27FC236}">
                <a16:creationId xmlns:a16="http://schemas.microsoft.com/office/drawing/2014/main" id="{2B6418E4-6B16-4443-9FE7-1F1D3CFEDC82}"/>
              </a:ext>
            </a:extLst>
          </p:cNvPr>
          <p:cNvGrpSpPr/>
          <p:nvPr/>
        </p:nvGrpSpPr>
        <p:grpSpPr>
          <a:xfrm>
            <a:off x="2338388" y="2624137"/>
            <a:ext cx="3560763" cy="1047751"/>
            <a:chOff x="2338388" y="2624137"/>
            <a:chExt cx="3560763" cy="1047751"/>
          </a:xfrm>
        </p:grpSpPr>
        <p:sp>
          <p:nvSpPr>
            <p:cNvPr id="972" name="Line 15">
              <a:extLst>
                <a:ext uri="{FF2B5EF4-FFF2-40B4-BE49-F238E27FC236}">
                  <a16:creationId xmlns:a16="http://schemas.microsoft.com/office/drawing/2014/main" id="{E2FE2FC3-1F4A-4EDD-9983-52C45987C1C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338388" y="3144837"/>
              <a:ext cx="7938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73" name="Line 16">
              <a:extLst>
                <a:ext uri="{FF2B5EF4-FFF2-40B4-BE49-F238E27FC236}">
                  <a16:creationId xmlns:a16="http://schemas.microsoft.com/office/drawing/2014/main" id="{D643D977-4CA7-4240-A4C6-7C6FF3C6C9A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392363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74" name="Line 17">
              <a:extLst>
                <a:ext uri="{FF2B5EF4-FFF2-40B4-BE49-F238E27FC236}">
                  <a16:creationId xmlns:a16="http://schemas.microsoft.com/office/drawing/2014/main" id="{F2F70778-B303-46D3-8AA0-E19AF1B1E3E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447926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75" name="Line 18">
              <a:extLst>
                <a:ext uri="{FF2B5EF4-FFF2-40B4-BE49-F238E27FC236}">
                  <a16:creationId xmlns:a16="http://schemas.microsoft.com/office/drawing/2014/main" id="{D8682BFC-1767-47BE-82F4-94B3ED97BBE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501901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76" name="Line 19">
              <a:extLst>
                <a:ext uri="{FF2B5EF4-FFF2-40B4-BE49-F238E27FC236}">
                  <a16:creationId xmlns:a16="http://schemas.microsoft.com/office/drawing/2014/main" id="{69A598B4-CB80-4D44-A3E8-CB24DBE7AC8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557463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77" name="Line 20">
              <a:extLst>
                <a:ext uri="{FF2B5EF4-FFF2-40B4-BE49-F238E27FC236}">
                  <a16:creationId xmlns:a16="http://schemas.microsoft.com/office/drawing/2014/main" id="{E928222B-378C-4491-9B84-452A7185BCF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611438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78" name="Line 21">
              <a:extLst>
                <a:ext uri="{FF2B5EF4-FFF2-40B4-BE49-F238E27FC236}">
                  <a16:creationId xmlns:a16="http://schemas.microsoft.com/office/drawing/2014/main" id="{FB0A3F95-D0BA-47AF-9344-0070B9D4384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667001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79" name="Line 22">
              <a:extLst>
                <a:ext uri="{FF2B5EF4-FFF2-40B4-BE49-F238E27FC236}">
                  <a16:creationId xmlns:a16="http://schemas.microsoft.com/office/drawing/2014/main" id="{641A98E2-7637-4BD0-AD81-40E7BE5A5AB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722563" y="3144837"/>
              <a:ext cx="7938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80" name="Line 23">
              <a:extLst>
                <a:ext uri="{FF2B5EF4-FFF2-40B4-BE49-F238E27FC236}">
                  <a16:creationId xmlns:a16="http://schemas.microsoft.com/office/drawing/2014/main" id="{9AD2B59B-1A3D-412E-BABB-17030373B33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776538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81" name="Line 24">
              <a:extLst>
                <a:ext uri="{FF2B5EF4-FFF2-40B4-BE49-F238E27FC236}">
                  <a16:creationId xmlns:a16="http://schemas.microsoft.com/office/drawing/2014/main" id="{526278DD-59EA-4C0C-8CB6-6993F0B9A74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32101" y="3144837"/>
              <a:ext cx="7938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82" name="Line 25">
              <a:extLst>
                <a:ext uri="{FF2B5EF4-FFF2-40B4-BE49-F238E27FC236}">
                  <a16:creationId xmlns:a16="http://schemas.microsoft.com/office/drawing/2014/main" id="{E91F0154-5E90-482A-BC09-BE684F81DB1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86076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83" name="Line 26">
              <a:extLst>
                <a:ext uri="{FF2B5EF4-FFF2-40B4-BE49-F238E27FC236}">
                  <a16:creationId xmlns:a16="http://schemas.microsoft.com/office/drawing/2014/main" id="{32D876A1-E56D-429A-B0C8-55BC859E8F7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41638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84" name="Line 27">
              <a:extLst>
                <a:ext uri="{FF2B5EF4-FFF2-40B4-BE49-F238E27FC236}">
                  <a16:creationId xmlns:a16="http://schemas.microsoft.com/office/drawing/2014/main" id="{53442643-D290-4DB8-9DDD-78D7B9D3DD4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95613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85" name="Line 28">
              <a:extLst>
                <a:ext uri="{FF2B5EF4-FFF2-40B4-BE49-F238E27FC236}">
                  <a16:creationId xmlns:a16="http://schemas.microsoft.com/office/drawing/2014/main" id="{9DE5B6D3-6064-485C-8D54-43FB981E740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051176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86" name="Line 29">
              <a:extLst>
                <a:ext uri="{FF2B5EF4-FFF2-40B4-BE49-F238E27FC236}">
                  <a16:creationId xmlns:a16="http://schemas.microsoft.com/office/drawing/2014/main" id="{2D4EB4B2-91E1-4C10-A8B4-733D95B88DF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05151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87" name="Line 30">
              <a:extLst>
                <a:ext uri="{FF2B5EF4-FFF2-40B4-BE49-F238E27FC236}">
                  <a16:creationId xmlns:a16="http://schemas.microsoft.com/office/drawing/2014/main" id="{A58B9A91-4F90-43EE-9395-885B9DEB478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60713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88" name="Line 31">
              <a:extLst>
                <a:ext uri="{FF2B5EF4-FFF2-40B4-BE49-F238E27FC236}">
                  <a16:creationId xmlns:a16="http://schemas.microsoft.com/office/drawing/2014/main" id="{62D67B0E-A9BB-4A97-8FDF-C74F0611749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16276" y="3144837"/>
              <a:ext cx="7938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89" name="Line 32">
              <a:extLst>
                <a:ext uri="{FF2B5EF4-FFF2-40B4-BE49-F238E27FC236}">
                  <a16:creationId xmlns:a16="http://schemas.microsoft.com/office/drawing/2014/main" id="{27A308FE-B99C-44CD-A52C-685D96E81F2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70251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90" name="Line 33">
              <a:extLst>
                <a:ext uri="{FF2B5EF4-FFF2-40B4-BE49-F238E27FC236}">
                  <a16:creationId xmlns:a16="http://schemas.microsoft.com/office/drawing/2014/main" id="{C1B6C85C-5C5F-44F4-AA31-96179B67C3C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325813" y="3144837"/>
              <a:ext cx="7938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91" name="Line 85">
              <a:extLst>
                <a:ext uri="{FF2B5EF4-FFF2-40B4-BE49-F238E27FC236}">
                  <a16:creationId xmlns:a16="http://schemas.microsoft.com/office/drawing/2014/main" id="{5F230C75-11CD-4E8A-ACAB-82D6DB75B83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338388" y="3144837"/>
              <a:ext cx="7938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92" name="Line 86">
              <a:extLst>
                <a:ext uri="{FF2B5EF4-FFF2-40B4-BE49-F238E27FC236}">
                  <a16:creationId xmlns:a16="http://schemas.microsoft.com/office/drawing/2014/main" id="{6CE58CE7-E06F-4EBB-8B91-C335AC332ED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392363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93" name="Line 87">
              <a:extLst>
                <a:ext uri="{FF2B5EF4-FFF2-40B4-BE49-F238E27FC236}">
                  <a16:creationId xmlns:a16="http://schemas.microsoft.com/office/drawing/2014/main" id="{6137D7A7-5AFD-4018-BEDE-AB08C08B950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447926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94" name="Line 88">
              <a:extLst>
                <a:ext uri="{FF2B5EF4-FFF2-40B4-BE49-F238E27FC236}">
                  <a16:creationId xmlns:a16="http://schemas.microsoft.com/office/drawing/2014/main" id="{21543530-DF24-4FB8-A6AD-1C31211893D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501901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95" name="Line 89">
              <a:extLst>
                <a:ext uri="{FF2B5EF4-FFF2-40B4-BE49-F238E27FC236}">
                  <a16:creationId xmlns:a16="http://schemas.microsoft.com/office/drawing/2014/main" id="{386446DA-5F79-4A71-9AFA-1ADBC6D8AFA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557463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96" name="Line 90">
              <a:extLst>
                <a:ext uri="{FF2B5EF4-FFF2-40B4-BE49-F238E27FC236}">
                  <a16:creationId xmlns:a16="http://schemas.microsoft.com/office/drawing/2014/main" id="{22518913-54D6-4B95-AC26-6AAD5947995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611438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97" name="Line 91">
              <a:extLst>
                <a:ext uri="{FF2B5EF4-FFF2-40B4-BE49-F238E27FC236}">
                  <a16:creationId xmlns:a16="http://schemas.microsoft.com/office/drawing/2014/main" id="{CB6F33F7-75D6-45AA-8201-433387555AC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667001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98" name="Line 92">
              <a:extLst>
                <a:ext uri="{FF2B5EF4-FFF2-40B4-BE49-F238E27FC236}">
                  <a16:creationId xmlns:a16="http://schemas.microsoft.com/office/drawing/2014/main" id="{9EEF5064-5878-4D05-AB9A-BB4E5EDF310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722563" y="3144837"/>
              <a:ext cx="7938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99" name="Line 93">
              <a:extLst>
                <a:ext uri="{FF2B5EF4-FFF2-40B4-BE49-F238E27FC236}">
                  <a16:creationId xmlns:a16="http://schemas.microsoft.com/office/drawing/2014/main" id="{A73C05A5-EF83-499E-A301-80BA5199949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776538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00" name="Line 94">
              <a:extLst>
                <a:ext uri="{FF2B5EF4-FFF2-40B4-BE49-F238E27FC236}">
                  <a16:creationId xmlns:a16="http://schemas.microsoft.com/office/drawing/2014/main" id="{852413A5-9E31-44DB-86E8-06CE268D19E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32101" y="3144837"/>
              <a:ext cx="7938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01" name="Line 95">
              <a:extLst>
                <a:ext uri="{FF2B5EF4-FFF2-40B4-BE49-F238E27FC236}">
                  <a16:creationId xmlns:a16="http://schemas.microsoft.com/office/drawing/2014/main" id="{FE66E4C2-AE40-47AF-96D0-81FE0E2E1CD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86076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02" name="Line 96">
              <a:extLst>
                <a:ext uri="{FF2B5EF4-FFF2-40B4-BE49-F238E27FC236}">
                  <a16:creationId xmlns:a16="http://schemas.microsoft.com/office/drawing/2014/main" id="{187B1CAE-D3CC-4A29-8360-72832ADE082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41638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03" name="Line 97">
              <a:extLst>
                <a:ext uri="{FF2B5EF4-FFF2-40B4-BE49-F238E27FC236}">
                  <a16:creationId xmlns:a16="http://schemas.microsoft.com/office/drawing/2014/main" id="{D3E6ACB7-819D-4A60-9BDA-BC5C65C9EE7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95613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04" name="Line 98">
              <a:extLst>
                <a:ext uri="{FF2B5EF4-FFF2-40B4-BE49-F238E27FC236}">
                  <a16:creationId xmlns:a16="http://schemas.microsoft.com/office/drawing/2014/main" id="{44FC9330-1E0A-41C1-8F79-09294637C11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051176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05" name="Line 99">
              <a:extLst>
                <a:ext uri="{FF2B5EF4-FFF2-40B4-BE49-F238E27FC236}">
                  <a16:creationId xmlns:a16="http://schemas.microsoft.com/office/drawing/2014/main" id="{3F2565B8-AF8E-41F3-9E7B-5AD41649D17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05151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06" name="Line 100">
              <a:extLst>
                <a:ext uri="{FF2B5EF4-FFF2-40B4-BE49-F238E27FC236}">
                  <a16:creationId xmlns:a16="http://schemas.microsoft.com/office/drawing/2014/main" id="{E663F84B-0BAB-49F2-BA37-C71AB076FF2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60713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07" name="Line 101">
              <a:extLst>
                <a:ext uri="{FF2B5EF4-FFF2-40B4-BE49-F238E27FC236}">
                  <a16:creationId xmlns:a16="http://schemas.microsoft.com/office/drawing/2014/main" id="{504C3AC6-C4B7-4D75-A595-A7DB1200FD0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16276" y="3144837"/>
              <a:ext cx="7938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08" name="Line 102">
              <a:extLst>
                <a:ext uri="{FF2B5EF4-FFF2-40B4-BE49-F238E27FC236}">
                  <a16:creationId xmlns:a16="http://schemas.microsoft.com/office/drawing/2014/main" id="{445879AE-B148-4AD8-9598-028BE908310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70251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09" name="Line 103">
              <a:extLst>
                <a:ext uri="{FF2B5EF4-FFF2-40B4-BE49-F238E27FC236}">
                  <a16:creationId xmlns:a16="http://schemas.microsoft.com/office/drawing/2014/main" id="{3FD212FC-E7B4-458E-A539-637DB3CC028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325813" y="3144837"/>
              <a:ext cx="7938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10" name="Line 138">
              <a:extLst>
                <a:ext uri="{FF2B5EF4-FFF2-40B4-BE49-F238E27FC236}">
                  <a16:creationId xmlns:a16="http://schemas.microsoft.com/office/drawing/2014/main" id="{3D6028D5-7BE0-4C80-97B3-6276BA00AEA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213351" y="3314700"/>
              <a:ext cx="4763" cy="4763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11" name="Line 139">
              <a:extLst>
                <a:ext uri="{FF2B5EF4-FFF2-40B4-BE49-F238E27FC236}">
                  <a16:creationId xmlns:a16="http://schemas.microsoft.com/office/drawing/2014/main" id="{D520CB07-B8EE-44F9-BB99-1AC7375E7E7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259388" y="3341687"/>
              <a:ext cx="4763" cy="4763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12" name="Line 140">
              <a:extLst>
                <a:ext uri="{FF2B5EF4-FFF2-40B4-BE49-F238E27FC236}">
                  <a16:creationId xmlns:a16="http://schemas.microsoft.com/office/drawing/2014/main" id="{A7BA12D6-FAB9-4118-95F7-C0F73115264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310188" y="3365500"/>
              <a:ext cx="4763" cy="4763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13" name="Line 141">
              <a:extLst>
                <a:ext uri="{FF2B5EF4-FFF2-40B4-BE49-F238E27FC236}">
                  <a16:creationId xmlns:a16="http://schemas.microsoft.com/office/drawing/2014/main" id="{29D33D71-A91C-45CD-805A-C1C2C902BDB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359401" y="3387725"/>
              <a:ext cx="4763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14" name="Line 34">
              <a:extLst>
                <a:ext uri="{FF2B5EF4-FFF2-40B4-BE49-F238E27FC236}">
                  <a16:creationId xmlns:a16="http://schemas.microsoft.com/office/drawing/2014/main" id="{978013A6-289D-4F6B-B386-6CBB64BF9F9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379788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15" name="Line 35">
              <a:extLst>
                <a:ext uri="{FF2B5EF4-FFF2-40B4-BE49-F238E27FC236}">
                  <a16:creationId xmlns:a16="http://schemas.microsoft.com/office/drawing/2014/main" id="{8DA3B8C6-9E1A-41A1-8231-BB6055D6FB3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35351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16" name="Line 36">
              <a:extLst>
                <a:ext uri="{FF2B5EF4-FFF2-40B4-BE49-F238E27FC236}">
                  <a16:creationId xmlns:a16="http://schemas.microsoft.com/office/drawing/2014/main" id="{21CFB1E9-F958-4219-A034-11C09F46E45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89326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17" name="Line 37">
              <a:extLst>
                <a:ext uri="{FF2B5EF4-FFF2-40B4-BE49-F238E27FC236}">
                  <a16:creationId xmlns:a16="http://schemas.microsoft.com/office/drawing/2014/main" id="{3151EB46-A49C-4B4B-B4D5-9CC0BA3032D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44888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18" name="Line 38">
              <a:extLst>
                <a:ext uri="{FF2B5EF4-FFF2-40B4-BE49-F238E27FC236}">
                  <a16:creationId xmlns:a16="http://schemas.microsoft.com/office/drawing/2014/main" id="{8EC88EC5-7A38-48FA-A43E-D1D63B79347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00451" y="3144837"/>
              <a:ext cx="7938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19" name="Line 39">
              <a:extLst>
                <a:ext uri="{FF2B5EF4-FFF2-40B4-BE49-F238E27FC236}">
                  <a16:creationId xmlns:a16="http://schemas.microsoft.com/office/drawing/2014/main" id="{DD0A56C3-A015-41F3-94A5-F748812E821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54426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0" name="Line 40">
              <a:extLst>
                <a:ext uri="{FF2B5EF4-FFF2-40B4-BE49-F238E27FC236}">
                  <a16:creationId xmlns:a16="http://schemas.microsoft.com/office/drawing/2014/main" id="{FE0A2C57-7118-4A92-8E44-CC2C897BD86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09988" y="3144837"/>
              <a:ext cx="7938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1" name="Line 41">
              <a:extLst>
                <a:ext uri="{FF2B5EF4-FFF2-40B4-BE49-F238E27FC236}">
                  <a16:creationId xmlns:a16="http://schemas.microsoft.com/office/drawing/2014/main" id="{093534B7-5AB8-4392-A785-013A8A6F79E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63963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2" name="Line 42">
              <a:extLst>
                <a:ext uri="{FF2B5EF4-FFF2-40B4-BE49-F238E27FC236}">
                  <a16:creationId xmlns:a16="http://schemas.microsoft.com/office/drawing/2014/main" id="{0406E982-9AD8-4AC6-A926-8517BD7135C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819526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3" name="Line 43">
              <a:extLst>
                <a:ext uri="{FF2B5EF4-FFF2-40B4-BE49-F238E27FC236}">
                  <a16:creationId xmlns:a16="http://schemas.microsoft.com/office/drawing/2014/main" id="{B0FA0149-2C5B-47E5-9692-7DD27C2D6C0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873501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4" name="Line 44">
              <a:extLst>
                <a:ext uri="{FF2B5EF4-FFF2-40B4-BE49-F238E27FC236}">
                  <a16:creationId xmlns:a16="http://schemas.microsoft.com/office/drawing/2014/main" id="{5757B04A-4A33-477A-83B7-4F504523B7F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929063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5" name="Line 45">
              <a:extLst>
                <a:ext uri="{FF2B5EF4-FFF2-40B4-BE49-F238E27FC236}">
                  <a16:creationId xmlns:a16="http://schemas.microsoft.com/office/drawing/2014/main" id="{35E3D019-DC98-42BD-B80C-EF05EC51BAC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983038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6" name="Line 46">
              <a:extLst>
                <a:ext uri="{FF2B5EF4-FFF2-40B4-BE49-F238E27FC236}">
                  <a16:creationId xmlns:a16="http://schemas.microsoft.com/office/drawing/2014/main" id="{CF83402D-8DBB-4E83-8729-251FD2F306C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38601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7" name="Line 47">
              <a:extLst>
                <a:ext uri="{FF2B5EF4-FFF2-40B4-BE49-F238E27FC236}">
                  <a16:creationId xmlns:a16="http://schemas.microsoft.com/office/drawing/2014/main" id="{11F06B7D-07D3-45B8-9E9B-C2AB3B4F85A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94163" y="3144837"/>
              <a:ext cx="7938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8" name="Line 48">
              <a:extLst>
                <a:ext uri="{FF2B5EF4-FFF2-40B4-BE49-F238E27FC236}">
                  <a16:creationId xmlns:a16="http://schemas.microsoft.com/office/drawing/2014/main" id="{96F313BC-CA3E-4041-82F4-5C8119FBA0C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148138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9" name="Line 49">
              <a:extLst>
                <a:ext uri="{FF2B5EF4-FFF2-40B4-BE49-F238E27FC236}">
                  <a16:creationId xmlns:a16="http://schemas.microsoft.com/office/drawing/2014/main" id="{22CE680D-EDD6-4FCA-9DFF-D5B198DC58E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198938" y="3127375"/>
              <a:ext cx="4763" cy="4763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0" name="Line 50">
              <a:extLst>
                <a:ext uri="{FF2B5EF4-FFF2-40B4-BE49-F238E27FC236}">
                  <a16:creationId xmlns:a16="http://schemas.microsoft.com/office/drawing/2014/main" id="{93AC73E5-964D-4C52-AD26-BF27A2BC766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235451" y="3086100"/>
              <a:ext cx="4763" cy="4763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1" name="Line 51">
              <a:extLst>
                <a:ext uri="{FF2B5EF4-FFF2-40B4-BE49-F238E27FC236}">
                  <a16:creationId xmlns:a16="http://schemas.microsoft.com/office/drawing/2014/main" id="{B64AACD7-AE9B-40FC-96BB-0125703B543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276726" y="3049587"/>
              <a:ext cx="4763" cy="4763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2" name="Line 52">
              <a:extLst>
                <a:ext uri="{FF2B5EF4-FFF2-40B4-BE49-F238E27FC236}">
                  <a16:creationId xmlns:a16="http://schemas.microsoft.com/office/drawing/2014/main" id="{8727E0F2-644F-4E85-9AF8-C5E3DF0AE4C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313238" y="3008312"/>
              <a:ext cx="4763" cy="4763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3" name="Line 53">
              <a:extLst>
                <a:ext uri="{FF2B5EF4-FFF2-40B4-BE49-F238E27FC236}">
                  <a16:creationId xmlns:a16="http://schemas.microsoft.com/office/drawing/2014/main" id="{CAB0EC79-B3A8-491D-95D3-ADF97B67192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349751" y="2967037"/>
              <a:ext cx="4763" cy="4763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4" name="Line 54">
              <a:extLst>
                <a:ext uri="{FF2B5EF4-FFF2-40B4-BE49-F238E27FC236}">
                  <a16:creationId xmlns:a16="http://schemas.microsoft.com/office/drawing/2014/main" id="{69C727FE-969C-416A-8CA1-610C3B62ED3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386263" y="2925762"/>
              <a:ext cx="4763" cy="9525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5" name="Line 55">
              <a:extLst>
                <a:ext uri="{FF2B5EF4-FFF2-40B4-BE49-F238E27FC236}">
                  <a16:creationId xmlns:a16="http://schemas.microsoft.com/office/drawing/2014/main" id="{9CA9B3E6-D0E2-4F7F-8F26-986BA90E0F8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422776" y="2889250"/>
              <a:ext cx="4763" cy="4763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6" name="Line 56">
              <a:extLst>
                <a:ext uri="{FF2B5EF4-FFF2-40B4-BE49-F238E27FC236}">
                  <a16:creationId xmlns:a16="http://schemas.microsoft.com/office/drawing/2014/main" id="{28A55E30-90DD-4848-8B27-F9D1927CCFF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459288" y="2847975"/>
              <a:ext cx="4763" cy="4763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7" name="Line 57">
              <a:extLst>
                <a:ext uri="{FF2B5EF4-FFF2-40B4-BE49-F238E27FC236}">
                  <a16:creationId xmlns:a16="http://schemas.microsoft.com/office/drawing/2014/main" id="{0BB3CC11-3EA0-44CA-83A8-4D8AE72A90D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495801" y="2806700"/>
              <a:ext cx="4763" cy="4763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8" name="Line 58">
              <a:extLst>
                <a:ext uri="{FF2B5EF4-FFF2-40B4-BE49-F238E27FC236}">
                  <a16:creationId xmlns:a16="http://schemas.microsoft.com/office/drawing/2014/main" id="{6FA9571A-CE1C-4F16-855B-6E24B08F133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537076" y="2765425"/>
              <a:ext cx="4763" cy="4763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9" name="Line 59">
              <a:extLst>
                <a:ext uri="{FF2B5EF4-FFF2-40B4-BE49-F238E27FC236}">
                  <a16:creationId xmlns:a16="http://schemas.microsoft.com/office/drawing/2014/main" id="{FD7962ED-F175-4C42-84D9-20B5BC20D1B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573588" y="2724150"/>
              <a:ext cx="4763" cy="4763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0" name="Line 60">
              <a:extLst>
                <a:ext uri="{FF2B5EF4-FFF2-40B4-BE49-F238E27FC236}">
                  <a16:creationId xmlns:a16="http://schemas.microsoft.com/office/drawing/2014/main" id="{D21F0EB7-6FE6-4D46-913A-179E6A238EE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610101" y="2687637"/>
              <a:ext cx="4763" cy="4763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1" name="Line 61">
              <a:extLst>
                <a:ext uri="{FF2B5EF4-FFF2-40B4-BE49-F238E27FC236}">
                  <a16:creationId xmlns:a16="http://schemas.microsoft.com/office/drawing/2014/main" id="{2B69808C-1108-484E-ABD8-C26AB4127E3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660901" y="2674937"/>
              <a:ext cx="4763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2" name="Line 62">
              <a:extLst>
                <a:ext uri="{FF2B5EF4-FFF2-40B4-BE49-F238E27FC236}">
                  <a16:creationId xmlns:a16="http://schemas.microsoft.com/office/drawing/2014/main" id="{7EC9DA2D-485E-4D95-9CD9-85F16409099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14876" y="2665412"/>
              <a:ext cx="4763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3" name="Line 63">
              <a:extLst>
                <a:ext uri="{FF2B5EF4-FFF2-40B4-BE49-F238E27FC236}">
                  <a16:creationId xmlns:a16="http://schemas.microsoft.com/office/drawing/2014/main" id="{E77892F0-DA4B-4390-B731-F0C30E04435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70438" y="2655887"/>
              <a:ext cx="4763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4" name="Line 64">
              <a:extLst>
                <a:ext uri="{FF2B5EF4-FFF2-40B4-BE49-F238E27FC236}">
                  <a16:creationId xmlns:a16="http://schemas.microsoft.com/office/drawing/2014/main" id="{E63DE286-7A54-4428-B77E-994F3988356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819651" y="2647950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5" name="Line 65">
              <a:extLst>
                <a:ext uri="{FF2B5EF4-FFF2-40B4-BE49-F238E27FC236}">
                  <a16:creationId xmlns:a16="http://schemas.microsoft.com/office/drawing/2014/main" id="{A04DF835-49FE-493F-B3E9-03840AB96EB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875213" y="2638425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6" name="Line 66">
              <a:extLst>
                <a:ext uri="{FF2B5EF4-FFF2-40B4-BE49-F238E27FC236}">
                  <a16:creationId xmlns:a16="http://schemas.microsoft.com/office/drawing/2014/main" id="{F4F24B9C-C7EC-4E36-93FF-FF8F1184F96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930776" y="2628900"/>
              <a:ext cx="7938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7" name="Line 67">
              <a:extLst>
                <a:ext uri="{FF2B5EF4-FFF2-40B4-BE49-F238E27FC236}">
                  <a16:creationId xmlns:a16="http://schemas.microsoft.com/office/drawing/2014/main" id="{A2C0E98E-BA16-4ABE-BA00-CFF8A8A9F87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984751" y="26241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8" name="Line 68">
              <a:extLst>
                <a:ext uri="{FF2B5EF4-FFF2-40B4-BE49-F238E27FC236}">
                  <a16:creationId xmlns:a16="http://schemas.microsoft.com/office/drawing/2014/main" id="{910B773C-6FC9-449B-8916-30FEE47586C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040313" y="2624137"/>
              <a:ext cx="7938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9" name="Line 69">
              <a:extLst>
                <a:ext uri="{FF2B5EF4-FFF2-40B4-BE49-F238E27FC236}">
                  <a16:creationId xmlns:a16="http://schemas.microsoft.com/office/drawing/2014/main" id="{8D6DA570-AEAB-44E0-BBD7-6C5D3C3C216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089526" y="2638425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0" name="Line 70">
              <a:extLst>
                <a:ext uri="{FF2B5EF4-FFF2-40B4-BE49-F238E27FC236}">
                  <a16:creationId xmlns:a16="http://schemas.microsoft.com/office/drawing/2014/main" id="{A07E24D8-3E0B-4B2A-A944-DCC40DE7186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145088" y="2655887"/>
              <a:ext cx="4763" cy="4763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1" name="Line 71">
              <a:extLst>
                <a:ext uri="{FF2B5EF4-FFF2-40B4-BE49-F238E27FC236}">
                  <a16:creationId xmlns:a16="http://schemas.microsoft.com/office/drawing/2014/main" id="{D5D0D9B6-E219-4AC4-8A3A-032054995B7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195888" y="2674937"/>
              <a:ext cx="4763" cy="4763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2" name="Line 72">
              <a:extLst>
                <a:ext uri="{FF2B5EF4-FFF2-40B4-BE49-F238E27FC236}">
                  <a16:creationId xmlns:a16="http://schemas.microsoft.com/office/drawing/2014/main" id="{1D08ECF2-2C3C-48F3-A4F0-EFF603C3D03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245101" y="2692400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3" name="Line 73">
              <a:extLst>
                <a:ext uri="{FF2B5EF4-FFF2-40B4-BE49-F238E27FC236}">
                  <a16:creationId xmlns:a16="http://schemas.microsoft.com/office/drawing/2014/main" id="{183E4A09-7ABF-4786-9A4A-FA0C7BEC683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300663" y="2706687"/>
              <a:ext cx="4763" cy="4763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4" name="Line 74">
              <a:extLst>
                <a:ext uri="{FF2B5EF4-FFF2-40B4-BE49-F238E27FC236}">
                  <a16:creationId xmlns:a16="http://schemas.microsoft.com/office/drawing/2014/main" id="{52BF0446-3296-48C2-9F4F-EAEA2E60B17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351463" y="2720975"/>
              <a:ext cx="7938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5" name="Line 75">
              <a:extLst>
                <a:ext uri="{FF2B5EF4-FFF2-40B4-BE49-F238E27FC236}">
                  <a16:creationId xmlns:a16="http://schemas.microsoft.com/office/drawing/2014/main" id="{87F78C7A-6A84-4B99-8FBF-7539B25C4E3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405438" y="2733675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6" name="Line 76">
              <a:extLst>
                <a:ext uri="{FF2B5EF4-FFF2-40B4-BE49-F238E27FC236}">
                  <a16:creationId xmlns:a16="http://schemas.microsoft.com/office/drawing/2014/main" id="{DEC2B659-9CB2-4A88-9F0B-0F1118E6159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461001" y="2747962"/>
              <a:ext cx="4763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7" name="Line 77">
              <a:extLst>
                <a:ext uri="{FF2B5EF4-FFF2-40B4-BE49-F238E27FC236}">
                  <a16:creationId xmlns:a16="http://schemas.microsoft.com/office/drawing/2014/main" id="{0F6192CE-F5B0-4CBA-9D92-83C84D36612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510213" y="2762250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8" name="Line 78">
              <a:extLst>
                <a:ext uri="{FF2B5EF4-FFF2-40B4-BE49-F238E27FC236}">
                  <a16:creationId xmlns:a16="http://schemas.microsoft.com/office/drawing/2014/main" id="{9899A7F9-0D68-42EC-B6AF-A819B401133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565776" y="2774950"/>
              <a:ext cx="4763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9" name="Line 79">
              <a:extLst>
                <a:ext uri="{FF2B5EF4-FFF2-40B4-BE49-F238E27FC236}">
                  <a16:creationId xmlns:a16="http://schemas.microsoft.com/office/drawing/2014/main" id="{0F01AF9F-9F59-4527-BBF5-10F95E6616F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619751" y="2789237"/>
              <a:ext cx="4763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0" name="Line 80">
              <a:extLst>
                <a:ext uri="{FF2B5EF4-FFF2-40B4-BE49-F238E27FC236}">
                  <a16:creationId xmlns:a16="http://schemas.microsoft.com/office/drawing/2014/main" id="{A82C52EA-C747-494C-95AF-72A42FDCDDF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670551" y="28019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1" name="Line 81">
              <a:extLst>
                <a:ext uri="{FF2B5EF4-FFF2-40B4-BE49-F238E27FC236}">
                  <a16:creationId xmlns:a16="http://schemas.microsoft.com/office/drawing/2014/main" id="{BAE9D187-E3C2-4059-AA06-E9A3AC225CE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726113" y="2811462"/>
              <a:ext cx="4763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2" name="Line 82">
              <a:extLst>
                <a:ext uri="{FF2B5EF4-FFF2-40B4-BE49-F238E27FC236}">
                  <a16:creationId xmlns:a16="http://schemas.microsoft.com/office/drawing/2014/main" id="{6C593D1F-8375-480D-A64D-0CE188D60E7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780088" y="2820987"/>
              <a:ext cx="4763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3" name="Line 83">
              <a:extLst>
                <a:ext uri="{FF2B5EF4-FFF2-40B4-BE49-F238E27FC236}">
                  <a16:creationId xmlns:a16="http://schemas.microsoft.com/office/drawing/2014/main" id="{A181A4E3-27BB-4B99-A39F-CB15E30DDFA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835651" y="2830512"/>
              <a:ext cx="4763" cy="4763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4" name="Line 84">
              <a:extLst>
                <a:ext uri="{FF2B5EF4-FFF2-40B4-BE49-F238E27FC236}">
                  <a16:creationId xmlns:a16="http://schemas.microsoft.com/office/drawing/2014/main" id="{ACF70860-A347-4667-8C36-A170C62E9F9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886451" y="2838450"/>
              <a:ext cx="7938" cy="4763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5" name="Line 104">
              <a:extLst>
                <a:ext uri="{FF2B5EF4-FFF2-40B4-BE49-F238E27FC236}">
                  <a16:creationId xmlns:a16="http://schemas.microsoft.com/office/drawing/2014/main" id="{6D592166-F818-43A6-B658-309D125E132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379788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6" name="Line 105">
              <a:extLst>
                <a:ext uri="{FF2B5EF4-FFF2-40B4-BE49-F238E27FC236}">
                  <a16:creationId xmlns:a16="http://schemas.microsoft.com/office/drawing/2014/main" id="{DF43FCAD-EF48-462F-BE16-03B8B694875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35351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7" name="Line 106">
              <a:extLst>
                <a:ext uri="{FF2B5EF4-FFF2-40B4-BE49-F238E27FC236}">
                  <a16:creationId xmlns:a16="http://schemas.microsoft.com/office/drawing/2014/main" id="{47987F7F-1FD1-4B18-ADA7-4F6975524B5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89326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8" name="Line 107">
              <a:extLst>
                <a:ext uri="{FF2B5EF4-FFF2-40B4-BE49-F238E27FC236}">
                  <a16:creationId xmlns:a16="http://schemas.microsoft.com/office/drawing/2014/main" id="{BEACDA29-0DF6-44E7-B906-C199DEE207C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44888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9" name="Line 108">
              <a:extLst>
                <a:ext uri="{FF2B5EF4-FFF2-40B4-BE49-F238E27FC236}">
                  <a16:creationId xmlns:a16="http://schemas.microsoft.com/office/drawing/2014/main" id="{06F17E7E-1DA8-4710-991F-44939BA8F44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00451" y="3144837"/>
              <a:ext cx="7938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0" name="Line 109">
              <a:extLst>
                <a:ext uri="{FF2B5EF4-FFF2-40B4-BE49-F238E27FC236}">
                  <a16:creationId xmlns:a16="http://schemas.microsoft.com/office/drawing/2014/main" id="{C5B50212-0B2E-49E0-892F-94871242472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54426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1" name="Line 110">
              <a:extLst>
                <a:ext uri="{FF2B5EF4-FFF2-40B4-BE49-F238E27FC236}">
                  <a16:creationId xmlns:a16="http://schemas.microsoft.com/office/drawing/2014/main" id="{2E13BDDA-B4E5-48D2-995C-8CBF0E4FE90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09988" y="3144837"/>
              <a:ext cx="7938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2" name="Line 111">
              <a:extLst>
                <a:ext uri="{FF2B5EF4-FFF2-40B4-BE49-F238E27FC236}">
                  <a16:creationId xmlns:a16="http://schemas.microsoft.com/office/drawing/2014/main" id="{D7001A65-3F2F-4884-8D31-F32DA293C25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63963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3" name="Line 112">
              <a:extLst>
                <a:ext uri="{FF2B5EF4-FFF2-40B4-BE49-F238E27FC236}">
                  <a16:creationId xmlns:a16="http://schemas.microsoft.com/office/drawing/2014/main" id="{A8904448-75FF-449B-8D13-78B20685A7D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819526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4" name="Line 113">
              <a:extLst>
                <a:ext uri="{FF2B5EF4-FFF2-40B4-BE49-F238E27FC236}">
                  <a16:creationId xmlns:a16="http://schemas.microsoft.com/office/drawing/2014/main" id="{86E51E8B-1C85-444B-AAE4-D5D1479C0CA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873501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5" name="Line 114">
              <a:extLst>
                <a:ext uri="{FF2B5EF4-FFF2-40B4-BE49-F238E27FC236}">
                  <a16:creationId xmlns:a16="http://schemas.microsoft.com/office/drawing/2014/main" id="{B12D631B-44A3-4022-B4A5-CAA517CD356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929063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6" name="Line 115">
              <a:extLst>
                <a:ext uri="{FF2B5EF4-FFF2-40B4-BE49-F238E27FC236}">
                  <a16:creationId xmlns:a16="http://schemas.microsoft.com/office/drawing/2014/main" id="{FD9C18CE-0894-4B85-8BD4-2FA7E69F4FB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983038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7" name="Line 116">
              <a:extLst>
                <a:ext uri="{FF2B5EF4-FFF2-40B4-BE49-F238E27FC236}">
                  <a16:creationId xmlns:a16="http://schemas.microsoft.com/office/drawing/2014/main" id="{7A0B35A2-FF19-4855-A9C7-B1FE699F6FD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38601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8" name="Line 117">
              <a:extLst>
                <a:ext uri="{FF2B5EF4-FFF2-40B4-BE49-F238E27FC236}">
                  <a16:creationId xmlns:a16="http://schemas.microsoft.com/office/drawing/2014/main" id="{0B7BBDED-E168-46F4-8B13-2E345D94C6A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94163" y="3144837"/>
              <a:ext cx="7938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9" name="Line 118">
              <a:extLst>
                <a:ext uri="{FF2B5EF4-FFF2-40B4-BE49-F238E27FC236}">
                  <a16:creationId xmlns:a16="http://schemas.microsoft.com/office/drawing/2014/main" id="{9E82911B-F095-4A24-AB41-AB8881D52A4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148138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0" name="Line 119">
              <a:extLst>
                <a:ext uri="{FF2B5EF4-FFF2-40B4-BE49-F238E27FC236}">
                  <a16:creationId xmlns:a16="http://schemas.microsoft.com/office/drawing/2014/main" id="{F0174A49-B96F-44E4-86C7-AF411E5F488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03701" y="3154362"/>
              <a:ext cx="4763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1" name="Line 120">
              <a:extLst>
                <a:ext uri="{FF2B5EF4-FFF2-40B4-BE49-F238E27FC236}">
                  <a16:creationId xmlns:a16="http://schemas.microsoft.com/office/drawing/2014/main" id="{39054CE2-0581-4558-AC40-EBAAF436AE7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52913" y="3173412"/>
              <a:ext cx="4763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2" name="Line 121">
              <a:extLst>
                <a:ext uri="{FF2B5EF4-FFF2-40B4-BE49-F238E27FC236}">
                  <a16:creationId xmlns:a16="http://schemas.microsoft.com/office/drawing/2014/main" id="{95002538-3A06-4B8F-9ED8-949943219F3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03713" y="3190875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3" name="Line 122">
              <a:extLst>
                <a:ext uri="{FF2B5EF4-FFF2-40B4-BE49-F238E27FC236}">
                  <a16:creationId xmlns:a16="http://schemas.microsoft.com/office/drawing/2014/main" id="{25E7069E-3461-4BE3-9F2A-83D39826CD7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59276" y="3200400"/>
              <a:ext cx="7938" cy="4763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4" name="Line 123">
              <a:extLst>
                <a:ext uri="{FF2B5EF4-FFF2-40B4-BE49-F238E27FC236}">
                  <a16:creationId xmlns:a16="http://schemas.microsoft.com/office/drawing/2014/main" id="{6F97B3E3-230E-476D-BB00-E74B5C4100C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13251" y="3214687"/>
              <a:ext cx="4763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5" name="Line 124">
              <a:extLst>
                <a:ext uri="{FF2B5EF4-FFF2-40B4-BE49-F238E27FC236}">
                  <a16:creationId xmlns:a16="http://schemas.microsoft.com/office/drawing/2014/main" id="{B6A511F5-9D4A-4B7B-93E7-14B0B031AC7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64051" y="322738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6" name="Line 125">
              <a:extLst>
                <a:ext uri="{FF2B5EF4-FFF2-40B4-BE49-F238E27FC236}">
                  <a16:creationId xmlns:a16="http://schemas.microsoft.com/office/drawing/2014/main" id="{E95B0D15-3282-431C-A5DA-FB2FE449FE5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18026" y="3241675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7" name="Line 126">
              <a:extLst>
                <a:ext uri="{FF2B5EF4-FFF2-40B4-BE49-F238E27FC236}">
                  <a16:creationId xmlns:a16="http://schemas.microsoft.com/office/drawing/2014/main" id="{F3A00B5E-CC5D-4710-9462-58EB07032F4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73588" y="3251200"/>
              <a:ext cx="4763" cy="4763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8" name="Line 127">
              <a:extLst>
                <a:ext uri="{FF2B5EF4-FFF2-40B4-BE49-F238E27FC236}">
                  <a16:creationId xmlns:a16="http://schemas.microsoft.com/office/drawing/2014/main" id="{C7DD6D9C-E828-4E90-A522-069A9E426DE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624388" y="3263900"/>
              <a:ext cx="7938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9" name="Line 128">
              <a:extLst>
                <a:ext uri="{FF2B5EF4-FFF2-40B4-BE49-F238E27FC236}">
                  <a16:creationId xmlns:a16="http://schemas.microsoft.com/office/drawing/2014/main" id="{5DD95C9E-4C23-4B24-9E93-C00CBDCB220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678363" y="32591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0" name="Line 129">
              <a:extLst>
                <a:ext uri="{FF2B5EF4-FFF2-40B4-BE49-F238E27FC236}">
                  <a16:creationId xmlns:a16="http://schemas.microsoft.com/office/drawing/2014/main" id="{AF2503FE-4858-4D19-A9FA-D533967A15D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33926" y="3255962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1" name="Line 130">
              <a:extLst>
                <a:ext uri="{FF2B5EF4-FFF2-40B4-BE49-F238E27FC236}">
                  <a16:creationId xmlns:a16="http://schemas.microsoft.com/office/drawing/2014/main" id="{ABC27234-5859-4983-B21D-9FCD5793789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87901" y="3255962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2" name="Line 131">
              <a:extLst>
                <a:ext uri="{FF2B5EF4-FFF2-40B4-BE49-F238E27FC236}">
                  <a16:creationId xmlns:a16="http://schemas.microsoft.com/office/drawing/2014/main" id="{1A2CBA03-AEDC-4D47-A46C-9FF4A7BAC4C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843463" y="3251200"/>
              <a:ext cx="9525" cy="4763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3" name="Line 132">
              <a:extLst>
                <a:ext uri="{FF2B5EF4-FFF2-40B4-BE49-F238E27FC236}">
                  <a16:creationId xmlns:a16="http://schemas.microsoft.com/office/drawing/2014/main" id="{E9452D9F-08FE-4CAA-95D0-1639D585FA6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897438" y="3251200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4" name="Line 133">
              <a:extLst>
                <a:ext uri="{FF2B5EF4-FFF2-40B4-BE49-F238E27FC236}">
                  <a16:creationId xmlns:a16="http://schemas.microsoft.com/office/drawing/2014/main" id="{A55B9F1C-ABA4-4DE0-A3F6-0628B780965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953001" y="3246437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5" name="Line 134">
              <a:extLst>
                <a:ext uri="{FF2B5EF4-FFF2-40B4-BE49-F238E27FC236}">
                  <a16:creationId xmlns:a16="http://schemas.microsoft.com/office/drawing/2014/main" id="{2EA74D5C-0E2E-470E-A8D2-967FF107F9F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008563" y="3241675"/>
              <a:ext cx="7938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6" name="Line 135">
              <a:extLst>
                <a:ext uri="{FF2B5EF4-FFF2-40B4-BE49-F238E27FC236}">
                  <a16:creationId xmlns:a16="http://schemas.microsoft.com/office/drawing/2014/main" id="{41D9C724-3BEB-4C8E-AFBA-4B422461810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062538" y="3246437"/>
              <a:ext cx="4763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7" name="Line 136">
              <a:extLst>
                <a:ext uri="{FF2B5EF4-FFF2-40B4-BE49-F238E27FC236}">
                  <a16:creationId xmlns:a16="http://schemas.microsoft.com/office/drawing/2014/main" id="{E67CE4D1-0FB9-48DF-865C-8E73EE8E381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113338" y="3268662"/>
              <a:ext cx="4763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8" name="Line 137">
              <a:extLst>
                <a:ext uri="{FF2B5EF4-FFF2-40B4-BE49-F238E27FC236}">
                  <a16:creationId xmlns:a16="http://schemas.microsoft.com/office/drawing/2014/main" id="{7FE32E93-C38A-4FE8-A8E2-34C88CDB2FA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162551" y="3292475"/>
              <a:ext cx="4763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9" name="Line 142">
              <a:extLst>
                <a:ext uri="{FF2B5EF4-FFF2-40B4-BE49-F238E27FC236}">
                  <a16:creationId xmlns:a16="http://schemas.microsoft.com/office/drawing/2014/main" id="{848D4BD5-9DEC-4A3D-BFFA-77881B376F7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410201" y="3409950"/>
              <a:ext cx="4763" cy="4763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0" name="Line 143">
              <a:extLst>
                <a:ext uri="{FF2B5EF4-FFF2-40B4-BE49-F238E27FC236}">
                  <a16:creationId xmlns:a16="http://schemas.microsoft.com/office/drawing/2014/main" id="{6282AAF8-4203-4167-AE50-6369C419A1A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456238" y="3433763"/>
              <a:ext cx="9525" cy="4763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1" name="Line 144">
              <a:extLst>
                <a:ext uri="{FF2B5EF4-FFF2-40B4-BE49-F238E27FC236}">
                  <a16:creationId xmlns:a16="http://schemas.microsoft.com/office/drawing/2014/main" id="{CD3DB1FB-2AF0-453D-8758-E83D217B36E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505451" y="3460750"/>
              <a:ext cx="4763" cy="4763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2" name="Line 145">
              <a:extLst>
                <a:ext uri="{FF2B5EF4-FFF2-40B4-BE49-F238E27FC236}">
                  <a16:creationId xmlns:a16="http://schemas.microsoft.com/office/drawing/2014/main" id="{E0CB356A-E196-45BD-9769-288940162BE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556251" y="3487738"/>
              <a:ext cx="4763" cy="4763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3" name="Line 146">
              <a:extLst>
                <a:ext uri="{FF2B5EF4-FFF2-40B4-BE49-F238E27FC236}">
                  <a16:creationId xmlns:a16="http://schemas.microsoft.com/office/drawing/2014/main" id="{63BF3EAB-13C9-4BBF-8368-E6F7D86F77F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602288" y="3516313"/>
              <a:ext cx="4763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4" name="Line 147">
              <a:extLst>
                <a:ext uri="{FF2B5EF4-FFF2-40B4-BE49-F238E27FC236}">
                  <a16:creationId xmlns:a16="http://schemas.microsoft.com/office/drawing/2014/main" id="{8845FC3D-0BE9-4E7B-AAB4-F64FF29CAEF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653088" y="3538538"/>
              <a:ext cx="4763" cy="4763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5" name="Line 148">
              <a:extLst>
                <a:ext uri="{FF2B5EF4-FFF2-40B4-BE49-F238E27FC236}">
                  <a16:creationId xmlns:a16="http://schemas.microsoft.com/office/drawing/2014/main" id="{2C98754C-7BA9-4D89-B685-A22A520DFAB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697538" y="3565525"/>
              <a:ext cx="4763" cy="4763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6" name="Line 149">
              <a:extLst>
                <a:ext uri="{FF2B5EF4-FFF2-40B4-BE49-F238E27FC236}">
                  <a16:creationId xmlns:a16="http://schemas.microsoft.com/office/drawing/2014/main" id="{9313CF22-AAFA-4D09-911C-705603343F1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702301" y="3570288"/>
              <a:ext cx="0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7" name="Line 150">
              <a:extLst>
                <a:ext uri="{FF2B5EF4-FFF2-40B4-BE49-F238E27FC236}">
                  <a16:creationId xmlns:a16="http://schemas.microsoft.com/office/drawing/2014/main" id="{08D81697-147C-462E-831F-C8733939D2E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748338" y="3594100"/>
              <a:ext cx="4763" cy="4763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8" name="Line 151">
              <a:extLst>
                <a:ext uri="{FF2B5EF4-FFF2-40B4-BE49-F238E27FC236}">
                  <a16:creationId xmlns:a16="http://schemas.microsoft.com/office/drawing/2014/main" id="{C91B6D42-F618-4F30-9B5E-14F71942F75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794376" y="3616325"/>
              <a:ext cx="9525" cy="4763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9" name="Line 152">
              <a:extLst>
                <a:ext uri="{FF2B5EF4-FFF2-40B4-BE49-F238E27FC236}">
                  <a16:creationId xmlns:a16="http://schemas.microsoft.com/office/drawing/2014/main" id="{A7CD46F3-6FF5-4AC2-902A-979426AE88B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845176" y="3643313"/>
              <a:ext cx="3175" cy="4763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10" name="Line 153">
              <a:extLst>
                <a:ext uri="{FF2B5EF4-FFF2-40B4-BE49-F238E27FC236}">
                  <a16:creationId xmlns:a16="http://schemas.microsoft.com/office/drawing/2014/main" id="{0D145851-4E8D-4ACC-9E57-018EB223759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889626" y="3671888"/>
              <a:ext cx="9525" cy="0"/>
            </a:xfrm>
            <a:prstGeom prst="line">
              <a:avLst/>
            </a:prstGeom>
            <a:noFill/>
            <a:ln w="31750">
              <a:solidFill>
                <a:srgbClr val="1A476F">
                  <a:alpha val="40000"/>
                </a:srgb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111" name="Line 369">
            <a:extLst>
              <a:ext uri="{FF2B5EF4-FFF2-40B4-BE49-F238E27FC236}">
                <a16:creationId xmlns:a16="http://schemas.microsoft.com/office/drawing/2014/main" id="{4F77CEDD-7F8B-4C25-831F-B5D5039423F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095501" y="3144837"/>
            <a:ext cx="92075" cy="0"/>
          </a:xfrm>
          <a:prstGeom prst="line">
            <a:avLst/>
          </a:prstGeom>
          <a:noFill/>
          <a:ln w="19050">
            <a:solidFill>
              <a:srgbClr val="DDDDD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12" name="Line 371">
            <a:extLst>
              <a:ext uri="{FF2B5EF4-FFF2-40B4-BE49-F238E27FC236}">
                <a16:creationId xmlns:a16="http://schemas.microsoft.com/office/drawing/2014/main" id="{C32A0BA1-AC99-44B0-99ED-170AE332A45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095501" y="5048250"/>
            <a:ext cx="92075" cy="0"/>
          </a:xfrm>
          <a:prstGeom prst="line">
            <a:avLst/>
          </a:prstGeom>
          <a:noFill/>
          <a:ln w="19050">
            <a:solidFill>
              <a:srgbClr val="DDDDD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13" name="Line 373">
            <a:extLst>
              <a:ext uri="{FF2B5EF4-FFF2-40B4-BE49-F238E27FC236}">
                <a16:creationId xmlns:a16="http://schemas.microsoft.com/office/drawing/2014/main" id="{2ADDF8EC-1C71-446B-805E-DA35F705B3E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095501" y="4095750"/>
            <a:ext cx="92075" cy="0"/>
          </a:xfrm>
          <a:prstGeom prst="line">
            <a:avLst/>
          </a:prstGeom>
          <a:noFill/>
          <a:ln w="19050">
            <a:solidFill>
              <a:srgbClr val="DDDDD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14" name="Line 375">
            <a:extLst>
              <a:ext uri="{FF2B5EF4-FFF2-40B4-BE49-F238E27FC236}">
                <a16:creationId xmlns:a16="http://schemas.microsoft.com/office/drawing/2014/main" id="{E2F1E56E-FAE3-44A5-86A9-662A44F7EBF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095501" y="2193925"/>
            <a:ext cx="92075" cy="0"/>
          </a:xfrm>
          <a:prstGeom prst="line">
            <a:avLst/>
          </a:prstGeom>
          <a:noFill/>
          <a:ln w="19050">
            <a:solidFill>
              <a:srgbClr val="DDDDD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15" name="Line 377">
            <a:extLst>
              <a:ext uri="{FF2B5EF4-FFF2-40B4-BE49-F238E27FC236}">
                <a16:creationId xmlns:a16="http://schemas.microsoft.com/office/drawing/2014/main" id="{16DB451F-46E2-4A4F-A764-D0913C0E72D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095501" y="1243012"/>
            <a:ext cx="92075" cy="0"/>
          </a:xfrm>
          <a:prstGeom prst="line">
            <a:avLst/>
          </a:prstGeom>
          <a:noFill/>
          <a:ln w="19050">
            <a:solidFill>
              <a:srgbClr val="DDDDDD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20" name="Line 10">
            <a:extLst>
              <a:ext uri="{FF2B5EF4-FFF2-40B4-BE49-F238E27FC236}">
                <a16:creationId xmlns:a16="http://schemas.microsoft.com/office/drawing/2014/main" id="{12212595-6C53-4BC9-A6D6-97C214879604}"/>
              </a:ext>
            </a:extLst>
          </p:cNvPr>
          <p:cNvSpPr/>
          <p:nvPr/>
        </p:nvSpPr>
        <p:spPr>
          <a:xfrm>
            <a:off x="2211389" y="3144837"/>
            <a:ext cx="7885110" cy="17461"/>
          </a:xfrm>
          <a:prstGeom prst="line">
            <a:avLst/>
          </a:prstGeom>
          <a:ln w="28575">
            <a:solidFill>
              <a:srgbClr val="807F80">
                <a:alpha val="50000"/>
              </a:srgbClr>
            </a:solidFill>
          </a:ln>
        </p:spPr>
        <p:txBody>
          <a:bodyPr lIns="45719" rIns="45719"/>
          <a:lstStyle/>
          <a:p>
            <a:endParaRPr dirty="0"/>
          </a:p>
        </p:txBody>
      </p:sp>
      <p:sp>
        <p:nvSpPr>
          <p:cNvPr id="894" name="Line 691">
            <a:extLst>
              <a:ext uri="{FF2B5EF4-FFF2-40B4-BE49-F238E27FC236}">
                <a16:creationId xmlns:a16="http://schemas.microsoft.com/office/drawing/2014/main" id="{4B7C5D9A-918D-4A07-BC45-0B463A6B7118}"/>
              </a:ext>
            </a:extLst>
          </p:cNvPr>
          <p:cNvSpPr>
            <a:spLocks noChangeShapeType="1"/>
          </p:cNvSpPr>
          <p:nvPr/>
        </p:nvSpPr>
        <p:spPr bwMode="auto">
          <a:xfrm>
            <a:off x="7874009" y="3154362"/>
            <a:ext cx="0" cy="0"/>
          </a:xfrm>
          <a:prstGeom prst="line">
            <a:avLst/>
          </a:prstGeom>
          <a:noFill/>
          <a:ln w="31750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95" name="Line 692">
            <a:extLst>
              <a:ext uri="{FF2B5EF4-FFF2-40B4-BE49-F238E27FC236}">
                <a16:creationId xmlns:a16="http://schemas.microsoft.com/office/drawing/2014/main" id="{AC063F94-E6F1-4A5C-885E-68CDBC7928DF}"/>
              </a:ext>
            </a:extLst>
          </p:cNvPr>
          <p:cNvSpPr>
            <a:spLocks noChangeShapeType="1"/>
          </p:cNvSpPr>
          <p:nvPr/>
        </p:nvSpPr>
        <p:spPr bwMode="auto">
          <a:xfrm>
            <a:off x="7874009" y="3154362"/>
            <a:ext cx="4763" cy="0"/>
          </a:xfrm>
          <a:prstGeom prst="line">
            <a:avLst/>
          </a:prstGeom>
          <a:noFill/>
          <a:ln w="31750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96" name="Line 693">
            <a:extLst>
              <a:ext uri="{FF2B5EF4-FFF2-40B4-BE49-F238E27FC236}">
                <a16:creationId xmlns:a16="http://schemas.microsoft.com/office/drawing/2014/main" id="{9D354F20-D0B5-4367-9C64-6489E8CE38D5}"/>
              </a:ext>
            </a:extLst>
          </p:cNvPr>
          <p:cNvSpPr>
            <a:spLocks noChangeShapeType="1"/>
          </p:cNvSpPr>
          <p:nvPr/>
        </p:nvSpPr>
        <p:spPr bwMode="auto">
          <a:xfrm>
            <a:off x="7929572" y="3159125"/>
            <a:ext cx="4763" cy="0"/>
          </a:xfrm>
          <a:prstGeom prst="line">
            <a:avLst/>
          </a:prstGeom>
          <a:noFill/>
          <a:ln w="31750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97" name="Line 694">
            <a:extLst>
              <a:ext uri="{FF2B5EF4-FFF2-40B4-BE49-F238E27FC236}">
                <a16:creationId xmlns:a16="http://schemas.microsoft.com/office/drawing/2014/main" id="{5BEFC82E-92D7-44B6-B64E-8CE595E541ED}"/>
              </a:ext>
            </a:extLst>
          </p:cNvPr>
          <p:cNvSpPr>
            <a:spLocks noChangeShapeType="1"/>
          </p:cNvSpPr>
          <p:nvPr/>
        </p:nvSpPr>
        <p:spPr bwMode="auto">
          <a:xfrm>
            <a:off x="7980372" y="3163887"/>
            <a:ext cx="3175" cy="0"/>
          </a:xfrm>
          <a:prstGeom prst="line">
            <a:avLst/>
          </a:prstGeom>
          <a:noFill/>
          <a:ln w="31750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98" name="Line 695">
            <a:extLst>
              <a:ext uri="{FF2B5EF4-FFF2-40B4-BE49-F238E27FC236}">
                <a16:creationId xmlns:a16="http://schemas.microsoft.com/office/drawing/2014/main" id="{0140B9C4-B32D-4D1D-9B22-84EC6F354198}"/>
              </a:ext>
            </a:extLst>
          </p:cNvPr>
          <p:cNvSpPr>
            <a:spLocks noChangeShapeType="1"/>
          </p:cNvSpPr>
          <p:nvPr/>
        </p:nvSpPr>
        <p:spPr bwMode="auto">
          <a:xfrm>
            <a:off x="7983547" y="3163887"/>
            <a:ext cx="4763" cy="0"/>
          </a:xfrm>
          <a:prstGeom prst="line">
            <a:avLst/>
          </a:prstGeom>
          <a:noFill/>
          <a:ln w="31750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99" name="Line 696">
            <a:extLst>
              <a:ext uri="{FF2B5EF4-FFF2-40B4-BE49-F238E27FC236}">
                <a16:creationId xmlns:a16="http://schemas.microsoft.com/office/drawing/2014/main" id="{73CFE648-D1D8-4C58-82A3-AB43C7630127}"/>
              </a:ext>
            </a:extLst>
          </p:cNvPr>
          <p:cNvSpPr>
            <a:spLocks noChangeShapeType="1"/>
          </p:cNvSpPr>
          <p:nvPr/>
        </p:nvSpPr>
        <p:spPr bwMode="auto">
          <a:xfrm>
            <a:off x="8034347" y="3168650"/>
            <a:ext cx="9525" cy="0"/>
          </a:xfrm>
          <a:prstGeom prst="line">
            <a:avLst/>
          </a:prstGeom>
          <a:noFill/>
          <a:ln w="31750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00" name="Line 697">
            <a:extLst>
              <a:ext uri="{FF2B5EF4-FFF2-40B4-BE49-F238E27FC236}">
                <a16:creationId xmlns:a16="http://schemas.microsoft.com/office/drawing/2014/main" id="{681E4613-468A-4E4F-8AD0-421D117B19C7}"/>
              </a:ext>
            </a:extLst>
          </p:cNvPr>
          <p:cNvSpPr>
            <a:spLocks noChangeShapeType="1"/>
          </p:cNvSpPr>
          <p:nvPr/>
        </p:nvSpPr>
        <p:spPr bwMode="auto">
          <a:xfrm>
            <a:off x="8089909" y="3173412"/>
            <a:ext cx="0" cy="0"/>
          </a:xfrm>
          <a:prstGeom prst="line">
            <a:avLst/>
          </a:prstGeom>
          <a:noFill/>
          <a:ln w="31750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01" name="Line 698">
            <a:extLst>
              <a:ext uri="{FF2B5EF4-FFF2-40B4-BE49-F238E27FC236}">
                <a16:creationId xmlns:a16="http://schemas.microsoft.com/office/drawing/2014/main" id="{5DF9ED6D-7318-47F2-B200-67C92ADD866C}"/>
              </a:ext>
            </a:extLst>
          </p:cNvPr>
          <p:cNvSpPr>
            <a:spLocks noChangeShapeType="1"/>
          </p:cNvSpPr>
          <p:nvPr/>
        </p:nvSpPr>
        <p:spPr bwMode="auto">
          <a:xfrm>
            <a:off x="8089909" y="3173412"/>
            <a:ext cx="7938" cy="0"/>
          </a:xfrm>
          <a:prstGeom prst="line">
            <a:avLst/>
          </a:prstGeom>
          <a:noFill/>
          <a:ln w="31750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02" name="Line 699">
            <a:extLst>
              <a:ext uri="{FF2B5EF4-FFF2-40B4-BE49-F238E27FC236}">
                <a16:creationId xmlns:a16="http://schemas.microsoft.com/office/drawing/2014/main" id="{1AA19203-59FD-4F40-A412-96E5D59A4B5E}"/>
              </a:ext>
            </a:extLst>
          </p:cNvPr>
          <p:cNvSpPr>
            <a:spLocks noChangeShapeType="1"/>
          </p:cNvSpPr>
          <p:nvPr/>
        </p:nvSpPr>
        <p:spPr bwMode="auto">
          <a:xfrm>
            <a:off x="8143884" y="3178175"/>
            <a:ext cx="9525" cy="0"/>
          </a:xfrm>
          <a:prstGeom prst="line">
            <a:avLst/>
          </a:prstGeom>
          <a:noFill/>
          <a:ln w="31750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03" name="Line 700">
            <a:extLst>
              <a:ext uri="{FF2B5EF4-FFF2-40B4-BE49-F238E27FC236}">
                <a16:creationId xmlns:a16="http://schemas.microsoft.com/office/drawing/2014/main" id="{EEFC9336-2A4E-4B3A-B0CF-7EAFC32F55F5}"/>
              </a:ext>
            </a:extLst>
          </p:cNvPr>
          <p:cNvSpPr>
            <a:spLocks noChangeShapeType="1"/>
          </p:cNvSpPr>
          <p:nvPr/>
        </p:nvSpPr>
        <p:spPr bwMode="auto">
          <a:xfrm>
            <a:off x="8199447" y="3181350"/>
            <a:ext cx="9525" cy="0"/>
          </a:xfrm>
          <a:prstGeom prst="line">
            <a:avLst/>
          </a:prstGeom>
          <a:noFill/>
          <a:ln w="31750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04" name="Line 701">
            <a:extLst>
              <a:ext uri="{FF2B5EF4-FFF2-40B4-BE49-F238E27FC236}">
                <a16:creationId xmlns:a16="http://schemas.microsoft.com/office/drawing/2014/main" id="{0869FECD-51C9-4ED7-A649-FAA9D210B7F0}"/>
              </a:ext>
            </a:extLst>
          </p:cNvPr>
          <p:cNvSpPr>
            <a:spLocks noChangeShapeType="1"/>
          </p:cNvSpPr>
          <p:nvPr/>
        </p:nvSpPr>
        <p:spPr bwMode="auto">
          <a:xfrm>
            <a:off x="8253422" y="3186112"/>
            <a:ext cx="9525" cy="0"/>
          </a:xfrm>
          <a:prstGeom prst="line">
            <a:avLst/>
          </a:prstGeom>
          <a:noFill/>
          <a:ln w="31750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05" name="Line 702">
            <a:extLst>
              <a:ext uri="{FF2B5EF4-FFF2-40B4-BE49-F238E27FC236}">
                <a16:creationId xmlns:a16="http://schemas.microsoft.com/office/drawing/2014/main" id="{5C1BF6E1-C700-4096-A067-97D8321728B1}"/>
              </a:ext>
            </a:extLst>
          </p:cNvPr>
          <p:cNvSpPr>
            <a:spLocks noChangeShapeType="1"/>
          </p:cNvSpPr>
          <p:nvPr/>
        </p:nvSpPr>
        <p:spPr bwMode="auto">
          <a:xfrm>
            <a:off x="8308984" y="3190875"/>
            <a:ext cx="9525" cy="0"/>
          </a:xfrm>
          <a:prstGeom prst="line">
            <a:avLst/>
          </a:prstGeom>
          <a:noFill/>
          <a:ln w="31750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06" name="Line 703">
            <a:extLst>
              <a:ext uri="{FF2B5EF4-FFF2-40B4-BE49-F238E27FC236}">
                <a16:creationId xmlns:a16="http://schemas.microsoft.com/office/drawing/2014/main" id="{4F2C2D18-DD84-44CA-B647-09EE19868A2D}"/>
              </a:ext>
            </a:extLst>
          </p:cNvPr>
          <p:cNvSpPr>
            <a:spLocks noChangeShapeType="1"/>
          </p:cNvSpPr>
          <p:nvPr/>
        </p:nvSpPr>
        <p:spPr bwMode="auto">
          <a:xfrm>
            <a:off x="8362959" y="3195637"/>
            <a:ext cx="9525" cy="0"/>
          </a:xfrm>
          <a:prstGeom prst="line">
            <a:avLst/>
          </a:prstGeom>
          <a:noFill/>
          <a:ln w="31750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07" name="Line 704">
            <a:extLst>
              <a:ext uri="{FF2B5EF4-FFF2-40B4-BE49-F238E27FC236}">
                <a16:creationId xmlns:a16="http://schemas.microsoft.com/office/drawing/2014/main" id="{67619230-EC5A-4F15-B920-9186DE08010A}"/>
              </a:ext>
            </a:extLst>
          </p:cNvPr>
          <p:cNvSpPr>
            <a:spLocks noChangeShapeType="1"/>
          </p:cNvSpPr>
          <p:nvPr/>
        </p:nvSpPr>
        <p:spPr bwMode="auto">
          <a:xfrm>
            <a:off x="8418522" y="3200400"/>
            <a:ext cx="9525" cy="0"/>
          </a:xfrm>
          <a:prstGeom prst="line">
            <a:avLst/>
          </a:prstGeom>
          <a:noFill/>
          <a:ln w="31750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08" name="Line 705">
            <a:extLst>
              <a:ext uri="{FF2B5EF4-FFF2-40B4-BE49-F238E27FC236}">
                <a16:creationId xmlns:a16="http://schemas.microsoft.com/office/drawing/2014/main" id="{9CDAB20D-3B84-4D0C-A976-77333205A8A0}"/>
              </a:ext>
            </a:extLst>
          </p:cNvPr>
          <p:cNvSpPr>
            <a:spLocks noChangeShapeType="1"/>
          </p:cNvSpPr>
          <p:nvPr/>
        </p:nvSpPr>
        <p:spPr bwMode="auto">
          <a:xfrm>
            <a:off x="8474085" y="3205162"/>
            <a:ext cx="7938" cy="0"/>
          </a:xfrm>
          <a:prstGeom prst="line">
            <a:avLst/>
          </a:prstGeom>
          <a:noFill/>
          <a:ln w="31750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09" name="Line 706">
            <a:extLst>
              <a:ext uri="{FF2B5EF4-FFF2-40B4-BE49-F238E27FC236}">
                <a16:creationId xmlns:a16="http://schemas.microsoft.com/office/drawing/2014/main" id="{0F1D0C1D-B894-494C-9143-C44DF2D55F4A}"/>
              </a:ext>
            </a:extLst>
          </p:cNvPr>
          <p:cNvSpPr>
            <a:spLocks noChangeShapeType="1"/>
          </p:cNvSpPr>
          <p:nvPr/>
        </p:nvSpPr>
        <p:spPr bwMode="auto">
          <a:xfrm>
            <a:off x="8528060" y="3209925"/>
            <a:ext cx="9525" cy="0"/>
          </a:xfrm>
          <a:prstGeom prst="line">
            <a:avLst/>
          </a:prstGeom>
          <a:noFill/>
          <a:ln w="31750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10" name="Line 707">
            <a:extLst>
              <a:ext uri="{FF2B5EF4-FFF2-40B4-BE49-F238E27FC236}">
                <a16:creationId xmlns:a16="http://schemas.microsoft.com/office/drawing/2014/main" id="{F8A45A72-7CC3-459C-BE17-18D97DBD6229}"/>
              </a:ext>
            </a:extLst>
          </p:cNvPr>
          <p:cNvSpPr>
            <a:spLocks noChangeShapeType="1"/>
          </p:cNvSpPr>
          <p:nvPr/>
        </p:nvSpPr>
        <p:spPr bwMode="auto">
          <a:xfrm>
            <a:off x="8583622" y="3214687"/>
            <a:ext cx="7938" cy="0"/>
          </a:xfrm>
          <a:prstGeom prst="line">
            <a:avLst/>
          </a:prstGeom>
          <a:noFill/>
          <a:ln w="31750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11" name="Line 708">
            <a:extLst>
              <a:ext uri="{FF2B5EF4-FFF2-40B4-BE49-F238E27FC236}">
                <a16:creationId xmlns:a16="http://schemas.microsoft.com/office/drawing/2014/main" id="{AEACEA01-9FF2-4923-8E75-28E5E56D927E}"/>
              </a:ext>
            </a:extLst>
          </p:cNvPr>
          <p:cNvSpPr>
            <a:spLocks noChangeShapeType="1"/>
          </p:cNvSpPr>
          <p:nvPr/>
        </p:nvSpPr>
        <p:spPr bwMode="auto">
          <a:xfrm>
            <a:off x="8637597" y="3219450"/>
            <a:ext cx="4763" cy="0"/>
          </a:xfrm>
          <a:prstGeom prst="line">
            <a:avLst/>
          </a:prstGeom>
          <a:noFill/>
          <a:ln w="31750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12" name="Line 709">
            <a:extLst>
              <a:ext uri="{FF2B5EF4-FFF2-40B4-BE49-F238E27FC236}">
                <a16:creationId xmlns:a16="http://schemas.microsoft.com/office/drawing/2014/main" id="{B7E6DF77-F569-412A-867F-C072DF08376F}"/>
              </a:ext>
            </a:extLst>
          </p:cNvPr>
          <p:cNvSpPr>
            <a:spLocks noChangeShapeType="1"/>
          </p:cNvSpPr>
          <p:nvPr/>
        </p:nvSpPr>
        <p:spPr bwMode="auto">
          <a:xfrm>
            <a:off x="8693160" y="3219450"/>
            <a:ext cx="4763" cy="3175"/>
          </a:xfrm>
          <a:prstGeom prst="line">
            <a:avLst/>
          </a:prstGeom>
          <a:noFill/>
          <a:ln w="31750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13" name="Line 710">
            <a:extLst>
              <a:ext uri="{FF2B5EF4-FFF2-40B4-BE49-F238E27FC236}">
                <a16:creationId xmlns:a16="http://schemas.microsoft.com/office/drawing/2014/main" id="{937B17A8-42D0-4EE8-993C-78EE1DCA27F0}"/>
              </a:ext>
            </a:extLst>
          </p:cNvPr>
          <p:cNvSpPr>
            <a:spLocks noChangeShapeType="1"/>
          </p:cNvSpPr>
          <p:nvPr/>
        </p:nvSpPr>
        <p:spPr bwMode="auto">
          <a:xfrm>
            <a:off x="8747135" y="3222625"/>
            <a:ext cx="4763" cy="0"/>
          </a:xfrm>
          <a:prstGeom prst="line">
            <a:avLst/>
          </a:prstGeom>
          <a:noFill/>
          <a:ln w="31750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14" name="Line 711">
            <a:extLst>
              <a:ext uri="{FF2B5EF4-FFF2-40B4-BE49-F238E27FC236}">
                <a16:creationId xmlns:a16="http://schemas.microsoft.com/office/drawing/2014/main" id="{D9E67347-8821-4972-98D5-D6C1AC2347A3}"/>
              </a:ext>
            </a:extLst>
          </p:cNvPr>
          <p:cNvSpPr>
            <a:spLocks noChangeShapeType="1"/>
          </p:cNvSpPr>
          <p:nvPr/>
        </p:nvSpPr>
        <p:spPr bwMode="auto">
          <a:xfrm>
            <a:off x="8802697" y="3227387"/>
            <a:ext cx="4763" cy="0"/>
          </a:xfrm>
          <a:prstGeom prst="line">
            <a:avLst/>
          </a:prstGeom>
          <a:noFill/>
          <a:ln w="31750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15" name="Line 712">
            <a:extLst>
              <a:ext uri="{FF2B5EF4-FFF2-40B4-BE49-F238E27FC236}">
                <a16:creationId xmlns:a16="http://schemas.microsoft.com/office/drawing/2014/main" id="{9143FC3D-92BF-4565-94D3-4C124E119019}"/>
              </a:ext>
            </a:extLst>
          </p:cNvPr>
          <p:cNvSpPr>
            <a:spLocks noChangeShapeType="1"/>
          </p:cNvSpPr>
          <p:nvPr/>
        </p:nvSpPr>
        <p:spPr bwMode="auto">
          <a:xfrm>
            <a:off x="8858260" y="3232150"/>
            <a:ext cx="3175" cy="0"/>
          </a:xfrm>
          <a:prstGeom prst="line">
            <a:avLst/>
          </a:prstGeom>
          <a:noFill/>
          <a:ln w="31750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16" name="Line 713">
            <a:extLst>
              <a:ext uri="{FF2B5EF4-FFF2-40B4-BE49-F238E27FC236}">
                <a16:creationId xmlns:a16="http://schemas.microsoft.com/office/drawing/2014/main" id="{7BBB665A-4072-4F07-9E7E-4E9F06713A1C}"/>
              </a:ext>
            </a:extLst>
          </p:cNvPr>
          <p:cNvSpPr>
            <a:spLocks noChangeShapeType="1"/>
          </p:cNvSpPr>
          <p:nvPr/>
        </p:nvSpPr>
        <p:spPr bwMode="auto">
          <a:xfrm>
            <a:off x="8912235" y="3236912"/>
            <a:ext cx="4763" cy="0"/>
          </a:xfrm>
          <a:prstGeom prst="line">
            <a:avLst/>
          </a:prstGeom>
          <a:noFill/>
          <a:ln w="31750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17" name="Line 714">
            <a:extLst>
              <a:ext uri="{FF2B5EF4-FFF2-40B4-BE49-F238E27FC236}">
                <a16:creationId xmlns:a16="http://schemas.microsoft.com/office/drawing/2014/main" id="{475B5FB1-3C6B-411E-B5F1-EF468A9935A3}"/>
              </a:ext>
            </a:extLst>
          </p:cNvPr>
          <p:cNvSpPr>
            <a:spLocks noChangeShapeType="1"/>
          </p:cNvSpPr>
          <p:nvPr/>
        </p:nvSpPr>
        <p:spPr bwMode="auto">
          <a:xfrm>
            <a:off x="8967798" y="3236912"/>
            <a:ext cx="4763" cy="4763"/>
          </a:xfrm>
          <a:prstGeom prst="line">
            <a:avLst/>
          </a:prstGeom>
          <a:noFill/>
          <a:ln w="31750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18" name="Line 715">
            <a:extLst>
              <a:ext uri="{FF2B5EF4-FFF2-40B4-BE49-F238E27FC236}">
                <a16:creationId xmlns:a16="http://schemas.microsoft.com/office/drawing/2014/main" id="{FDE3FFB0-E2EE-4BEA-A8B9-9FB7840CE77A}"/>
              </a:ext>
            </a:extLst>
          </p:cNvPr>
          <p:cNvSpPr>
            <a:spLocks noChangeShapeType="1"/>
          </p:cNvSpPr>
          <p:nvPr/>
        </p:nvSpPr>
        <p:spPr bwMode="auto">
          <a:xfrm>
            <a:off x="9021773" y="3241675"/>
            <a:ext cx="4763" cy="0"/>
          </a:xfrm>
          <a:prstGeom prst="line">
            <a:avLst/>
          </a:prstGeom>
          <a:noFill/>
          <a:ln w="31750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19" name="Line 716">
            <a:extLst>
              <a:ext uri="{FF2B5EF4-FFF2-40B4-BE49-F238E27FC236}">
                <a16:creationId xmlns:a16="http://schemas.microsoft.com/office/drawing/2014/main" id="{6AF5DA73-6CBC-4296-9C1E-962DA5BA4F96}"/>
              </a:ext>
            </a:extLst>
          </p:cNvPr>
          <p:cNvSpPr>
            <a:spLocks noChangeShapeType="1"/>
          </p:cNvSpPr>
          <p:nvPr/>
        </p:nvSpPr>
        <p:spPr bwMode="auto">
          <a:xfrm>
            <a:off x="9077335" y="3246437"/>
            <a:ext cx="4763" cy="0"/>
          </a:xfrm>
          <a:prstGeom prst="line">
            <a:avLst/>
          </a:prstGeom>
          <a:noFill/>
          <a:ln w="31750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20" name="Line 717">
            <a:extLst>
              <a:ext uri="{FF2B5EF4-FFF2-40B4-BE49-F238E27FC236}">
                <a16:creationId xmlns:a16="http://schemas.microsoft.com/office/drawing/2014/main" id="{A321BC60-E654-47E3-983C-0F7DFFEB76F1}"/>
              </a:ext>
            </a:extLst>
          </p:cNvPr>
          <p:cNvSpPr>
            <a:spLocks noChangeShapeType="1"/>
          </p:cNvSpPr>
          <p:nvPr/>
        </p:nvSpPr>
        <p:spPr bwMode="auto">
          <a:xfrm>
            <a:off x="9131310" y="3251200"/>
            <a:ext cx="4763" cy="0"/>
          </a:xfrm>
          <a:prstGeom prst="line">
            <a:avLst/>
          </a:prstGeom>
          <a:noFill/>
          <a:ln w="31750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21" name="Line 718">
            <a:extLst>
              <a:ext uri="{FF2B5EF4-FFF2-40B4-BE49-F238E27FC236}">
                <a16:creationId xmlns:a16="http://schemas.microsoft.com/office/drawing/2014/main" id="{205BAA6C-14FF-4497-AC32-B7FF02E5FF58}"/>
              </a:ext>
            </a:extLst>
          </p:cNvPr>
          <p:cNvSpPr>
            <a:spLocks noChangeShapeType="1"/>
          </p:cNvSpPr>
          <p:nvPr/>
        </p:nvSpPr>
        <p:spPr bwMode="auto">
          <a:xfrm>
            <a:off x="9186873" y="3251200"/>
            <a:ext cx="4763" cy="0"/>
          </a:xfrm>
          <a:prstGeom prst="line">
            <a:avLst/>
          </a:prstGeom>
          <a:noFill/>
          <a:ln w="31750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22" name="Line 719">
            <a:extLst>
              <a:ext uri="{FF2B5EF4-FFF2-40B4-BE49-F238E27FC236}">
                <a16:creationId xmlns:a16="http://schemas.microsoft.com/office/drawing/2014/main" id="{7C256054-F064-47D3-A490-756D30713AF2}"/>
              </a:ext>
            </a:extLst>
          </p:cNvPr>
          <p:cNvSpPr>
            <a:spLocks noChangeShapeType="1"/>
          </p:cNvSpPr>
          <p:nvPr/>
        </p:nvSpPr>
        <p:spPr bwMode="auto">
          <a:xfrm>
            <a:off x="9240848" y="3255962"/>
            <a:ext cx="4763" cy="0"/>
          </a:xfrm>
          <a:prstGeom prst="line">
            <a:avLst/>
          </a:prstGeom>
          <a:noFill/>
          <a:ln w="31750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23" name="Line 720">
            <a:extLst>
              <a:ext uri="{FF2B5EF4-FFF2-40B4-BE49-F238E27FC236}">
                <a16:creationId xmlns:a16="http://schemas.microsoft.com/office/drawing/2014/main" id="{ADDD3818-5C22-4362-8113-B1DFB641F11F}"/>
              </a:ext>
            </a:extLst>
          </p:cNvPr>
          <p:cNvSpPr>
            <a:spLocks noChangeShapeType="1"/>
          </p:cNvSpPr>
          <p:nvPr/>
        </p:nvSpPr>
        <p:spPr bwMode="auto">
          <a:xfrm>
            <a:off x="9296410" y="3255962"/>
            <a:ext cx="4763" cy="3175"/>
          </a:xfrm>
          <a:prstGeom prst="line">
            <a:avLst/>
          </a:prstGeom>
          <a:noFill/>
          <a:ln w="31750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24" name="Line 721">
            <a:extLst>
              <a:ext uri="{FF2B5EF4-FFF2-40B4-BE49-F238E27FC236}">
                <a16:creationId xmlns:a16="http://schemas.microsoft.com/office/drawing/2014/main" id="{87177AD3-CB11-44B2-90BA-EE9AA7688A82}"/>
              </a:ext>
            </a:extLst>
          </p:cNvPr>
          <p:cNvSpPr>
            <a:spLocks noChangeShapeType="1"/>
          </p:cNvSpPr>
          <p:nvPr/>
        </p:nvSpPr>
        <p:spPr bwMode="auto">
          <a:xfrm>
            <a:off x="9351973" y="3259137"/>
            <a:ext cx="3175" cy="0"/>
          </a:xfrm>
          <a:prstGeom prst="line">
            <a:avLst/>
          </a:prstGeom>
          <a:noFill/>
          <a:ln w="31750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25" name="Freeform 798">
            <a:extLst>
              <a:ext uri="{FF2B5EF4-FFF2-40B4-BE49-F238E27FC236}">
                <a16:creationId xmlns:a16="http://schemas.microsoft.com/office/drawing/2014/main" id="{9917B254-070B-49AC-9716-0BEF55BBE7EF}"/>
              </a:ext>
            </a:extLst>
          </p:cNvPr>
          <p:cNvSpPr>
            <a:spLocks/>
          </p:cNvSpPr>
          <p:nvPr/>
        </p:nvSpPr>
        <p:spPr bwMode="auto">
          <a:xfrm>
            <a:off x="4294193" y="1970087"/>
            <a:ext cx="5097467" cy="3278188"/>
          </a:xfrm>
          <a:custGeom>
            <a:avLst/>
            <a:gdLst>
              <a:gd name="T0" fmla="*/ 0 w 1115"/>
              <a:gd name="T1" fmla="*/ 717 h 717"/>
              <a:gd name="T2" fmla="*/ 23 w 1115"/>
              <a:gd name="T3" fmla="*/ 686 h 717"/>
              <a:gd name="T4" fmla="*/ 47 w 1115"/>
              <a:gd name="T5" fmla="*/ 647 h 717"/>
              <a:gd name="T6" fmla="*/ 71 w 1115"/>
              <a:gd name="T7" fmla="*/ 618 h 717"/>
              <a:gd name="T8" fmla="*/ 95 w 1115"/>
              <a:gd name="T9" fmla="*/ 588 h 717"/>
              <a:gd name="T10" fmla="*/ 118 w 1115"/>
              <a:gd name="T11" fmla="*/ 537 h 717"/>
              <a:gd name="T12" fmla="*/ 142 w 1115"/>
              <a:gd name="T13" fmla="*/ 492 h 717"/>
              <a:gd name="T14" fmla="*/ 166 w 1115"/>
              <a:gd name="T15" fmla="*/ 420 h 717"/>
              <a:gd name="T16" fmla="*/ 190 w 1115"/>
              <a:gd name="T17" fmla="*/ 394 h 717"/>
              <a:gd name="T18" fmla="*/ 213 w 1115"/>
              <a:gd name="T19" fmla="*/ 358 h 717"/>
              <a:gd name="T20" fmla="*/ 237 w 1115"/>
              <a:gd name="T21" fmla="*/ 332 h 717"/>
              <a:gd name="T22" fmla="*/ 261 w 1115"/>
              <a:gd name="T23" fmla="*/ 302 h 717"/>
              <a:gd name="T24" fmla="*/ 284 w 1115"/>
              <a:gd name="T25" fmla="*/ 279 h 717"/>
              <a:gd name="T26" fmla="*/ 308 w 1115"/>
              <a:gd name="T27" fmla="*/ 257 h 717"/>
              <a:gd name="T28" fmla="*/ 332 w 1115"/>
              <a:gd name="T29" fmla="*/ 228 h 717"/>
              <a:gd name="T30" fmla="*/ 356 w 1115"/>
              <a:gd name="T31" fmla="*/ 212 h 717"/>
              <a:gd name="T32" fmla="*/ 379 w 1115"/>
              <a:gd name="T33" fmla="*/ 197 h 717"/>
              <a:gd name="T34" fmla="*/ 403 w 1115"/>
              <a:gd name="T35" fmla="*/ 167 h 717"/>
              <a:gd name="T36" fmla="*/ 427 w 1115"/>
              <a:gd name="T37" fmla="*/ 132 h 717"/>
              <a:gd name="T38" fmla="*/ 451 w 1115"/>
              <a:gd name="T39" fmla="*/ 116 h 717"/>
              <a:gd name="T40" fmla="*/ 474 w 1115"/>
              <a:gd name="T41" fmla="*/ 92 h 717"/>
              <a:gd name="T42" fmla="*/ 498 w 1115"/>
              <a:gd name="T43" fmla="*/ 80 h 717"/>
              <a:gd name="T44" fmla="*/ 522 w 1115"/>
              <a:gd name="T45" fmla="*/ 84 h 717"/>
              <a:gd name="T46" fmla="*/ 546 w 1115"/>
              <a:gd name="T47" fmla="*/ 45 h 717"/>
              <a:gd name="T48" fmla="*/ 569 w 1115"/>
              <a:gd name="T49" fmla="*/ 55 h 717"/>
              <a:gd name="T50" fmla="*/ 593 w 1115"/>
              <a:gd name="T51" fmla="*/ 39 h 717"/>
              <a:gd name="T52" fmla="*/ 617 w 1115"/>
              <a:gd name="T53" fmla="*/ 16 h 717"/>
              <a:gd name="T54" fmla="*/ 641 w 1115"/>
              <a:gd name="T55" fmla="*/ 2 h 717"/>
              <a:gd name="T56" fmla="*/ 664 w 1115"/>
              <a:gd name="T57" fmla="*/ 0 h 717"/>
              <a:gd name="T58" fmla="*/ 688 w 1115"/>
              <a:gd name="T59" fmla="*/ 11 h 717"/>
              <a:gd name="T60" fmla="*/ 712 w 1115"/>
              <a:gd name="T61" fmla="*/ 0 h 717"/>
              <a:gd name="T62" fmla="*/ 736 w 1115"/>
              <a:gd name="T63" fmla="*/ 6 h 717"/>
              <a:gd name="T64" fmla="*/ 759 w 1115"/>
              <a:gd name="T65" fmla="*/ 12 h 717"/>
              <a:gd name="T66" fmla="*/ 783 w 1115"/>
              <a:gd name="T67" fmla="*/ 8 h 717"/>
              <a:gd name="T68" fmla="*/ 807 w 1115"/>
              <a:gd name="T69" fmla="*/ 12 h 717"/>
              <a:gd name="T70" fmla="*/ 830 w 1115"/>
              <a:gd name="T71" fmla="*/ 17 h 717"/>
              <a:gd name="T72" fmla="*/ 854 w 1115"/>
              <a:gd name="T73" fmla="*/ 20 h 717"/>
              <a:gd name="T74" fmla="*/ 878 w 1115"/>
              <a:gd name="T75" fmla="*/ 45 h 717"/>
              <a:gd name="T76" fmla="*/ 902 w 1115"/>
              <a:gd name="T77" fmla="*/ 41 h 717"/>
              <a:gd name="T78" fmla="*/ 925 w 1115"/>
              <a:gd name="T79" fmla="*/ 66 h 717"/>
              <a:gd name="T80" fmla="*/ 949 w 1115"/>
              <a:gd name="T81" fmla="*/ 76 h 717"/>
              <a:gd name="T82" fmla="*/ 973 w 1115"/>
              <a:gd name="T83" fmla="*/ 88 h 717"/>
              <a:gd name="T84" fmla="*/ 997 w 1115"/>
              <a:gd name="T85" fmla="*/ 137 h 717"/>
              <a:gd name="T86" fmla="*/ 1020 w 1115"/>
              <a:gd name="T87" fmla="*/ 167 h 717"/>
              <a:gd name="T88" fmla="*/ 1044 w 1115"/>
              <a:gd name="T89" fmla="*/ 215 h 717"/>
              <a:gd name="T90" fmla="*/ 1068 w 1115"/>
              <a:gd name="T91" fmla="*/ 283 h 717"/>
              <a:gd name="T92" fmla="*/ 1092 w 1115"/>
              <a:gd name="T93" fmla="*/ 321 h 717"/>
              <a:gd name="T94" fmla="*/ 1115 w 1115"/>
              <a:gd name="T95" fmla="*/ 391 h 7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115" h="717">
                <a:moveTo>
                  <a:pt x="0" y="717"/>
                </a:moveTo>
                <a:lnTo>
                  <a:pt x="23" y="686"/>
                </a:lnTo>
                <a:lnTo>
                  <a:pt x="47" y="647"/>
                </a:lnTo>
                <a:lnTo>
                  <a:pt x="71" y="618"/>
                </a:lnTo>
                <a:lnTo>
                  <a:pt x="95" y="588"/>
                </a:lnTo>
                <a:lnTo>
                  <a:pt x="118" y="537"/>
                </a:lnTo>
                <a:lnTo>
                  <a:pt x="142" y="492"/>
                </a:lnTo>
                <a:lnTo>
                  <a:pt x="166" y="420"/>
                </a:lnTo>
                <a:lnTo>
                  <a:pt x="190" y="394"/>
                </a:lnTo>
                <a:lnTo>
                  <a:pt x="213" y="358"/>
                </a:lnTo>
                <a:lnTo>
                  <a:pt x="237" y="332"/>
                </a:lnTo>
                <a:lnTo>
                  <a:pt x="261" y="302"/>
                </a:lnTo>
                <a:lnTo>
                  <a:pt x="284" y="279"/>
                </a:lnTo>
                <a:lnTo>
                  <a:pt x="308" y="257"/>
                </a:lnTo>
                <a:lnTo>
                  <a:pt x="332" y="228"/>
                </a:lnTo>
                <a:lnTo>
                  <a:pt x="356" y="212"/>
                </a:lnTo>
                <a:lnTo>
                  <a:pt x="379" y="197"/>
                </a:lnTo>
                <a:lnTo>
                  <a:pt x="403" y="167"/>
                </a:lnTo>
                <a:lnTo>
                  <a:pt x="427" y="132"/>
                </a:lnTo>
                <a:lnTo>
                  <a:pt x="451" y="116"/>
                </a:lnTo>
                <a:lnTo>
                  <a:pt x="474" y="92"/>
                </a:lnTo>
                <a:lnTo>
                  <a:pt x="498" y="80"/>
                </a:lnTo>
                <a:lnTo>
                  <a:pt x="522" y="84"/>
                </a:lnTo>
                <a:lnTo>
                  <a:pt x="546" y="45"/>
                </a:lnTo>
                <a:lnTo>
                  <a:pt x="569" y="55"/>
                </a:lnTo>
                <a:lnTo>
                  <a:pt x="593" y="39"/>
                </a:lnTo>
                <a:lnTo>
                  <a:pt x="617" y="16"/>
                </a:lnTo>
                <a:lnTo>
                  <a:pt x="641" y="2"/>
                </a:lnTo>
                <a:lnTo>
                  <a:pt x="664" y="0"/>
                </a:lnTo>
                <a:lnTo>
                  <a:pt x="688" y="11"/>
                </a:lnTo>
                <a:lnTo>
                  <a:pt x="712" y="0"/>
                </a:lnTo>
                <a:lnTo>
                  <a:pt x="736" y="6"/>
                </a:lnTo>
                <a:lnTo>
                  <a:pt x="759" y="12"/>
                </a:lnTo>
                <a:lnTo>
                  <a:pt x="783" y="8"/>
                </a:lnTo>
                <a:lnTo>
                  <a:pt x="807" y="12"/>
                </a:lnTo>
                <a:lnTo>
                  <a:pt x="830" y="17"/>
                </a:lnTo>
                <a:lnTo>
                  <a:pt x="854" y="20"/>
                </a:lnTo>
                <a:lnTo>
                  <a:pt x="878" y="45"/>
                </a:lnTo>
                <a:lnTo>
                  <a:pt x="902" y="41"/>
                </a:lnTo>
                <a:lnTo>
                  <a:pt x="925" y="66"/>
                </a:lnTo>
                <a:lnTo>
                  <a:pt x="949" y="76"/>
                </a:lnTo>
                <a:lnTo>
                  <a:pt x="973" y="88"/>
                </a:lnTo>
                <a:lnTo>
                  <a:pt x="997" y="137"/>
                </a:lnTo>
                <a:lnTo>
                  <a:pt x="1020" y="167"/>
                </a:lnTo>
                <a:lnTo>
                  <a:pt x="1044" y="215"/>
                </a:lnTo>
                <a:lnTo>
                  <a:pt x="1068" y="283"/>
                </a:lnTo>
                <a:lnTo>
                  <a:pt x="1092" y="321"/>
                </a:lnTo>
                <a:lnTo>
                  <a:pt x="1115" y="391"/>
                </a:lnTo>
              </a:path>
            </a:pathLst>
          </a:custGeom>
          <a:noFill/>
          <a:ln w="31750">
            <a:solidFill>
              <a:srgbClr val="1A476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26" name="Oval 799">
            <a:extLst>
              <a:ext uri="{FF2B5EF4-FFF2-40B4-BE49-F238E27FC236}">
                <a16:creationId xmlns:a16="http://schemas.microsoft.com/office/drawing/2014/main" id="{B96AF11F-FF13-4E1B-96CF-9BF003EDAF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71968" y="5230812"/>
            <a:ext cx="41275" cy="36513"/>
          </a:xfrm>
          <a:prstGeom prst="ellipse">
            <a:avLst/>
          </a:prstGeom>
          <a:solidFill>
            <a:srgbClr val="1A476F"/>
          </a:solidFill>
          <a:ln w="31750">
            <a:solidFill>
              <a:srgbClr val="1A476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27" name="Oval 800">
            <a:extLst>
              <a:ext uri="{FF2B5EF4-FFF2-40B4-BE49-F238E27FC236}">
                <a16:creationId xmlns:a16="http://schemas.microsoft.com/office/drawing/2014/main" id="{3A5FFE83-B3BC-4EF8-AF1F-832F984023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81506" y="5084762"/>
            <a:ext cx="41275" cy="39688"/>
          </a:xfrm>
          <a:prstGeom prst="ellipse">
            <a:avLst/>
          </a:prstGeom>
          <a:solidFill>
            <a:srgbClr val="1A476F"/>
          </a:solidFill>
          <a:ln w="31750">
            <a:solidFill>
              <a:srgbClr val="1A476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28" name="Oval 801">
            <a:extLst>
              <a:ext uri="{FF2B5EF4-FFF2-40B4-BE49-F238E27FC236}">
                <a16:creationId xmlns:a16="http://schemas.microsoft.com/office/drawing/2014/main" id="{507A1A96-BAD5-4989-938F-4364B35E2B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1043" y="4905375"/>
            <a:ext cx="36513" cy="41275"/>
          </a:xfrm>
          <a:prstGeom prst="ellipse">
            <a:avLst/>
          </a:prstGeom>
          <a:solidFill>
            <a:srgbClr val="1A476F"/>
          </a:solidFill>
          <a:ln w="31750">
            <a:solidFill>
              <a:srgbClr val="1A476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29" name="Oval 802">
            <a:extLst>
              <a:ext uri="{FF2B5EF4-FFF2-40B4-BE49-F238E27FC236}">
                <a16:creationId xmlns:a16="http://schemas.microsoft.com/office/drawing/2014/main" id="{66DA2E07-795E-4F75-ADF8-CC05818365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95818" y="4778375"/>
            <a:ext cx="41275" cy="41275"/>
          </a:xfrm>
          <a:prstGeom prst="ellipse">
            <a:avLst/>
          </a:prstGeom>
          <a:solidFill>
            <a:srgbClr val="1A476F"/>
          </a:solidFill>
          <a:ln w="31750">
            <a:solidFill>
              <a:srgbClr val="1A476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30" name="Oval 803">
            <a:extLst>
              <a:ext uri="{FF2B5EF4-FFF2-40B4-BE49-F238E27FC236}">
                <a16:creationId xmlns:a16="http://schemas.microsoft.com/office/drawing/2014/main" id="{FFEB9E8D-688D-4253-B72A-FC9EC99F2A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05356" y="4635500"/>
            <a:ext cx="41275" cy="41275"/>
          </a:xfrm>
          <a:prstGeom prst="ellipse">
            <a:avLst/>
          </a:prstGeom>
          <a:solidFill>
            <a:srgbClr val="1A476F"/>
          </a:solidFill>
          <a:ln w="31750">
            <a:solidFill>
              <a:srgbClr val="1A476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31" name="Oval 804">
            <a:extLst>
              <a:ext uri="{FF2B5EF4-FFF2-40B4-BE49-F238E27FC236}">
                <a16:creationId xmlns:a16="http://schemas.microsoft.com/office/drawing/2014/main" id="{4CECC95F-16C0-4788-B78D-F22D151222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16481" y="4406900"/>
            <a:ext cx="41275" cy="41275"/>
          </a:xfrm>
          <a:prstGeom prst="ellipse">
            <a:avLst/>
          </a:prstGeom>
          <a:solidFill>
            <a:srgbClr val="1A476F"/>
          </a:solidFill>
          <a:ln w="31750">
            <a:solidFill>
              <a:srgbClr val="1A476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32" name="Oval 805">
            <a:extLst>
              <a:ext uri="{FF2B5EF4-FFF2-40B4-BE49-F238E27FC236}">
                <a16:creationId xmlns:a16="http://schemas.microsoft.com/office/drawing/2014/main" id="{742A86FE-DA68-46B7-B613-48446B672A1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26019" y="4202112"/>
            <a:ext cx="36513" cy="41275"/>
          </a:xfrm>
          <a:prstGeom prst="ellipse">
            <a:avLst/>
          </a:prstGeom>
          <a:solidFill>
            <a:srgbClr val="1A476F"/>
          </a:solidFill>
          <a:ln w="31750">
            <a:solidFill>
              <a:srgbClr val="1A476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33" name="Oval 806">
            <a:extLst>
              <a:ext uri="{FF2B5EF4-FFF2-40B4-BE49-F238E27FC236}">
                <a16:creationId xmlns:a16="http://schemas.microsoft.com/office/drawing/2014/main" id="{FB3970FD-E7B5-4D1F-AF15-4466CF03C8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30794" y="3871912"/>
            <a:ext cx="41275" cy="41275"/>
          </a:xfrm>
          <a:prstGeom prst="ellipse">
            <a:avLst/>
          </a:prstGeom>
          <a:solidFill>
            <a:srgbClr val="1A476F"/>
          </a:solidFill>
          <a:ln w="31750">
            <a:solidFill>
              <a:srgbClr val="1A476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34" name="Oval 807">
            <a:extLst>
              <a:ext uri="{FF2B5EF4-FFF2-40B4-BE49-F238E27FC236}">
                <a16:creationId xmlns:a16="http://schemas.microsoft.com/office/drawing/2014/main" id="{8D664E6A-4632-4FD8-830C-1FD9355BAC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40331" y="3752850"/>
            <a:ext cx="41275" cy="41275"/>
          </a:xfrm>
          <a:prstGeom prst="ellipse">
            <a:avLst/>
          </a:prstGeom>
          <a:solidFill>
            <a:srgbClr val="1A476F"/>
          </a:solidFill>
          <a:ln w="31750">
            <a:solidFill>
              <a:srgbClr val="1A476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35" name="Oval 808">
            <a:extLst>
              <a:ext uri="{FF2B5EF4-FFF2-40B4-BE49-F238E27FC236}">
                <a16:creationId xmlns:a16="http://schemas.microsoft.com/office/drawing/2014/main" id="{A424B6BC-AD5A-4F1F-8BDE-E403C78DB81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49869" y="3584575"/>
            <a:ext cx="41275" cy="41275"/>
          </a:xfrm>
          <a:prstGeom prst="ellipse">
            <a:avLst/>
          </a:prstGeom>
          <a:solidFill>
            <a:srgbClr val="1A476F"/>
          </a:solidFill>
          <a:ln w="31750">
            <a:solidFill>
              <a:srgbClr val="1A476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36" name="Oval 809">
            <a:extLst>
              <a:ext uri="{FF2B5EF4-FFF2-40B4-BE49-F238E27FC236}">
                <a16:creationId xmlns:a16="http://schemas.microsoft.com/office/drawing/2014/main" id="{527F2841-5E69-48B3-B77B-2837F304ED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59407" y="3470275"/>
            <a:ext cx="36513" cy="36513"/>
          </a:xfrm>
          <a:prstGeom prst="ellipse">
            <a:avLst/>
          </a:prstGeom>
          <a:solidFill>
            <a:srgbClr val="1A476F"/>
          </a:solidFill>
          <a:ln w="31750">
            <a:solidFill>
              <a:srgbClr val="1A476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37" name="Oval 810">
            <a:extLst>
              <a:ext uri="{FF2B5EF4-FFF2-40B4-BE49-F238E27FC236}">
                <a16:creationId xmlns:a16="http://schemas.microsoft.com/office/drawing/2014/main" id="{6C57C50C-296F-449A-96FF-511DE8DFA7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65769" y="3328987"/>
            <a:ext cx="39688" cy="41275"/>
          </a:xfrm>
          <a:prstGeom prst="ellipse">
            <a:avLst/>
          </a:prstGeom>
          <a:solidFill>
            <a:srgbClr val="1A476F"/>
          </a:solidFill>
          <a:ln w="31750">
            <a:solidFill>
              <a:srgbClr val="1A476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38" name="Oval 811">
            <a:extLst>
              <a:ext uri="{FF2B5EF4-FFF2-40B4-BE49-F238E27FC236}">
                <a16:creationId xmlns:a16="http://schemas.microsoft.com/office/drawing/2014/main" id="{FCD5DB8F-7F58-436E-929A-DBCBA4F56D1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75307" y="3227387"/>
            <a:ext cx="41275" cy="41275"/>
          </a:xfrm>
          <a:prstGeom prst="ellipse">
            <a:avLst/>
          </a:prstGeom>
          <a:solidFill>
            <a:srgbClr val="1A476F"/>
          </a:solidFill>
          <a:ln w="31750">
            <a:solidFill>
              <a:srgbClr val="1A476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39" name="Oval 812">
            <a:extLst>
              <a:ext uri="{FF2B5EF4-FFF2-40B4-BE49-F238E27FC236}">
                <a16:creationId xmlns:a16="http://schemas.microsoft.com/office/drawing/2014/main" id="{A7E40CB4-3DB9-4BAB-8694-6DC04677EC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84844" y="3127375"/>
            <a:ext cx="41275" cy="41275"/>
          </a:xfrm>
          <a:prstGeom prst="ellipse">
            <a:avLst/>
          </a:prstGeom>
          <a:solidFill>
            <a:srgbClr val="1A476F"/>
          </a:solidFill>
          <a:ln w="31750">
            <a:solidFill>
              <a:srgbClr val="1A476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40" name="Oval 813">
            <a:extLst>
              <a:ext uri="{FF2B5EF4-FFF2-40B4-BE49-F238E27FC236}">
                <a16:creationId xmlns:a16="http://schemas.microsoft.com/office/drawing/2014/main" id="{015DA55C-DF6F-4232-8C83-C1DD3A63421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94382" y="2994025"/>
            <a:ext cx="36513" cy="36513"/>
          </a:xfrm>
          <a:prstGeom prst="ellipse">
            <a:avLst/>
          </a:prstGeom>
          <a:solidFill>
            <a:srgbClr val="1A476F"/>
          </a:solidFill>
          <a:ln w="31750">
            <a:solidFill>
              <a:srgbClr val="1A476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41" name="Oval 814">
            <a:extLst>
              <a:ext uri="{FF2B5EF4-FFF2-40B4-BE49-F238E27FC236}">
                <a16:creationId xmlns:a16="http://schemas.microsoft.com/office/drawing/2014/main" id="{044C9646-3805-47C9-B557-CEA6BA2E388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99157" y="2916237"/>
            <a:ext cx="41275" cy="41275"/>
          </a:xfrm>
          <a:prstGeom prst="ellipse">
            <a:avLst/>
          </a:prstGeom>
          <a:solidFill>
            <a:srgbClr val="1A476F"/>
          </a:solidFill>
          <a:ln w="31750">
            <a:solidFill>
              <a:srgbClr val="1A476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42" name="Oval 815">
            <a:extLst>
              <a:ext uri="{FF2B5EF4-FFF2-40B4-BE49-F238E27FC236}">
                <a16:creationId xmlns:a16="http://schemas.microsoft.com/office/drawing/2014/main" id="{3AC59172-30E5-4A2C-B958-CD10CF96E4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08695" y="2852737"/>
            <a:ext cx="41275" cy="41275"/>
          </a:xfrm>
          <a:prstGeom prst="ellipse">
            <a:avLst/>
          </a:prstGeom>
          <a:solidFill>
            <a:srgbClr val="1A476F"/>
          </a:solidFill>
          <a:ln w="31750">
            <a:solidFill>
              <a:srgbClr val="1A476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43" name="Oval 816">
            <a:extLst>
              <a:ext uri="{FF2B5EF4-FFF2-40B4-BE49-F238E27FC236}">
                <a16:creationId xmlns:a16="http://schemas.microsoft.com/office/drawing/2014/main" id="{445CA67C-B934-41D1-AE58-B7242D621B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18232" y="2716212"/>
            <a:ext cx="41275" cy="36513"/>
          </a:xfrm>
          <a:prstGeom prst="ellipse">
            <a:avLst/>
          </a:prstGeom>
          <a:solidFill>
            <a:srgbClr val="1A476F"/>
          </a:solidFill>
          <a:ln w="31750">
            <a:solidFill>
              <a:srgbClr val="1A476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44" name="Oval 817">
            <a:extLst>
              <a:ext uri="{FF2B5EF4-FFF2-40B4-BE49-F238E27FC236}">
                <a16:creationId xmlns:a16="http://schemas.microsoft.com/office/drawing/2014/main" id="{7AC56A40-8153-4AA7-B276-B6295DB1AB1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29357" y="2555875"/>
            <a:ext cx="36513" cy="41275"/>
          </a:xfrm>
          <a:prstGeom prst="ellipse">
            <a:avLst/>
          </a:prstGeom>
          <a:solidFill>
            <a:srgbClr val="1A476F"/>
          </a:solidFill>
          <a:ln w="31750">
            <a:solidFill>
              <a:srgbClr val="1A476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45" name="Oval 818">
            <a:extLst>
              <a:ext uri="{FF2B5EF4-FFF2-40B4-BE49-F238E27FC236}">
                <a16:creationId xmlns:a16="http://schemas.microsoft.com/office/drawing/2014/main" id="{75C15F4F-0BFF-44F8-AC33-8995FCA918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34133" y="2482850"/>
            <a:ext cx="41275" cy="36513"/>
          </a:xfrm>
          <a:prstGeom prst="ellipse">
            <a:avLst/>
          </a:prstGeom>
          <a:solidFill>
            <a:srgbClr val="1A476F"/>
          </a:solidFill>
          <a:ln w="31750">
            <a:solidFill>
              <a:srgbClr val="1A476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46" name="Oval 819">
            <a:extLst>
              <a:ext uri="{FF2B5EF4-FFF2-40B4-BE49-F238E27FC236}">
                <a16:creationId xmlns:a16="http://schemas.microsoft.com/office/drawing/2014/main" id="{CCBF5DF8-267F-41F8-A63B-11F9382A86F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43670" y="2373312"/>
            <a:ext cx="41275" cy="36513"/>
          </a:xfrm>
          <a:prstGeom prst="ellipse">
            <a:avLst/>
          </a:prstGeom>
          <a:solidFill>
            <a:srgbClr val="1A476F"/>
          </a:solidFill>
          <a:ln w="31750">
            <a:solidFill>
              <a:srgbClr val="1A476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47" name="Oval 820">
            <a:extLst>
              <a:ext uri="{FF2B5EF4-FFF2-40B4-BE49-F238E27FC236}">
                <a16:creationId xmlns:a16="http://schemas.microsoft.com/office/drawing/2014/main" id="{617C652F-5DAC-4B97-AAED-8CB8E1070A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53208" y="2312987"/>
            <a:ext cx="41275" cy="41275"/>
          </a:xfrm>
          <a:prstGeom prst="ellipse">
            <a:avLst/>
          </a:prstGeom>
          <a:solidFill>
            <a:srgbClr val="1A476F"/>
          </a:solidFill>
          <a:ln w="31750">
            <a:solidFill>
              <a:srgbClr val="1A476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48" name="Oval 821">
            <a:extLst>
              <a:ext uri="{FF2B5EF4-FFF2-40B4-BE49-F238E27FC236}">
                <a16:creationId xmlns:a16="http://schemas.microsoft.com/office/drawing/2014/main" id="{400EA71A-321E-4EBD-82DB-B83E427CAF0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57983" y="2336800"/>
            <a:ext cx="41275" cy="41275"/>
          </a:xfrm>
          <a:prstGeom prst="ellipse">
            <a:avLst/>
          </a:prstGeom>
          <a:solidFill>
            <a:srgbClr val="1A476F"/>
          </a:solidFill>
          <a:ln w="31750">
            <a:solidFill>
              <a:srgbClr val="1A476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49" name="Oval 822">
            <a:extLst>
              <a:ext uri="{FF2B5EF4-FFF2-40B4-BE49-F238E27FC236}">
                <a16:creationId xmlns:a16="http://schemas.microsoft.com/office/drawing/2014/main" id="{F38920A3-730E-4EB5-95FD-4BBF491E91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67520" y="2152650"/>
            <a:ext cx="41275" cy="41275"/>
          </a:xfrm>
          <a:prstGeom prst="ellipse">
            <a:avLst/>
          </a:prstGeom>
          <a:solidFill>
            <a:srgbClr val="1A476F"/>
          </a:solidFill>
          <a:ln w="31750">
            <a:solidFill>
              <a:srgbClr val="1A476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50" name="Oval 823">
            <a:extLst>
              <a:ext uri="{FF2B5EF4-FFF2-40B4-BE49-F238E27FC236}">
                <a16:creationId xmlns:a16="http://schemas.microsoft.com/office/drawing/2014/main" id="{7B79DD26-2D64-48C8-8815-E3B2452A967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77058" y="2198687"/>
            <a:ext cx="41275" cy="41275"/>
          </a:xfrm>
          <a:prstGeom prst="ellipse">
            <a:avLst/>
          </a:prstGeom>
          <a:solidFill>
            <a:srgbClr val="1A476F"/>
          </a:solidFill>
          <a:ln w="31750">
            <a:solidFill>
              <a:srgbClr val="1A476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51" name="Oval 824">
            <a:extLst>
              <a:ext uri="{FF2B5EF4-FFF2-40B4-BE49-F238E27FC236}">
                <a16:creationId xmlns:a16="http://schemas.microsoft.com/office/drawing/2014/main" id="{E05A6A55-D904-4D32-8210-124E1DA4804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88183" y="2130425"/>
            <a:ext cx="36513" cy="36513"/>
          </a:xfrm>
          <a:prstGeom prst="ellipse">
            <a:avLst/>
          </a:prstGeom>
          <a:solidFill>
            <a:srgbClr val="1A476F"/>
          </a:solidFill>
          <a:ln w="31750">
            <a:solidFill>
              <a:srgbClr val="1A476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52" name="Oval 825">
            <a:extLst>
              <a:ext uri="{FF2B5EF4-FFF2-40B4-BE49-F238E27FC236}">
                <a16:creationId xmlns:a16="http://schemas.microsoft.com/office/drawing/2014/main" id="{752BD444-93C1-4C27-8E82-D928B862D72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92958" y="2020887"/>
            <a:ext cx="41275" cy="41275"/>
          </a:xfrm>
          <a:prstGeom prst="ellipse">
            <a:avLst/>
          </a:prstGeom>
          <a:solidFill>
            <a:srgbClr val="1A476F"/>
          </a:solidFill>
          <a:ln w="31750">
            <a:solidFill>
              <a:srgbClr val="1A476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53" name="Oval 826">
            <a:extLst>
              <a:ext uri="{FF2B5EF4-FFF2-40B4-BE49-F238E27FC236}">
                <a16:creationId xmlns:a16="http://schemas.microsoft.com/office/drawing/2014/main" id="{FC03821B-DCFB-427F-947C-023F17F836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02496" y="1962150"/>
            <a:ext cx="41275" cy="36513"/>
          </a:xfrm>
          <a:prstGeom prst="ellipse">
            <a:avLst/>
          </a:prstGeom>
          <a:solidFill>
            <a:srgbClr val="1A476F"/>
          </a:solidFill>
          <a:ln w="31750">
            <a:solidFill>
              <a:srgbClr val="1A476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54" name="Oval 827">
            <a:extLst>
              <a:ext uri="{FF2B5EF4-FFF2-40B4-BE49-F238E27FC236}">
                <a16:creationId xmlns:a16="http://schemas.microsoft.com/office/drawing/2014/main" id="{916065C0-A8F9-43F8-8A24-FA09EE96C9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12033" y="1952625"/>
            <a:ext cx="41275" cy="41275"/>
          </a:xfrm>
          <a:prstGeom prst="ellipse">
            <a:avLst/>
          </a:prstGeom>
          <a:solidFill>
            <a:srgbClr val="1A476F"/>
          </a:solidFill>
          <a:ln w="31750">
            <a:solidFill>
              <a:srgbClr val="1A476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55" name="Oval 828">
            <a:extLst>
              <a:ext uri="{FF2B5EF4-FFF2-40B4-BE49-F238E27FC236}">
                <a16:creationId xmlns:a16="http://schemas.microsoft.com/office/drawing/2014/main" id="{B15F9ECD-9147-4900-8317-62DF43F2FB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21571" y="2001837"/>
            <a:ext cx="36513" cy="41275"/>
          </a:xfrm>
          <a:prstGeom prst="ellipse">
            <a:avLst/>
          </a:prstGeom>
          <a:solidFill>
            <a:srgbClr val="1A476F"/>
          </a:solidFill>
          <a:ln w="31750">
            <a:solidFill>
              <a:srgbClr val="1A476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56" name="Oval 829">
            <a:extLst>
              <a:ext uri="{FF2B5EF4-FFF2-40B4-BE49-F238E27FC236}">
                <a16:creationId xmlns:a16="http://schemas.microsoft.com/office/drawing/2014/main" id="{11ACC4C9-54DE-4255-9389-37B373451D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26346" y="1947862"/>
            <a:ext cx="41275" cy="41275"/>
          </a:xfrm>
          <a:prstGeom prst="ellipse">
            <a:avLst/>
          </a:prstGeom>
          <a:solidFill>
            <a:srgbClr val="1A476F"/>
          </a:solidFill>
          <a:ln w="31750">
            <a:solidFill>
              <a:srgbClr val="1A476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57" name="Oval 830">
            <a:extLst>
              <a:ext uri="{FF2B5EF4-FFF2-40B4-BE49-F238E27FC236}">
                <a16:creationId xmlns:a16="http://schemas.microsoft.com/office/drawing/2014/main" id="{96409081-CD28-448B-97A1-D98FBFE93F4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37471" y="1974850"/>
            <a:ext cx="39688" cy="41275"/>
          </a:xfrm>
          <a:prstGeom prst="ellipse">
            <a:avLst/>
          </a:prstGeom>
          <a:solidFill>
            <a:srgbClr val="1A476F"/>
          </a:solidFill>
          <a:ln w="31750">
            <a:solidFill>
              <a:srgbClr val="1A476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58" name="Oval 831">
            <a:extLst>
              <a:ext uri="{FF2B5EF4-FFF2-40B4-BE49-F238E27FC236}">
                <a16:creationId xmlns:a16="http://schemas.microsoft.com/office/drawing/2014/main" id="{50F8081E-D3F1-434E-ABF1-968C4873F1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47009" y="2001837"/>
            <a:ext cx="41275" cy="41275"/>
          </a:xfrm>
          <a:prstGeom prst="ellipse">
            <a:avLst/>
          </a:prstGeom>
          <a:solidFill>
            <a:srgbClr val="1A476F"/>
          </a:solidFill>
          <a:ln w="31750">
            <a:solidFill>
              <a:srgbClr val="1A476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59" name="Oval 832">
            <a:extLst>
              <a:ext uri="{FF2B5EF4-FFF2-40B4-BE49-F238E27FC236}">
                <a16:creationId xmlns:a16="http://schemas.microsoft.com/office/drawing/2014/main" id="{62182769-072E-4545-A885-CE73F08745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56546" y="1989137"/>
            <a:ext cx="36513" cy="41275"/>
          </a:xfrm>
          <a:prstGeom prst="ellipse">
            <a:avLst/>
          </a:prstGeom>
          <a:solidFill>
            <a:srgbClr val="1A476F"/>
          </a:solidFill>
          <a:ln w="31750">
            <a:solidFill>
              <a:srgbClr val="1A476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60" name="Oval 833">
            <a:extLst>
              <a:ext uri="{FF2B5EF4-FFF2-40B4-BE49-F238E27FC236}">
                <a16:creationId xmlns:a16="http://schemas.microsoft.com/office/drawing/2014/main" id="{EEA83C03-CDE6-4BAE-9A18-8B27A9BA322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61322" y="2001837"/>
            <a:ext cx="41275" cy="41275"/>
          </a:xfrm>
          <a:prstGeom prst="ellipse">
            <a:avLst/>
          </a:prstGeom>
          <a:solidFill>
            <a:srgbClr val="1A476F"/>
          </a:solidFill>
          <a:ln w="31750">
            <a:solidFill>
              <a:srgbClr val="1A476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61" name="Oval 834">
            <a:extLst>
              <a:ext uri="{FF2B5EF4-FFF2-40B4-BE49-F238E27FC236}">
                <a16:creationId xmlns:a16="http://schemas.microsoft.com/office/drawing/2014/main" id="{88379E44-83FE-4188-BD61-1628218E24C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70859" y="2030412"/>
            <a:ext cx="41275" cy="41275"/>
          </a:xfrm>
          <a:prstGeom prst="ellipse">
            <a:avLst/>
          </a:prstGeom>
          <a:solidFill>
            <a:srgbClr val="1A476F"/>
          </a:solidFill>
          <a:ln w="31750">
            <a:solidFill>
              <a:srgbClr val="1A476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62" name="Oval 835">
            <a:extLst>
              <a:ext uri="{FF2B5EF4-FFF2-40B4-BE49-F238E27FC236}">
                <a16:creationId xmlns:a16="http://schemas.microsoft.com/office/drawing/2014/main" id="{6001F339-73AA-4EBE-BF00-FD05587A74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0397" y="2043112"/>
            <a:ext cx="41275" cy="36513"/>
          </a:xfrm>
          <a:prstGeom prst="ellipse">
            <a:avLst/>
          </a:prstGeom>
          <a:solidFill>
            <a:srgbClr val="1A476F"/>
          </a:solidFill>
          <a:ln w="31750">
            <a:solidFill>
              <a:srgbClr val="1A476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63" name="Oval 836">
            <a:extLst>
              <a:ext uri="{FF2B5EF4-FFF2-40B4-BE49-F238E27FC236}">
                <a16:creationId xmlns:a16="http://schemas.microsoft.com/office/drawing/2014/main" id="{AB5F266C-5B91-4FBF-9067-C78A0E3383DA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89934" y="2157412"/>
            <a:ext cx="36513" cy="41275"/>
          </a:xfrm>
          <a:prstGeom prst="ellipse">
            <a:avLst/>
          </a:prstGeom>
          <a:solidFill>
            <a:srgbClr val="1A476F"/>
          </a:solidFill>
          <a:ln w="31750">
            <a:solidFill>
              <a:srgbClr val="1A476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64" name="Oval 837">
            <a:extLst>
              <a:ext uri="{FF2B5EF4-FFF2-40B4-BE49-F238E27FC236}">
                <a16:creationId xmlns:a16="http://schemas.microsoft.com/office/drawing/2014/main" id="{4E064B95-D965-460A-A2F9-4A5657B001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96297" y="2139950"/>
            <a:ext cx="41275" cy="41275"/>
          </a:xfrm>
          <a:prstGeom prst="ellipse">
            <a:avLst/>
          </a:prstGeom>
          <a:solidFill>
            <a:srgbClr val="1A476F"/>
          </a:solidFill>
          <a:ln w="31750">
            <a:solidFill>
              <a:srgbClr val="1A476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65" name="Oval 838">
            <a:extLst>
              <a:ext uri="{FF2B5EF4-FFF2-40B4-BE49-F238E27FC236}">
                <a16:creationId xmlns:a16="http://schemas.microsoft.com/office/drawing/2014/main" id="{EC6A5974-49E6-4844-8040-1B401A701D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505835" y="2254250"/>
            <a:ext cx="41275" cy="41275"/>
          </a:xfrm>
          <a:prstGeom prst="ellipse">
            <a:avLst/>
          </a:prstGeom>
          <a:solidFill>
            <a:srgbClr val="1A476F"/>
          </a:solidFill>
          <a:ln w="31750">
            <a:solidFill>
              <a:srgbClr val="1A476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66" name="Oval 839">
            <a:extLst>
              <a:ext uri="{FF2B5EF4-FFF2-40B4-BE49-F238E27FC236}">
                <a16:creationId xmlns:a16="http://schemas.microsoft.com/office/drawing/2014/main" id="{1B100420-239A-4FFB-A82B-CC5E32C36B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15372" y="2300287"/>
            <a:ext cx="41275" cy="41275"/>
          </a:xfrm>
          <a:prstGeom prst="ellipse">
            <a:avLst/>
          </a:prstGeom>
          <a:solidFill>
            <a:srgbClr val="1A476F"/>
          </a:solidFill>
          <a:ln w="31750">
            <a:solidFill>
              <a:srgbClr val="1A476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67" name="Oval 840">
            <a:extLst>
              <a:ext uri="{FF2B5EF4-FFF2-40B4-BE49-F238E27FC236}">
                <a16:creationId xmlns:a16="http://schemas.microsoft.com/office/drawing/2014/main" id="{0A727AF7-B34E-412C-8145-0E048D1219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724910" y="2354262"/>
            <a:ext cx="36513" cy="41275"/>
          </a:xfrm>
          <a:prstGeom prst="ellipse">
            <a:avLst/>
          </a:prstGeom>
          <a:solidFill>
            <a:srgbClr val="1A476F"/>
          </a:solidFill>
          <a:ln w="31750">
            <a:solidFill>
              <a:srgbClr val="1A476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68" name="Oval 841">
            <a:extLst>
              <a:ext uri="{FF2B5EF4-FFF2-40B4-BE49-F238E27FC236}">
                <a16:creationId xmlns:a16="http://schemas.microsoft.com/office/drawing/2014/main" id="{4D9A95D8-079A-4B94-9BFB-67C02C02EB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829685" y="2578100"/>
            <a:ext cx="41275" cy="36513"/>
          </a:xfrm>
          <a:prstGeom prst="ellipse">
            <a:avLst/>
          </a:prstGeom>
          <a:solidFill>
            <a:srgbClr val="1A476F"/>
          </a:solidFill>
          <a:ln w="31750">
            <a:solidFill>
              <a:srgbClr val="1A476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69" name="Oval 842">
            <a:extLst>
              <a:ext uri="{FF2B5EF4-FFF2-40B4-BE49-F238E27FC236}">
                <a16:creationId xmlns:a16="http://schemas.microsoft.com/office/drawing/2014/main" id="{041A9514-5775-4DD6-A00B-B034DBCB7A3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39223" y="2716212"/>
            <a:ext cx="41275" cy="36513"/>
          </a:xfrm>
          <a:prstGeom prst="ellipse">
            <a:avLst/>
          </a:prstGeom>
          <a:solidFill>
            <a:srgbClr val="1A476F"/>
          </a:solidFill>
          <a:ln w="31750">
            <a:solidFill>
              <a:srgbClr val="1A476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70" name="Oval 843">
            <a:extLst>
              <a:ext uri="{FF2B5EF4-FFF2-40B4-BE49-F238E27FC236}">
                <a16:creationId xmlns:a16="http://schemas.microsoft.com/office/drawing/2014/main" id="{6D21C51D-BC52-4740-AD5E-52F220C4E0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48760" y="2930525"/>
            <a:ext cx="41275" cy="41275"/>
          </a:xfrm>
          <a:prstGeom prst="ellipse">
            <a:avLst/>
          </a:prstGeom>
          <a:solidFill>
            <a:srgbClr val="1A476F"/>
          </a:solidFill>
          <a:ln w="31750">
            <a:solidFill>
              <a:srgbClr val="1A476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17" name="Oval 844">
            <a:extLst>
              <a:ext uri="{FF2B5EF4-FFF2-40B4-BE49-F238E27FC236}">
                <a16:creationId xmlns:a16="http://schemas.microsoft.com/office/drawing/2014/main" id="{9AFF4972-E53B-4436-97A5-6719757D15E7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55123" y="3246437"/>
            <a:ext cx="41275" cy="36513"/>
          </a:xfrm>
          <a:prstGeom prst="ellipse">
            <a:avLst/>
          </a:prstGeom>
          <a:solidFill>
            <a:srgbClr val="1A476F"/>
          </a:solidFill>
          <a:ln w="31750">
            <a:solidFill>
              <a:srgbClr val="1A476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21" name="Oval 845">
            <a:extLst>
              <a:ext uri="{FF2B5EF4-FFF2-40B4-BE49-F238E27FC236}">
                <a16:creationId xmlns:a16="http://schemas.microsoft.com/office/drawing/2014/main" id="{2ECB139D-C463-488F-B403-C2FEDDDD9398}"/>
              </a:ext>
            </a:extLst>
          </p:cNvPr>
          <p:cNvSpPr>
            <a:spLocks noChangeArrowheads="1"/>
          </p:cNvSpPr>
          <p:nvPr/>
        </p:nvSpPr>
        <p:spPr bwMode="auto">
          <a:xfrm>
            <a:off x="9264660" y="3419475"/>
            <a:ext cx="41275" cy="36513"/>
          </a:xfrm>
          <a:prstGeom prst="ellipse">
            <a:avLst/>
          </a:prstGeom>
          <a:solidFill>
            <a:srgbClr val="1A476F"/>
          </a:solidFill>
          <a:ln w="31750">
            <a:solidFill>
              <a:srgbClr val="1A476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22" name="Freeform 847">
            <a:extLst>
              <a:ext uri="{FF2B5EF4-FFF2-40B4-BE49-F238E27FC236}">
                <a16:creationId xmlns:a16="http://schemas.microsoft.com/office/drawing/2014/main" id="{17569A41-C6A3-4A01-9599-648AC2821499}"/>
              </a:ext>
            </a:extLst>
          </p:cNvPr>
          <p:cNvSpPr>
            <a:spLocks/>
          </p:cNvSpPr>
          <p:nvPr/>
        </p:nvSpPr>
        <p:spPr bwMode="auto">
          <a:xfrm>
            <a:off x="4294193" y="2071687"/>
            <a:ext cx="5097467" cy="3181350"/>
          </a:xfrm>
          <a:custGeom>
            <a:avLst/>
            <a:gdLst>
              <a:gd name="T0" fmla="*/ 0 w 1115"/>
              <a:gd name="T1" fmla="*/ 696 h 696"/>
              <a:gd name="T2" fmla="*/ 23 w 1115"/>
              <a:gd name="T3" fmla="*/ 666 h 696"/>
              <a:gd name="T4" fmla="*/ 47 w 1115"/>
              <a:gd name="T5" fmla="*/ 628 h 696"/>
              <a:gd name="T6" fmla="*/ 71 w 1115"/>
              <a:gd name="T7" fmla="*/ 600 h 696"/>
              <a:gd name="T8" fmla="*/ 95 w 1115"/>
              <a:gd name="T9" fmla="*/ 571 h 696"/>
              <a:gd name="T10" fmla="*/ 118 w 1115"/>
              <a:gd name="T11" fmla="*/ 521 h 696"/>
              <a:gd name="T12" fmla="*/ 142 w 1115"/>
              <a:gd name="T13" fmla="*/ 478 h 696"/>
              <a:gd name="T14" fmla="*/ 166 w 1115"/>
              <a:gd name="T15" fmla="*/ 408 h 696"/>
              <a:gd name="T16" fmla="*/ 190 w 1115"/>
              <a:gd name="T17" fmla="*/ 383 h 696"/>
              <a:gd name="T18" fmla="*/ 213 w 1115"/>
              <a:gd name="T19" fmla="*/ 347 h 696"/>
              <a:gd name="T20" fmla="*/ 237 w 1115"/>
              <a:gd name="T21" fmla="*/ 322 h 696"/>
              <a:gd name="T22" fmla="*/ 261 w 1115"/>
              <a:gd name="T23" fmla="*/ 293 h 696"/>
              <a:gd name="T24" fmla="*/ 284 w 1115"/>
              <a:gd name="T25" fmla="*/ 271 h 696"/>
              <a:gd name="T26" fmla="*/ 308 w 1115"/>
              <a:gd name="T27" fmla="*/ 250 h 696"/>
              <a:gd name="T28" fmla="*/ 332 w 1115"/>
              <a:gd name="T29" fmla="*/ 221 h 696"/>
              <a:gd name="T30" fmla="*/ 356 w 1115"/>
              <a:gd name="T31" fmla="*/ 205 h 696"/>
              <a:gd name="T32" fmla="*/ 379 w 1115"/>
              <a:gd name="T33" fmla="*/ 191 h 696"/>
              <a:gd name="T34" fmla="*/ 403 w 1115"/>
              <a:gd name="T35" fmla="*/ 162 h 696"/>
              <a:gd name="T36" fmla="*/ 427 w 1115"/>
              <a:gd name="T37" fmla="*/ 128 h 696"/>
              <a:gd name="T38" fmla="*/ 451 w 1115"/>
              <a:gd name="T39" fmla="*/ 112 h 696"/>
              <a:gd name="T40" fmla="*/ 474 w 1115"/>
              <a:gd name="T41" fmla="*/ 89 h 696"/>
              <a:gd name="T42" fmla="*/ 498 w 1115"/>
              <a:gd name="T43" fmla="*/ 77 h 696"/>
              <a:gd name="T44" fmla="*/ 522 w 1115"/>
              <a:gd name="T45" fmla="*/ 82 h 696"/>
              <a:gd name="T46" fmla="*/ 546 w 1115"/>
              <a:gd name="T47" fmla="*/ 43 h 696"/>
              <a:gd name="T48" fmla="*/ 569 w 1115"/>
              <a:gd name="T49" fmla="*/ 53 h 696"/>
              <a:gd name="T50" fmla="*/ 593 w 1115"/>
              <a:gd name="T51" fmla="*/ 38 h 696"/>
              <a:gd name="T52" fmla="*/ 617 w 1115"/>
              <a:gd name="T53" fmla="*/ 15 h 696"/>
              <a:gd name="T54" fmla="*/ 641 w 1115"/>
              <a:gd name="T55" fmla="*/ 1 h 696"/>
              <a:gd name="T56" fmla="*/ 664 w 1115"/>
              <a:gd name="T57" fmla="*/ 0 h 696"/>
              <a:gd name="T58" fmla="*/ 688 w 1115"/>
              <a:gd name="T59" fmla="*/ 10 h 696"/>
              <a:gd name="T60" fmla="*/ 712 w 1115"/>
              <a:gd name="T61" fmla="*/ 0 h 696"/>
              <a:gd name="T62" fmla="*/ 736 w 1115"/>
              <a:gd name="T63" fmla="*/ 5 h 696"/>
              <a:gd name="T64" fmla="*/ 759 w 1115"/>
              <a:gd name="T65" fmla="*/ 11 h 696"/>
              <a:gd name="T66" fmla="*/ 783 w 1115"/>
              <a:gd name="T67" fmla="*/ 8 h 696"/>
              <a:gd name="T68" fmla="*/ 807 w 1115"/>
              <a:gd name="T69" fmla="*/ 11 h 696"/>
              <a:gd name="T70" fmla="*/ 830 w 1115"/>
              <a:gd name="T71" fmla="*/ 16 h 696"/>
              <a:gd name="T72" fmla="*/ 854 w 1115"/>
              <a:gd name="T73" fmla="*/ 19 h 696"/>
              <a:gd name="T74" fmla="*/ 878 w 1115"/>
              <a:gd name="T75" fmla="*/ 44 h 696"/>
              <a:gd name="T76" fmla="*/ 902 w 1115"/>
              <a:gd name="T77" fmla="*/ 40 h 696"/>
              <a:gd name="T78" fmla="*/ 925 w 1115"/>
              <a:gd name="T79" fmla="*/ 64 h 696"/>
              <a:gd name="T80" fmla="*/ 949 w 1115"/>
              <a:gd name="T81" fmla="*/ 74 h 696"/>
              <a:gd name="T82" fmla="*/ 973 w 1115"/>
              <a:gd name="T83" fmla="*/ 86 h 696"/>
              <a:gd name="T84" fmla="*/ 997 w 1115"/>
              <a:gd name="T85" fmla="*/ 133 h 696"/>
              <a:gd name="T86" fmla="*/ 1020 w 1115"/>
              <a:gd name="T87" fmla="*/ 162 h 696"/>
              <a:gd name="T88" fmla="*/ 1044 w 1115"/>
              <a:gd name="T89" fmla="*/ 208 h 696"/>
              <a:gd name="T90" fmla="*/ 1068 w 1115"/>
              <a:gd name="T91" fmla="*/ 275 h 696"/>
              <a:gd name="T92" fmla="*/ 1092 w 1115"/>
              <a:gd name="T93" fmla="*/ 311 h 696"/>
              <a:gd name="T94" fmla="*/ 1115 w 1115"/>
              <a:gd name="T95" fmla="*/ 379 h 6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115" h="696">
                <a:moveTo>
                  <a:pt x="0" y="696"/>
                </a:moveTo>
                <a:lnTo>
                  <a:pt x="23" y="666"/>
                </a:lnTo>
                <a:lnTo>
                  <a:pt x="47" y="628"/>
                </a:lnTo>
                <a:lnTo>
                  <a:pt x="71" y="600"/>
                </a:lnTo>
                <a:lnTo>
                  <a:pt x="95" y="571"/>
                </a:lnTo>
                <a:lnTo>
                  <a:pt x="118" y="521"/>
                </a:lnTo>
                <a:lnTo>
                  <a:pt x="142" y="478"/>
                </a:lnTo>
                <a:lnTo>
                  <a:pt x="166" y="408"/>
                </a:lnTo>
                <a:lnTo>
                  <a:pt x="190" y="383"/>
                </a:lnTo>
                <a:lnTo>
                  <a:pt x="213" y="347"/>
                </a:lnTo>
                <a:lnTo>
                  <a:pt x="237" y="322"/>
                </a:lnTo>
                <a:lnTo>
                  <a:pt x="261" y="293"/>
                </a:lnTo>
                <a:lnTo>
                  <a:pt x="284" y="271"/>
                </a:lnTo>
                <a:lnTo>
                  <a:pt x="308" y="250"/>
                </a:lnTo>
                <a:lnTo>
                  <a:pt x="332" y="221"/>
                </a:lnTo>
                <a:lnTo>
                  <a:pt x="356" y="205"/>
                </a:lnTo>
                <a:lnTo>
                  <a:pt x="379" y="191"/>
                </a:lnTo>
                <a:lnTo>
                  <a:pt x="403" y="162"/>
                </a:lnTo>
                <a:lnTo>
                  <a:pt x="427" y="128"/>
                </a:lnTo>
                <a:lnTo>
                  <a:pt x="451" y="112"/>
                </a:lnTo>
                <a:lnTo>
                  <a:pt x="474" y="89"/>
                </a:lnTo>
                <a:lnTo>
                  <a:pt x="498" y="77"/>
                </a:lnTo>
                <a:lnTo>
                  <a:pt x="522" y="82"/>
                </a:lnTo>
                <a:lnTo>
                  <a:pt x="546" y="43"/>
                </a:lnTo>
                <a:lnTo>
                  <a:pt x="569" y="53"/>
                </a:lnTo>
                <a:lnTo>
                  <a:pt x="593" y="38"/>
                </a:lnTo>
                <a:lnTo>
                  <a:pt x="617" y="15"/>
                </a:lnTo>
                <a:lnTo>
                  <a:pt x="641" y="1"/>
                </a:lnTo>
                <a:lnTo>
                  <a:pt x="664" y="0"/>
                </a:lnTo>
                <a:lnTo>
                  <a:pt x="688" y="10"/>
                </a:lnTo>
                <a:lnTo>
                  <a:pt x="712" y="0"/>
                </a:lnTo>
                <a:lnTo>
                  <a:pt x="736" y="5"/>
                </a:lnTo>
                <a:lnTo>
                  <a:pt x="759" y="11"/>
                </a:lnTo>
                <a:lnTo>
                  <a:pt x="783" y="8"/>
                </a:lnTo>
                <a:lnTo>
                  <a:pt x="807" y="11"/>
                </a:lnTo>
                <a:lnTo>
                  <a:pt x="830" y="16"/>
                </a:lnTo>
                <a:lnTo>
                  <a:pt x="854" y="19"/>
                </a:lnTo>
                <a:lnTo>
                  <a:pt x="878" y="44"/>
                </a:lnTo>
                <a:lnTo>
                  <a:pt x="902" y="40"/>
                </a:lnTo>
                <a:lnTo>
                  <a:pt x="925" y="64"/>
                </a:lnTo>
                <a:lnTo>
                  <a:pt x="949" y="74"/>
                </a:lnTo>
                <a:lnTo>
                  <a:pt x="973" y="86"/>
                </a:lnTo>
                <a:lnTo>
                  <a:pt x="997" y="133"/>
                </a:lnTo>
                <a:lnTo>
                  <a:pt x="1020" y="162"/>
                </a:lnTo>
                <a:lnTo>
                  <a:pt x="1044" y="208"/>
                </a:lnTo>
                <a:lnTo>
                  <a:pt x="1068" y="275"/>
                </a:lnTo>
                <a:lnTo>
                  <a:pt x="1092" y="311"/>
                </a:lnTo>
                <a:lnTo>
                  <a:pt x="1115" y="379"/>
                </a:lnTo>
              </a:path>
            </a:pathLst>
          </a:custGeom>
          <a:noFill/>
          <a:ln w="31750">
            <a:solidFill>
              <a:srgbClr val="90353B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23" name="Oval 848">
            <a:extLst>
              <a:ext uri="{FF2B5EF4-FFF2-40B4-BE49-F238E27FC236}">
                <a16:creationId xmlns:a16="http://schemas.microsoft.com/office/drawing/2014/main" id="{D8A121A9-1C9E-42BE-8C89-7FF18C5299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71968" y="5235575"/>
            <a:ext cx="41275" cy="41275"/>
          </a:xfrm>
          <a:prstGeom prst="ellipse">
            <a:avLst/>
          </a:prstGeom>
          <a:solidFill>
            <a:srgbClr val="90353B"/>
          </a:solidFill>
          <a:ln w="31750">
            <a:solidFill>
              <a:srgbClr val="90353B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24" name="Oval 849">
            <a:extLst>
              <a:ext uri="{FF2B5EF4-FFF2-40B4-BE49-F238E27FC236}">
                <a16:creationId xmlns:a16="http://schemas.microsoft.com/office/drawing/2014/main" id="{5BE157F6-0C63-452B-A7ED-86E0DC8B55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81506" y="5092700"/>
            <a:ext cx="41275" cy="41275"/>
          </a:xfrm>
          <a:prstGeom prst="ellipse">
            <a:avLst/>
          </a:prstGeom>
          <a:solidFill>
            <a:srgbClr val="90353B"/>
          </a:solidFill>
          <a:ln w="31750">
            <a:solidFill>
              <a:srgbClr val="90353B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25" name="Oval 850">
            <a:extLst>
              <a:ext uri="{FF2B5EF4-FFF2-40B4-BE49-F238E27FC236}">
                <a16:creationId xmlns:a16="http://schemas.microsoft.com/office/drawing/2014/main" id="{FFA46576-0E70-4BFB-80D5-C77F006FEE9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1043" y="4919662"/>
            <a:ext cx="36513" cy="41275"/>
          </a:xfrm>
          <a:prstGeom prst="ellipse">
            <a:avLst/>
          </a:prstGeom>
          <a:solidFill>
            <a:srgbClr val="90353B"/>
          </a:solidFill>
          <a:ln w="31750">
            <a:solidFill>
              <a:srgbClr val="90353B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26" name="Oval 851">
            <a:extLst>
              <a:ext uri="{FF2B5EF4-FFF2-40B4-BE49-F238E27FC236}">
                <a16:creationId xmlns:a16="http://schemas.microsoft.com/office/drawing/2014/main" id="{94034915-8EA2-4B8A-B4DD-E70C39DD4B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95818" y="4795837"/>
            <a:ext cx="41275" cy="41275"/>
          </a:xfrm>
          <a:prstGeom prst="ellipse">
            <a:avLst/>
          </a:prstGeom>
          <a:solidFill>
            <a:srgbClr val="90353B"/>
          </a:solidFill>
          <a:ln w="31750">
            <a:solidFill>
              <a:srgbClr val="90353B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27" name="Oval 852">
            <a:extLst>
              <a:ext uri="{FF2B5EF4-FFF2-40B4-BE49-F238E27FC236}">
                <a16:creationId xmlns:a16="http://schemas.microsoft.com/office/drawing/2014/main" id="{604BA3AF-E3A0-409A-9BDE-024D66E740C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05356" y="4659312"/>
            <a:ext cx="41275" cy="41275"/>
          </a:xfrm>
          <a:prstGeom prst="ellipse">
            <a:avLst/>
          </a:prstGeom>
          <a:solidFill>
            <a:srgbClr val="90353B"/>
          </a:solidFill>
          <a:ln w="31750">
            <a:solidFill>
              <a:srgbClr val="90353B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28" name="Oval 853">
            <a:extLst>
              <a:ext uri="{FF2B5EF4-FFF2-40B4-BE49-F238E27FC236}">
                <a16:creationId xmlns:a16="http://schemas.microsoft.com/office/drawing/2014/main" id="{0866A50C-8E3A-41E4-9BBD-DE42861600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16481" y="4435475"/>
            <a:ext cx="41275" cy="41275"/>
          </a:xfrm>
          <a:prstGeom prst="ellipse">
            <a:avLst/>
          </a:prstGeom>
          <a:solidFill>
            <a:srgbClr val="90353B"/>
          </a:solidFill>
          <a:ln w="31750">
            <a:solidFill>
              <a:srgbClr val="90353B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29" name="Oval 854">
            <a:extLst>
              <a:ext uri="{FF2B5EF4-FFF2-40B4-BE49-F238E27FC236}">
                <a16:creationId xmlns:a16="http://schemas.microsoft.com/office/drawing/2014/main" id="{82BA6395-063A-49CD-8E66-5AE7623173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26019" y="4233862"/>
            <a:ext cx="36513" cy="41275"/>
          </a:xfrm>
          <a:prstGeom prst="ellipse">
            <a:avLst/>
          </a:prstGeom>
          <a:solidFill>
            <a:srgbClr val="90353B"/>
          </a:solidFill>
          <a:ln w="31750">
            <a:solidFill>
              <a:srgbClr val="90353B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30" name="Oval 855">
            <a:extLst>
              <a:ext uri="{FF2B5EF4-FFF2-40B4-BE49-F238E27FC236}">
                <a16:creationId xmlns:a16="http://schemas.microsoft.com/office/drawing/2014/main" id="{BCFAEF79-AE15-41CB-BF2E-C9F21EE803B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30794" y="3917950"/>
            <a:ext cx="41275" cy="36513"/>
          </a:xfrm>
          <a:prstGeom prst="ellipse">
            <a:avLst/>
          </a:prstGeom>
          <a:solidFill>
            <a:srgbClr val="90353B"/>
          </a:solidFill>
          <a:ln w="31750">
            <a:solidFill>
              <a:srgbClr val="90353B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31" name="Oval 856">
            <a:extLst>
              <a:ext uri="{FF2B5EF4-FFF2-40B4-BE49-F238E27FC236}">
                <a16:creationId xmlns:a16="http://schemas.microsoft.com/office/drawing/2014/main" id="{027F11F7-D27F-47D1-A68F-5D759BA8396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40331" y="3798887"/>
            <a:ext cx="41275" cy="41275"/>
          </a:xfrm>
          <a:prstGeom prst="ellipse">
            <a:avLst/>
          </a:prstGeom>
          <a:solidFill>
            <a:srgbClr val="90353B"/>
          </a:solidFill>
          <a:ln w="31750">
            <a:solidFill>
              <a:srgbClr val="90353B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32" name="Oval 857">
            <a:extLst>
              <a:ext uri="{FF2B5EF4-FFF2-40B4-BE49-F238E27FC236}">
                <a16:creationId xmlns:a16="http://schemas.microsoft.com/office/drawing/2014/main" id="{7E2A165F-89DA-4A81-8A34-D282308AB3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49869" y="3638550"/>
            <a:ext cx="41275" cy="38100"/>
          </a:xfrm>
          <a:prstGeom prst="ellipse">
            <a:avLst/>
          </a:prstGeom>
          <a:solidFill>
            <a:srgbClr val="90353B"/>
          </a:solidFill>
          <a:ln w="31750">
            <a:solidFill>
              <a:srgbClr val="90353B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33" name="Oval 858">
            <a:extLst>
              <a:ext uri="{FF2B5EF4-FFF2-40B4-BE49-F238E27FC236}">
                <a16:creationId xmlns:a16="http://schemas.microsoft.com/office/drawing/2014/main" id="{A19C4ED3-0A21-452B-91CB-5608843244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59407" y="3524250"/>
            <a:ext cx="36513" cy="41275"/>
          </a:xfrm>
          <a:prstGeom prst="ellipse">
            <a:avLst/>
          </a:prstGeom>
          <a:solidFill>
            <a:srgbClr val="90353B"/>
          </a:solidFill>
          <a:ln w="31750">
            <a:solidFill>
              <a:srgbClr val="90353B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34" name="Oval 859">
            <a:extLst>
              <a:ext uri="{FF2B5EF4-FFF2-40B4-BE49-F238E27FC236}">
                <a16:creationId xmlns:a16="http://schemas.microsoft.com/office/drawing/2014/main" id="{020909D7-9E5D-4BC3-B105-393B7655C99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65769" y="3387725"/>
            <a:ext cx="39688" cy="41275"/>
          </a:xfrm>
          <a:prstGeom prst="ellipse">
            <a:avLst/>
          </a:prstGeom>
          <a:solidFill>
            <a:srgbClr val="90353B"/>
          </a:solidFill>
          <a:ln w="31750">
            <a:solidFill>
              <a:srgbClr val="90353B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35" name="Oval 860">
            <a:extLst>
              <a:ext uri="{FF2B5EF4-FFF2-40B4-BE49-F238E27FC236}">
                <a16:creationId xmlns:a16="http://schemas.microsoft.com/office/drawing/2014/main" id="{2406496D-0A9B-482F-BAFC-1ADCF43502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75307" y="3292475"/>
            <a:ext cx="41275" cy="36513"/>
          </a:xfrm>
          <a:prstGeom prst="ellipse">
            <a:avLst/>
          </a:prstGeom>
          <a:solidFill>
            <a:srgbClr val="90353B"/>
          </a:solidFill>
          <a:ln w="31750">
            <a:solidFill>
              <a:srgbClr val="90353B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36" name="Oval 861">
            <a:extLst>
              <a:ext uri="{FF2B5EF4-FFF2-40B4-BE49-F238E27FC236}">
                <a16:creationId xmlns:a16="http://schemas.microsoft.com/office/drawing/2014/main" id="{3758491C-B275-4BF0-8620-65E58BD7B7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84844" y="3190875"/>
            <a:ext cx="41275" cy="41275"/>
          </a:xfrm>
          <a:prstGeom prst="ellipse">
            <a:avLst/>
          </a:prstGeom>
          <a:solidFill>
            <a:srgbClr val="90353B"/>
          </a:solidFill>
          <a:ln w="31750">
            <a:solidFill>
              <a:srgbClr val="90353B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37" name="Oval 862">
            <a:extLst>
              <a:ext uri="{FF2B5EF4-FFF2-40B4-BE49-F238E27FC236}">
                <a16:creationId xmlns:a16="http://schemas.microsoft.com/office/drawing/2014/main" id="{DB0C58C7-AD8C-46DE-9212-7922919831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94382" y="3063875"/>
            <a:ext cx="36513" cy="41275"/>
          </a:xfrm>
          <a:prstGeom prst="ellipse">
            <a:avLst/>
          </a:prstGeom>
          <a:solidFill>
            <a:srgbClr val="90353B"/>
          </a:solidFill>
          <a:ln w="31750">
            <a:solidFill>
              <a:srgbClr val="90353B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38" name="Oval 863">
            <a:extLst>
              <a:ext uri="{FF2B5EF4-FFF2-40B4-BE49-F238E27FC236}">
                <a16:creationId xmlns:a16="http://schemas.microsoft.com/office/drawing/2014/main" id="{DC0E7376-1963-4593-B27F-B8F3BC3917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99157" y="2990850"/>
            <a:ext cx="41275" cy="39688"/>
          </a:xfrm>
          <a:prstGeom prst="ellipse">
            <a:avLst/>
          </a:prstGeom>
          <a:solidFill>
            <a:srgbClr val="90353B"/>
          </a:solidFill>
          <a:ln w="31750">
            <a:solidFill>
              <a:srgbClr val="90353B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39" name="Oval 864">
            <a:extLst>
              <a:ext uri="{FF2B5EF4-FFF2-40B4-BE49-F238E27FC236}">
                <a16:creationId xmlns:a16="http://schemas.microsoft.com/office/drawing/2014/main" id="{0F72D81D-5F87-494C-8D87-5AC5300E9FC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08695" y="2925762"/>
            <a:ext cx="41275" cy="41275"/>
          </a:xfrm>
          <a:prstGeom prst="ellipse">
            <a:avLst/>
          </a:prstGeom>
          <a:solidFill>
            <a:srgbClr val="90353B"/>
          </a:solidFill>
          <a:ln w="31750">
            <a:solidFill>
              <a:srgbClr val="90353B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40" name="Oval 865">
            <a:extLst>
              <a:ext uri="{FF2B5EF4-FFF2-40B4-BE49-F238E27FC236}">
                <a16:creationId xmlns:a16="http://schemas.microsoft.com/office/drawing/2014/main" id="{BC27FCB6-0B15-495C-8CD8-B16D710BB67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18232" y="2789237"/>
            <a:ext cx="41275" cy="41275"/>
          </a:xfrm>
          <a:prstGeom prst="ellipse">
            <a:avLst/>
          </a:prstGeom>
          <a:solidFill>
            <a:srgbClr val="90353B"/>
          </a:solidFill>
          <a:ln w="31750">
            <a:solidFill>
              <a:srgbClr val="90353B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41" name="Oval 866">
            <a:extLst>
              <a:ext uri="{FF2B5EF4-FFF2-40B4-BE49-F238E27FC236}">
                <a16:creationId xmlns:a16="http://schemas.microsoft.com/office/drawing/2014/main" id="{B63F1EC2-A32E-469D-B1C6-24139F26AC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29357" y="2638425"/>
            <a:ext cx="36513" cy="41275"/>
          </a:xfrm>
          <a:prstGeom prst="ellipse">
            <a:avLst/>
          </a:prstGeom>
          <a:solidFill>
            <a:srgbClr val="90353B"/>
          </a:solidFill>
          <a:ln w="31750">
            <a:solidFill>
              <a:srgbClr val="90353B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42" name="Oval 867">
            <a:extLst>
              <a:ext uri="{FF2B5EF4-FFF2-40B4-BE49-F238E27FC236}">
                <a16:creationId xmlns:a16="http://schemas.microsoft.com/office/drawing/2014/main" id="{58CFC30F-30A3-43B1-AFBE-48AAA6756F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34133" y="2565400"/>
            <a:ext cx="41275" cy="41275"/>
          </a:xfrm>
          <a:prstGeom prst="ellipse">
            <a:avLst/>
          </a:prstGeom>
          <a:solidFill>
            <a:srgbClr val="90353B"/>
          </a:solidFill>
          <a:ln w="31750">
            <a:solidFill>
              <a:srgbClr val="90353B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43" name="Oval 868">
            <a:extLst>
              <a:ext uri="{FF2B5EF4-FFF2-40B4-BE49-F238E27FC236}">
                <a16:creationId xmlns:a16="http://schemas.microsoft.com/office/drawing/2014/main" id="{7EC0D68A-AADD-47D7-84D5-0CD8B4E4C2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43670" y="2459037"/>
            <a:ext cx="41275" cy="36513"/>
          </a:xfrm>
          <a:prstGeom prst="ellipse">
            <a:avLst/>
          </a:prstGeom>
          <a:solidFill>
            <a:srgbClr val="90353B"/>
          </a:solidFill>
          <a:ln w="31750">
            <a:solidFill>
              <a:srgbClr val="90353B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44" name="Oval 869">
            <a:extLst>
              <a:ext uri="{FF2B5EF4-FFF2-40B4-BE49-F238E27FC236}">
                <a16:creationId xmlns:a16="http://schemas.microsoft.com/office/drawing/2014/main" id="{AC72C8EA-38FB-4D5A-A4BF-700432B1E2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53208" y="2405062"/>
            <a:ext cx="41275" cy="36513"/>
          </a:xfrm>
          <a:prstGeom prst="ellipse">
            <a:avLst/>
          </a:prstGeom>
          <a:solidFill>
            <a:srgbClr val="90353B"/>
          </a:solidFill>
          <a:ln w="31750">
            <a:solidFill>
              <a:srgbClr val="90353B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45" name="Oval 870">
            <a:extLst>
              <a:ext uri="{FF2B5EF4-FFF2-40B4-BE49-F238E27FC236}">
                <a16:creationId xmlns:a16="http://schemas.microsoft.com/office/drawing/2014/main" id="{76021D44-305F-4B77-935A-73E8A553B8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57983" y="2422525"/>
            <a:ext cx="41275" cy="41275"/>
          </a:xfrm>
          <a:prstGeom prst="ellipse">
            <a:avLst/>
          </a:prstGeom>
          <a:solidFill>
            <a:srgbClr val="90353B"/>
          </a:solidFill>
          <a:ln w="31750">
            <a:solidFill>
              <a:srgbClr val="90353B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46" name="Oval 871">
            <a:extLst>
              <a:ext uri="{FF2B5EF4-FFF2-40B4-BE49-F238E27FC236}">
                <a16:creationId xmlns:a16="http://schemas.microsoft.com/office/drawing/2014/main" id="{2FE3280B-D5CE-4195-9610-2C4B701485A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67520" y="2249487"/>
            <a:ext cx="41275" cy="36513"/>
          </a:xfrm>
          <a:prstGeom prst="ellipse">
            <a:avLst/>
          </a:prstGeom>
          <a:solidFill>
            <a:srgbClr val="90353B"/>
          </a:solidFill>
          <a:ln w="31750">
            <a:solidFill>
              <a:srgbClr val="90353B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47" name="Oval 872">
            <a:extLst>
              <a:ext uri="{FF2B5EF4-FFF2-40B4-BE49-F238E27FC236}">
                <a16:creationId xmlns:a16="http://schemas.microsoft.com/office/drawing/2014/main" id="{399B059D-EC4F-4C83-A477-A31165F4E7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77058" y="2290762"/>
            <a:ext cx="41275" cy="41275"/>
          </a:xfrm>
          <a:prstGeom prst="ellipse">
            <a:avLst/>
          </a:prstGeom>
          <a:solidFill>
            <a:srgbClr val="90353B"/>
          </a:solidFill>
          <a:ln w="31750">
            <a:solidFill>
              <a:srgbClr val="90353B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48" name="Oval 873">
            <a:extLst>
              <a:ext uri="{FF2B5EF4-FFF2-40B4-BE49-F238E27FC236}">
                <a16:creationId xmlns:a16="http://schemas.microsoft.com/office/drawing/2014/main" id="{393FCAC2-9D76-44A1-A8B5-E116DAA8E69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88183" y="2222500"/>
            <a:ext cx="36513" cy="41275"/>
          </a:xfrm>
          <a:prstGeom prst="ellipse">
            <a:avLst/>
          </a:prstGeom>
          <a:solidFill>
            <a:srgbClr val="90353B"/>
          </a:solidFill>
          <a:ln w="31750">
            <a:solidFill>
              <a:srgbClr val="90353B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49" name="Oval 874">
            <a:extLst>
              <a:ext uri="{FF2B5EF4-FFF2-40B4-BE49-F238E27FC236}">
                <a16:creationId xmlns:a16="http://schemas.microsoft.com/office/drawing/2014/main" id="{A1AEE38B-CB47-4E35-9D9B-954BC18834C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92958" y="2120900"/>
            <a:ext cx="41275" cy="36513"/>
          </a:xfrm>
          <a:prstGeom prst="ellipse">
            <a:avLst/>
          </a:prstGeom>
          <a:solidFill>
            <a:srgbClr val="90353B"/>
          </a:solidFill>
          <a:ln w="31750">
            <a:solidFill>
              <a:srgbClr val="90353B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50" name="Oval 875">
            <a:extLst>
              <a:ext uri="{FF2B5EF4-FFF2-40B4-BE49-F238E27FC236}">
                <a16:creationId xmlns:a16="http://schemas.microsoft.com/office/drawing/2014/main" id="{315368D6-0F10-4BCF-847D-336B2D4FAE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02496" y="2057400"/>
            <a:ext cx="41275" cy="41275"/>
          </a:xfrm>
          <a:prstGeom prst="ellipse">
            <a:avLst/>
          </a:prstGeom>
          <a:solidFill>
            <a:srgbClr val="90353B"/>
          </a:solidFill>
          <a:ln w="31750">
            <a:solidFill>
              <a:srgbClr val="90353B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51" name="Oval 876">
            <a:extLst>
              <a:ext uri="{FF2B5EF4-FFF2-40B4-BE49-F238E27FC236}">
                <a16:creationId xmlns:a16="http://schemas.microsoft.com/office/drawing/2014/main" id="{339D3BD4-DF26-457B-8C7B-64D8CAE9FD9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12033" y="2047875"/>
            <a:ext cx="41275" cy="41275"/>
          </a:xfrm>
          <a:prstGeom prst="ellipse">
            <a:avLst/>
          </a:prstGeom>
          <a:solidFill>
            <a:srgbClr val="90353B"/>
          </a:solidFill>
          <a:ln w="31750">
            <a:solidFill>
              <a:srgbClr val="90353B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52" name="Oval 877">
            <a:extLst>
              <a:ext uri="{FF2B5EF4-FFF2-40B4-BE49-F238E27FC236}">
                <a16:creationId xmlns:a16="http://schemas.microsoft.com/office/drawing/2014/main" id="{FC074719-3E5A-4D16-9A79-AA23B28D72C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21571" y="2098675"/>
            <a:ext cx="36513" cy="41275"/>
          </a:xfrm>
          <a:prstGeom prst="ellipse">
            <a:avLst/>
          </a:prstGeom>
          <a:solidFill>
            <a:srgbClr val="90353B"/>
          </a:solidFill>
          <a:ln w="31750">
            <a:solidFill>
              <a:srgbClr val="90353B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53" name="Oval 878">
            <a:extLst>
              <a:ext uri="{FF2B5EF4-FFF2-40B4-BE49-F238E27FC236}">
                <a16:creationId xmlns:a16="http://schemas.microsoft.com/office/drawing/2014/main" id="{7C64B019-F930-433A-B584-869E20A605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26346" y="2047875"/>
            <a:ext cx="41275" cy="41275"/>
          </a:xfrm>
          <a:prstGeom prst="ellipse">
            <a:avLst/>
          </a:prstGeom>
          <a:solidFill>
            <a:srgbClr val="90353B"/>
          </a:solidFill>
          <a:ln w="31750">
            <a:solidFill>
              <a:srgbClr val="90353B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54" name="Oval 879">
            <a:extLst>
              <a:ext uri="{FF2B5EF4-FFF2-40B4-BE49-F238E27FC236}">
                <a16:creationId xmlns:a16="http://schemas.microsoft.com/office/drawing/2014/main" id="{080F0205-C81C-4299-8E91-F7C823D2224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37471" y="2076450"/>
            <a:ext cx="39688" cy="36513"/>
          </a:xfrm>
          <a:prstGeom prst="ellipse">
            <a:avLst/>
          </a:prstGeom>
          <a:solidFill>
            <a:srgbClr val="90353B"/>
          </a:solidFill>
          <a:ln w="31750">
            <a:solidFill>
              <a:srgbClr val="90353B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55" name="Oval 880">
            <a:extLst>
              <a:ext uri="{FF2B5EF4-FFF2-40B4-BE49-F238E27FC236}">
                <a16:creationId xmlns:a16="http://schemas.microsoft.com/office/drawing/2014/main" id="{F8EAAFEC-D310-4AA8-B70C-5D28FF8606F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47009" y="2098675"/>
            <a:ext cx="41275" cy="41275"/>
          </a:xfrm>
          <a:prstGeom prst="ellipse">
            <a:avLst/>
          </a:prstGeom>
          <a:solidFill>
            <a:srgbClr val="90353B"/>
          </a:solidFill>
          <a:ln w="31750">
            <a:solidFill>
              <a:srgbClr val="90353B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56" name="Oval 881">
            <a:extLst>
              <a:ext uri="{FF2B5EF4-FFF2-40B4-BE49-F238E27FC236}">
                <a16:creationId xmlns:a16="http://schemas.microsoft.com/office/drawing/2014/main" id="{60F7959F-1DFD-4D59-B479-FB60E2DF58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56546" y="2084387"/>
            <a:ext cx="36513" cy="41275"/>
          </a:xfrm>
          <a:prstGeom prst="ellipse">
            <a:avLst/>
          </a:prstGeom>
          <a:solidFill>
            <a:srgbClr val="90353B"/>
          </a:solidFill>
          <a:ln w="31750">
            <a:solidFill>
              <a:srgbClr val="90353B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57" name="Oval 882">
            <a:extLst>
              <a:ext uri="{FF2B5EF4-FFF2-40B4-BE49-F238E27FC236}">
                <a16:creationId xmlns:a16="http://schemas.microsoft.com/office/drawing/2014/main" id="{464FEADC-2823-4905-87A2-1F2E9909DAE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61322" y="2103437"/>
            <a:ext cx="41275" cy="36513"/>
          </a:xfrm>
          <a:prstGeom prst="ellipse">
            <a:avLst/>
          </a:prstGeom>
          <a:solidFill>
            <a:srgbClr val="90353B"/>
          </a:solidFill>
          <a:ln w="31750">
            <a:solidFill>
              <a:srgbClr val="90353B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58" name="Oval 883">
            <a:extLst>
              <a:ext uri="{FF2B5EF4-FFF2-40B4-BE49-F238E27FC236}">
                <a16:creationId xmlns:a16="http://schemas.microsoft.com/office/drawing/2014/main" id="{A243EA9A-A536-4B75-B1C3-5E1C29819C0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70859" y="2125662"/>
            <a:ext cx="41275" cy="41275"/>
          </a:xfrm>
          <a:prstGeom prst="ellipse">
            <a:avLst/>
          </a:prstGeom>
          <a:solidFill>
            <a:srgbClr val="90353B"/>
          </a:solidFill>
          <a:ln w="31750">
            <a:solidFill>
              <a:srgbClr val="90353B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59" name="Oval 884">
            <a:extLst>
              <a:ext uri="{FF2B5EF4-FFF2-40B4-BE49-F238E27FC236}">
                <a16:creationId xmlns:a16="http://schemas.microsoft.com/office/drawing/2014/main" id="{B3D68245-F350-4805-B654-CB76822E362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0397" y="2139950"/>
            <a:ext cx="41275" cy="41275"/>
          </a:xfrm>
          <a:prstGeom prst="ellipse">
            <a:avLst/>
          </a:prstGeom>
          <a:solidFill>
            <a:srgbClr val="90353B"/>
          </a:solidFill>
          <a:ln w="31750">
            <a:solidFill>
              <a:srgbClr val="90353B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60" name="Oval 885">
            <a:extLst>
              <a:ext uri="{FF2B5EF4-FFF2-40B4-BE49-F238E27FC236}">
                <a16:creationId xmlns:a16="http://schemas.microsoft.com/office/drawing/2014/main" id="{BC35DA5E-2336-47FF-A8B1-19127877042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89934" y="2249487"/>
            <a:ext cx="36513" cy="41275"/>
          </a:xfrm>
          <a:prstGeom prst="ellipse">
            <a:avLst/>
          </a:prstGeom>
          <a:solidFill>
            <a:srgbClr val="90353B"/>
          </a:solidFill>
          <a:ln w="31750">
            <a:solidFill>
              <a:srgbClr val="90353B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61" name="Oval 886">
            <a:extLst>
              <a:ext uri="{FF2B5EF4-FFF2-40B4-BE49-F238E27FC236}">
                <a16:creationId xmlns:a16="http://schemas.microsoft.com/office/drawing/2014/main" id="{765E6AAF-34C7-4A8E-A1F1-AB0EBB57A12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96297" y="2230437"/>
            <a:ext cx="41275" cy="41275"/>
          </a:xfrm>
          <a:prstGeom prst="ellipse">
            <a:avLst/>
          </a:prstGeom>
          <a:solidFill>
            <a:srgbClr val="90353B"/>
          </a:solidFill>
          <a:ln w="31750">
            <a:solidFill>
              <a:srgbClr val="90353B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62" name="Oval 887">
            <a:extLst>
              <a:ext uri="{FF2B5EF4-FFF2-40B4-BE49-F238E27FC236}">
                <a16:creationId xmlns:a16="http://schemas.microsoft.com/office/drawing/2014/main" id="{02115E24-E17E-4F5A-9249-D27CA3C321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505835" y="2344737"/>
            <a:ext cx="41275" cy="36513"/>
          </a:xfrm>
          <a:prstGeom prst="ellipse">
            <a:avLst/>
          </a:prstGeom>
          <a:solidFill>
            <a:srgbClr val="90353B"/>
          </a:solidFill>
          <a:ln w="31750">
            <a:solidFill>
              <a:srgbClr val="90353B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63" name="Oval 888">
            <a:extLst>
              <a:ext uri="{FF2B5EF4-FFF2-40B4-BE49-F238E27FC236}">
                <a16:creationId xmlns:a16="http://schemas.microsoft.com/office/drawing/2014/main" id="{A434DD56-A6FA-4362-9FF8-1738611743F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15372" y="2390775"/>
            <a:ext cx="41275" cy="36513"/>
          </a:xfrm>
          <a:prstGeom prst="ellipse">
            <a:avLst/>
          </a:prstGeom>
          <a:solidFill>
            <a:srgbClr val="90353B"/>
          </a:solidFill>
          <a:ln w="31750">
            <a:solidFill>
              <a:srgbClr val="90353B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64" name="Oval 889">
            <a:extLst>
              <a:ext uri="{FF2B5EF4-FFF2-40B4-BE49-F238E27FC236}">
                <a16:creationId xmlns:a16="http://schemas.microsoft.com/office/drawing/2014/main" id="{9F0528AA-688E-4DFC-B917-E7E9BD0B456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724910" y="2441575"/>
            <a:ext cx="36513" cy="41275"/>
          </a:xfrm>
          <a:prstGeom prst="ellipse">
            <a:avLst/>
          </a:prstGeom>
          <a:solidFill>
            <a:srgbClr val="90353B"/>
          </a:solidFill>
          <a:ln w="31750">
            <a:solidFill>
              <a:srgbClr val="90353B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65" name="Oval 890">
            <a:extLst>
              <a:ext uri="{FF2B5EF4-FFF2-40B4-BE49-F238E27FC236}">
                <a16:creationId xmlns:a16="http://schemas.microsoft.com/office/drawing/2014/main" id="{1AFCE6DC-37C6-4A09-B163-01C95BC962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829685" y="2655887"/>
            <a:ext cx="41275" cy="41275"/>
          </a:xfrm>
          <a:prstGeom prst="ellipse">
            <a:avLst/>
          </a:prstGeom>
          <a:solidFill>
            <a:srgbClr val="90353B"/>
          </a:solidFill>
          <a:ln w="31750">
            <a:solidFill>
              <a:srgbClr val="90353B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66" name="Oval 892">
            <a:extLst>
              <a:ext uri="{FF2B5EF4-FFF2-40B4-BE49-F238E27FC236}">
                <a16:creationId xmlns:a16="http://schemas.microsoft.com/office/drawing/2014/main" id="{06CD91A1-7B61-48A5-ADE4-27D25700941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39223" y="2789237"/>
            <a:ext cx="41275" cy="41275"/>
          </a:xfrm>
          <a:prstGeom prst="ellipse">
            <a:avLst/>
          </a:prstGeom>
          <a:solidFill>
            <a:srgbClr val="90353B"/>
          </a:solidFill>
          <a:ln w="31750">
            <a:solidFill>
              <a:srgbClr val="90353B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67" name="Oval 893">
            <a:extLst>
              <a:ext uri="{FF2B5EF4-FFF2-40B4-BE49-F238E27FC236}">
                <a16:creationId xmlns:a16="http://schemas.microsoft.com/office/drawing/2014/main" id="{D925245C-AF93-4A6D-8A1D-416D292004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48760" y="3003550"/>
            <a:ext cx="41275" cy="41275"/>
          </a:xfrm>
          <a:prstGeom prst="ellipse">
            <a:avLst/>
          </a:prstGeom>
          <a:solidFill>
            <a:srgbClr val="90353B"/>
          </a:solidFill>
          <a:ln w="31750">
            <a:solidFill>
              <a:srgbClr val="90353B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68" name="Oval 894">
            <a:extLst>
              <a:ext uri="{FF2B5EF4-FFF2-40B4-BE49-F238E27FC236}">
                <a16:creationId xmlns:a16="http://schemas.microsoft.com/office/drawing/2014/main" id="{15ACFDAA-AD49-4486-A246-81574D6589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55123" y="3305175"/>
            <a:ext cx="41275" cy="41275"/>
          </a:xfrm>
          <a:prstGeom prst="ellipse">
            <a:avLst/>
          </a:prstGeom>
          <a:solidFill>
            <a:srgbClr val="90353B"/>
          </a:solidFill>
          <a:ln w="31750">
            <a:solidFill>
              <a:srgbClr val="90353B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69" name="Oval 895">
            <a:extLst>
              <a:ext uri="{FF2B5EF4-FFF2-40B4-BE49-F238E27FC236}">
                <a16:creationId xmlns:a16="http://schemas.microsoft.com/office/drawing/2014/main" id="{B9AC74F9-7125-4695-B364-1246278251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9264660" y="3475037"/>
            <a:ext cx="41275" cy="41275"/>
          </a:xfrm>
          <a:prstGeom prst="ellipse">
            <a:avLst/>
          </a:prstGeom>
          <a:solidFill>
            <a:srgbClr val="90353B"/>
          </a:solidFill>
          <a:ln w="31750">
            <a:solidFill>
              <a:srgbClr val="90353B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70" name="Freeform 897">
            <a:extLst>
              <a:ext uri="{FF2B5EF4-FFF2-40B4-BE49-F238E27FC236}">
                <a16:creationId xmlns:a16="http://schemas.microsoft.com/office/drawing/2014/main" id="{68B5FDC1-CFD2-4DCA-99FC-F6F76AD34D94}"/>
              </a:ext>
            </a:extLst>
          </p:cNvPr>
          <p:cNvSpPr>
            <a:spLocks/>
          </p:cNvSpPr>
          <p:nvPr/>
        </p:nvSpPr>
        <p:spPr bwMode="auto">
          <a:xfrm>
            <a:off x="4294193" y="2638425"/>
            <a:ext cx="1517651" cy="2738438"/>
          </a:xfrm>
          <a:custGeom>
            <a:avLst/>
            <a:gdLst>
              <a:gd name="T0" fmla="*/ 0 w 332"/>
              <a:gd name="T1" fmla="*/ 599 h 599"/>
              <a:gd name="T2" fmla="*/ 23 w 332"/>
              <a:gd name="T3" fmla="*/ 568 h 599"/>
              <a:gd name="T4" fmla="*/ 47 w 332"/>
              <a:gd name="T5" fmla="*/ 531 h 599"/>
              <a:gd name="T6" fmla="*/ 71 w 332"/>
              <a:gd name="T7" fmla="*/ 503 h 599"/>
              <a:gd name="T8" fmla="*/ 95 w 332"/>
              <a:gd name="T9" fmla="*/ 473 h 599"/>
              <a:gd name="T10" fmla="*/ 118 w 332"/>
              <a:gd name="T11" fmla="*/ 424 h 599"/>
              <a:gd name="T12" fmla="*/ 142 w 332"/>
              <a:gd name="T13" fmla="*/ 381 h 599"/>
              <a:gd name="T14" fmla="*/ 166 w 332"/>
              <a:gd name="T15" fmla="*/ 311 h 599"/>
              <a:gd name="T16" fmla="*/ 190 w 332"/>
              <a:gd name="T17" fmla="*/ 161 h 599"/>
              <a:gd name="T18" fmla="*/ 213 w 332"/>
              <a:gd name="T19" fmla="*/ 126 h 599"/>
              <a:gd name="T20" fmla="*/ 237 w 332"/>
              <a:gd name="T21" fmla="*/ 101 h 599"/>
              <a:gd name="T22" fmla="*/ 261 w 332"/>
              <a:gd name="T23" fmla="*/ 71 h 599"/>
              <a:gd name="T24" fmla="*/ 284 w 332"/>
              <a:gd name="T25" fmla="*/ 50 h 599"/>
              <a:gd name="T26" fmla="*/ 308 w 332"/>
              <a:gd name="T27" fmla="*/ 28 h 599"/>
              <a:gd name="T28" fmla="*/ 332 w 332"/>
              <a:gd name="T29" fmla="*/ 0 h 5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332" h="599">
                <a:moveTo>
                  <a:pt x="0" y="599"/>
                </a:moveTo>
                <a:lnTo>
                  <a:pt x="23" y="568"/>
                </a:lnTo>
                <a:lnTo>
                  <a:pt x="47" y="531"/>
                </a:lnTo>
                <a:lnTo>
                  <a:pt x="71" y="503"/>
                </a:lnTo>
                <a:lnTo>
                  <a:pt x="95" y="473"/>
                </a:lnTo>
                <a:lnTo>
                  <a:pt x="118" y="424"/>
                </a:lnTo>
                <a:lnTo>
                  <a:pt x="142" y="381"/>
                </a:lnTo>
                <a:lnTo>
                  <a:pt x="166" y="311"/>
                </a:lnTo>
                <a:lnTo>
                  <a:pt x="190" y="161"/>
                </a:lnTo>
                <a:lnTo>
                  <a:pt x="213" y="126"/>
                </a:lnTo>
                <a:lnTo>
                  <a:pt x="237" y="101"/>
                </a:lnTo>
                <a:lnTo>
                  <a:pt x="261" y="71"/>
                </a:lnTo>
                <a:lnTo>
                  <a:pt x="284" y="50"/>
                </a:lnTo>
                <a:lnTo>
                  <a:pt x="308" y="28"/>
                </a:lnTo>
                <a:lnTo>
                  <a:pt x="332" y="0"/>
                </a:lnTo>
              </a:path>
            </a:pathLst>
          </a:custGeom>
          <a:noFill/>
          <a:ln w="31750">
            <a:solidFill>
              <a:srgbClr val="55752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71" name="Oval 898">
            <a:extLst>
              <a:ext uri="{FF2B5EF4-FFF2-40B4-BE49-F238E27FC236}">
                <a16:creationId xmlns:a16="http://schemas.microsoft.com/office/drawing/2014/main" id="{EF0E0AE1-E2EC-4C1C-86D4-77C2DB772BF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71968" y="5357812"/>
            <a:ext cx="41275" cy="36513"/>
          </a:xfrm>
          <a:prstGeom prst="ellipse">
            <a:avLst/>
          </a:prstGeom>
          <a:solidFill>
            <a:srgbClr val="55752F"/>
          </a:solidFill>
          <a:ln w="31750">
            <a:solidFill>
              <a:srgbClr val="55752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72" name="Oval 899">
            <a:extLst>
              <a:ext uri="{FF2B5EF4-FFF2-40B4-BE49-F238E27FC236}">
                <a16:creationId xmlns:a16="http://schemas.microsoft.com/office/drawing/2014/main" id="{8C9E35EA-91C1-4175-B4C7-EB30BBAB2C3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81506" y="5216525"/>
            <a:ext cx="41275" cy="41275"/>
          </a:xfrm>
          <a:prstGeom prst="ellipse">
            <a:avLst/>
          </a:prstGeom>
          <a:solidFill>
            <a:srgbClr val="55752F"/>
          </a:solidFill>
          <a:ln w="31750">
            <a:solidFill>
              <a:srgbClr val="55752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73" name="Oval 900">
            <a:extLst>
              <a:ext uri="{FF2B5EF4-FFF2-40B4-BE49-F238E27FC236}">
                <a16:creationId xmlns:a16="http://schemas.microsoft.com/office/drawing/2014/main" id="{286C1D29-C4BC-47DF-828B-60EF22B6AF1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1044" y="5043487"/>
            <a:ext cx="36513" cy="41275"/>
          </a:xfrm>
          <a:prstGeom prst="ellipse">
            <a:avLst/>
          </a:prstGeom>
          <a:solidFill>
            <a:srgbClr val="55752F"/>
          </a:solidFill>
          <a:ln w="31750">
            <a:solidFill>
              <a:srgbClr val="55752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74" name="Oval 901">
            <a:extLst>
              <a:ext uri="{FF2B5EF4-FFF2-40B4-BE49-F238E27FC236}">
                <a16:creationId xmlns:a16="http://schemas.microsoft.com/office/drawing/2014/main" id="{4E06E691-0CBC-4130-9197-862ED427B0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95819" y="4919662"/>
            <a:ext cx="41275" cy="36513"/>
          </a:xfrm>
          <a:prstGeom prst="ellipse">
            <a:avLst/>
          </a:prstGeom>
          <a:solidFill>
            <a:srgbClr val="55752F"/>
          </a:solidFill>
          <a:ln w="31750">
            <a:solidFill>
              <a:srgbClr val="55752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75" name="Oval 902">
            <a:extLst>
              <a:ext uri="{FF2B5EF4-FFF2-40B4-BE49-F238E27FC236}">
                <a16:creationId xmlns:a16="http://schemas.microsoft.com/office/drawing/2014/main" id="{D8967352-95F7-43FC-AAD1-691B533986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05356" y="4781550"/>
            <a:ext cx="41275" cy="41275"/>
          </a:xfrm>
          <a:prstGeom prst="ellipse">
            <a:avLst/>
          </a:prstGeom>
          <a:solidFill>
            <a:srgbClr val="55752F"/>
          </a:solidFill>
          <a:ln w="31750">
            <a:solidFill>
              <a:srgbClr val="55752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76" name="Oval 903">
            <a:extLst>
              <a:ext uri="{FF2B5EF4-FFF2-40B4-BE49-F238E27FC236}">
                <a16:creationId xmlns:a16="http://schemas.microsoft.com/office/drawing/2014/main" id="{2E49483C-1FFE-49D4-8233-2C171FD584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16481" y="4557712"/>
            <a:ext cx="41275" cy="41275"/>
          </a:xfrm>
          <a:prstGeom prst="ellipse">
            <a:avLst/>
          </a:prstGeom>
          <a:solidFill>
            <a:srgbClr val="55752F"/>
          </a:solidFill>
          <a:ln w="31750">
            <a:solidFill>
              <a:srgbClr val="55752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77" name="Oval 904">
            <a:extLst>
              <a:ext uri="{FF2B5EF4-FFF2-40B4-BE49-F238E27FC236}">
                <a16:creationId xmlns:a16="http://schemas.microsoft.com/office/drawing/2014/main" id="{B80D1081-494F-4AF2-BA4C-263522FEB5F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26019" y="4357687"/>
            <a:ext cx="36513" cy="41275"/>
          </a:xfrm>
          <a:prstGeom prst="ellipse">
            <a:avLst/>
          </a:prstGeom>
          <a:solidFill>
            <a:srgbClr val="55752F"/>
          </a:solidFill>
          <a:ln w="31750">
            <a:solidFill>
              <a:srgbClr val="55752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78" name="Oval 905">
            <a:extLst>
              <a:ext uri="{FF2B5EF4-FFF2-40B4-BE49-F238E27FC236}">
                <a16:creationId xmlns:a16="http://schemas.microsoft.com/office/drawing/2014/main" id="{61D16960-250E-475D-9AF9-C2084BA94D0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30794" y="4037012"/>
            <a:ext cx="41275" cy="41275"/>
          </a:xfrm>
          <a:prstGeom prst="ellipse">
            <a:avLst/>
          </a:prstGeom>
          <a:solidFill>
            <a:srgbClr val="55752F"/>
          </a:solidFill>
          <a:ln w="31750">
            <a:solidFill>
              <a:srgbClr val="55752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79" name="Oval 906">
            <a:extLst>
              <a:ext uri="{FF2B5EF4-FFF2-40B4-BE49-F238E27FC236}">
                <a16:creationId xmlns:a16="http://schemas.microsoft.com/office/drawing/2014/main" id="{7067FFA9-BE01-4D15-B460-A0D99A00B3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40332" y="3355975"/>
            <a:ext cx="41275" cy="41275"/>
          </a:xfrm>
          <a:prstGeom prst="ellipse">
            <a:avLst/>
          </a:prstGeom>
          <a:solidFill>
            <a:srgbClr val="55752F"/>
          </a:solidFill>
          <a:ln w="31750">
            <a:solidFill>
              <a:srgbClr val="55752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80" name="Oval 907">
            <a:extLst>
              <a:ext uri="{FF2B5EF4-FFF2-40B4-BE49-F238E27FC236}">
                <a16:creationId xmlns:a16="http://schemas.microsoft.com/office/drawing/2014/main" id="{B29E3630-D3B9-47C9-93FE-B5CC91202E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49869" y="3190875"/>
            <a:ext cx="41275" cy="41275"/>
          </a:xfrm>
          <a:prstGeom prst="ellipse">
            <a:avLst/>
          </a:prstGeom>
          <a:solidFill>
            <a:srgbClr val="55752F"/>
          </a:solidFill>
          <a:ln w="31750">
            <a:solidFill>
              <a:srgbClr val="55752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81" name="Oval 908">
            <a:extLst>
              <a:ext uri="{FF2B5EF4-FFF2-40B4-BE49-F238E27FC236}">
                <a16:creationId xmlns:a16="http://schemas.microsoft.com/office/drawing/2014/main" id="{58250CE7-0415-4F30-873A-C70284BCBD1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59407" y="3076575"/>
            <a:ext cx="36513" cy="41275"/>
          </a:xfrm>
          <a:prstGeom prst="ellipse">
            <a:avLst/>
          </a:prstGeom>
          <a:solidFill>
            <a:srgbClr val="55752F"/>
          </a:solidFill>
          <a:ln w="31750">
            <a:solidFill>
              <a:srgbClr val="55752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82" name="Oval 909">
            <a:extLst>
              <a:ext uri="{FF2B5EF4-FFF2-40B4-BE49-F238E27FC236}">
                <a16:creationId xmlns:a16="http://schemas.microsoft.com/office/drawing/2014/main" id="{4BC3A4FD-D68A-4467-A89B-68B6566082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65769" y="2944812"/>
            <a:ext cx="39688" cy="41275"/>
          </a:xfrm>
          <a:prstGeom prst="ellipse">
            <a:avLst/>
          </a:prstGeom>
          <a:solidFill>
            <a:srgbClr val="55752F"/>
          </a:solidFill>
          <a:ln w="31750">
            <a:solidFill>
              <a:srgbClr val="55752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83" name="Oval 910">
            <a:extLst>
              <a:ext uri="{FF2B5EF4-FFF2-40B4-BE49-F238E27FC236}">
                <a16:creationId xmlns:a16="http://schemas.microsoft.com/office/drawing/2014/main" id="{B2BD8FB8-806D-4795-BB87-74C6E380B8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75307" y="2843212"/>
            <a:ext cx="41275" cy="41275"/>
          </a:xfrm>
          <a:prstGeom prst="ellipse">
            <a:avLst/>
          </a:prstGeom>
          <a:solidFill>
            <a:srgbClr val="55752F"/>
          </a:solidFill>
          <a:ln w="31750">
            <a:solidFill>
              <a:srgbClr val="55752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84" name="Oval 911">
            <a:extLst>
              <a:ext uri="{FF2B5EF4-FFF2-40B4-BE49-F238E27FC236}">
                <a16:creationId xmlns:a16="http://schemas.microsoft.com/office/drawing/2014/main" id="{5C5E2A69-F24A-438A-95F8-7721068E834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84845" y="2747962"/>
            <a:ext cx="41275" cy="41275"/>
          </a:xfrm>
          <a:prstGeom prst="ellipse">
            <a:avLst/>
          </a:prstGeom>
          <a:solidFill>
            <a:srgbClr val="55752F"/>
          </a:solidFill>
          <a:ln w="31750">
            <a:solidFill>
              <a:srgbClr val="55752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85" name="Oval 912">
            <a:extLst>
              <a:ext uri="{FF2B5EF4-FFF2-40B4-BE49-F238E27FC236}">
                <a16:creationId xmlns:a16="http://schemas.microsoft.com/office/drawing/2014/main" id="{64EDACDB-BEEF-46C6-88E2-9E5AE335EF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94382" y="2614612"/>
            <a:ext cx="36513" cy="41275"/>
          </a:xfrm>
          <a:prstGeom prst="ellipse">
            <a:avLst/>
          </a:prstGeom>
          <a:solidFill>
            <a:srgbClr val="55752F"/>
          </a:solidFill>
          <a:ln w="31750">
            <a:solidFill>
              <a:srgbClr val="55752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86" name="Freeform 913">
            <a:extLst>
              <a:ext uri="{FF2B5EF4-FFF2-40B4-BE49-F238E27FC236}">
                <a16:creationId xmlns:a16="http://schemas.microsoft.com/office/drawing/2014/main" id="{6C2A3CFC-A297-45C9-AB9E-D8283803D40D}"/>
              </a:ext>
            </a:extLst>
          </p:cNvPr>
          <p:cNvSpPr>
            <a:spLocks/>
          </p:cNvSpPr>
          <p:nvPr/>
        </p:nvSpPr>
        <p:spPr bwMode="auto">
          <a:xfrm>
            <a:off x="5811845" y="1330325"/>
            <a:ext cx="3579816" cy="2117725"/>
          </a:xfrm>
          <a:custGeom>
            <a:avLst/>
            <a:gdLst>
              <a:gd name="T0" fmla="*/ 0 w 783"/>
              <a:gd name="T1" fmla="*/ 286 h 463"/>
              <a:gd name="T2" fmla="*/ 24 w 783"/>
              <a:gd name="T3" fmla="*/ 251 h 463"/>
              <a:gd name="T4" fmla="*/ 47 w 783"/>
              <a:gd name="T5" fmla="*/ 234 h 463"/>
              <a:gd name="T6" fmla="*/ 71 w 783"/>
              <a:gd name="T7" fmla="*/ 198 h 463"/>
              <a:gd name="T8" fmla="*/ 95 w 783"/>
              <a:gd name="T9" fmla="*/ 157 h 463"/>
              <a:gd name="T10" fmla="*/ 119 w 783"/>
              <a:gd name="T11" fmla="*/ 137 h 463"/>
              <a:gd name="T12" fmla="*/ 142 w 783"/>
              <a:gd name="T13" fmla="*/ 109 h 463"/>
              <a:gd name="T14" fmla="*/ 166 w 783"/>
              <a:gd name="T15" fmla="*/ 94 h 463"/>
              <a:gd name="T16" fmla="*/ 190 w 783"/>
              <a:gd name="T17" fmla="*/ 100 h 463"/>
              <a:gd name="T18" fmla="*/ 214 w 783"/>
              <a:gd name="T19" fmla="*/ 53 h 463"/>
              <a:gd name="T20" fmla="*/ 237 w 783"/>
              <a:gd name="T21" fmla="*/ 65 h 463"/>
              <a:gd name="T22" fmla="*/ 261 w 783"/>
              <a:gd name="T23" fmla="*/ 46 h 463"/>
              <a:gd name="T24" fmla="*/ 285 w 783"/>
              <a:gd name="T25" fmla="*/ 19 h 463"/>
              <a:gd name="T26" fmla="*/ 309 w 783"/>
              <a:gd name="T27" fmla="*/ 2 h 463"/>
              <a:gd name="T28" fmla="*/ 332 w 783"/>
              <a:gd name="T29" fmla="*/ 0 h 463"/>
              <a:gd name="T30" fmla="*/ 356 w 783"/>
              <a:gd name="T31" fmla="*/ 13 h 463"/>
              <a:gd name="T32" fmla="*/ 380 w 783"/>
              <a:gd name="T33" fmla="*/ 0 h 463"/>
              <a:gd name="T34" fmla="*/ 404 w 783"/>
              <a:gd name="T35" fmla="*/ 6 h 463"/>
              <a:gd name="T36" fmla="*/ 427 w 783"/>
              <a:gd name="T37" fmla="*/ 14 h 463"/>
              <a:gd name="T38" fmla="*/ 451 w 783"/>
              <a:gd name="T39" fmla="*/ 10 h 463"/>
              <a:gd name="T40" fmla="*/ 475 w 783"/>
              <a:gd name="T41" fmla="*/ 14 h 463"/>
              <a:gd name="T42" fmla="*/ 498 w 783"/>
              <a:gd name="T43" fmla="*/ 20 h 463"/>
              <a:gd name="T44" fmla="*/ 522 w 783"/>
              <a:gd name="T45" fmla="*/ 24 h 463"/>
              <a:gd name="T46" fmla="*/ 546 w 783"/>
              <a:gd name="T47" fmla="*/ 54 h 463"/>
              <a:gd name="T48" fmla="*/ 570 w 783"/>
              <a:gd name="T49" fmla="*/ 49 h 463"/>
              <a:gd name="T50" fmla="*/ 593 w 783"/>
              <a:gd name="T51" fmla="*/ 78 h 463"/>
              <a:gd name="T52" fmla="*/ 617 w 783"/>
              <a:gd name="T53" fmla="*/ 91 h 463"/>
              <a:gd name="T54" fmla="*/ 641 w 783"/>
              <a:gd name="T55" fmla="*/ 105 h 463"/>
              <a:gd name="T56" fmla="*/ 665 w 783"/>
              <a:gd name="T57" fmla="*/ 162 h 463"/>
              <a:gd name="T58" fmla="*/ 688 w 783"/>
              <a:gd name="T59" fmla="*/ 198 h 463"/>
              <a:gd name="T60" fmla="*/ 712 w 783"/>
              <a:gd name="T61" fmla="*/ 254 h 463"/>
              <a:gd name="T62" fmla="*/ 736 w 783"/>
              <a:gd name="T63" fmla="*/ 335 h 463"/>
              <a:gd name="T64" fmla="*/ 760 w 783"/>
              <a:gd name="T65" fmla="*/ 380 h 463"/>
              <a:gd name="T66" fmla="*/ 783 w 783"/>
              <a:gd name="T67" fmla="*/ 463 h 4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783" h="463">
                <a:moveTo>
                  <a:pt x="0" y="286"/>
                </a:moveTo>
                <a:lnTo>
                  <a:pt x="24" y="251"/>
                </a:lnTo>
                <a:lnTo>
                  <a:pt x="47" y="234"/>
                </a:lnTo>
                <a:lnTo>
                  <a:pt x="71" y="198"/>
                </a:lnTo>
                <a:lnTo>
                  <a:pt x="95" y="157"/>
                </a:lnTo>
                <a:lnTo>
                  <a:pt x="119" y="137"/>
                </a:lnTo>
                <a:lnTo>
                  <a:pt x="142" y="109"/>
                </a:lnTo>
                <a:lnTo>
                  <a:pt x="166" y="94"/>
                </a:lnTo>
                <a:lnTo>
                  <a:pt x="190" y="100"/>
                </a:lnTo>
                <a:lnTo>
                  <a:pt x="214" y="53"/>
                </a:lnTo>
                <a:lnTo>
                  <a:pt x="237" y="65"/>
                </a:lnTo>
                <a:lnTo>
                  <a:pt x="261" y="46"/>
                </a:lnTo>
                <a:lnTo>
                  <a:pt x="285" y="19"/>
                </a:lnTo>
                <a:lnTo>
                  <a:pt x="309" y="2"/>
                </a:lnTo>
                <a:lnTo>
                  <a:pt x="332" y="0"/>
                </a:lnTo>
                <a:lnTo>
                  <a:pt x="356" y="13"/>
                </a:lnTo>
                <a:lnTo>
                  <a:pt x="380" y="0"/>
                </a:lnTo>
                <a:lnTo>
                  <a:pt x="404" y="6"/>
                </a:lnTo>
                <a:lnTo>
                  <a:pt x="427" y="14"/>
                </a:lnTo>
                <a:lnTo>
                  <a:pt x="451" y="10"/>
                </a:lnTo>
                <a:lnTo>
                  <a:pt x="475" y="14"/>
                </a:lnTo>
                <a:lnTo>
                  <a:pt x="498" y="20"/>
                </a:lnTo>
                <a:lnTo>
                  <a:pt x="522" y="24"/>
                </a:lnTo>
                <a:lnTo>
                  <a:pt x="546" y="54"/>
                </a:lnTo>
                <a:lnTo>
                  <a:pt x="570" y="49"/>
                </a:lnTo>
                <a:lnTo>
                  <a:pt x="593" y="78"/>
                </a:lnTo>
                <a:lnTo>
                  <a:pt x="617" y="91"/>
                </a:lnTo>
                <a:lnTo>
                  <a:pt x="641" y="105"/>
                </a:lnTo>
                <a:lnTo>
                  <a:pt x="665" y="162"/>
                </a:lnTo>
                <a:lnTo>
                  <a:pt x="688" y="198"/>
                </a:lnTo>
                <a:lnTo>
                  <a:pt x="712" y="254"/>
                </a:lnTo>
                <a:lnTo>
                  <a:pt x="736" y="335"/>
                </a:lnTo>
                <a:lnTo>
                  <a:pt x="760" y="380"/>
                </a:lnTo>
                <a:lnTo>
                  <a:pt x="783" y="463"/>
                </a:lnTo>
              </a:path>
            </a:pathLst>
          </a:custGeom>
          <a:noFill/>
          <a:ln w="31750">
            <a:solidFill>
              <a:srgbClr val="E37E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87" name="Oval 914">
            <a:extLst>
              <a:ext uri="{FF2B5EF4-FFF2-40B4-BE49-F238E27FC236}">
                <a16:creationId xmlns:a16="http://schemas.microsoft.com/office/drawing/2014/main" id="{EFB5C1AE-023E-4C23-97F6-DD11F9F0D31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94382" y="2614612"/>
            <a:ext cx="36513" cy="41275"/>
          </a:xfrm>
          <a:prstGeom prst="ellipse">
            <a:avLst/>
          </a:prstGeom>
          <a:solidFill>
            <a:srgbClr val="E37E00"/>
          </a:solidFill>
          <a:ln w="31750">
            <a:solidFill>
              <a:srgbClr val="E37E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88" name="Oval 915">
            <a:extLst>
              <a:ext uri="{FF2B5EF4-FFF2-40B4-BE49-F238E27FC236}">
                <a16:creationId xmlns:a16="http://schemas.microsoft.com/office/drawing/2014/main" id="{1E3FEF43-AFF4-4FB5-A7F6-06CE8A16C4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99157" y="2455862"/>
            <a:ext cx="41275" cy="39688"/>
          </a:xfrm>
          <a:prstGeom prst="ellipse">
            <a:avLst/>
          </a:prstGeom>
          <a:solidFill>
            <a:srgbClr val="E37E00"/>
          </a:solidFill>
          <a:ln w="31750">
            <a:solidFill>
              <a:srgbClr val="E37E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89" name="Oval 916">
            <a:extLst>
              <a:ext uri="{FF2B5EF4-FFF2-40B4-BE49-F238E27FC236}">
                <a16:creationId xmlns:a16="http://schemas.microsoft.com/office/drawing/2014/main" id="{AFFC6712-AAF3-41FF-B843-DE885657C9B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08695" y="2378075"/>
            <a:ext cx="41275" cy="41275"/>
          </a:xfrm>
          <a:prstGeom prst="ellipse">
            <a:avLst/>
          </a:prstGeom>
          <a:solidFill>
            <a:srgbClr val="E37E00"/>
          </a:solidFill>
          <a:ln w="31750">
            <a:solidFill>
              <a:srgbClr val="E37E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90" name="Oval 917">
            <a:extLst>
              <a:ext uri="{FF2B5EF4-FFF2-40B4-BE49-F238E27FC236}">
                <a16:creationId xmlns:a16="http://schemas.microsoft.com/office/drawing/2014/main" id="{F1FB7A98-7EC1-4553-B335-510977A99BF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18233" y="2212975"/>
            <a:ext cx="41275" cy="41275"/>
          </a:xfrm>
          <a:prstGeom prst="ellipse">
            <a:avLst/>
          </a:prstGeom>
          <a:solidFill>
            <a:srgbClr val="E37E00"/>
          </a:solidFill>
          <a:ln w="31750">
            <a:solidFill>
              <a:srgbClr val="E37E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91" name="Oval 918">
            <a:extLst>
              <a:ext uri="{FF2B5EF4-FFF2-40B4-BE49-F238E27FC236}">
                <a16:creationId xmlns:a16="http://schemas.microsoft.com/office/drawing/2014/main" id="{1FA542FC-9DC7-4100-B8DB-DCEC091724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29358" y="2025650"/>
            <a:ext cx="36513" cy="41275"/>
          </a:xfrm>
          <a:prstGeom prst="ellipse">
            <a:avLst/>
          </a:prstGeom>
          <a:solidFill>
            <a:srgbClr val="E37E00"/>
          </a:solidFill>
          <a:ln w="31750">
            <a:solidFill>
              <a:srgbClr val="E37E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92" name="Oval 919">
            <a:extLst>
              <a:ext uri="{FF2B5EF4-FFF2-40B4-BE49-F238E27FC236}">
                <a16:creationId xmlns:a16="http://schemas.microsoft.com/office/drawing/2014/main" id="{C7C6C166-2A9A-43E3-B83C-FCA1DD944A6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34133" y="1938337"/>
            <a:ext cx="41275" cy="41275"/>
          </a:xfrm>
          <a:prstGeom prst="ellipse">
            <a:avLst/>
          </a:prstGeom>
          <a:solidFill>
            <a:srgbClr val="E37E00"/>
          </a:solidFill>
          <a:ln w="31750">
            <a:solidFill>
              <a:srgbClr val="E37E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93" name="Oval 920">
            <a:extLst>
              <a:ext uri="{FF2B5EF4-FFF2-40B4-BE49-F238E27FC236}">
                <a16:creationId xmlns:a16="http://schemas.microsoft.com/office/drawing/2014/main" id="{BFB2405F-9B8F-473F-82A8-455C44FC2CF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43670" y="1809750"/>
            <a:ext cx="41275" cy="38100"/>
          </a:xfrm>
          <a:prstGeom prst="ellipse">
            <a:avLst/>
          </a:prstGeom>
          <a:solidFill>
            <a:srgbClr val="E37E00"/>
          </a:solidFill>
          <a:ln w="31750">
            <a:solidFill>
              <a:srgbClr val="E37E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94" name="Oval 921">
            <a:extLst>
              <a:ext uri="{FF2B5EF4-FFF2-40B4-BE49-F238E27FC236}">
                <a16:creationId xmlns:a16="http://schemas.microsoft.com/office/drawing/2014/main" id="{26E70668-EC37-49B6-9CEE-3C99F6A04B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53208" y="1741487"/>
            <a:ext cx="41275" cy="41275"/>
          </a:xfrm>
          <a:prstGeom prst="ellipse">
            <a:avLst/>
          </a:prstGeom>
          <a:solidFill>
            <a:srgbClr val="E37E00"/>
          </a:solidFill>
          <a:ln w="31750">
            <a:solidFill>
              <a:srgbClr val="E37E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95" name="Oval 922">
            <a:extLst>
              <a:ext uri="{FF2B5EF4-FFF2-40B4-BE49-F238E27FC236}">
                <a16:creationId xmlns:a16="http://schemas.microsoft.com/office/drawing/2014/main" id="{77EF444D-D12C-4F06-9C21-E2874B14D1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57983" y="1770062"/>
            <a:ext cx="41275" cy="36513"/>
          </a:xfrm>
          <a:prstGeom prst="ellipse">
            <a:avLst/>
          </a:prstGeom>
          <a:solidFill>
            <a:srgbClr val="E37E00"/>
          </a:solidFill>
          <a:ln w="31750">
            <a:solidFill>
              <a:srgbClr val="E37E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96" name="Oval 923">
            <a:extLst>
              <a:ext uri="{FF2B5EF4-FFF2-40B4-BE49-F238E27FC236}">
                <a16:creationId xmlns:a16="http://schemas.microsoft.com/office/drawing/2014/main" id="{E83F2D0A-C769-4904-9A8C-4BE72F5FA5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67521" y="1549400"/>
            <a:ext cx="41275" cy="41275"/>
          </a:xfrm>
          <a:prstGeom prst="ellipse">
            <a:avLst/>
          </a:prstGeom>
          <a:solidFill>
            <a:srgbClr val="E37E00"/>
          </a:solidFill>
          <a:ln w="31750">
            <a:solidFill>
              <a:srgbClr val="E37E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97" name="Oval 924">
            <a:extLst>
              <a:ext uri="{FF2B5EF4-FFF2-40B4-BE49-F238E27FC236}">
                <a16:creationId xmlns:a16="http://schemas.microsoft.com/office/drawing/2014/main" id="{C2857F8B-3FAE-44A4-874F-BA05828839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77058" y="1604962"/>
            <a:ext cx="41275" cy="41275"/>
          </a:xfrm>
          <a:prstGeom prst="ellipse">
            <a:avLst/>
          </a:prstGeom>
          <a:solidFill>
            <a:srgbClr val="E37E00"/>
          </a:solidFill>
          <a:ln w="31750">
            <a:solidFill>
              <a:srgbClr val="E37E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98" name="Oval 925">
            <a:extLst>
              <a:ext uri="{FF2B5EF4-FFF2-40B4-BE49-F238E27FC236}">
                <a16:creationId xmlns:a16="http://schemas.microsoft.com/office/drawing/2014/main" id="{F0EA0ED3-7584-4174-BE96-8832016EBF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88183" y="1522412"/>
            <a:ext cx="36513" cy="41275"/>
          </a:xfrm>
          <a:prstGeom prst="ellipse">
            <a:avLst/>
          </a:prstGeom>
          <a:solidFill>
            <a:srgbClr val="E37E00"/>
          </a:solidFill>
          <a:ln w="31750">
            <a:solidFill>
              <a:srgbClr val="E37E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99" name="Oval 926">
            <a:extLst>
              <a:ext uri="{FF2B5EF4-FFF2-40B4-BE49-F238E27FC236}">
                <a16:creationId xmlns:a16="http://schemas.microsoft.com/office/drawing/2014/main" id="{9FE8D040-06C3-4AAB-85B6-751E0C9F327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92958" y="1393825"/>
            <a:ext cx="41275" cy="41275"/>
          </a:xfrm>
          <a:prstGeom prst="ellipse">
            <a:avLst/>
          </a:prstGeom>
          <a:solidFill>
            <a:srgbClr val="E37E00"/>
          </a:solidFill>
          <a:ln w="31750">
            <a:solidFill>
              <a:srgbClr val="E37E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00" name="Oval 927">
            <a:extLst>
              <a:ext uri="{FF2B5EF4-FFF2-40B4-BE49-F238E27FC236}">
                <a16:creationId xmlns:a16="http://schemas.microsoft.com/office/drawing/2014/main" id="{43D54CD6-D22C-44F0-908D-AD8DF2AA1F4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02496" y="1320800"/>
            <a:ext cx="41275" cy="41275"/>
          </a:xfrm>
          <a:prstGeom prst="ellipse">
            <a:avLst/>
          </a:prstGeom>
          <a:solidFill>
            <a:srgbClr val="E37E00"/>
          </a:solidFill>
          <a:ln w="31750">
            <a:solidFill>
              <a:srgbClr val="E37E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01" name="Oval 928">
            <a:extLst>
              <a:ext uri="{FF2B5EF4-FFF2-40B4-BE49-F238E27FC236}">
                <a16:creationId xmlns:a16="http://schemas.microsoft.com/office/drawing/2014/main" id="{35AAE9FF-8649-44E6-A55E-B5F6AFBB75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12034" y="1312862"/>
            <a:ext cx="41275" cy="39688"/>
          </a:xfrm>
          <a:prstGeom prst="ellipse">
            <a:avLst/>
          </a:prstGeom>
          <a:solidFill>
            <a:srgbClr val="E37E00"/>
          </a:solidFill>
          <a:ln w="31750">
            <a:solidFill>
              <a:srgbClr val="E37E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02" name="Oval 929">
            <a:extLst>
              <a:ext uri="{FF2B5EF4-FFF2-40B4-BE49-F238E27FC236}">
                <a16:creationId xmlns:a16="http://schemas.microsoft.com/office/drawing/2014/main" id="{74457E98-6CE8-4C1C-B514-818358AEB2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21571" y="1371600"/>
            <a:ext cx="36513" cy="41275"/>
          </a:xfrm>
          <a:prstGeom prst="ellipse">
            <a:avLst/>
          </a:prstGeom>
          <a:solidFill>
            <a:srgbClr val="E37E00"/>
          </a:solidFill>
          <a:ln w="31750">
            <a:solidFill>
              <a:srgbClr val="E37E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03" name="Oval 930">
            <a:extLst>
              <a:ext uri="{FF2B5EF4-FFF2-40B4-BE49-F238E27FC236}">
                <a16:creationId xmlns:a16="http://schemas.microsoft.com/office/drawing/2014/main" id="{B9738C1A-514A-496E-991C-A538A48455B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26346" y="1308100"/>
            <a:ext cx="41275" cy="41275"/>
          </a:xfrm>
          <a:prstGeom prst="ellipse">
            <a:avLst/>
          </a:prstGeom>
          <a:solidFill>
            <a:srgbClr val="E37E00"/>
          </a:solidFill>
          <a:ln w="31750">
            <a:solidFill>
              <a:srgbClr val="E37E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04" name="Oval 931">
            <a:extLst>
              <a:ext uri="{FF2B5EF4-FFF2-40B4-BE49-F238E27FC236}">
                <a16:creationId xmlns:a16="http://schemas.microsoft.com/office/drawing/2014/main" id="{25073D54-F673-4165-9F94-DBAA519792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37471" y="1339850"/>
            <a:ext cx="39688" cy="41275"/>
          </a:xfrm>
          <a:prstGeom prst="ellipse">
            <a:avLst/>
          </a:prstGeom>
          <a:solidFill>
            <a:srgbClr val="E37E00"/>
          </a:solidFill>
          <a:ln w="31750">
            <a:solidFill>
              <a:srgbClr val="E37E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05" name="Oval 932">
            <a:extLst>
              <a:ext uri="{FF2B5EF4-FFF2-40B4-BE49-F238E27FC236}">
                <a16:creationId xmlns:a16="http://schemas.microsoft.com/office/drawing/2014/main" id="{486EEE84-F210-4DDC-8160-D1C789AD449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47009" y="1371600"/>
            <a:ext cx="41275" cy="41275"/>
          </a:xfrm>
          <a:prstGeom prst="ellipse">
            <a:avLst/>
          </a:prstGeom>
          <a:solidFill>
            <a:srgbClr val="E37E00"/>
          </a:solidFill>
          <a:ln w="31750">
            <a:solidFill>
              <a:srgbClr val="E37E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06" name="Oval 933">
            <a:extLst>
              <a:ext uri="{FF2B5EF4-FFF2-40B4-BE49-F238E27FC236}">
                <a16:creationId xmlns:a16="http://schemas.microsoft.com/office/drawing/2014/main" id="{26EFFF62-AD43-40B4-B19B-C667ADE60D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56547" y="1352550"/>
            <a:ext cx="36513" cy="41275"/>
          </a:xfrm>
          <a:prstGeom prst="ellipse">
            <a:avLst/>
          </a:prstGeom>
          <a:solidFill>
            <a:srgbClr val="E37E00"/>
          </a:solidFill>
          <a:ln w="31750">
            <a:solidFill>
              <a:srgbClr val="E37E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07" name="Oval 934">
            <a:extLst>
              <a:ext uri="{FF2B5EF4-FFF2-40B4-BE49-F238E27FC236}">
                <a16:creationId xmlns:a16="http://schemas.microsoft.com/office/drawing/2014/main" id="{B7575F0D-7C01-415C-8BD4-D931734AF7D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61322" y="1371600"/>
            <a:ext cx="41275" cy="41275"/>
          </a:xfrm>
          <a:prstGeom prst="ellipse">
            <a:avLst/>
          </a:prstGeom>
          <a:solidFill>
            <a:srgbClr val="E37E00"/>
          </a:solidFill>
          <a:ln w="31750">
            <a:solidFill>
              <a:srgbClr val="E37E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08" name="Oval 935">
            <a:extLst>
              <a:ext uri="{FF2B5EF4-FFF2-40B4-BE49-F238E27FC236}">
                <a16:creationId xmlns:a16="http://schemas.microsoft.com/office/drawing/2014/main" id="{CB0A72C4-F380-440D-9455-877FA7F426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70859" y="1403350"/>
            <a:ext cx="41275" cy="41275"/>
          </a:xfrm>
          <a:prstGeom prst="ellipse">
            <a:avLst/>
          </a:prstGeom>
          <a:solidFill>
            <a:srgbClr val="E37E00"/>
          </a:solidFill>
          <a:ln w="31750">
            <a:solidFill>
              <a:srgbClr val="E37E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09" name="Oval 936">
            <a:extLst>
              <a:ext uri="{FF2B5EF4-FFF2-40B4-BE49-F238E27FC236}">
                <a16:creationId xmlns:a16="http://schemas.microsoft.com/office/drawing/2014/main" id="{60932E77-6A06-4EB3-8766-A124A5648B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0397" y="1417637"/>
            <a:ext cx="41275" cy="41275"/>
          </a:xfrm>
          <a:prstGeom prst="ellipse">
            <a:avLst/>
          </a:prstGeom>
          <a:solidFill>
            <a:srgbClr val="E37E00"/>
          </a:solidFill>
          <a:ln w="31750">
            <a:solidFill>
              <a:srgbClr val="E37E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10" name="Oval 937">
            <a:extLst>
              <a:ext uri="{FF2B5EF4-FFF2-40B4-BE49-F238E27FC236}">
                <a16:creationId xmlns:a16="http://schemas.microsoft.com/office/drawing/2014/main" id="{A32BA8C7-E172-4DB3-9177-3A313EC139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89934" y="1554162"/>
            <a:ext cx="36513" cy="41275"/>
          </a:xfrm>
          <a:prstGeom prst="ellipse">
            <a:avLst/>
          </a:prstGeom>
          <a:solidFill>
            <a:srgbClr val="E37E00"/>
          </a:solidFill>
          <a:ln w="31750">
            <a:solidFill>
              <a:srgbClr val="E37E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11" name="Oval 938">
            <a:extLst>
              <a:ext uri="{FF2B5EF4-FFF2-40B4-BE49-F238E27FC236}">
                <a16:creationId xmlns:a16="http://schemas.microsoft.com/office/drawing/2014/main" id="{4342069E-3F61-4D60-8FED-A7155D0D151A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96297" y="1531937"/>
            <a:ext cx="41275" cy="41275"/>
          </a:xfrm>
          <a:prstGeom prst="ellipse">
            <a:avLst/>
          </a:prstGeom>
          <a:solidFill>
            <a:srgbClr val="E37E00"/>
          </a:solidFill>
          <a:ln w="31750">
            <a:solidFill>
              <a:srgbClr val="E37E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12" name="Oval 939">
            <a:extLst>
              <a:ext uri="{FF2B5EF4-FFF2-40B4-BE49-F238E27FC236}">
                <a16:creationId xmlns:a16="http://schemas.microsoft.com/office/drawing/2014/main" id="{97A40B4C-A8B4-4014-AA97-2ADD346B23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505835" y="1668462"/>
            <a:ext cx="41275" cy="41275"/>
          </a:xfrm>
          <a:prstGeom prst="ellipse">
            <a:avLst/>
          </a:prstGeom>
          <a:solidFill>
            <a:srgbClr val="E37E00"/>
          </a:solidFill>
          <a:ln w="31750">
            <a:solidFill>
              <a:srgbClr val="E37E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13" name="Oval 940">
            <a:extLst>
              <a:ext uri="{FF2B5EF4-FFF2-40B4-BE49-F238E27FC236}">
                <a16:creationId xmlns:a16="http://schemas.microsoft.com/office/drawing/2014/main" id="{E75D5BF0-A3D7-4723-B94F-67D7468691D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15372" y="1724025"/>
            <a:ext cx="41275" cy="41275"/>
          </a:xfrm>
          <a:prstGeom prst="ellipse">
            <a:avLst/>
          </a:prstGeom>
          <a:solidFill>
            <a:srgbClr val="E37E00"/>
          </a:solidFill>
          <a:ln w="31750">
            <a:solidFill>
              <a:srgbClr val="E37E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14" name="Oval 941">
            <a:extLst>
              <a:ext uri="{FF2B5EF4-FFF2-40B4-BE49-F238E27FC236}">
                <a16:creationId xmlns:a16="http://schemas.microsoft.com/office/drawing/2014/main" id="{22196B4D-87BC-4548-B5D4-63212D75AD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724910" y="1787525"/>
            <a:ext cx="36513" cy="41275"/>
          </a:xfrm>
          <a:prstGeom prst="ellipse">
            <a:avLst/>
          </a:prstGeom>
          <a:solidFill>
            <a:srgbClr val="E37E00"/>
          </a:solidFill>
          <a:ln w="31750">
            <a:solidFill>
              <a:srgbClr val="E37E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15" name="Oval 942">
            <a:extLst>
              <a:ext uri="{FF2B5EF4-FFF2-40B4-BE49-F238E27FC236}">
                <a16:creationId xmlns:a16="http://schemas.microsoft.com/office/drawing/2014/main" id="{492C64C0-A728-446B-A028-2B04425908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829685" y="2052637"/>
            <a:ext cx="41275" cy="41275"/>
          </a:xfrm>
          <a:prstGeom prst="ellipse">
            <a:avLst/>
          </a:prstGeom>
          <a:solidFill>
            <a:srgbClr val="E37E00"/>
          </a:solidFill>
          <a:ln w="31750">
            <a:solidFill>
              <a:srgbClr val="E37E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16" name="Oval 943">
            <a:extLst>
              <a:ext uri="{FF2B5EF4-FFF2-40B4-BE49-F238E27FC236}">
                <a16:creationId xmlns:a16="http://schemas.microsoft.com/office/drawing/2014/main" id="{57E38AE3-0E45-41F2-9E9A-C94F3B0F82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39223" y="2212975"/>
            <a:ext cx="41275" cy="41275"/>
          </a:xfrm>
          <a:prstGeom prst="ellipse">
            <a:avLst/>
          </a:prstGeom>
          <a:solidFill>
            <a:srgbClr val="E37E00"/>
          </a:solidFill>
          <a:ln w="31750">
            <a:solidFill>
              <a:srgbClr val="E37E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17" name="Oval 944">
            <a:extLst>
              <a:ext uri="{FF2B5EF4-FFF2-40B4-BE49-F238E27FC236}">
                <a16:creationId xmlns:a16="http://schemas.microsoft.com/office/drawing/2014/main" id="{1B523B3D-72EA-47F8-8893-B7B9C49FFEB7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48760" y="2473325"/>
            <a:ext cx="41275" cy="41275"/>
          </a:xfrm>
          <a:prstGeom prst="ellipse">
            <a:avLst/>
          </a:prstGeom>
          <a:solidFill>
            <a:srgbClr val="E37E00"/>
          </a:solidFill>
          <a:ln w="31750">
            <a:solidFill>
              <a:srgbClr val="E37E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18" name="Oval 945">
            <a:extLst>
              <a:ext uri="{FF2B5EF4-FFF2-40B4-BE49-F238E27FC236}">
                <a16:creationId xmlns:a16="http://schemas.microsoft.com/office/drawing/2014/main" id="{9F97D843-C554-4CFA-9F42-30E6C1E3B4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55123" y="2843212"/>
            <a:ext cx="41275" cy="41275"/>
          </a:xfrm>
          <a:prstGeom prst="ellipse">
            <a:avLst/>
          </a:prstGeom>
          <a:solidFill>
            <a:srgbClr val="E37E00"/>
          </a:solidFill>
          <a:ln w="31750">
            <a:solidFill>
              <a:srgbClr val="E37E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19" name="Oval 946">
            <a:extLst>
              <a:ext uri="{FF2B5EF4-FFF2-40B4-BE49-F238E27FC236}">
                <a16:creationId xmlns:a16="http://schemas.microsoft.com/office/drawing/2014/main" id="{4791A0AF-EBBB-4267-9E29-98314F0A6C84}"/>
              </a:ext>
            </a:extLst>
          </p:cNvPr>
          <p:cNvSpPr>
            <a:spLocks noChangeArrowheads="1"/>
          </p:cNvSpPr>
          <p:nvPr/>
        </p:nvSpPr>
        <p:spPr bwMode="auto">
          <a:xfrm>
            <a:off x="9264660" y="3049587"/>
            <a:ext cx="41275" cy="41275"/>
          </a:xfrm>
          <a:prstGeom prst="ellipse">
            <a:avLst/>
          </a:prstGeom>
          <a:solidFill>
            <a:srgbClr val="E37E00"/>
          </a:solidFill>
          <a:ln w="31750">
            <a:solidFill>
              <a:srgbClr val="E37E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20" name="Oval 947">
            <a:extLst>
              <a:ext uri="{FF2B5EF4-FFF2-40B4-BE49-F238E27FC236}">
                <a16:creationId xmlns:a16="http://schemas.microsoft.com/office/drawing/2014/main" id="{FD153E4E-B2E1-4D9B-AEA7-83EDE86FA9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9374198" y="3429000"/>
            <a:ext cx="41275" cy="36513"/>
          </a:xfrm>
          <a:prstGeom prst="ellipse">
            <a:avLst/>
          </a:prstGeom>
          <a:solidFill>
            <a:srgbClr val="E37E00"/>
          </a:solidFill>
          <a:ln w="31750">
            <a:solidFill>
              <a:srgbClr val="E37E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21" name="Rectangle 1007">
            <a:extLst>
              <a:ext uri="{FF2B5EF4-FFF2-40B4-BE49-F238E27FC236}">
                <a16:creationId xmlns:a16="http://schemas.microsoft.com/office/drawing/2014/main" id="{6978583A-F453-4699-BB99-05832B5C77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45207" y="306387"/>
            <a:ext cx="484188" cy="904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5300" b="0" i="0" u="none" strike="noStrike" cap="none" normalizeH="0" baseline="0">
                <a:ln>
                  <a:noFill/>
                </a:ln>
                <a:solidFill>
                  <a:srgbClr val="1E2D53"/>
                </a:solidFill>
                <a:effectLst/>
                <a:latin typeface="Arial" panose="020B0604020202020204" pitchFamily="34" charset="0"/>
              </a:rPr>
              <a:t> 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81" name="TextBox 380">
            <a:extLst>
              <a:ext uri="{FF2B5EF4-FFF2-40B4-BE49-F238E27FC236}">
                <a16:creationId xmlns:a16="http://schemas.microsoft.com/office/drawing/2014/main" id="{03284E76-7724-B342-BAF8-D62CC51E00CB}"/>
              </a:ext>
            </a:extLst>
          </p:cNvPr>
          <p:cNvSpPr txBox="1"/>
          <p:nvPr/>
        </p:nvSpPr>
        <p:spPr>
          <a:xfrm>
            <a:off x="4147761" y="981074"/>
            <a:ext cx="2937642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/>
              <a:t>Forecast assuming constant % impact on earnings</a:t>
            </a:r>
          </a:p>
        </p:txBody>
      </p:sp>
      <p:cxnSp>
        <p:nvCxnSpPr>
          <p:cNvPr id="382" name="Straight Arrow Connector 381">
            <a:extLst>
              <a:ext uri="{FF2B5EF4-FFF2-40B4-BE49-F238E27FC236}">
                <a16:creationId xmlns:a16="http://schemas.microsoft.com/office/drawing/2014/main" id="{C8E1DEA5-DE6A-694E-9799-13DE31054986}"/>
              </a:ext>
            </a:extLst>
          </p:cNvPr>
          <p:cNvCxnSpPr>
            <a:cxnSpLocks/>
          </p:cNvCxnSpPr>
          <p:nvPr/>
        </p:nvCxnSpPr>
        <p:spPr>
          <a:xfrm>
            <a:off x="5920331" y="1591469"/>
            <a:ext cx="370545" cy="315119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425340503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0">
        <p:fade/>
      </p:transition>
    </mc:Choice>
    <mc:Fallback xmlns="">
      <p:transition>
        <p:fade/>
      </p:transition>
    </mc:Fallback>
  </mc:AlternateContent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AutoShape 3">
            <a:extLst>
              <a:ext uri="{FF2B5EF4-FFF2-40B4-BE49-F238E27FC236}">
                <a16:creationId xmlns:a16="http://schemas.microsoft.com/office/drawing/2014/main" id="{77A41825-0D8A-4B41-B6C9-D721654D6150}"/>
              </a:ext>
            </a:extLst>
          </p:cNvPr>
          <p:cNvSpPr>
            <a:spLocks noChangeAspect="1" noChangeArrowheads="1" noTextEdit="1"/>
          </p:cNvSpPr>
          <p:nvPr/>
        </p:nvSpPr>
        <p:spPr bwMode="auto">
          <a:xfrm>
            <a:off x="609601" y="0"/>
            <a:ext cx="10972800" cy="68580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97" name="Rectangle 5">
            <a:extLst>
              <a:ext uri="{FF2B5EF4-FFF2-40B4-BE49-F238E27FC236}">
                <a16:creationId xmlns:a16="http://schemas.microsoft.com/office/drawing/2014/main" id="{2BAFE956-94BD-4E56-AD77-FD4A1A2174C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4838" y="-4763"/>
            <a:ext cx="10982325" cy="6867526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23" name="Rectangle 7">
            <a:extLst>
              <a:ext uri="{FF2B5EF4-FFF2-40B4-BE49-F238E27FC236}">
                <a16:creationId xmlns:a16="http://schemas.microsoft.com/office/drawing/2014/main" id="{578D9C47-6FB2-4F26-A52B-7CE99CD8E1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87576" y="1092200"/>
            <a:ext cx="7899400" cy="4489451"/>
          </a:xfrm>
          <a:prstGeom prst="rect">
            <a:avLst/>
          </a:prstGeom>
          <a:solidFill>
            <a:srgbClr val="FFFFFF"/>
          </a:solidFill>
          <a:ln w="14288">
            <a:solidFill>
              <a:srgbClr val="FFFFF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24" name="Line 8">
            <a:extLst>
              <a:ext uri="{FF2B5EF4-FFF2-40B4-BE49-F238E27FC236}">
                <a16:creationId xmlns:a16="http://schemas.microsoft.com/office/drawing/2014/main" id="{A303A4B5-E98C-470B-BAFF-BF2736E4A6F2}"/>
              </a:ext>
            </a:extLst>
          </p:cNvPr>
          <p:cNvSpPr>
            <a:spLocks noChangeShapeType="1"/>
          </p:cNvSpPr>
          <p:nvPr/>
        </p:nvSpPr>
        <p:spPr bwMode="auto">
          <a:xfrm>
            <a:off x="2187576" y="4732338"/>
            <a:ext cx="7899400" cy="0"/>
          </a:xfrm>
          <a:prstGeom prst="line">
            <a:avLst/>
          </a:prstGeom>
          <a:noFill/>
          <a:ln w="19050">
            <a:solidFill>
              <a:srgbClr val="EAF2F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25" name="Line 9">
            <a:extLst>
              <a:ext uri="{FF2B5EF4-FFF2-40B4-BE49-F238E27FC236}">
                <a16:creationId xmlns:a16="http://schemas.microsoft.com/office/drawing/2014/main" id="{5D5D11CB-523B-40C0-9C51-82AA06AE699F}"/>
              </a:ext>
            </a:extLst>
          </p:cNvPr>
          <p:cNvSpPr>
            <a:spLocks noChangeShapeType="1"/>
          </p:cNvSpPr>
          <p:nvPr/>
        </p:nvSpPr>
        <p:spPr bwMode="auto">
          <a:xfrm>
            <a:off x="2187576" y="4032250"/>
            <a:ext cx="7899400" cy="0"/>
          </a:xfrm>
          <a:prstGeom prst="line">
            <a:avLst/>
          </a:prstGeom>
          <a:noFill/>
          <a:ln w="19050">
            <a:solidFill>
              <a:srgbClr val="EAF2F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26" name="Line 10">
            <a:extLst>
              <a:ext uri="{FF2B5EF4-FFF2-40B4-BE49-F238E27FC236}">
                <a16:creationId xmlns:a16="http://schemas.microsoft.com/office/drawing/2014/main" id="{2C02D402-7EE5-46E2-B91B-355C7EE99796}"/>
              </a:ext>
            </a:extLst>
          </p:cNvPr>
          <p:cNvSpPr>
            <a:spLocks noChangeShapeType="1"/>
          </p:cNvSpPr>
          <p:nvPr/>
        </p:nvSpPr>
        <p:spPr bwMode="auto">
          <a:xfrm>
            <a:off x="2187576" y="3336925"/>
            <a:ext cx="7899400" cy="0"/>
          </a:xfrm>
          <a:prstGeom prst="line">
            <a:avLst/>
          </a:prstGeom>
          <a:noFill/>
          <a:ln w="19050">
            <a:solidFill>
              <a:srgbClr val="EAF2F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27" name="Line 11">
            <a:extLst>
              <a:ext uri="{FF2B5EF4-FFF2-40B4-BE49-F238E27FC236}">
                <a16:creationId xmlns:a16="http://schemas.microsoft.com/office/drawing/2014/main" id="{9E253673-6CF5-4C6E-86CF-47B21CA98776}"/>
              </a:ext>
            </a:extLst>
          </p:cNvPr>
          <p:cNvSpPr>
            <a:spLocks noChangeShapeType="1"/>
          </p:cNvSpPr>
          <p:nvPr/>
        </p:nvSpPr>
        <p:spPr bwMode="auto">
          <a:xfrm>
            <a:off x="2187576" y="2638425"/>
            <a:ext cx="7899400" cy="0"/>
          </a:xfrm>
          <a:prstGeom prst="line">
            <a:avLst/>
          </a:prstGeom>
          <a:noFill/>
          <a:ln w="19050">
            <a:solidFill>
              <a:srgbClr val="EAF2F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28" name="Line 12">
            <a:extLst>
              <a:ext uri="{FF2B5EF4-FFF2-40B4-BE49-F238E27FC236}">
                <a16:creationId xmlns:a16="http://schemas.microsoft.com/office/drawing/2014/main" id="{4E05669B-8454-4657-8CE0-4451E0483643}"/>
              </a:ext>
            </a:extLst>
          </p:cNvPr>
          <p:cNvSpPr>
            <a:spLocks noChangeShapeType="1"/>
          </p:cNvSpPr>
          <p:nvPr/>
        </p:nvSpPr>
        <p:spPr bwMode="auto">
          <a:xfrm>
            <a:off x="2187576" y="1938337"/>
            <a:ext cx="7899400" cy="0"/>
          </a:xfrm>
          <a:prstGeom prst="line">
            <a:avLst/>
          </a:prstGeom>
          <a:noFill/>
          <a:ln w="19050">
            <a:solidFill>
              <a:srgbClr val="EAF2F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31" name="Line 15">
            <a:extLst>
              <a:ext uri="{FF2B5EF4-FFF2-40B4-BE49-F238E27FC236}">
                <a16:creationId xmlns:a16="http://schemas.microsoft.com/office/drawing/2014/main" id="{A62FB714-DBD7-4F67-95BD-7B85B96A3677}"/>
              </a:ext>
            </a:extLst>
          </p:cNvPr>
          <p:cNvSpPr>
            <a:spLocks noChangeShapeType="1"/>
          </p:cNvSpPr>
          <p:nvPr/>
        </p:nvSpPr>
        <p:spPr bwMode="auto">
          <a:xfrm>
            <a:off x="2338388" y="3144837"/>
            <a:ext cx="7938" cy="0"/>
          </a:xfrm>
          <a:prstGeom prst="line">
            <a:avLst/>
          </a:prstGeom>
          <a:noFill/>
          <a:ln w="31750">
            <a:solidFill>
              <a:srgbClr val="1A476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20" name="Line 16">
            <a:extLst>
              <a:ext uri="{FF2B5EF4-FFF2-40B4-BE49-F238E27FC236}">
                <a16:creationId xmlns:a16="http://schemas.microsoft.com/office/drawing/2014/main" id="{65CC4510-52AE-4A26-8B77-2A8DCA0BB0AF}"/>
              </a:ext>
            </a:extLst>
          </p:cNvPr>
          <p:cNvSpPr>
            <a:spLocks noChangeShapeType="1"/>
          </p:cNvSpPr>
          <p:nvPr/>
        </p:nvSpPr>
        <p:spPr bwMode="auto">
          <a:xfrm>
            <a:off x="2392363" y="3144837"/>
            <a:ext cx="9525" cy="0"/>
          </a:xfrm>
          <a:prstGeom prst="line">
            <a:avLst/>
          </a:prstGeom>
          <a:noFill/>
          <a:ln w="31750">
            <a:solidFill>
              <a:srgbClr val="1A476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21" name="Line 17">
            <a:extLst>
              <a:ext uri="{FF2B5EF4-FFF2-40B4-BE49-F238E27FC236}">
                <a16:creationId xmlns:a16="http://schemas.microsoft.com/office/drawing/2014/main" id="{D11678EC-5F5B-479C-AA90-89F55EE9DDDB}"/>
              </a:ext>
            </a:extLst>
          </p:cNvPr>
          <p:cNvSpPr>
            <a:spLocks noChangeShapeType="1"/>
          </p:cNvSpPr>
          <p:nvPr/>
        </p:nvSpPr>
        <p:spPr bwMode="auto">
          <a:xfrm>
            <a:off x="2447926" y="3144837"/>
            <a:ext cx="9525" cy="0"/>
          </a:xfrm>
          <a:prstGeom prst="line">
            <a:avLst/>
          </a:prstGeom>
          <a:noFill/>
          <a:ln w="31750">
            <a:solidFill>
              <a:srgbClr val="1A476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22" name="Line 18">
            <a:extLst>
              <a:ext uri="{FF2B5EF4-FFF2-40B4-BE49-F238E27FC236}">
                <a16:creationId xmlns:a16="http://schemas.microsoft.com/office/drawing/2014/main" id="{930306A6-D8CE-4033-A02E-0691DD6A887E}"/>
              </a:ext>
            </a:extLst>
          </p:cNvPr>
          <p:cNvSpPr>
            <a:spLocks noChangeShapeType="1"/>
          </p:cNvSpPr>
          <p:nvPr/>
        </p:nvSpPr>
        <p:spPr bwMode="auto">
          <a:xfrm>
            <a:off x="2501901" y="3144837"/>
            <a:ext cx="9525" cy="0"/>
          </a:xfrm>
          <a:prstGeom prst="line">
            <a:avLst/>
          </a:prstGeom>
          <a:noFill/>
          <a:ln w="31750">
            <a:solidFill>
              <a:srgbClr val="1A476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23" name="Line 19">
            <a:extLst>
              <a:ext uri="{FF2B5EF4-FFF2-40B4-BE49-F238E27FC236}">
                <a16:creationId xmlns:a16="http://schemas.microsoft.com/office/drawing/2014/main" id="{904747B5-C6FF-4843-A397-09C202F453C1}"/>
              </a:ext>
            </a:extLst>
          </p:cNvPr>
          <p:cNvSpPr>
            <a:spLocks noChangeShapeType="1"/>
          </p:cNvSpPr>
          <p:nvPr/>
        </p:nvSpPr>
        <p:spPr bwMode="auto">
          <a:xfrm>
            <a:off x="2557463" y="3144837"/>
            <a:ext cx="9525" cy="0"/>
          </a:xfrm>
          <a:prstGeom prst="line">
            <a:avLst/>
          </a:prstGeom>
          <a:noFill/>
          <a:ln w="31750">
            <a:solidFill>
              <a:srgbClr val="1A476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24" name="Line 20">
            <a:extLst>
              <a:ext uri="{FF2B5EF4-FFF2-40B4-BE49-F238E27FC236}">
                <a16:creationId xmlns:a16="http://schemas.microsoft.com/office/drawing/2014/main" id="{4DEECA90-B007-4DAE-BCE8-CEA0152D1C53}"/>
              </a:ext>
            </a:extLst>
          </p:cNvPr>
          <p:cNvSpPr>
            <a:spLocks noChangeShapeType="1"/>
          </p:cNvSpPr>
          <p:nvPr/>
        </p:nvSpPr>
        <p:spPr bwMode="auto">
          <a:xfrm>
            <a:off x="2611438" y="3144837"/>
            <a:ext cx="9525" cy="0"/>
          </a:xfrm>
          <a:prstGeom prst="line">
            <a:avLst/>
          </a:prstGeom>
          <a:noFill/>
          <a:ln w="31750">
            <a:solidFill>
              <a:srgbClr val="1A476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25" name="Line 21">
            <a:extLst>
              <a:ext uri="{FF2B5EF4-FFF2-40B4-BE49-F238E27FC236}">
                <a16:creationId xmlns:a16="http://schemas.microsoft.com/office/drawing/2014/main" id="{1491347A-5650-43E3-9C2F-563C317D2098}"/>
              </a:ext>
            </a:extLst>
          </p:cNvPr>
          <p:cNvSpPr>
            <a:spLocks noChangeShapeType="1"/>
          </p:cNvSpPr>
          <p:nvPr/>
        </p:nvSpPr>
        <p:spPr bwMode="auto">
          <a:xfrm>
            <a:off x="2667001" y="3144837"/>
            <a:ext cx="9525" cy="0"/>
          </a:xfrm>
          <a:prstGeom prst="line">
            <a:avLst/>
          </a:prstGeom>
          <a:noFill/>
          <a:ln w="31750">
            <a:solidFill>
              <a:srgbClr val="1A476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26" name="Line 22">
            <a:extLst>
              <a:ext uri="{FF2B5EF4-FFF2-40B4-BE49-F238E27FC236}">
                <a16:creationId xmlns:a16="http://schemas.microsoft.com/office/drawing/2014/main" id="{6E3C690B-34F3-4578-8E79-DFEA838AA21D}"/>
              </a:ext>
            </a:extLst>
          </p:cNvPr>
          <p:cNvSpPr>
            <a:spLocks noChangeShapeType="1"/>
          </p:cNvSpPr>
          <p:nvPr/>
        </p:nvSpPr>
        <p:spPr bwMode="auto">
          <a:xfrm>
            <a:off x="2722563" y="3144837"/>
            <a:ext cx="7938" cy="0"/>
          </a:xfrm>
          <a:prstGeom prst="line">
            <a:avLst/>
          </a:prstGeom>
          <a:noFill/>
          <a:ln w="31750">
            <a:solidFill>
              <a:srgbClr val="1A476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27" name="Line 23">
            <a:extLst>
              <a:ext uri="{FF2B5EF4-FFF2-40B4-BE49-F238E27FC236}">
                <a16:creationId xmlns:a16="http://schemas.microsoft.com/office/drawing/2014/main" id="{EEA14CC5-6B8D-4462-8E00-8FA621280778}"/>
              </a:ext>
            </a:extLst>
          </p:cNvPr>
          <p:cNvSpPr>
            <a:spLocks noChangeShapeType="1"/>
          </p:cNvSpPr>
          <p:nvPr/>
        </p:nvSpPr>
        <p:spPr bwMode="auto">
          <a:xfrm>
            <a:off x="2776538" y="3144837"/>
            <a:ext cx="9525" cy="0"/>
          </a:xfrm>
          <a:prstGeom prst="line">
            <a:avLst/>
          </a:prstGeom>
          <a:noFill/>
          <a:ln w="31750">
            <a:solidFill>
              <a:srgbClr val="1A476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28" name="Line 24">
            <a:extLst>
              <a:ext uri="{FF2B5EF4-FFF2-40B4-BE49-F238E27FC236}">
                <a16:creationId xmlns:a16="http://schemas.microsoft.com/office/drawing/2014/main" id="{FAC6C234-EEA4-4D51-88D9-361EF4A84377}"/>
              </a:ext>
            </a:extLst>
          </p:cNvPr>
          <p:cNvSpPr>
            <a:spLocks noChangeShapeType="1"/>
          </p:cNvSpPr>
          <p:nvPr/>
        </p:nvSpPr>
        <p:spPr bwMode="auto">
          <a:xfrm>
            <a:off x="2832101" y="3144837"/>
            <a:ext cx="7938" cy="0"/>
          </a:xfrm>
          <a:prstGeom prst="line">
            <a:avLst/>
          </a:prstGeom>
          <a:noFill/>
          <a:ln w="31750">
            <a:solidFill>
              <a:srgbClr val="1A476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29" name="Line 25">
            <a:extLst>
              <a:ext uri="{FF2B5EF4-FFF2-40B4-BE49-F238E27FC236}">
                <a16:creationId xmlns:a16="http://schemas.microsoft.com/office/drawing/2014/main" id="{7E438DD2-F684-496D-BDB7-74D04AAC4E02}"/>
              </a:ext>
            </a:extLst>
          </p:cNvPr>
          <p:cNvSpPr>
            <a:spLocks noChangeShapeType="1"/>
          </p:cNvSpPr>
          <p:nvPr/>
        </p:nvSpPr>
        <p:spPr bwMode="auto">
          <a:xfrm>
            <a:off x="2886076" y="3144837"/>
            <a:ext cx="9525" cy="0"/>
          </a:xfrm>
          <a:prstGeom prst="line">
            <a:avLst/>
          </a:prstGeom>
          <a:noFill/>
          <a:ln w="31750">
            <a:solidFill>
              <a:srgbClr val="1A476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30" name="Line 26">
            <a:extLst>
              <a:ext uri="{FF2B5EF4-FFF2-40B4-BE49-F238E27FC236}">
                <a16:creationId xmlns:a16="http://schemas.microsoft.com/office/drawing/2014/main" id="{F83C4F09-2140-4C48-A7E9-91269E990489}"/>
              </a:ext>
            </a:extLst>
          </p:cNvPr>
          <p:cNvSpPr>
            <a:spLocks noChangeShapeType="1"/>
          </p:cNvSpPr>
          <p:nvPr/>
        </p:nvSpPr>
        <p:spPr bwMode="auto">
          <a:xfrm>
            <a:off x="2941638" y="3144837"/>
            <a:ext cx="9525" cy="0"/>
          </a:xfrm>
          <a:prstGeom prst="line">
            <a:avLst/>
          </a:prstGeom>
          <a:noFill/>
          <a:ln w="31750">
            <a:solidFill>
              <a:srgbClr val="1A476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31" name="Line 27">
            <a:extLst>
              <a:ext uri="{FF2B5EF4-FFF2-40B4-BE49-F238E27FC236}">
                <a16:creationId xmlns:a16="http://schemas.microsoft.com/office/drawing/2014/main" id="{212E5889-EA35-4CD6-AD1A-493D9698AB58}"/>
              </a:ext>
            </a:extLst>
          </p:cNvPr>
          <p:cNvSpPr>
            <a:spLocks noChangeShapeType="1"/>
          </p:cNvSpPr>
          <p:nvPr/>
        </p:nvSpPr>
        <p:spPr bwMode="auto">
          <a:xfrm>
            <a:off x="2995613" y="3144837"/>
            <a:ext cx="9525" cy="0"/>
          </a:xfrm>
          <a:prstGeom prst="line">
            <a:avLst/>
          </a:prstGeom>
          <a:noFill/>
          <a:ln w="31750">
            <a:solidFill>
              <a:srgbClr val="1A476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32" name="Line 28">
            <a:extLst>
              <a:ext uri="{FF2B5EF4-FFF2-40B4-BE49-F238E27FC236}">
                <a16:creationId xmlns:a16="http://schemas.microsoft.com/office/drawing/2014/main" id="{559CB821-EAD3-4B77-B5B0-82EBC4FE0A25}"/>
              </a:ext>
            </a:extLst>
          </p:cNvPr>
          <p:cNvSpPr>
            <a:spLocks noChangeShapeType="1"/>
          </p:cNvSpPr>
          <p:nvPr/>
        </p:nvSpPr>
        <p:spPr bwMode="auto">
          <a:xfrm>
            <a:off x="3051176" y="3144837"/>
            <a:ext cx="9525" cy="0"/>
          </a:xfrm>
          <a:prstGeom prst="line">
            <a:avLst/>
          </a:prstGeom>
          <a:noFill/>
          <a:ln w="31750">
            <a:solidFill>
              <a:srgbClr val="1A476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33" name="Line 29">
            <a:extLst>
              <a:ext uri="{FF2B5EF4-FFF2-40B4-BE49-F238E27FC236}">
                <a16:creationId xmlns:a16="http://schemas.microsoft.com/office/drawing/2014/main" id="{A9C248E4-37F1-4276-B337-2F86A5647E94}"/>
              </a:ext>
            </a:extLst>
          </p:cNvPr>
          <p:cNvSpPr>
            <a:spLocks noChangeShapeType="1"/>
          </p:cNvSpPr>
          <p:nvPr/>
        </p:nvSpPr>
        <p:spPr bwMode="auto">
          <a:xfrm>
            <a:off x="3105151" y="3144837"/>
            <a:ext cx="9525" cy="0"/>
          </a:xfrm>
          <a:prstGeom prst="line">
            <a:avLst/>
          </a:prstGeom>
          <a:noFill/>
          <a:ln w="31750">
            <a:solidFill>
              <a:srgbClr val="1A476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34" name="Line 30">
            <a:extLst>
              <a:ext uri="{FF2B5EF4-FFF2-40B4-BE49-F238E27FC236}">
                <a16:creationId xmlns:a16="http://schemas.microsoft.com/office/drawing/2014/main" id="{F81216FF-CFE7-4D32-8959-E1862E137FD0}"/>
              </a:ext>
            </a:extLst>
          </p:cNvPr>
          <p:cNvSpPr>
            <a:spLocks noChangeShapeType="1"/>
          </p:cNvSpPr>
          <p:nvPr/>
        </p:nvSpPr>
        <p:spPr bwMode="auto">
          <a:xfrm>
            <a:off x="3160713" y="3144837"/>
            <a:ext cx="9525" cy="0"/>
          </a:xfrm>
          <a:prstGeom prst="line">
            <a:avLst/>
          </a:prstGeom>
          <a:noFill/>
          <a:ln w="31750">
            <a:solidFill>
              <a:srgbClr val="1A476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35" name="Line 31">
            <a:extLst>
              <a:ext uri="{FF2B5EF4-FFF2-40B4-BE49-F238E27FC236}">
                <a16:creationId xmlns:a16="http://schemas.microsoft.com/office/drawing/2014/main" id="{F73C7242-A01E-45F4-98F1-E687A5E1C809}"/>
              </a:ext>
            </a:extLst>
          </p:cNvPr>
          <p:cNvSpPr>
            <a:spLocks noChangeShapeType="1"/>
          </p:cNvSpPr>
          <p:nvPr/>
        </p:nvSpPr>
        <p:spPr bwMode="auto">
          <a:xfrm>
            <a:off x="3216276" y="3144837"/>
            <a:ext cx="7938" cy="0"/>
          </a:xfrm>
          <a:prstGeom prst="line">
            <a:avLst/>
          </a:prstGeom>
          <a:noFill/>
          <a:ln w="31750">
            <a:solidFill>
              <a:srgbClr val="1A476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36" name="Line 32">
            <a:extLst>
              <a:ext uri="{FF2B5EF4-FFF2-40B4-BE49-F238E27FC236}">
                <a16:creationId xmlns:a16="http://schemas.microsoft.com/office/drawing/2014/main" id="{649DDE0E-5A8F-48BE-AEB0-5F56A9947BF0}"/>
              </a:ext>
            </a:extLst>
          </p:cNvPr>
          <p:cNvSpPr>
            <a:spLocks noChangeShapeType="1"/>
          </p:cNvSpPr>
          <p:nvPr/>
        </p:nvSpPr>
        <p:spPr bwMode="auto">
          <a:xfrm>
            <a:off x="3270251" y="3144837"/>
            <a:ext cx="9525" cy="0"/>
          </a:xfrm>
          <a:prstGeom prst="line">
            <a:avLst/>
          </a:prstGeom>
          <a:noFill/>
          <a:ln w="31750">
            <a:solidFill>
              <a:srgbClr val="1A476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37" name="Line 33">
            <a:extLst>
              <a:ext uri="{FF2B5EF4-FFF2-40B4-BE49-F238E27FC236}">
                <a16:creationId xmlns:a16="http://schemas.microsoft.com/office/drawing/2014/main" id="{3B8B3ED3-CD27-4728-9B50-655491D3D986}"/>
              </a:ext>
            </a:extLst>
          </p:cNvPr>
          <p:cNvSpPr>
            <a:spLocks noChangeShapeType="1"/>
          </p:cNvSpPr>
          <p:nvPr/>
        </p:nvSpPr>
        <p:spPr bwMode="auto">
          <a:xfrm>
            <a:off x="3325813" y="3144837"/>
            <a:ext cx="7938" cy="0"/>
          </a:xfrm>
          <a:prstGeom prst="line">
            <a:avLst/>
          </a:prstGeom>
          <a:noFill/>
          <a:ln w="31750">
            <a:solidFill>
              <a:srgbClr val="1A476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89" name="Line 85">
            <a:extLst>
              <a:ext uri="{FF2B5EF4-FFF2-40B4-BE49-F238E27FC236}">
                <a16:creationId xmlns:a16="http://schemas.microsoft.com/office/drawing/2014/main" id="{F858F96C-E8A1-491B-8980-150A35CDEB24}"/>
              </a:ext>
            </a:extLst>
          </p:cNvPr>
          <p:cNvSpPr>
            <a:spLocks noChangeShapeType="1"/>
          </p:cNvSpPr>
          <p:nvPr/>
        </p:nvSpPr>
        <p:spPr bwMode="auto">
          <a:xfrm>
            <a:off x="2338388" y="3144837"/>
            <a:ext cx="7938" cy="0"/>
          </a:xfrm>
          <a:prstGeom prst="line">
            <a:avLst/>
          </a:prstGeom>
          <a:noFill/>
          <a:ln w="31750">
            <a:solidFill>
              <a:srgbClr val="1A476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90" name="Line 86">
            <a:extLst>
              <a:ext uri="{FF2B5EF4-FFF2-40B4-BE49-F238E27FC236}">
                <a16:creationId xmlns:a16="http://schemas.microsoft.com/office/drawing/2014/main" id="{2C9A629A-11EE-41C3-A3F7-83F6236DD3B2}"/>
              </a:ext>
            </a:extLst>
          </p:cNvPr>
          <p:cNvSpPr>
            <a:spLocks noChangeShapeType="1"/>
          </p:cNvSpPr>
          <p:nvPr/>
        </p:nvSpPr>
        <p:spPr bwMode="auto">
          <a:xfrm>
            <a:off x="2392363" y="3144837"/>
            <a:ext cx="9525" cy="0"/>
          </a:xfrm>
          <a:prstGeom prst="line">
            <a:avLst/>
          </a:prstGeom>
          <a:noFill/>
          <a:ln w="31750">
            <a:solidFill>
              <a:srgbClr val="1A476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91" name="Line 87">
            <a:extLst>
              <a:ext uri="{FF2B5EF4-FFF2-40B4-BE49-F238E27FC236}">
                <a16:creationId xmlns:a16="http://schemas.microsoft.com/office/drawing/2014/main" id="{2BC16B03-241E-48ED-91AC-7D90C42BF15A}"/>
              </a:ext>
            </a:extLst>
          </p:cNvPr>
          <p:cNvSpPr>
            <a:spLocks noChangeShapeType="1"/>
          </p:cNvSpPr>
          <p:nvPr/>
        </p:nvSpPr>
        <p:spPr bwMode="auto">
          <a:xfrm>
            <a:off x="2447926" y="3144837"/>
            <a:ext cx="9525" cy="0"/>
          </a:xfrm>
          <a:prstGeom prst="line">
            <a:avLst/>
          </a:prstGeom>
          <a:noFill/>
          <a:ln w="31750">
            <a:solidFill>
              <a:srgbClr val="1A476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92" name="Line 88">
            <a:extLst>
              <a:ext uri="{FF2B5EF4-FFF2-40B4-BE49-F238E27FC236}">
                <a16:creationId xmlns:a16="http://schemas.microsoft.com/office/drawing/2014/main" id="{E6EA78A3-D561-4A13-BD48-F586CFA97E56}"/>
              </a:ext>
            </a:extLst>
          </p:cNvPr>
          <p:cNvSpPr>
            <a:spLocks noChangeShapeType="1"/>
          </p:cNvSpPr>
          <p:nvPr/>
        </p:nvSpPr>
        <p:spPr bwMode="auto">
          <a:xfrm>
            <a:off x="2501901" y="3144837"/>
            <a:ext cx="9525" cy="0"/>
          </a:xfrm>
          <a:prstGeom prst="line">
            <a:avLst/>
          </a:prstGeom>
          <a:noFill/>
          <a:ln w="31750">
            <a:solidFill>
              <a:srgbClr val="1A476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93" name="Line 89">
            <a:extLst>
              <a:ext uri="{FF2B5EF4-FFF2-40B4-BE49-F238E27FC236}">
                <a16:creationId xmlns:a16="http://schemas.microsoft.com/office/drawing/2014/main" id="{143EB0AC-5542-47F0-888F-824594127E69}"/>
              </a:ext>
            </a:extLst>
          </p:cNvPr>
          <p:cNvSpPr>
            <a:spLocks noChangeShapeType="1"/>
          </p:cNvSpPr>
          <p:nvPr/>
        </p:nvSpPr>
        <p:spPr bwMode="auto">
          <a:xfrm>
            <a:off x="2557463" y="3144837"/>
            <a:ext cx="9525" cy="0"/>
          </a:xfrm>
          <a:prstGeom prst="line">
            <a:avLst/>
          </a:prstGeom>
          <a:noFill/>
          <a:ln w="31750">
            <a:solidFill>
              <a:srgbClr val="1A476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94" name="Line 90">
            <a:extLst>
              <a:ext uri="{FF2B5EF4-FFF2-40B4-BE49-F238E27FC236}">
                <a16:creationId xmlns:a16="http://schemas.microsoft.com/office/drawing/2014/main" id="{2BE2D147-D149-4FAF-8C6F-7045B9ADE704}"/>
              </a:ext>
            </a:extLst>
          </p:cNvPr>
          <p:cNvSpPr>
            <a:spLocks noChangeShapeType="1"/>
          </p:cNvSpPr>
          <p:nvPr/>
        </p:nvSpPr>
        <p:spPr bwMode="auto">
          <a:xfrm>
            <a:off x="2611438" y="3144837"/>
            <a:ext cx="9525" cy="0"/>
          </a:xfrm>
          <a:prstGeom prst="line">
            <a:avLst/>
          </a:prstGeom>
          <a:noFill/>
          <a:ln w="31750">
            <a:solidFill>
              <a:srgbClr val="1A476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95" name="Line 91">
            <a:extLst>
              <a:ext uri="{FF2B5EF4-FFF2-40B4-BE49-F238E27FC236}">
                <a16:creationId xmlns:a16="http://schemas.microsoft.com/office/drawing/2014/main" id="{B0BE928D-C004-4F0B-B13D-749EC4B5962A}"/>
              </a:ext>
            </a:extLst>
          </p:cNvPr>
          <p:cNvSpPr>
            <a:spLocks noChangeShapeType="1"/>
          </p:cNvSpPr>
          <p:nvPr/>
        </p:nvSpPr>
        <p:spPr bwMode="auto">
          <a:xfrm>
            <a:off x="2667001" y="3144837"/>
            <a:ext cx="9525" cy="0"/>
          </a:xfrm>
          <a:prstGeom prst="line">
            <a:avLst/>
          </a:prstGeom>
          <a:noFill/>
          <a:ln w="31750">
            <a:solidFill>
              <a:srgbClr val="1A476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96" name="Line 92">
            <a:extLst>
              <a:ext uri="{FF2B5EF4-FFF2-40B4-BE49-F238E27FC236}">
                <a16:creationId xmlns:a16="http://schemas.microsoft.com/office/drawing/2014/main" id="{D0F623B1-1A90-43CF-AA5B-28DB1704CAF0}"/>
              </a:ext>
            </a:extLst>
          </p:cNvPr>
          <p:cNvSpPr>
            <a:spLocks noChangeShapeType="1"/>
          </p:cNvSpPr>
          <p:nvPr/>
        </p:nvSpPr>
        <p:spPr bwMode="auto">
          <a:xfrm>
            <a:off x="2722563" y="3144837"/>
            <a:ext cx="7938" cy="0"/>
          </a:xfrm>
          <a:prstGeom prst="line">
            <a:avLst/>
          </a:prstGeom>
          <a:noFill/>
          <a:ln w="31750">
            <a:solidFill>
              <a:srgbClr val="1A476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97" name="Line 93">
            <a:extLst>
              <a:ext uri="{FF2B5EF4-FFF2-40B4-BE49-F238E27FC236}">
                <a16:creationId xmlns:a16="http://schemas.microsoft.com/office/drawing/2014/main" id="{792695AC-6F22-4FB3-8BB9-2BA9B1130A42}"/>
              </a:ext>
            </a:extLst>
          </p:cNvPr>
          <p:cNvSpPr>
            <a:spLocks noChangeShapeType="1"/>
          </p:cNvSpPr>
          <p:nvPr/>
        </p:nvSpPr>
        <p:spPr bwMode="auto">
          <a:xfrm>
            <a:off x="2776538" y="3144837"/>
            <a:ext cx="9525" cy="0"/>
          </a:xfrm>
          <a:prstGeom prst="line">
            <a:avLst/>
          </a:prstGeom>
          <a:noFill/>
          <a:ln w="31750">
            <a:solidFill>
              <a:srgbClr val="1A476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98" name="Line 94">
            <a:extLst>
              <a:ext uri="{FF2B5EF4-FFF2-40B4-BE49-F238E27FC236}">
                <a16:creationId xmlns:a16="http://schemas.microsoft.com/office/drawing/2014/main" id="{20391D61-B880-4AED-9ABF-BA90F9C2CD85}"/>
              </a:ext>
            </a:extLst>
          </p:cNvPr>
          <p:cNvSpPr>
            <a:spLocks noChangeShapeType="1"/>
          </p:cNvSpPr>
          <p:nvPr/>
        </p:nvSpPr>
        <p:spPr bwMode="auto">
          <a:xfrm>
            <a:off x="2832101" y="3144837"/>
            <a:ext cx="7938" cy="0"/>
          </a:xfrm>
          <a:prstGeom prst="line">
            <a:avLst/>
          </a:prstGeom>
          <a:noFill/>
          <a:ln w="31750">
            <a:solidFill>
              <a:srgbClr val="1A476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99" name="Line 95">
            <a:extLst>
              <a:ext uri="{FF2B5EF4-FFF2-40B4-BE49-F238E27FC236}">
                <a16:creationId xmlns:a16="http://schemas.microsoft.com/office/drawing/2014/main" id="{6ED13F15-4A2C-4223-9BCD-83039A4FEA50}"/>
              </a:ext>
            </a:extLst>
          </p:cNvPr>
          <p:cNvSpPr>
            <a:spLocks noChangeShapeType="1"/>
          </p:cNvSpPr>
          <p:nvPr/>
        </p:nvSpPr>
        <p:spPr bwMode="auto">
          <a:xfrm>
            <a:off x="2886076" y="3144837"/>
            <a:ext cx="9525" cy="0"/>
          </a:xfrm>
          <a:prstGeom prst="line">
            <a:avLst/>
          </a:prstGeom>
          <a:noFill/>
          <a:ln w="31750">
            <a:solidFill>
              <a:srgbClr val="1A476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00" name="Line 96">
            <a:extLst>
              <a:ext uri="{FF2B5EF4-FFF2-40B4-BE49-F238E27FC236}">
                <a16:creationId xmlns:a16="http://schemas.microsoft.com/office/drawing/2014/main" id="{16233FA1-B344-430F-8619-F7FD7780D5D4}"/>
              </a:ext>
            </a:extLst>
          </p:cNvPr>
          <p:cNvSpPr>
            <a:spLocks noChangeShapeType="1"/>
          </p:cNvSpPr>
          <p:nvPr/>
        </p:nvSpPr>
        <p:spPr bwMode="auto">
          <a:xfrm>
            <a:off x="2941638" y="3144837"/>
            <a:ext cx="9525" cy="0"/>
          </a:xfrm>
          <a:prstGeom prst="line">
            <a:avLst/>
          </a:prstGeom>
          <a:noFill/>
          <a:ln w="31750">
            <a:solidFill>
              <a:srgbClr val="1A476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01" name="Line 97">
            <a:extLst>
              <a:ext uri="{FF2B5EF4-FFF2-40B4-BE49-F238E27FC236}">
                <a16:creationId xmlns:a16="http://schemas.microsoft.com/office/drawing/2014/main" id="{37579A7F-A11A-466D-AE7A-8A49014FD47E}"/>
              </a:ext>
            </a:extLst>
          </p:cNvPr>
          <p:cNvSpPr>
            <a:spLocks noChangeShapeType="1"/>
          </p:cNvSpPr>
          <p:nvPr/>
        </p:nvSpPr>
        <p:spPr bwMode="auto">
          <a:xfrm>
            <a:off x="2995613" y="3144837"/>
            <a:ext cx="9525" cy="0"/>
          </a:xfrm>
          <a:prstGeom prst="line">
            <a:avLst/>
          </a:prstGeom>
          <a:noFill/>
          <a:ln w="31750">
            <a:solidFill>
              <a:srgbClr val="1A476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02" name="Line 98">
            <a:extLst>
              <a:ext uri="{FF2B5EF4-FFF2-40B4-BE49-F238E27FC236}">
                <a16:creationId xmlns:a16="http://schemas.microsoft.com/office/drawing/2014/main" id="{AF25FA0E-E07C-4926-B918-C8141900E2F4}"/>
              </a:ext>
            </a:extLst>
          </p:cNvPr>
          <p:cNvSpPr>
            <a:spLocks noChangeShapeType="1"/>
          </p:cNvSpPr>
          <p:nvPr/>
        </p:nvSpPr>
        <p:spPr bwMode="auto">
          <a:xfrm>
            <a:off x="3051176" y="3144837"/>
            <a:ext cx="9525" cy="0"/>
          </a:xfrm>
          <a:prstGeom prst="line">
            <a:avLst/>
          </a:prstGeom>
          <a:noFill/>
          <a:ln w="31750">
            <a:solidFill>
              <a:srgbClr val="1A476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03" name="Line 99">
            <a:extLst>
              <a:ext uri="{FF2B5EF4-FFF2-40B4-BE49-F238E27FC236}">
                <a16:creationId xmlns:a16="http://schemas.microsoft.com/office/drawing/2014/main" id="{E5181C00-2709-4F2E-B53D-14B9DA5F7F65}"/>
              </a:ext>
            </a:extLst>
          </p:cNvPr>
          <p:cNvSpPr>
            <a:spLocks noChangeShapeType="1"/>
          </p:cNvSpPr>
          <p:nvPr/>
        </p:nvSpPr>
        <p:spPr bwMode="auto">
          <a:xfrm>
            <a:off x="3105151" y="3144837"/>
            <a:ext cx="9525" cy="0"/>
          </a:xfrm>
          <a:prstGeom prst="line">
            <a:avLst/>
          </a:prstGeom>
          <a:noFill/>
          <a:ln w="31750">
            <a:solidFill>
              <a:srgbClr val="1A476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04" name="Line 100">
            <a:extLst>
              <a:ext uri="{FF2B5EF4-FFF2-40B4-BE49-F238E27FC236}">
                <a16:creationId xmlns:a16="http://schemas.microsoft.com/office/drawing/2014/main" id="{DA98DAA0-E1B4-43D0-88A3-5C1E4FF975ED}"/>
              </a:ext>
            </a:extLst>
          </p:cNvPr>
          <p:cNvSpPr>
            <a:spLocks noChangeShapeType="1"/>
          </p:cNvSpPr>
          <p:nvPr/>
        </p:nvSpPr>
        <p:spPr bwMode="auto">
          <a:xfrm>
            <a:off x="3160713" y="3144837"/>
            <a:ext cx="9525" cy="0"/>
          </a:xfrm>
          <a:prstGeom prst="line">
            <a:avLst/>
          </a:prstGeom>
          <a:noFill/>
          <a:ln w="31750">
            <a:solidFill>
              <a:srgbClr val="1A476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05" name="Line 101">
            <a:extLst>
              <a:ext uri="{FF2B5EF4-FFF2-40B4-BE49-F238E27FC236}">
                <a16:creationId xmlns:a16="http://schemas.microsoft.com/office/drawing/2014/main" id="{EBD88F25-BF7B-4527-A1F4-8D981549A9D5}"/>
              </a:ext>
            </a:extLst>
          </p:cNvPr>
          <p:cNvSpPr>
            <a:spLocks noChangeShapeType="1"/>
          </p:cNvSpPr>
          <p:nvPr/>
        </p:nvSpPr>
        <p:spPr bwMode="auto">
          <a:xfrm>
            <a:off x="3216276" y="3144837"/>
            <a:ext cx="7938" cy="0"/>
          </a:xfrm>
          <a:prstGeom prst="line">
            <a:avLst/>
          </a:prstGeom>
          <a:noFill/>
          <a:ln w="31750">
            <a:solidFill>
              <a:srgbClr val="1A476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06" name="Line 102">
            <a:extLst>
              <a:ext uri="{FF2B5EF4-FFF2-40B4-BE49-F238E27FC236}">
                <a16:creationId xmlns:a16="http://schemas.microsoft.com/office/drawing/2014/main" id="{61542716-CED6-426A-BB88-193DF55109DE}"/>
              </a:ext>
            </a:extLst>
          </p:cNvPr>
          <p:cNvSpPr>
            <a:spLocks noChangeShapeType="1"/>
          </p:cNvSpPr>
          <p:nvPr/>
        </p:nvSpPr>
        <p:spPr bwMode="auto">
          <a:xfrm>
            <a:off x="3270251" y="3144837"/>
            <a:ext cx="9525" cy="0"/>
          </a:xfrm>
          <a:prstGeom prst="line">
            <a:avLst/>
          </a:prstGeom>
          <a:noFill/>
          <a:ln w="31750">
            <a:solidFill>
              <a:srgbClr val="1A476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07" name="Line 103">
            <a:extLst>
              <a:ext uri="{FF2B5EF4-FFF2-40B4-BE49-F238E27FC236}">
                <a16:creationId xmlns:a16="http://schemas.microsoft.com/office/drawing/2014/main" id="{647769CB-6D46-4466-8553-893425A03771}"/>
              </a:ext>
            </a:extLst>
          </p:cNvPr>
          <p:cNvSpPr>
            <a:spLocks noChangeShapeType="1"/>
          </p:cNvSpPr>
          <p:nvPr/>
        </p:nvSpPr>
        <p:spPr bwMode="auto">
          <a:xfrm>
            <a:off x="3325813" y="3144837"/>
            <a:ext cx="7938" cy="0"/>
          </a:xfrm>
          <a:prstGeom prst="line">
            <a:avLst/>
          </a:prstGeom>
          <a:noFill/>
          <a:ln w="31750">
            <a:solidFill>
              <a:srgbClr val="1A476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42" name="Line 138">
            <a:extLst>
              <a:ext uri="{FF2B5EF4-FFF2-40B4-BE49-F238E27FC236}">
                <a16:creationId xmlns:a16="http://schemas.microsoft.com/office/drawing/2014/main" id="{6BC33443-09D1-404E-9678-ECA5A11A509E}"/>
              </a:ext>
            </a:extLst>
          </p:cNvPr>
          <p:cNvSpPr>
            <a:spLocks noChangeShapeType="1"/>
          </p:cNvSpPr>
          <p:nvPr/>
        </p:nvSpPr>
        <p:spPr bwMode="auto">
          <a:xfrm>
            <a:off x="5213351" y="3314700"/>
            <a:ext cx="4763" cy="4763"/>
          </a:xfrm>
          <a:prstGeom prst="line">
            <a:avLst/>
          </a:prstGeom>
          <a:noFill/>
          <a:ln w="31750">
            <a:solidFill>
              <a:srgbClr val="1A476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43" name="Line 139">
            <a:extLst>
              <a:ext uri="{FF2B5EF4-FFF2-40B4-BE49-F238E27FC236}">
                <a16:creationId xmlns:a16="http://schemas.microsoft.com/office/drawing/2014/main" id="{91CEF00A-069C-449C-976F-D026EF6FC2C3}"/>
              </a:ext>
            </a:extLst>
          </p:cNvPr>
          <p:cNvSpPr>
            <a:spLocks noChangeShapeType="1"/>
          </p:cNvSpPr>
          <p:nvPr/>
        </p:nvSpPr>
        <p:spPr bwMode="auto">
          <a:xfrm>
            <a:off x="5259388" y="3341687"/>
            <a:ext cx="4763" cy="4763"/>
          </a:xfrm>
          <a:prstGeom prst="line">
            <a:avLst/>
          </a:prstGeom>
          <a:noFill/>
          <a:ln w="31750">
            <a:solidFill>
              <a:srgbClr val="1A476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44" name="Line 140">
            <a:extLst>
              <a:ext uri="{FF2B5EF4-FFF2-40B4-BE49-F238E27FC236}">
                <a16:creationId xmlns:a16="http://schemas.microsoft.com/office/drawing/2014/main" id="{9F231177-C5E5-4D5C-91F0-837927E80963}"/>
              </a:ext>
            </a:extLst>
          </p:cNvPr>
          <p:cNvSpPr>
            <a:spLocks noChangeShapeType="1"/>
          </p:cNvSpPr>
          <p:nvPr/>
        </p:nvSpPr>
        <p:spPr bwMode="auto">
          <a:xfrm>
            <a:off x="5310188" y="3365500"/>
            <a:ext cx="4763" cy="4763"/>
          </a:xfrm>
          <a:prstGeom prst="line">
            <a:avLst/>
          </a:prstGeom>
          <a:noFill/>
          <a:ln w="31750">
            <a:solidFill>
              <a:srgbClr val="1A476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45" name="Line 141">
            <a:extLst>
              <a:ext uri="{FF2B5EF4-FFF2-40B4-BE49-F238E27FC236}">
                <a16:creationId xmlns:a16="http://schemas.microsoft.com/office/drawing/2014/main" id="{59200A52-43F3-48A7-BD5E-30F51E4AA22B}"/>
              </a:ext>
            </a:extLst>
          </p:cNvPr>
          <p:cNvSpPr>
            <a:spLocks noChangeShapeType="1"/>
          </p:cNvSpPr>
          <p:nvPr/>
        </p:nvSpPr>
        <p:spPr bwMode="auto">
          <a:xfrm>
            <a:off x="5359401" y="3387725"/>
            <a:ext cx="4763" cy="0"/>
          </a:xfrm>
          <a:prstGeom prst="line">
            <a:avLst/>
          </a:prstGeom>
          <a:noFill/>
          <a:ln w="31750">
            <a:solidFill>
              <a:srgbClr val="1A476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42" name="Line 261">
            <a:extLst>
              <a:ext uri="{FF2B5EF4-FFF2-40B4-BE49-F238E27FC236}">
                <a16:creationId xmlns:a16="http://schemas.microsoft.com/office/drawing/2014/main" id="{5A7BA1A7-EB5C-49A4-A6F1-A13E65D035D3}"/>
              </a:ext>
            </a:extLst>
          </p:cNvPr>
          <p:cNvSpPr>
            <a:spLocks noChangeShapeType="1"/>
          </p:cNvSpPr>
          <p:nvPr/>
        </p:nvSpPr>
        <p:spPr bwMode="auto">
          <a:xfrm>
            <a:off x="7138988" y="4452938"/>
            <a:ext cx="4763" cy="4763"/>
          </a:xfrm>
          <a:prstGeom prst="line">
            <a:avLst/>
          </a:prstGeom>
          <a:noFill/>
          <a:ln w="31750">
            <a:solidFill>
              <a:srgbClr val="1A476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43" name="Line 262">
            <a:extLst>
              <a:ext uri="{FF2B5EF4-FFF2-40B4-BE49-F238E27FC236}">
                <a16:creationId xmlns:a16="http://schemas.microsoft.com/office/drawing/2014/main" id="{B0E046AB-6FA4-4224-A68F-D77339D3F6E4}"/>
              </a:ext>
            </a:extLst>
          </p:cNvPr>
          <p:cNvSpPr>
            <a:spLocks noChangeShapeType="1"/>
          </p:cNvSpPr>
          <p:nvPr/>
        </p:nvSpPr>
        <p:spPr bwMode="auto">
          <a:xfrm>
            <a:off x="7183438" y="4484688"/>
            <a:ext cx="4763" cy="0"/>
          </a:xfrm>
          <a:prstGeom prst="line">
            <a:avLst/>
          </a:prstGeom>
          <a:noFill/>
          <a:ln w="31750">
            <a:solidFill>
              <a:srgbClr val="1A476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1" name="Line 270">
            <a:extLst>
              <a:ext uri="{FF2B5EF4-FFF2-40B4-BE49-F238E27FC236}">
                <a16:creationId xmlns:a16="http://schemas.microsoft.com/office/drawing/2014/main" id="{59D629D1-7B31-4EAF-A1FC-CD959E7DEB79}"/>
              </a:ext>
            </a:extLst>
          </p:cNvPr>
          <p:cNvSpPr>
            <a:spLocks noChangeShapeType="1"/>
          </p:cNvSpPr>
          <p:nvPr/>
        </p:nvSpPr>
        <p:spPr bwMode="auto">
          <a:xfrm>
            <a:off x="7559676" y="4708525"/>
            <a:ext cx="7938" cy="0"/>
          </a:xfrm>
          <a:prstGeom prst="line">
            <a:avLst/>
          </a:prstGeom>
          <a:noFill/>
          <a:ln w="31750">
            <a:solidFill>
              <a:srgbClr val="1A476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23" name="Line 271">
            <a:extLst>
              <a:ext uri="{FF2B5EF4-FFF2-40B4-BE49-F238E27FC236}">
                <a16:creationId xmlns:a16="http://schemas.microsoft.com/office/drawing/2014/main" id="{F59F4ED3-1894-4899-90C0-9F3997CB754A}"/>
              </a:ext>
            </a:extLst>
          </p:cNvPr>
          <p:cNvSpPr>
            <a:spLocks noChangeShapeType="1"/>
          </p:cNvSpPr>
          <p:nvPr/>
        </p:nvSpPr>
        <p:spPr bwMode="auto">
          <a:xfrm>
            <a:off x="7608888" y="4737100"/>
            <a:ext cx="4763" cy="0"/>
          </a:xfrm>
          <a:prstGeom prst="line">
            <a:avLst/>
          </a:prstGeom>
          <a:noFill/>
          <a:ln w="31750">
            <a:solidFill>
              <a:srgbClr val="1A476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98" name="Rectangle 6">
            <a:extLst>
              <a:ext uri="{FF2B5EF4-FFF2-40B4-BE49-F238E27FC236}">
                <a16:creationId xmlns:a16="http://schemas.microsoft.com/office/drawing/2014/main" id="{BC8EA1B6-1171-42AF-9434-5B5AB9C91A3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9601" y="0"/>
            <a:ext cx="10968038" cy="6853238"/>
          </a:xfrm>
          <a:prstGeom prst="rect">
            <a:avLst/>
          </a:prstGeom>
          <a:solidFill>
            <a:srgbClr val="FFFFFF"/>
          </a:solidFill>
          <a:ln w="14288">
            <a:solidFill>
              <a:srgbClr val="FFFFF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64" name="Line 324">
            <a:extLst>
              <a:ext uri="{FF2B5EF4-FFF2-40B4-BE49-F238E27FC236}">
                <a16:creationId xmlns:a16="http://schemas.microsoft.com/office/drawing/2014/main" id="{FB5A57CA-E5BB-47E3-BA21-07D40B7B03C7}"/>
              </a:ext>
            </a:extLst>
          </p:cNvPr>
          <p:cNvSpPr>
            <a:spLocks noChangeShapeType="1"/>
          </p:cNvSpPr>
          <p:nvPr/>
        </p:nvSpPr>
        <p:spPr bwMode="auto">
          <a:xfrm>
            <a:off x="7005638" y="3689350"/>
            <a:ext cx="0" cy="0"/>
          </a:xfrm>
          <a:prstGeom prst="line">
            <a:avLst/>
          </a:prstGeom>
          <a:noFill/>
          <a:ln w="31750">
            <a:solidFill>
              <a:srgbClr val="006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34" name="Line 368">
            <a:extLst>
              <a:ext uri="{FF2B5EF4-FFF2-40B4-BE49-F238E27FC236}">
                <a16:creationId xmlns:a16="http://schemas.microsoft.com/office/drawing/2014/main" id="{58C2A200-2545-40F8-B76C-F3211DC2BD40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187576" y="1092200"/>
            <a:ext cx="0" cy="4489451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35" name="Line 369">
            <a:extLst>
              <a:ext uri="{FF2B5EF4-FFF2-40B4-BE49-F238E27FC236}">
                <a16:creationId xmlns:a16="http://schemas.microsoft.com/office/drawing/2014/main" id="{48AC0CCD-5E4F-48B4-B892-6ECF73C0A0E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095501" y="3144837"/>
            <a:ext cx="92075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68" name="Rectangle 370">
            <a:extLst>
              <a:ext uri="{FF2B5EF4-FFF2-40B4-BE49-F238E27FC236}">
                <a16:creationId xmlns:a16="http://schemas.microsoft.com/office/drawing/2014/main" id="{62F7AB39-8228-49B7-8C1E-0DCC5A66EB2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03413" y="3008312"/>
            <a:ext cx="255588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0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769" name="Line 371">
            <a:extLst>
              <a:ext uri="{FF2B5EF4-FFF2-40B4-BE49-F238E27FC236}">
                <a16:creationId xmlns:a16="http://schemas.microsoft.com/office/drawing/2014/main" id="{8A0B4497-2074-41A6-AF0A-9F902C0F9575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095501" y="5048250"/>
            <a:ext cx="92075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70" name="Rectangle 372">
            <a:extLst>
              <a:ext uri="{FF2B5EF4-FFF2-40B4-BE49-F238E27FC236}">
                <a16:creationId xmlns:a16="http://schemas.microsoft.com/office/drawing/2014/main" id="{E5CF08BF-E41C-41DD-ACAB-C5F2DB45A5B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50988" y="4914900"/>
            <a:ext cx="612775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-40k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771" name="Line 373">
            <a:extLst>
              <a:ext uri="{FF2B5EF4-FFF2-40B4-BE49-F238E27FC236}">
                <a16:creationId xmlns:a16="http://schemas.microsoft.com/office/drawing/2014/main" id="{1EB7E064-C39D-417F-BCE4-76CBF8AA085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095501" y="4095750"/>
            <a:ext cx="92075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72" name="Rectangle 374">
            <a:extLst>
              <a:ext uri="{FF2B5EF4-FFF2-40B4-BE49-F238E27FC236}">
                <a16:creationId xmlns:a16="http://schemas.microsoft.com/office/drawing/2014/main" id="{FA1C05B0-8C37-45EC-A972-D3CCD7937C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50988" y="3959225"/>
            <a:ext cx="612775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-20k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773" name="Line 375">
            <a:extLst>
              <a:ext uri="{FF2B5EF4-FFF2-40B4-BE49-F238E27FC236}">
                <a16:creationId xmlns:a16="http://schemas.microsoft.com/office/drawing/2014/main" id="{5371ED51-7934-4B11-8F2B-39ABB9831CF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095501" y="2193925"/>
            <a:ext cx="92075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74" name="Rectangle 376">
            <a:extLst>
              <a:ext uri="{FF2B5EF4-FFF2-40B4-BE49-F238E27FC236}">
                <a16:creationId xmlns:a16="http://schemas.microsoft.com/office/drawing/2014/main" id="{61DB65CE-EDB7-4A07-8A47-F424C24766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33538" y="2057400"/>
            <a:ext cx="525463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20k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775" name="Line 377">
            <a:extLst>
              <a:ext uri="{FF2B5EF4-FFF2-40B4-BE49-F238E27FC236}">
                <a16:creationId xmlns:a16="http://schemas.microsoft.com/office/drawing/2014/main" id="{1C344255-88DA-4D21-B96B-552CC0B7609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095501" y="1243012"/>
            <a:ext cx="92075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76" name="Rectangle 378">
            <a:extLst>
              <a:ext uri="{FF2B5EF4-FFF2-40B4-BE49-F238E27FC236}">
                <a16:creationId xmlns:a16="http://schemas.microsoft.com/office/drawing/2014/main" id="{A27DA361-E39F-4913-8A44-5F87785B541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33538" y="1106487"/>
            <a:ext cx="525463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40k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777" name="Rectangle 379">
            <a:extLst>
              <a:ext uri="{FF2B5EF4-FFF2-40B4-BE49-F238E27FC236}">
                <a16:creationId xmlns:a16="http://schemas.microsoft.com/office/drawing/2014/main" id="{4AD3D6BB-BD5D-444F-AFA5-FD9D443C1A6E}"/>
              </a:ext>
            </a:extLst>
          </p:cNvPr>
          <p:cNvSpPr>
            <a:spLocks noChangeArrowheads="1"/>
          </p:cNvSpPr>
          <p:nvPr/>
        </p:nvSpPr>
        <p:spPr bwMode="auto">
          <a:xfrm rot="16200000">
            <a:off x="-374650" y="3079750"/>
            <a:ext cx="2614613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Cumulative Govt Cost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778" name="Line 380">
            <a:extLst>
              <a:ext uri="{FF2B5EF4-FFF2-40B4-BE49-F238E27FC236}">
                <a16:creationId xmlns:a16="http://schemas.microsoft.com/office/drawing/2014/main" id="{83215B86-D0D3-42F9-B636-AA6C39B35721}"/>
              </a:ext>
            </a:extLst>
          </p:cNvPr>
          <p:cNvSpPr>
            <a:spLocks noChangeShapeType="1"/>
          </p:cNvSpPr>
          <p:nvPr/>
        </p:nvSpPr>
        <p:spPr bwMode="auto">
          <a:xfrm>
            <a:off x="2187576" y="5581650"/>
            <a:ext cx="7899400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79" name="Line 381">
            <a:extLst>
              <a:ext uri="{FF2B5EF4-FFF2-40B4-BE49-F238E27FC236}">
                <a16:creationId xmlns:a16="http://schemas.microsoft.com/office/drawing/2014/main" id="{5A52D146-8EF8-4E02-B6E0-64451C80A261}"/>
              </a:ext>
            </a:extLst>
          </p:cNvPr>
          <p:cNvSpPr>
            <a:spLocks noChangeShapeType="1"/>
          </p:cNvSpPr>
          <p:nvPr/>
        </p:nvSpPr>
        <p:spPr bwMode="auto">
          <a:xfrm>
            <a:off x="2338388" y="5581650"/>
            <a:ext cx="0" cy="92075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80" name="Rectangle 382">
            <a:extLst>
              <a:ext uri="{FF2B5EF4-FFF2-40B4-BE49-F238E27FC236}">
                <a16:creationId xmlns:a16="http://schemas.microsoft.com/office/drawing/2014/main" id="{B7E6AD12-8C97-4498-A5DC-E9463CD9E4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68538" y="5724525"/>
            <a:ext cx="255588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0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781" name="Line 383">
            <a:extLst>
              <a:ext uri="{FF2B5EF4-FFF2-40B4-BE49-F238E27FC236}">
                <a16:creationId xmlns:a16="http://schemas.microsoft.com/office/drawing/2014/main" id="{014B6EA0-F20D-40F1-B148-9F71DB7AC938}"/>
              </a:ext>
            </a:extLst>
          </p:cNvPr>
          <p:cNvSpPr>
            <a:spLocks noChangeShapeType="1"/>
          </p:cNvSpPr>
          <p:nvPr/>
        </p:nvSpPr>
        <p:spPr bwMode="auto">
          <a:xfrm>
            <a:off x="3425826" y="5581650"/>
            <a:ext cx="0" cy="92075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82" name="Rectangle 384">
            <a:extLst>
              <a:ext uri="{FF2B5EF4-FFF2-40B4-BE49-F238E27FC236}">
                <a16:creationId xmlns:a16="http://schemas.microsoft.com/office/drawing/2014/main" id="{EAC62F3D-F759-4B4B-AC94-A482345FFF7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84538" y="5724525"/>
            <a:ext cx="398463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10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783" name="Line 385">
            <a:extLst>
              <a:ext uri="{FF2B5EF4-FFF2-40B4-BE49-F238E27FC236}">
                <a16:creationId xmlns:a16="http://schemas.microsoft.com/office/drawing/2014/main" id="{025D3C64-F494-4769-A8E6-02E97715B086}"/>
              </a:ext>
            </a:extLst>
          </p:cNvPr>
          <p:cNvSpPr>
            <a:spLocks noChangeShapeType="1"/>
          </p:cNvSpPr>
          <p:nvPr/>
        </p:nvSpPr>
        <p:spPr bwMode="auto">
          <a:xfrm>
            <a:off x="4510088" y="5581650"/>
            <a:ext cx="0" cy="92075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84" name="Rectangle 386">
            <a:extLst>
              <a:ext uri="{FF2B5EF4-FFF2-40B4-BE49-F238E27FC236}">
                <a16:creationId xmlns:a16="http://schemas.microsoft.com/office/drawing/2014/main" id="{05712CD8-6F28-4B21-933C-3BA80100A1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67213" y="5724525"/>
            <a:ext cx="398463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20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785" name="Line 387">
            <a:extLst>
              <a:ext uri="{FF2B5EF4-FFF2-40B4-BE49-F238E27FC236}">
                <a16:creationId xmlns:a16="http://schemas.microsoft.com/office/drawing/2014/main" id="{7A1A4849-60DA-4A11-940E-DB3A1901596A}"/>
              </a:ext>
            </a:extLst>
          </p:cNvPr>
          <p:cNvSpPr>
            <a:spLocks noChangeShapeType="1"/>
          </p:cNvSpPr>
          <p:nvPr/>
        </p:nvSpPr>
        <p:spPr bwMode="auto">
          <a:xfrm>
            <a:off x="5592763" y="5581650"/>
            <a:ext cx="0" cy="92075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86" name="Rectangle 388">
            <a:extLst>
              <a:ext uri="{FF2B5EF4-FFF2-40B4-BE49-F238E27FC236}">
                <a16:creationId xmlns:a16="http://schemas.microsoft.com/office/drawing/2014/main" id="{25056626-86D2-4C38-9710-3CE766718C1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51476" y="5724525"/>
            <a:ext cx="398463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30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787" name="Line 389">
            <a:extLst>
              <a:ext uri="{FF2B5EF4-FFF2-40B4-BE49-F238E27FC236}">
                <a16:creationId xmlns:a16="http://schemas.microsoft.com/office/drawing/2014/main" id="{835AFAE8-3C0A-47FC-A242-C3E97775527E}"/>
              </a:ext>
            </a:extLst>
          </p:cNvPr>
          <p:cNvSpPr>
            <a:spLocks noChangeShapeType="1"/>
          </p:cNvSpPr>
          <p:nvPr/>
        </p:nvSpPr>
        <p:spPr bwMode="auto">
          <a:xfrm>
            <a:off x="6681788" y="5581650"/>
            <a:ext cx="0" cy="92075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88" name="Rectangle 390">
            <a:extLst>
              <a:ext uri="{FF2B5EF4-FFF2-40B4-BE49-F238E27FC236}">
                <a16:creationId xmlns:a16="http://schemas.microsoft.com/office/drawing/2014/main" id="{B21CDEFD-FF99-4909-9D64-37EF4A6BDC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38913" y="5724525"/>
            <a:ext cx="398463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40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789" name="Line 391">
            <a:extLst>
              <a:ext uri="{FF2B5EF4-FFF2-40B4-BE49-F238E27FC236}">
                <a16:creationId xmlns:a16="http://schemas.microsoft.com/office/drawing/2014/main" id="{B8B9F0F8-09CA-40AE-BCF4-E8473E4FE212}"/>
              </a:ext>
            </a:extLst>
          </p:cNvPr>
          <p:cNvSpPr>
            <a:spLocks noChangeShapeType="1"/>
          </p:cNvSpPr>
          <p:nvPr/>
        </p:nvSpPr>
        <p:spPr bwMode="auto">
          <a:xfrm>
            <a:off x="7764463" y="5581650"/>
            <a:ext cx="0" cy="92075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90" name="Rectangle 392">
            <a:extLst>
              <a:ext uri="{FF2B5EF4-FFF2-40B4-BE49-F238E27FC236}">
                <a16:creationId xmlns:a16="http://schemas.microsoft.com/office/drawing/2014/main" id="{BAF24A45-1E54-4557-9DDD-6B5BB8D0762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23176" y="5724525"/>
            <a:ext cx="398463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50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791" name="Line 393">
            <a:extLst>
              <a:ext uri="{FF2B5EF4-FFF2-40B4-BE49-F238E27FC236}">
                <a16:creationId xmlns:a16="http://schemas.microsoft.com/office/drawing/2014/main" id="{D3DCBBD2-F1E3-4379-9969-AF4E441EDFA5}"/>
              </a:ext>
            </a:extLst>
          </p:cNvPr>
          <p:cNvSpPr>
            <a:spLocks noChangeShapeType="1"/>
          </p:cNvSpPr>
          <p:nvPr/>
        </p:nvSpPr>
        <p:spPr bwMode="auto">
          <a:xfrm>
            <a:off x="8853488" y="5581650"/>
            <a:ext cx="0" cy="92075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92" name="Rectangle 394">
            <a:extLst>
              <a:ext uri="{FF2B5EF4-FFF2-40B4-BE49-F238E27FC236}">
                <a16:creationId xmlns:a16="http://schemas.microsoft.com/office/drawing/2014/main" id="{4988E815-AFB8-488B-A3D7-0D0A1FED4E8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710613" y="5724525"/>
            <a:ext cx="398463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60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793" name="Line 395">
            <a:extLst>
              <a:ext uri="{FF2B5EF4-FFF2-40B4-BE49-F238E27FC236}">
                <a16:creationId xmlns:a16="http://schemas.microsoft.com/office/drawing/2014/main" id="{E407478D-2AF5-4EC0-B156-CF9DB5B734E3}"/>
              </a:ext>
            </a:extLst>
          </p:cNvPr>
          <p:cNvSpPr>
            <a:spLocks noChangeShapeType="1"/>
          </p:cNvSpPr>
          <p:nvPr/>
        </p:nvSpPr>
        <p:spPr bwMode="auto">
          <a:xfrm>
            <a:off x="9936163" y="5581650"/>
            <a:ext cx="0" cy="92075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94" name="Rectangle 396">
            <a:extLst>
              <a:ext uri="{FF2B5EF4-FFF2-40B4-BE49-F238E27FC236}">
                <a16:creationId xmlns:a16="http://schemas.microsoft.com/office/drawing/2014/main" id="{412195EC-404B-4F5E-BC8F-E08CD9AF08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9794876" y="5724525"/>
            <a:ext cx="398463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70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795" name="Rectangle 397">
            <a:extLst>
              <a:ext uri="{FF2B5EF4-FFF2-40B4-BE49-F238E27FC236}">
                <a16:creationId xmlns:a16="http://schemas.microsoft.com/office/drawing/2014/main" id="{C8714041-3F8C-4C86-A365-46F7E666F3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13438" y="6038850"/>
            <a:ext cx="566738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Age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796" name="Rectangle 398">
            <a:extLst>
              <a:ext uri="{FF2B5EF4-FFF2-40B4-BE49-F238E27FC236}">
                <a16:creationId xmlns:a16="http://schemas.microsoft.com/office/drawing/2014/main" id="{803CDBD6-3C4C-4BC0-9EC1-75B2512CD9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45201" y="306387"/>
            <a:ext cx="484188" cy="904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5300" b="0" i="0" u="none" strike="noStrike" cap="none" normalizeH="0" baseline="0">
                <a:ln>
                  <a:noFill/>
                </a:ln>
                <a:solidFill>
                  <a:srgbClr val="1E2D53"/>
                </a:solidFill>
                <a:effectLst/>
                <a:latin typeface="Arial" panose="020B0604020202020204" pitchFamily="34" charset="0"/>
              </a:rPr>
              <a:t> 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5" name="AutoShape 3">
            <a:extLst>
              <a:ext uri="{FF2B5EF4-FFF2-40B4-BE49-F238E27FC236}">
                <a16:creationId xmlns:a16="http://schemas.microsoft.com/office/drawing/2014/main" id="{7DA0C59A-54A1-496B-9E60-53B4ECA6F856}"/>
              </a:ext>
            </a:extLst>
          </p:cNvPr>
          <p:cNvSpPr>
            <a:spLocks noChangeAspect="1" noChangeArrowheads="1" noTextEdit="1"/>
          </p:cNvSpPr>
          <p:nvPr/>
        </p:nvSpPr>
        <p:spPr bwMode="auto">
          <a:xfrm>
            <a:off x="609601" y="0"/>
            <a:ext cx="10972800" cy="68580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17" name="Rectangle 134">
            <a:extLst>
              <a:ext uri="{FF2B5EF4-FFF2-40B4-BE49-F238E27FC236}">
                <a16:creationId xmlns:a16="http://schemas.microsoft.com/office/drawing/2014/main" id="{4790065F-4BBB-4C59-A308-DD12A7C4D3C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0520" y="95828"/>
            <a:ext cx="11781343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>
              <a:defRPr/>
            </a:pPr>
            <a:r>
              <a:rPr lang="en-US" sz="2400" b="1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Net Cost by Age to Government of Admission to Florida International University</a:t>
            </a:r>
          </a:p>
          <a:p>
            <a:pPr>
              <a:defRPr/>
            </a:pPr>
            <a:r>
              <a:rPr lang="en-US" sz="2400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Forecasting Future Tax/Transfer Revenue </a:t>
            </a:r>
          </a:p>
        </p:txBody>
      </p:sp>
      <p:sp>
        <p:nvSpPr>
          <p:cNvPr id="7" name="AutoShape 3">
            <a:extLst>
              <a:ext uri="{FF2B5EF4-FFF2-40B4-BE49-F238E27FC236}">
                <a16:creationId xmlns:a16="http://schemas.microsoft.com/office/drawing/2014/main" id="{8332AE66-50F0-4B7D-B5D0-DE31BE219057}"/>
              </a:ext>
            </a:extLst>
          </p:cNvPr>
          <p:cNvSpPr>
            <a:spLocks noChangeAspect="1" noChangeArrowheads="1" noTextEdit="1"/>
          </p:cNvSpPr>
          <p:nvPr/>
        </p:nvSpPr>
        <p:spPr bwMode="auto">
          <a:xfrm>
            <a:off x="609601" y="0"/>
            <a:ext cx="10972800" cy="68580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14" name="Rectangle 357">
            <a:extLst>
              <a:ext uri="{FF2B5EF4-FFF2-40B4-BE49-F238E27FC236}">
                <a16:creationId xmlns:a16="http://schemas.microsoft.com/office/drawing/2014/main" id="{E34C63D3-418C-4800-9354-F0788AAA4A8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45201" y="306387"/>
            <a:ext cx="484188" cy="904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5300" b="0" i="0" u="none" strike="noStrike" cap="none" normalizeH="0" baseline="0">
                <a:ln>
                  <a:noFill/>
                </a:ln>
                <a:solidFill>
                  <a:srgbClr val="1E2D53"/>
                </a:solidFill>
                <a:effectLst/>
                <a:latin typeface="Arial" panose="020B0604020202020204" pitchFamily="34" charset="0"/>
              </a:rPr>
              <a:t> 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grpSp>
        <p:nvGrpSpPr>
          <p:cNvPr id="1336" name="Group 1335">
            <a:extLst>
              <a:ext uri="{FF2B5EF4-FFF2-40B4-BE49-F238E27FC236}">
                <a16:creationId xmlns:a16="http://schemas.microsoft.com/office/drawing/2014/main" id="{D06BA52D-D8A2-4765-ACD9-BB636F08426A}"/>
              </a:ext>
            </a:extLst>
          </p:cNvPr>
          <p:cNvGrpSpPr/>
          <p:nvPr/>
        </p:nvGrpSpPr>
        <p:grpSpPr>
          <a:xfrm>
            <a:off x="5922963" y="3268662"/>
            <a:ext cx="3468688" cy="1038226"/>
            <a:chOff x="5922963" y="3268662"/>
            <a:chExt cx="3468688" cy="1038226"/>
          </a:xfrm>
        </p:grpSpPr>
        <p:sp>
          <p:nvSpPr>
            <p:cNvPr id="948" name="Line 316">
              <a:extLst>
                <a:ext uri="{FF2B5EF4-FFF2-40B4-BE49-F238E27FC236}">
                  <a16:creationId xmlns:a16="http://schemas.microsoft.com/office/drawing/2014/main" id="{444A44E1-8BB2-45A6-AEDE-313FCCBA583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305551" y="3419475"/>
              <a:ext cx="50800" cy="19050"/>
            </a:xfrm>
            <a:prstGeom prst="line">
              <a:avLst/>
            </a:prstGeom>
            <a:noFill/>
            <a:ln w="31750">
              <a:solidFill>
                <a:srgbClr val="006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49" name="Line 312">
              <a:extLst>
                <a:ext uri="{FF2B5EF4-FFF2-40B4-BE49-F238E27FC236}">
                  <a16:creationId xmlns:a16="http://schemas.microsoft.com/office/drawing/2014/main" id="{CA0DE982-C2EC-42E1-9B87-F9C86E97A79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922963" y="3268662"/>
              <a:ext cx="104775" cy="41275"/>
            </a:xfrm>
            <a:prstGeom prst="line">
              <a:avLst/>
            </a:prstGeom>
            <a:noFill/>
            <a:ln w="31750">
              <a:solidFill>
                <a:srgbClr val="006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50" name="Line 313">
              <a:extLst>
                <a:ext uri="{FF2B5EF4-FFF2-40B4-BE49-F238E27FC236}">
                  <a16:creationId xmlns:a16="http://schemas.microsoft.com/office/drawing/2014/main" id="{7B816F96-4FE9-430B-9AB0-5FC1B9982A9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027738" y="3309937"/>
              <a:ext cx="22225" cy="9525"/>
            </a:xfrm>
            <a:prstGeom prst="line">
              <a:avLst/>
            </a:prstGeom>
            <a:noFill/>
            <a:ln w="31750">
              <a:solidFill>
                <a:srgbClr val="006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51" name="Line 314">
              <a:extLst>
                <a:ext uri="{FF2B5EF4-FFF2-40B4-BE49-F238E27FC236}">
                  <a16:creationId xmlns:a16="http://schemas.microsoft.com/office/drawing/2014/main" id="{ACF81E6B-ECF5-4AC2-96B9-03DC54FA94D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115051" y="3341687"/>
              <a:ext cx="22225" cy="9525"/>
            </a:xfrm>
            <a:prstGeom prst="line">
              <a:avLst/>
            </a:prstGeom>
            <a:noFill/>
            <a:ln w="31750">
              <a:solidFill>
                <a:srgbClr val="006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52" name="Line 318">
              <a:extLst>
                <a:ext uri="{FF2B5EF4-FFF2-40B4-BE49-F238E27FC236}">
                  <a16:creationId xmlns:a16="http://schemas.microsoft.com/office/drawing/2014/main" id="{3BD99169-6265-4298-B7AA-02D18B154C9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494463" y="3492500"/>
              <a:ext cx="77788" cy="31750"/>
            </a:xfrm>
            <a:prstGeom prst="line">
              <a:avLst/>
            </a:prstGeom>
            <a:noFill/>
            <a:ln w="31750">
              <a:solidFill>
                <a:srgbClr val="006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53" name="Line 325">
              <a:extLst>
                <a:ext uri="{FF2B5EF4-FFF2-40B4-BE49-F238E27FC236}">
                  <a16:creationId xmlns:a16="http://schemas.microsoft.com/office/drawing/2014/main" id="{56B1CBD7-D31E-4583-80B1-D005EECA400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069138" y="3713163"/>
              <a:ext cx="46038" cy="17463"/>
            </a:xfrm>
            <a:prstGeom prst="line">
              <a:avLst/>
            </a:prstGeom>
            <a:noFill/>
            <a:ln w="31750">
              <a:solidFill>
                <a:srgbClr val="006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54" name="Line 327">
              <a:extLst>
                <a:ext uri="{FF2B5EF4-FFF2-40B4-BE49-F238E27FC236}">
                  <a16:creationId xmlns:a16="http://schemas.microsoft.com/office/drawing/2014/main" id="{6D84DE0E-39EA-495A-9D41-38AB7A7B0CE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265988" y="3786188"/>
              <a:ext cx="65088" cy="22225"/>
            </a:xfrm>
            <a:prstGeom prst="line">
              <a:avLst/>
            </a:prstGeom>
            <a:noFill/>
            <a:ln w="31750">
              <a:solidFill>
                <a:srgbClr val="006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55" name="Line 330">
              <a:extLst>
                <a:ext uri="{FF2B5EF4-FFF2-40B4-BE49-F238E27FC236}">
                  <a16:creationId xmlns:a16="http://schemas.microsoft.com/office/drawing/2014/main" id="{48690985-CEC3-46F6-A962-942486F52C2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550151" y="3886200"/>
              <a:ext cx="41275" cy="9525"/>
            </a:xfrm>
            <a:prstGeom prst="line">
              <a:avLst/>
            </a:prstGeom>
            <a:noFill/>
            <a:ln w="31750">
              <a:solidFill>
                <a:srgbClr val="006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56" name="Line 336">
              <a:extLst>
                <a:ext uri="{FF2B5EF4-FFF2-40B4-BE49-F238E27FC236}">
                  <a16:creationId xmlns:a16="http://schemas.microsoft.com/office/drawing/2014/main" id="{4CE94277-0B83-457F-8981-C266EA64DED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048626" y="4037013"/>
              <a:ext cx="41275" cy="14288"/>
            </a:xfrm>
            <a:prstGeom prst="line">
              <a:avLst/>
            </a:prstGeom>
            <a:noFill/>
            <a:ln w="31750">
              <a:solidFill>
                <a:srgbClr val="006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57" name="Line 339">
              <a:extLst>
                <a:ext uri="{FF2B5EF4-FFF2-40B4-BE49-F238E27FC236}">
                  <a16:creationId xmlns:a16="http://schemas.microsoft.com/office/drawing/2014/main" id="{D7B50E7C-5DEA-41A7-813F-7F640F3EC0F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308976" y="4110038"/>
              <a:ext cx="68263" cy="14288"/>
            </a:xfrm>
            <a:prstGeom prst="line">
              <a:avLst/>
            </a:prstGeom>
            <a:noFill/>
            <a:ln w="31750">
              <a:solidFill>
                <a:srgbClr val="006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58" name="Line 341">
              <a:extLst>
                <a:ext uri="{FF2B5EF4-FFF2-40B4-BE49-F238E27FC236}">
                  <a16:creationId xmlns:a16="http://schemas.microsoft.com/office/drawing/2014/main" id="{684CBA99-DD1A-4150-AB1D-EF42ABE560A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523288" y="4160838"/>
              <a:ext cx="55563" cy="12700"/>
            </a:xfrm>
            <a:prstGeom prst="line">
              <a:avLst/>
            </a:prstGeom>
            <a:noFill/>
            <a:ln w="31750">
              <a:solidFill>
                <a:srgbClr val="006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59" name="Line 315">
              <a:extLst>
                <a:ext uri="{FF2B5EF4-FFF2-40B4-BE49-F238E27FC236}">
                  <a16:creationId xmlns:a16="http://schemas.microsoft.com/office/drawing/2014/main" id="{29D2D89A-7901-4B39-A1D8-A9C3D03B03C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137276" y="3351212"/>
              <a:ext cx="104775" cy="41275"/>
            </a:xfrm>
            <a:prstGeom prst="line">
              <a:avLst/>
            </a:prstGeom>
            <a:noFill/>
            <a:ln w="31750">
              <a:solidFill>
                <a:srgbClr val="006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10" name="Line 317">
              <a:extLst>
                <a:ext uri="{FF2B5EF4-FFF2-40B4-BE49-F238E27FC236}">
                  <a16:creationId xmlns:a16="http://schemas.microsoft.com/office/drawing/2014/main" id="{28C26356-F2A1-436E-A934-AFDDE7EF09A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356351" y="3438525"/>
              <a:ext cx="73025" cy="31750"/>
            </a:xfrm>
            <a:prstGeom prst="line">
              <a:avLst/>
            </a:prstGeom>
            <a:noFill/>
            <a:ln w="31750">
              <a:solidFill>
                <a:srgbClr val="006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11" name="Line 319">
              <a:extLst>
                <a:ext uri="{FF2B5EF4-FFF2-40B4-BE49-F238E27FC236}">
                  <a16:creationId xmlns:a16="http://schemas.microsoft.com/office/drawing/2014/main" id="{331178E4-6BD7-4621-8906-008A3B12660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572251" y="3524250"/>
              <a:ext cx="49213" cy="19050"/>
            </a:xfrm>
            <a:prstGeom prst="line">
              <a:avLst/>
            </a:prstGeom>
            <a:noFill/>
            <a:ln w="31750">
              <a:solidFill>
                <a:srgbClr val="006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12" name="Line 320">
              <a:extLst>
                <a:ext uri="{FF2B5EF4-FFF2-40B4-BE49-F238E27FC236}">
                  <a16:creationId xmlns:a16="http://schemas.microsoft.com/office/drawing/2014/main" id="{2504545A-AFBF-4F8A-9AB9-103F66BE368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686551" y="3570288"/>
              <a:ext cx="104775" cy="36513"/>
            </a:xfrm>
            <a:prstGeom prst="line">
              <a:avLst/>
            </a:prstGeom>
            <a:noFill/>
            <a:ln w="31750">
              <a:solidFill>
                <a:srgbClr val="006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13" name="Line 321">
              <a:extLst>
                <a:ext uri="{FF2B5EF4-FFF2-40B4-BE49-F238E27FC236}">
                  <a16:creationId xmlns:a16="http://schemas.microsoft.com/office/drawing/2014/main" id="{CFAC0D83-2B95-4099-A30E-7A56E50F078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791326" y="3606800"/>
              <a:ext cx="22225" cy="9525"/>
            </a:xfrm>
            <a:prstGeom prst="line">
              <a:avLst/>
            </a:prstGeom>
            <a:noFill/>
            <a:ln w="31750">
              <a:solidFill>
                <a:srgbClr val="006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14" name="Line 323">
              <a:extLst>
                <a:ext uri="{FF2B5EF4-FFF2-40B4-BE49-F238E27FC236}">
                  <a16:creationId xmlns:a16="http://schemas.microsoft.com/office/drawing/2014/main" id="{797CE782-D92F-4415-81B7-981F92A5CB7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896101" y="3648075"/>
              <a:ext cx="109538" cy="41275"/>
            </a:xfrm>
            <a:prstGeom prst="line">
              <a:avLst/>
            </a:prstGeom>
            <a:noFill/>
            <a:ln w="31750">
              <a:solidFill>
                <a:srgbClr val="006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15" name="Line 326">
              <a:extLst>
                <a:ext uri="{FF2B5EF4-FFF2-40B4-BE49-F238E27FC236}">
                  <a16:creationId xmlns:a16="http://schemas.microsoft.com/office/drawing/2014/main" id="{3C33D054-E6B4-4DB5-BD47-BBA40E229A4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115176" y="3730625"/>
              <a:ext cx="82550" cy="31750"/>
            </a:xfrm>
            <a:prstGeom prst="line">
              <a:avLst/>
            </a:prstGeom>
            <a:noFill/>
            <a:ln w="31750">
              <a:solidFill>
                <a:srgbClr val="006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16" name="Line 328">
              <a:extLst>
                <a:ext uri="{FF2B5EF4-FFF2-40B4-BE49-F238E27FC236}">
                  <a16:creationId xmlns:a16="http://schemas.microsoft.com/office/drawing/2014/main" id="{3ED9E6F0-A975-4757-B31B-2B772AF3D6D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331076" y="3808413"/>
              <a:ext cx="63500" cy="22225"/>
            </a:xfrm>
            <a:prstGeom prst="line">
              <a:avLst/>
            </a:prstGeom>
            <a:noFill/>
            <a:ln w="31750">
              <a:solidFill>
                <a:srgbClr val="006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17" name="Line 329">
              <a:extLst>
                <a:ext uri="{FF2B5EF4-FFF2-40B4-BE49-F238E27FC236}">
                  <a16:creationId xmlns:a16="http://schemas.microsoft.com/office/drawing/2014/main" id="{42B9FE30-2657-4104-80D1-C1D4477A2B6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458076" y="3854450"/>
              <a:ext cx="92075" cy="31750"/>
            </a:xfrm>
            <a:prstGeom prst="line">
              <a:avLst/>
            </a:prstGeom>
            <a:noFill/>
            <a:ln w="31750">
              <a:solidFill>
                <a:srgbClr val="006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18" name="Line 332">
              <a:extLst>
                <a:ext uri="{FF2B5EF4-FFF2-40B4-BE49-F238E27FC236}">
                  <a16:creationId xmlns:a16="http://schemas.microsoft.com/office/drawing/2014/main" id="{42812038-D16D-4E7A-980A-82E5E12076A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659688" y="3917950"/>
              <a:ext cx="104775" cy="36513"/>
            </a:xfrm>
            <a:prstGeom prst="line">
              <a:avLst/>
            </a:prstGeom>
            <a:noFill/>
            <a:ln w="31750">
              <a:solidFill>
                <a:srgbClr val="006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19" name="Line 333">
              <a:extLst>
                <a:ext uri="{FF2B5EF4-FFF2-40B4-BE49-F238E27FC236}">
                  <a16:creationId xmlns:a16="http://schemas.microsoft.com/office/drawing/2014/main" id="{73D92099-F74F-4340-BB33-7E939342FA4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764463" y="3954463"/>
              <a:ext cx="19050" cy="4763"/>
            </a:xfrm>
            <a:prstGeom prst="line">
              <a:avLst/>
            </a:prstGeom>
            <a:noFill/>
            <a:ln w="31750">
              <a:solidFill>
                <a:srgbClr val="006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20" name="Line 334">
              <a:extLst>
                <a:ext uri="{FF2B5EF4-FFF2-40B4-BE49-F238E27FC236}">
                  <a16:creationId xmlns:a16="http://schemas.microsoft.com/office/drawing/2014/main" id="{9F227F32-B477-4F4A-8C62-1B4E84723BD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851776" y="3978275"/>
              <a:ext cx="22225" cy="7938"/>
            </a:xfrm>
            <a:prstGeom prst="line">
              <a:avLst/>
            </a:prstGeom>
            <a:noFill/>
            <a:ln w="31750">
              <a:solidFill>
                <a:srgbClr val="006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21" name="Line 335">
              <a:extLst>
                <a:ext uri="{FF2B5EF4-FFF2-40B4-BE49-F238E27FC236}">
                  <a16:creationId xmlns:a16="http://schemas.microsoft.com/office/drawing/2014/main" id="{D6560EBA-D48B-4F69-9679-7223B9872D1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874001" y="3986213"/>
              <a:ext cx="106363" cy="33338"/>
            </a:xfrm>
            <a:prstGeom prst="line">
              <a:avLst/>
            </a:prstGeom>
            <a:noFill/>
            <a:ln w="31750">
              <a:solidFill>
                <a:srgbClr val="006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22" name="Line 337">
              <a:extLst>
                <a:ext uri="{FF2B5EF4-FFF2-40B4-BE49-F238E27FC236}">
                  <a16:creationId xmlns:a16="http://schemas.microsoft.com/office/drawing/2014/main" id="{DA7EBB59-6D5C-4CCD-95A4-7A864320013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089901" y="4051300"/>
              <a:ext cx="90488" cy="22225"/>
            </a:xfrm>
            <a:prstGeom prst="line">
              <a:avLst/>
            </a:prstGeom>
            <a:noFill/>
            <a:ln w="31750">
              <a:solidFill>
                <a:srgbClr val="006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23" name="Line 338">
              <a:extLst>
                <a:ext uri="{FF2B5EF4-FFF2-40B4-BE49-F238E27FC236}">
                  <a16:creationId xmlns:a16="http://schemas.microsoft.com/office/drawing/2014/main" id="{09FE9209-284A-41B3-8468-08501B3D834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245476" y="4092575"/>
              <a:ext cx="63500" cy="17463"/>
            </a:xfrm>
            <a:prstGeom prst="line">
              <a:avLst/>
            </a:prstGeom>
            <a:noFill/>
            <a:ln w="31750">
              <a:solidFill>
                <a:srgbClr val="006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24" name="Line 340">
              <a:extLst>
                <a:ext uri="{FF2B5EF4-FFF2-40B4-BE49-F238E27FC236}">
                  <a16:creationId xmlns:a16="http://schemas.microsoft.com/office/drawing/2014/main" id="{F2F00E67-167E-4C08-865C-6B470DA1AFE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445501" y="4141788"/>
              <a:ext cx="77788" cy="19050"/>
            </a:xfrm>
            <a:prstGeom prst="line">
              <a:avLst/>
            </a:prstGeom>
            <a:noFill/>
            <a:ln w="31750">
              <a:solidFill>
                <a:srgbClr val="006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25" name="Line 342">
              <a:extLst>
                <a:ext uri="{FF2B5EF4-FFF2-40B4-BE49-F238E27FC236}">
                  <a16:creationId xmlns:a16="http://schemas.microsoft.com/office/drawing/2014/main" id="{46DE3E63-722A-4E55-8058-BF75DB9FC94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647113" y="4187825"/>
              <a:ext cx="96838" cy="22225"/>
            </a:xfrm>
            <a:prstGeom prst="line">
              <a:avLst/>
            </a:prstGeom>
            <a:noFill/>
            <a:ln w="31750">
              <a:solidFill>
                <a:srgbClr val="006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26" name="Line 343">
              <a:extLst>
                <a:ext uri="{FF2B5EF4-FFF2-40B4-BE49-F238E27FC236}">
                  <a16:creationId xmlns:a16="http://schemas.microsoft.com/office/drawing/2014/main" id="{82DB5651-0C6C-499A-A3AC-7B7D88D9D3D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743951" y="4210050"/>
              <a:ext cx="36513" cy="4763"/>
            </a:xfrm>
            <a:prstGeom prst="line">
              <a:avLst/>
            </a:prstGeom>
            <a:noFill/>
            <a:ln w="31750">
              <a:solidFill>
                <a:srgbClr val="006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27" name="Line 344">
              <a:extLst>
                <a:ext uri="{FF2B5EF4-FFF2-40B4-BE49-F238E27FC236}">
                  <a16:creationId xmlns:a16="http://schemas.microsoft.com/office/drawing/2014/main" id="{EA453C81-DA0A-454A-865F-09D8F2678B8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848726" y="4229100"/>
              <a:ext cx="4763" cy="0"/>
            </a:xfrm>
            <a:prstGeom prst="line">
              <a:avLst/>
            </a:prstGeom>
            <a:noFill/>
            <a:ln w="31750">
              <a:solidFill>
                <a:srgbClr val="006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28" name="Line 345">
              <a:extLst>
                <a:ext uri="{FF2B5EF4-FFF2-40B4-BE49-F238E27FC236}">
                  <a16:creationId xmlns:a16="http://schemas.microsoft.com/office/drawing/2014/main" id="{258910B9-D66B-46CA-A8B8-4E1492010B4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853488" y="4229100"/>
              <a:ext cx="104775" cy="22225"/>
            </a:xfrm>
            <a:prstGeom prst="line">
              <a:avLst/>
            </a:prstGeom>
            <a:noFill/>
            <a:ln w="31750">
              <a:solidFill>
                <a:srgbClr val="006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29" name="Line 346">
              <a:extLst>
                <a:ext uri="{FF2B5EF4-FFF2-40B4-BE49-F238E27FC236}">
                  <a16:creationId xmlns:a16="http://schemas.microsoft.com/office/drawing/2014/main" id="{4F0ED779-9E23-4D76-BA03-6B1F22D6DBF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958263" y="4251325"/>
              <a:ext cx="22225" cy="4763"/>
            </a:xfrm>
            <a:prstGeom prst="line">
              <a:avLst/>
            </a:prstGeom>
            <a:noFill/>
            <a:ln w="31750">
              <a:solidFill>
                <a:srgbClr val="006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30" name="Line 347">
              <a:extLst>
                <a:ext uri="{FF2B5EF4-FFF2-40B4-BE49-F238E27FC236}">
                  <a16:creationId xmlns:a16="http://schemas.microsoft.com/office/drawing/2014/main" id="{E3837D99-FC50-47B9-BF5B-BED722D2C99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048751" y="4265613"/>
              <a:ext cx="19050" cy="4763"/>
            </a:xfrm>
            <a:prstGeom prst="line">
              <a:avLst/>
            </a:prstGeom>
            <a:noFill/>
            <a:ln w="31750">
              <a:solidFill>
                <a:srgbClr val="006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31" name="Line 348">
              <a:extLst>
                <a:ext uri="{FF2B5EF4-FFF2-40B4-BE49-F238E27FC236}">
                  <a16:creationId xmlns:a16="http://schemas.microsoft.com/office/drawing/2014/main" id="{9472B8A6-0BE0-4D28-B21F-F19EB496983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067801" y="4270375"/>
              <a:ext cx="109538" cy="14288"/>
            </a:xfrm>
            <a:prstGeom prst="line">
              <a:avLst/>
            </a:prstGeom>
            <a:noFill/>
            <a:ln w="31750">
              <a:solidFill>
                <a:srgbClr val="006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32" name="Line 349">
              <a:extLst>
                <a:ext uri="{FF2B5EF4-FFF2-40B4-BE49-F238E27FC236}">
                  <a16:creationId xmlns:a16="http://schemas.microsoft.com/office/drawing/2014/main" id="{7FA8CF17-CDF6-4957-9D01-14BD697BC77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177338" y="4284663"/>
              <a:ext cx="9525" cy="0"/>
            </a:xfrm>
            <a:prstGeom prst="line">
              <a:avLst/>
            </a:prstGeom>
            <a:noFill/>
            <a:ln w="31750">
              <a:solidFill>
                <a:srgbClr val="006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33" name="Line 350">
              <a:extLst>
                <a:ext uri="{FF2B5EF4-FFF2-40B4-BE49-F238E27FC236}">
                  <a16:creationId xmlns:a16="http://schemas.microsoft.com/office/drawing/2014/main" id="{4A95CA5C-5006-480A-9F5D-B1DB1CAFFCB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255126" y="4292600"/>
              <a:ext cx="31750" cy="4763"/>
            </a:xfrm>
            <a:prstGeom prst="line">
              <a:avLst/>
            </a:prstGeom>
            <a:noFill/>
            <a:ln w="31750">
              <a:solidFill>
                <a:srgbClr val="006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34" name="Line 351">
              <a:extLst>
                <a:ext uri="{FF2B5EF4-FFF2-40B4-BE49-F238E27FC236}">
                  <a16:creationId xmlns:a16="http://schemas.microsoft.com/office/drawing/2014/main" id="{3FD0AB66-388B-40C6-A298-E4A6D4C8334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286876" y="4297363"/>
              <a:ext cx="104775" cy="9525"/>
            </a:xfrm>
            <a:prstGeom prst="line">
              <a:avLst/>
            </a:prstGeom>
            <a:noFill/>
            <a:ln w="31750">
              <a:solidFill>
                <a:srgbClr val="006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587" name="Line 10">
            <a:extLst>
              <a:ext uri="{FF2B5EF4-FFF2-40B4-BE49-F238E27FC236}">
                <a16:creationId xmlns:a16="http://schemas.microsoft.com/office/drawing/2014/main" id="{8533830F-6905-4A33-A736-7ACF87381E20}"/>
              </a:ext>
            </a:extLst>
          </p:cNvPr>
          <p:cNvSpPr/>
          <p:nvPr/>
        </p:nvSpPr>
        <p:spPr>
          <a:xfrm>
            <a:off x="2211389" y="3144837"/>
            <a:ext cx="7885110" cy="17461"/>
          </a:xfrm>
          <a:prstGeom prst="line">
            <a:avLst/>
          </a:prstGeom>
          <a:ln w="28575">
            <a:solidFill>
              <a:srgbClr val="807F80">
                <a:alpha val="50000"/>
              </a:srgbClr>
            </a:solidFill>
          </a:ln>
        </p:spPr>
        <p:txBody>
          <a:bodyPr lIns="45719" rIns="45719"/>
          <a:lstStyle/>
          <a:p>
            <a:endParaRPr dirty="0"/>
          </a:p>
        </p:txBody>
      </p:sp>
      <p:grpSp>
        <p:nvGrpSpPr>
          <p:cNvPr id="387" name="Group 386">
            <a:extLst>
              <a:ext uri="{FF2B5EF4-FFF2-40B4-BE49-F238E27FC236}">
                <a16:creationId xmlns:a16="http://schemas.microsoft.com/office/drawing/2014/main" id="{E26C5994-E3AC-3F45-AFAF-CB459045C9A8}"/>
              </a:ext>
            </a:extLst>
          </p:cNvPr>
          <p:cNvGrpSpPr/>
          <p:nvPr/>
        </p:nvGrpSpPr>
        <p:grpSpPr>
          <a:xfrm>
            <a:off x="2338388" y="2925762"/>
            <a:ext cx="3584575" cy="336551"/>
            <a:chOff x="2338388" y="2925762"/>
            <a:chExt cx="3584575" cy="336551"/>
          </a:xfrm>
        </p:grpSpPr>
        <p:sp>
          <p:nvSpPr>
            <p:cNvPr id="388" name="Freeform 13">
              <a:extLst>
                <a:ext uri="{FF2B5EF4-FFF2-40B4-BE49-F238E27FC236}">
                  <a16:creationId xmlns:a16="http://schemas.microsoft.com/office/drawing/2014/main" id="{C3A40C94-4351-E849-8D65-78733DC330DF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8388" y="2925762"/>
              <a:ext cx="3149600" cy="219075"/>
            </a:xfrm>
            <a:custGeom>
              <a:avLst/>
              <a:gdLst>
                <a:gd name="T0" fmla="*/ 0 w 689"/>
                <a:gd name="T1" fmla="*/ 48 h 48"/>
                <a:gd name="T2" fmla="*/ 24 w 689"/>
                <a:gd name="T3" fmla="*/ 48 h 48"/>
                <a:gd name="T4" fmla="*/ 48 w 689"/>
                <a:gd name="T5" fmla="*/ 48 h 48"/>
                <a:gd name="T6" fmla="*/ 72 w 689"/>
                <a:gd name="T7" fmla="*/ 48 h 48"/>
                <a:gd name="T8" fmla="*/ 95 w 689"/>
                <a:gd name="T9" fmla="*/ 48 h 48"/>
                <a:gd name="T10" fmla="*/ 119 w 689"/>
                <a:gd name="T11" fmla="*/ 48 h 48"/>
                <a:gd name="T12" fmla="*/ 143 w 689"/>
                <a:gd name="T13" fmla="*/ 48 h 48"/>
                <a:gd name="T14" fmla="*/ 166 w 689"/>
                <a:gd name="T15" fmla="*/ 48 h 48"/>
                <a:gd name="T16" fmla="*/ 190 w 689"/>
                <a:gd name="T17" fmla="*/ 48 h 48"/>
                <a:gd name="T18" fmla="*/ 214 w 689"/>
                <a:gd name="T19" fmla="*/ 48 h 48"/>
                <a:gd name="T20" fmla="*/ 238 w 689"/>
                <a:gd name="T21" fmla="*/ 48 h 48"/>
                <a:gd name="T22" fmla="*/ 261 w 689"/>
                <a:gd name="T23" fmla="*/ 48 h 48"/>
                <a:gd name="T24" fmla="*/ 285 w 689"/>
                <a:gd name="T25" fmla="*/ 48 h 48"/>
                <a:gd name="T26" fmla="*/ 309 w 689"/>
                <a:gd name="T27" fmla="*/ 48 h 48"/>
                <a:gd name="T28" fmla="*/ 333 w 689"/>
                <a:gd name="T29" fmla="*/ 48 h 48"/>
                <a:gd name="T30" fmla="*/ 356 w 689"/>
                <a:gd name="T31" fmla="*/ 48 h 48"/>
                <a:gd name="T32" fmla="*/ 380 w 689"/>
                <a:gd name="T33" fmla="*/ 48 h 48"/>
                <a:gd name="T34" fmla="*/ 404 w 689"/>
                <a:gd name="T35" fmla="*/ 48 h 48"/>
                <a:gd name="T36" fmla="*/ 428 w 689"/>
                <a:gd name="T37" fmla="*/ 41 h 48"/>
                <a:gd name="T38" fmla="*/ 451 w 689"/>
                <a:gd name="T39" fmla="*/ 31 h 48"/>
                <a:gd name="T40" fmla="*/ 475 w 689"/>
                <a:gd name="T41" fmla="*/ 21 h 48"/>
                <a:gd name="T42" fmla="*/ 499 w 689"/>
                <a:gd name="T43" fmla="*/ 12 h 48"/>
                <a:gd name="T44" fmla="*/ 523 w 689"/>
                <a:gd name="T45" fmla="*/ 9 h 48"/>
                <a:gd name="T46" fmla="*/ 546 w 689"/>
                <a:gd name="T47" fmla="*/ 6 h 48"/>
                <a:gd name="T48" fmla="*/ 570 w 689"/>
                <a:gd name="T49" fmla="*/ 3 h 48"/>
                <a:gd name="T50" fmla="*/ 594 w 689"/>
                <a:gd name="T51" fmla="*/ 0 h 48"/>
                <a:gd name="T52" fmla="*/ 618 w 689"/>
                <a:gd name="T53" fmla="*/ 11 h 48"/>
                <a:gd name="T54" fmla="*/ 641 w 689"/>
                <a:gd name="T55" fmla="*/ 21 h 48"/>
                <a:gd name="T56" fmla="*/ 665 w 689"/>
                <a:gd name="T57" fmla="*/ 31 h 48"/>
                <a:gd name="T58" fmla="*/ 689 w 689"/>
                <a:gd name="T59" fmla="*/ 4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689" h="48">
                  <a:moveTo>
                    <a:pt x="0" y="48"/>
                  </a:moveTo>
                  <a:lnTo>
                    <a:pt x="24" y="48"/>
                  </a:lnTo>
                  <a:lnTo>
                    <a:pt x="48" y="48"/>
                  </a:lnTo>
                  <a:lnTo>
                    <a:pt x="72" y="48"/>
                  </a:lnTo>
                  <a:lnTo>
                    <a:pt x="95" y="48"/>
                  </a:lnTo>
                  <a:lnTo>
                    <a:pt x="119" y="48"/>
                  </a:lnTo>
                  <a:lnTo>
                    <a:pt x="143" y="48"/>
                  </a:lnTo>
                  <a:lnTo>
                    <a:pt x="166" y="48"/>
                  </a:lnTo>
                  <a:lnTo>
                    <a:pt x="190" y="48"/>
                  </a:lnTo>
                  <a:lnTo>
                    <a:pt x="214" y="48"/>
                  </a:lnTo>
                  <a:lnTo>
                    <a:pt x="238" y="48"/>
                  </a:lnTo>
                  <a:lnTo>
                    <a:pt x="261" y="48"/>
                  </a:lnTo>
                  <a:lnTo>
                    <a:pt x="285" y="48"/>
                  </a:lnTo>
                  <a:lnTo>
                    <a:pt x="309" y="48"/>
                  </a:lnTo>
                  <a:lnTo>
                    <a:pt x="333" y="48"/>
                  </a:lnTo>
                  <a:lnTo>
                    <a:pt x="356" y="48"/>
                  </a:lnTo>
                  <a:lnTo>
                    <a:pt x="380" y="48"/>
                  </a:lnTo>
                  <a:lnTo>
                    <a:pt x="404" y="48"/>
                  </a:lnTo>
                  <a:lnTo>
                    <a:pt x="428" y="41"/>
                  </a:lnTo>
                  <a:lnTo>
                    <a:pt x="451" y="31"/>
                  </a:lnTo>
                  <a:lnTo>
                    <a:pt x="475" y="21"/>
                  </a:lnTo>
                  <a:lnTo>
                    <a:pt x="499" y="12"/>
                  </a:lnTo>
                  <a:lnTo>
                    <a:pt x="523" y="9"/>
                  </a:lnTo>
                  <a:lnTo>
                    <a:pt x="546" y="6"/>
                  </a:lnTo>
                  <a:lnTo>
                    <a:pt x="570" y="3"/>
                  </a:lnTo>
                  <a:lnTo>
                    <a:pt x="594" y="0"/>
                  </a:lnTo>
                  <a:lnTo>
                    <a:pt x="618" y="11"/>
                  </a:lnTo>
                  <a:lnTo>
                    <a:pt x="641" y="21"/>
                  </a:lnTo>
                  <a:lnTo>
                    <a:pt x="665" y="31"/>
                  </a:lnTo>
                  <a:lnTo>
                    <a:pt x="689" y="40"/>
                  </a:lnTo>
                </a:path>
              </a:pathLst>
            </a:custGeom>
            <a:noFill/>
            <a:ln w="31750">
              <a:solidFill>
                <a:srgbClr val="90353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89" name="Freeform 14">
              <a:extLst>
                <a:ext uri="{FF2B5EF4-FFF2-40B4-BE49-F238E27FC236}">
                  <a16:creationId xmlns:a16="http://schemas.microsoft.com/office/drawing/2014/main" id="{F3DBB55A-3283-5E4B-8680-ACC8D0C4A2BA}"/>
                </a:ext>
              </a:extLst>
            </p:cNvPr>
            <p:cNvSpPr>
              <a:spLocks/>
            </p:cNvSpPr>
            <p:nvPr/>
          </p:nvSpPr>
          <p:spPr bwMode="auto">
            <a:xfrm>
              <a:off x="5664206" y="3165472"/>
              <a:ext cx="258757" cy="96841"/>
            </a:xfrm>
            <a:custGeom>
              <a:avLst/>
              <a:gdLst>
                <a:gd name="T0" fmla="*/ 0 w 72"/>
                <a:gd name="T1" fmla="*/ 0 h 26"/>
                <a:gd name="T2" fmla="*/ 24 w 72"/>
                <a:gd name="T3" fmla="*/ 9 h 26"/>
                <a:gd name="T4" fmla="*/ 48 w 72"/>
                <a:gd name="T5" fmla="*/ 18 h 26"/>
                <a:gd name="T6" fmla="*/ 72 w 72"/>
                <a:gd name="T7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2" h="26">
                  <a:moveTo>
                    <a:pt x="0" y="0"/>
                  </a:moveTo>
                  <a:lnTo>
                    <a:pt x="24" y="9"/>
                  </a:lnTo>
                  <a:lnTo>
                    <a:pt x="48" y="18"/>
                  </a:lnTo>
                  <a:lnTo>
                    <a:pt x="72" y="26"/>
                  </a:lnTo>
                </a:path>
              </a:pathLst>
            </a:custGeom>
            <a:noFill/>
            <a:ln w="31750">
              <a:solidFill>
                <a:srgbClr val="006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0" name="Freeform 14">
              <a:extLst>
                <a:ext uri="{FF2B5EF4-FFF2-40B4-BE49-F238E27FC236}">
                  <a16:creationId xmlns:a16="http://schemas.microsoft.com/office/drawing/2014/main" id="{963795D7-A88A-084A-8EF7-FFDA91C4843B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0051" y="3104355"/>
              <a:ext cx="184155" cy="56354"/>
            </a:xfrm>
            <a:custGeom>
              <a:avLst/>
              <a:gdLst>
                <a:gd name="T0" fmla="*/ 0 w 72"/>
                <a:gd name="T1" fmla="*/ 0 h 26"/>
                <a:gd name="T2" fmla="*/ 24 w 72"/>
                <a:gd name="T3" fmla="*/ 9 h 26"/>
                <a:gd name="T4" fmla="*/ 48 w 72"/>
                <a:gd name="T5" fmla="*/ 18 h 26"/>
                <a:gd name="T6" fmla="*/ 72 w 72"/>
                <a:gd name="T7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2" h="26">
                  <a:moveTo>
                    <a:pt x="0" y="0"/>
                  </a:moveTo>
                  <a:lnTo>
                    <a:pt x="24" y="9"/>
                  </a:lnTo>
                  <a:lnTo>
                    <a:pt x="48" y="18"/>
                  </a:lnTo>
                  <a:lnTo>
                    <a:pt x="72" y="26"/>
                  </a:lnTo>
                </a:path>
              </a:pathLst>
            </a:custGeom>
            <a:solidFill>
              <a:srgbClr val="C00000"/>
            </a:solidFill>
            <a:ln w="31750">
              <a:solidFill>
                <a:srgbClr val="90353B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sp>
        <p:nvSpPr>
          <p:cNvPr id="393" name="Line">
            <a:extLst>
              <a:ext uri="{FF2B5EF4-FFF2-40B4-BE49-F238E27FC236}">
                <a16:creationId xmlns:a16="http://schemas.microsoft.com/office/drawing/2014/main" id="{93F94734-91ED-FD41-B081-0DCB4982DA5B}"/>
              </a:ext>
            </a:extLst>
          </p:cNvPr>
          <p:cNvSpPr/>
          <p:nvPr/>
        </p:nvSpPr>
        <p:spPr>
          <a:xfrm>
            <a:off x="9209883" y="1211262"/>
            <a:ext cx="16142" cy="2973315"/>
          </a:xfrm>
          <a:prstGeom prst="line">
            <a:avLst/>
          </a:prstGeom>
          <a:noFill/>
          <a:ln w="12700" cap="flat">
            <a:solidFill>
              <a:srgbClr val="808080"/>
            </a:solidFill>
            <a:prstDash val="solid"/>
            <a:round/>
            <a:tailEnd type="triangle" w="med" len="med"/>
          </a:ln>
          <a:effectLst/>
        </p:spPr>
        <p:txBody>
          <a:bodyPr wrap="square" lIns="45719" tIns="45719" rIns="45719" bIns="45719" numCol="1" anchor="t">
            <a:noAutofit/>
          </a:bodyPr>
          <a:lstStyle/>
          <a:p>
            <a:endParaRPr/>
          </a:p>
        </p:txBody>
      </p:sp>
      <p:sp>
        <p:nvSpPr>
          <p:cNvPr id="394" name="Program pays for itself by age 34.">
            <a:extLst>
              <a:ext uri="{FF2B5EF4-FFF2-40B4-BE49-F238E27FC236}">
                <a16:creationId xmlns:a16="http://schemas.microsoft.com/office/drawing/2014/main" id="{4864B428-35C4-FD4A-9F87-66EA4C461F1D}"/>
              </a:ext>
            </a:extLst>
          </p:cNvPr>
          <p:cNvSpPr txBox="1"/>
          <p:nvPr/>
        </p:nvSpPr>
        <p:spPr>
          <a:xfrm>
            <a:off x="8290870" y="493343"/>
            <a:ext cx="2084238" cy="646329"/>
          </a:xfrm>
          <a:prstGeom prst="rect">
            <a:avLst/>
          </a:prstGeom>
          <a:noFill/>
          <a:ln w="12700" cap="flat">
            <a:noFill/>
            <a:miter lim="400000"/>
          </a:ln>
          <a:effectLst/>
          <a:extLst>
            <a:ext uri="{C572A759-6A51-4108-AA02-DFA0A04FC94B}">
              <ma14:wrappingTextBoxFlag xmlns:ma14="http://schemas.microsoft.com/office/mac/drawingml/2011/main" xmlns="" val="1"/>
            </a:ext>
          </a:extLst>
        </p:spPr>
        <p:txBody>
          <a:bodyPr wrap="square" lIns="45719" tIns="45719" rIns="45719" bIns="45719" numCol="1" anchor="t">
            <a:spAutoFit/>
          </a:bodyPr>
          <a:lstStyle>
            <a:lvl1pPr>
              <a:defRPr sz="1200">
                <a:solidFill>
                  <a:srgbClr val="808080"/>
                </a:solidFill>
                <a:latin typeface="Arial"/>
                <a:ea typeface="Arial"/>
                <a:cs typeface="Arial"/>
                <a:sym typeface="Arial"/>
              </a:defRPr>
            </a:lvl1pPr>
          </a:lstStyle>
          <a:p>
            <a:r>
              <a:rPr lang="en-US" dirty="0">
                <a:solidFill>
                  <a:schemeClr val="tx1"/>
                </a:solidFill>
              </a:rPr>
              <a:t>Original </a:t>
            </a:r>
            <a:r>
              <a:rPr lang="en-US" b="1" dirty="0">
                <a:solidFill>
                  <a:srgbClr val="CD7371"/>
                </a:solidFill>
              </a:rPr>
              <a:t>$11.4K</a:t>
            </a:r>
            <a:r>
              <a:rPr lang="en-US" dirty="0">
                <a:solidFill>
                  <a:schemeClr val="tx1"/>
                </a:solidFill>
              </a:rPr>
              <a:t> cost returns </a:t>
            </a:r>
            <a:r>
              <a:rPr lang="en-US" b="1" dirty="0">
                <a:solidFill>
                  <a:srgbClr val="AFC97A"/>
                </a:solidFill>
              </a:rPr>
              <a:t>$24.4K </a:t>
            </a:r>
            <a:r>
              <a:rPr lang="en-US" dirty="0">
                <a:solidFill>
                  <a:schemeClr val="tx1"/>
                </a:solidFill>
              </a:rPr>
              <a:t>to the government over the person’s lifetime</a:t>
            </a:r>
            <a:endParaRPr dirty="0">
              <a:solidFill>
                <a:schemeClr val="tx1"/>
              </a:solidFill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TextBox 2">
                <a:extLst>
                  <a:ext uri="{FF2B5EF4-FFF2-40B4-BE49-F238E27FC236}">
                    <a16:creationId xmlns:a16="http://schemas.microsoft.com/office/drawing/2014/main" id="{372E07E3-49EE-504E-A334-1CCE656CC1CF}"/>
                  </a:ext>
                </a:extLst>
              </p:cNvPr>
              <p:cNvSpPr txBox="1"/>
              <p:nvPr/>
            </p:nvSpPr>
            <p:spPr>
              <a:xfrm>
                <a:off x="10375108" y="731788"/>
                <a:ext cx="1215076" cy="276999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b="1" i="1" smtClean="0">
                          <a:latin typeface="Cambria Math" panose="02040503050406030204" pitchFamily="18" charset="0"/>
                        </a:rPr>
                        <m:t>𝑴𝑽𝑷𝑭</m:t>
                      </m:r>
                      <m:r>
                        <a:rPr lang="en-US" b="1" i="1" smtClean="0">
                          <a:latin typeface="Cambria Math" panose="02040503050406030204" pitchFamily="18" charset="0"/>
                        </a:rPr>
                        <m:t>=∞</m:t>
                      </m:r>
                    </m:oMath>
                  </m:oMathPara>
                </a14:m>
                <a:endParaRPr lang="en-US" b="1" dirty="0"/>
              </a:p>
            </p:txBody>
          </p:sp>
        </mc:Choice>
        <mc:Fallback xmlns="">
          <p:sp>
            <p:nvSpPr>
              <p:cNvPr id="3" name="TextBox 2">
                <a:extLst>
                  <a:ext uri="{FF2B5EF4-FFF2-40B4-BE49-F238E27FC236}">
                    <a16:creationId xmlns:a16="http://schemas.microsoft.com/office/drawing/2014/main" id="{372E07E3-49EE-504E-A334-1CCE656CC1CF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0375108" y="731788"/>
                <a:ext cx="1215076" cy="276999"/>
              </a:xfrm>
              <a:prstGeom prst="rect">
                <a:avLst/>
              </a:prstGeom>
              <a:blipFill>
                <a:blip r:embed="rId3"/>
                <a:stretch>
                  <a:fillRect l="-3093" r="-1031" b="-4545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1918" name="Group 1917">
            <a:extLst>
              <a:ext uri="{FF2B5EF4-FFF2-40B4-BE49-F238E27FC236}">
                <a16:creationId xmlns:a16="http://schemas.microsoft.com/office/drawing/2014/main" id="{311A6CEA-09D2-4991-8350-9B819DEA473B}"/>
              </a:ext>
            </a:extLst>
          </p:cNvPr>
          <p:cNvGrpSpPr/>
          <p:nvPr/>
        </p:nvGrpSpPr>
        <p:grpSpPr>
          <a:xfrm>
            <a:off x="2338388" y="2624137"/>
            <a:ext cx="7016750" cy="2798764"/>
            <a:chOff x="2338388" y="2624137"/>
            <a:chExt cx="7016750" cy="2798764"/>
          </a:xfrm>
        </p:grpSpPr>
        <p:sp>
          <p:nvSpPr>
            <p:cNvPr id="1919" name="Line 412">
              <a:extLst>
                <a:ext uri="{FF2B5EF4-FFF2-40B4-BE49-F238E27FC236}">
                  <a16:creationId xmlns:a16="http://schemas.microsoft.com/office/drawing/2014/main" id="{0D79EDBF-CF3F-45F2-924C-4A48F744B9A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338388" y="3144837"/>
              <a:ext cx="7938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20" name="Line 413">
              <a:extLst>
                <a:ext uri="{FF2B5EF4-FFF2-40B4-BE49-F238E27FC236}">
                  <a16:creationId xmlns:a16="http://schemas.microsoft.com/office/drawing/2014/main" id="{9B6F852F-70BC-45CC-99FD-E73773A3E73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392363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21" name="Line 414">
              <a:extLst>
                <a:ext uri="{FF2B5EF4-FFF2-40B4-BE49-F238E27FC236}">
                  <a16:creationId xmlns:a16="http://schemas.microsoft.com/office/drawing/2014/main" id="{C02790F4-DCC5-4A69-8E96-742089B99EF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447926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22" name="Line 415">
              <a:extLst>
                <a:ext uri="{FF2B5EF4-FFF2-40B4-BE49-F238E27FC236}">
                  <a16:creationId xmlns:a16="http://schemas.microsoft.com/office/drawing/2014/main" id="{D7664541-4FEA-42DA-A536-1C2F231E71E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501901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23" name="Line 416">
              <a:extLst>
                <a:ext uri="{FF2B5EF4-FFF2-40B4-BE49-F238E27FC236}">
                  <a16:creationId xmlns:a16="http://schemas.microsoft.com/office/drawing/2014/main" id="{1494E838-EA8F-439C-8CBD-083434E1C53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557463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24" name="Line 417">
              <a:extLst>
                <a:ext uri="{FF2B5EF4-FFF2-40B4-BE49-F238E27FC236}">
                  <a16:creationId xmlns:a16="http://schemas.microsoft.com/office/drawing/2014/main" id="{F14975EF-5326-4453-AB4C-F730C82AED5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611438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25" name="Line 418">
              <a:extLst>
                <a:ext uri="{FF2B5EF4-FFF2-40B4-BE49-F238E27FC236}">
                  <a16:creationId xmlns:a16="http://schemas.microsoft.com/office/drawing/2014/main" id="{C4D507F7-7462-4ADD-B36C-C9F80173A01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667001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26" name="Line 419">
              <a:extLst>
                <a:ext uri="{FF2B5EF4-FFF2-40B4-BE49-F238E27FC236}">
                  <a16:creationId xmlns:a16="http://schemas.microsoft.com/office/drawing/2014/main" id="{B38C01E3-D0EC-4C0C-BF38-3A4F42579AF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722563" y="3144837"/>
              <a:ext cx="7938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27" name="Line 420">
              <a:extLst>
                <a:ext uri="{FF2B5EF4-FFF2-40B4-BE49-F238E27FC236}">
                  <a16:creationId xmlns:a16="http://schemas.microsoft.com/office/drawing/2014/main" id="{2AA1B7CC-C47E-4E8F-89CA-24E9098BF71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776538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28" name="Line 421">
              <a:extLst>
                <a:ext uri="{FF2B5EF4-FFF2-40B4-BE49-F238E27FC236}">
                  <a16:creationId xmlns:a16="http://schemas.microsoft.com/office/drawing/2014/main" id="{C81E9D41-074D-4EF0-B5D4-446B85596E1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32101" y="3144837"/>
              <a:ext cx="7938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29" name="Line 422">
              <a:extLst>
                <a:ext uri="{FF2B5EF4-FFF2-40B4-BE49-F238E27FC236}">
                  <a16:creationId xmlns:a16="http://schemas.microsoft.com/office/drawing/2014/main" id="{24DC0AA2-243C-4064-9F9B-011125C89B4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86076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30" name="Line 423">
              <a:extLst>
                <a:ext uri="{FF2B5EF4-FFF2-40B4-BE49-F238E27FC236}">
                  <a16:creationId xmlns:a16="http://schemas.microsoft.com/office/drawing/2014/main" id="{4FB16BCF-C98C-46DF-8360-70D8A3A5A81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41638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31" name="Line 424">
              <a:extLst>
                <a:ext uri="{FF2B5EF4-FFF2-40B4-BE49-F238E27FC236}">
                  <a16:creationId xmlns:a16="http://schemas.microsoft.com/office/drawing/2014/main" id="{B1725A3F-EB25-44E7-BEFE-3A083603DA0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95613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32" name="Line 425">
              <a:extLst>
                <a:ext uri="{FF2B5EF4-FFF2-40B4-BE49-F238E27FC236}">
                  <a16:creationId xmlns:a16="http://schemas.microsoft.com/office/drawing/2014/main" id="{BFF77117-C867-490C-929D-3F235B374A6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051176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33" name="Line 426">
              <a:extLst>
                <a:ext uri="{FF2B5EF4-FFF2-40B4-BE49-F238E27FC236}">
                  <a16:creationId xmlns:a16="http://schemas.microsoft.com/office/drawing/2014/main" id="{F93098D6-AD63-4A69-8FB9-848A7D18A53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05151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34" name="Line 427">
              <a:extLst>
                <a:ext uri="{FF2B5EF4-FFF2-40B4-BE49-F238E27FC236}">
                  <a16:creationId xmlns:a16="http://schemas.microsoft.com/office/drawing/2014/main" id="{2E44D1DB-AAF7-4390-B47D-57EB1178A82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60713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35" name="Line 428">
              <a:extLst>
                <a:ext uri="{FF2B5EF4-FFF2-40B4-BE49-F238E27FC236}">
                  <a16:creationId xmlns:a16="http://schemas.microsoft.com/office/drawing/2014/main" id="{936D72C3-E773-4B23-A60A-F24D941E144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16276" y="3144837"/>
              <a:ext cx="7938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36" name="Line 429">
              <a:extLst>
                <a:ext uri="{FF2B5EF4-FFF2-40B4-BE49-F238E27FC236}">
                  <a16:creationId xmlns:a16="http://schemas.microsoft.com/office/drawing/2014/main" id="{A0D016E9-E643-40F9-B633-87368CD707F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70251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37" name="Line 430">
              <a:extLst>
                <a:ext uri="{FF2B5EF4-FFF2-40B4-BE49-F238E27FC236}">
                  <a16:creationId xmlns:a16="http://schemas.microsoft.com/office/drawing/2014/main" id="{FF406CE8-FBCD-48E2-9D28-98D29B1339A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325813" y="3144837"/>
              <a:ext cx="7938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38" name="Line 431">
              <a:extLst>
                <a:ext uri="{FF2B5EF4-FFF2-40B4-BE49-F238E27FC236}">
                  <a16:creationId xmlns:a16="http://schemas.microsoft.com/office/drawing/2014/main" id="{1F770842-E481-4E88-98CE-3C3C2FC23BD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379788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39" name="Line 432">
              <a:extLst>
                <a:ext uri="{FF2B5EF4-FFF2-40B4-BE49-F238E27FC236}">
                  <a16:creationId xmlns:a16="http://schemas.microsoft.com/office/drawing/2014/main" id="{627D57EB-2867-4CC9-BBAD-372E33B6D87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35351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40" name="Line 433">
              <a:extLst>
                <a:ext uri="{FF2B5EF4-FFF2-40B4-BE49-F238E27FC236}">
                  <a16:creationId xmlns:a16="http://schemas.microsoft.com/office/drawing/2014/main" id="{BD1C7369-0FE7-4D5B-B241-C90602937AC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89326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41" name="Line 434">
              <a:extLst>
                <a:ext uri="{FF2B5EF4-FFF2-40B4-BE49-F238E27FC236}">
                  <a16:creationId xmlns:a16="http://schemas.microsoft.com/office/drawing/2014/main" id="{14CBFCA4-A475-4C95-B4EE-4534D211C29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44888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42" name="Line 435">
              <a:extLst>
                <a:ext uri="{FF2B5EF4-FFF2-40B4-BE49-F238E27FC236}">
                  <a16:creationId xmlns:a16="http://schemas.microsoft.com/office/drawing/2014/main" id="{88FF0E6C-09F1-40D8-BB9B-ECDB76227D9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00451" y="3144837"/>
              <a:ext cx="7938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43" name="Line 436">
              <a:extLst>
                <a:ext uri="{FF2B5EF4-FFF2-40B4-BE49-F238E27FC236}">
                  <a16:creationId xmlns:a16="http://schemas.microsoft.com/office/drawing/2014/main" id="{9508094B-C273-4C01-AB0F-0029F48DFB5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54426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44" name="Line 437">
              <a:extLst>
                <a:ext uri="{FF2B5EF4-FFF2-40B4-BE49-F238E27FC236}">
                  <a16:creationId xmlns:a16="http://schemas.microsoft.com/office/drawing/2014/main" id="{FA907400-3202-47DF-AEFE-EA86D60AF2C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09988" y="3144837"/>
              <a:ext cx="7938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45" name="Line 438">
              <a:extLst>
                <a:ext uri="{FF2B5EF4-FFF2-40B4-BE49-F238E27FC236}">
                  <a16:creationId xmlns:a16="http://schemas.microsoft.com/office/drawing/2014/main" id="{E1CBD098-6A31-4E27-8962-835A8C6D1B4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63963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46" name="Line 439">
              <a:extLst>
                <a:ext uri="{FF2B5EF4-FFF2-40B4-BE49-F238E27FC236}">
                  <a16:creationId xmlns:a16="http://schemas.microsoft.com/office/drawing/2014/main" id="{A2E17311-A855-4CFB-B500-B9E621D4C6E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819526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47" name="Line 440">
              <a:extLst>
                <a:ext uri="{FF2B5EF4-FFF2-40B4-BE49-F238E27FC236}">
                  <a16:creationId xmlns:a16="http://schemas.microsoft.com/office/drawing/2014/main" id="{E6D381FB-6A01-47A4-858B-F5F261FCBA7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873501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48" name="Line 441">
              <a:extLst>
                <a:ext uri="{FF2B5EF4-FFF2-40B4-BE49-F238E27FC236}">
                  <a16:creationId xmlns:a16="http://schemas.microsoft.com/office/drawing/2014/main" id="{B5FDD452-DCB6-4D64-A857-58BA416C5EE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929063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49" name="Line 442">
              <a:extLst>
                <a:ext uri="{FF2B5EF4-FFF2-40B4-BE49-F238E27FC236}">
                  <a16:creationId xmlns:a16="http://schemas.microsoft.com/office/drawing/2014/main" id="{AD1D6386-AD71-4517-A9E4-AEC5E1D0E70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983038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50" name="Line 443">
              <a:extLst>
                <a:ext uri="{FF2B5EF4-FFF2-40B4-BE49-F238E27FC236}">
                  <a16:creationId xmlns:a16="http://schemas.microsoft.com/office/drawing/2014/main" id="{AEB6870A-79C9-4F89-B42B-E2040A5ECC4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38601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51" name="Line 444">
              <a:extLst>
                <a:ext uri="{FF2B5EF4-FFF2-40B4-BE49-F238E27FC236}">
                  <a16:creationId xmlns:a16="http://schemas.microsoft.com/office/drawing/2014/main" id="{6F725A72-3F4E-46A7-A747-521FB15464F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94163" y="3144837"/>
              <a:ext cx="7938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52" name="Line 445">
              <a:extLst>
                <a:ext uri="{FF2B5EF4-FFF2-40B4-BE49-F238E27FC236}">
                  <a16:creationId xmlns:a16="http://schemas.microsoft.com/office/drawing/2014/main" id="{796155AB-58DF-41DD-A2E3-0CD1D1F1623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148138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53" name="Line 446">
              <a:extLst>
                <a:ext uri="{FF2B5EF4-FFF2-40B4-BE49-F238E27FC236}">
                  <a16:creationId xmlns:a16="http://schemas.microsoft.com/office/drawing/2014/main" id="{DD602A31-A6F0-40A1-97CF-1FFA9A7F77E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198938" y="3127375"/>
              <a:ext cx="4763" cy="4763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54" name="Line 447">
              <a:extLst>
                <a:ext uri="{FF2B5EF4-FFF2-40B4-BE49-F238E27FC236}">
                  <a16:creationId xmlns:a16="http://schemas.microsoft.com/office/drawing/2014/main" id="{4AF019CD-5A8A-4483-B405-557B79EAFA8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235451" y="3086100"/>
              <a:ext cx="4763" cy="4763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55" name="Line 448">
              <a:extLst>
                <a:ext uri="{FF2B5EF4-FFF2-40B4-BE49-F238E27FC236}">
                  <a16:creationId xmlns:a16="http://schemas.microsoft.com/office/drawing/2014/main" id="{9D7FE8A6-9C22-4922-A045-FDFCB0577C6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276726" y="3049587"/>
              <a:ext cx="4763" cy="4763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56" name="Line 449">
              <a:extLst>
                <a:ext uri="{FF2B5EF4-FFF2-40B4-BE49-F238E27FC236}">
                  <a16:creationId xmlns:a16="http://schemas.microsoft.com/office/drawing/2014/main" id="{C7C1631E-3966-4D57-9B50-11C8E4AF355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313238" y="3008312"/>
              <a:ext cx="4763" cy="4763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57" name="Line 450">
              <a:extLst>
                <a:ext uri="{FF2B5EF4-FFF2-40B4-BE49-F238E27FC236}">
                  <a16:creationId xmlns:a16="http://schemas.microsoft.com/office/drawing/2014/main" id="{9F59F507-9D4B-4234-BD50-47C73FDE04D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349751" y="2967037"/>
              <a:ext cx="4763" cy="4763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58" name="Line 451">
              <a:extLst>
                <a:ext uri="{FF2B5EF4-FFF2-40B4-BE49-F238E27FC236}">
                  <a16:creationId xmlns:a16="http://schemas.microsoft.com/office/drawing/2014/main" id="{7EB56C96-135D-430F-BC12-AE25DB75D43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386263" y="2925762"/>
              <a:ext cx="4763" cy="9525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59" name="Line 452">
              <a:extLst>
                <a:ext uri="{FF2B5EF4-FFF2-40B4-BE49-F238E27FC236}">
                  <a16:creationId xmlns:a16="http://schemas.microsoft.com/office/drawing/2014/main" id="{BF19FDD7-2064-4FCF-9B1D-718701B2F71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422776" y="2889250"/>
              <a:ext cx="4763" cy="4763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60" name="Line 453">
              <a:extLst>
                <a:ext uri="{FF2B5EF4-FFF2-40B4-BE49-F238E27FC236}">
                  <a16:creationId xmlns:a16="http://schemas.microsoft.com/office/drawing/2014/main" id="{D68E8987-F05B-413F-B160-2CE83520336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459288" y="2847975"/>
              <a:ext cx="4763" cy="4763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61" name="Line 454">
              <a:extLst>
                <a:ext uri="{FF2B5EF4-FFF2-40B4-BE49-F238E27FC236}">
                  <a16:creationId xmlns:a16="http://schemas.microsoft.com/office/drawing/2014/main" id="{6C3DF490-F576-47D6-B585-96EB14961AF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495801" y="2806700"/>
              <a:ext cx="4763" cy="4763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62" name="Line 455">
              <a:extLst>
                <a:ext uri="{FF2B5EF4-FFF2-40B4-BE49-F238E27FC236}">
                  <a16:creationId xmlns:a16="http://schemas.microsoft.com/office/drawing/2014/main" id="{F2261CE0-E66B-4A60-86B8-D3882B44431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537076" y="2765425"/>
              <a:ext cx="4763" cy="4763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63" name="Line 456">
              <a:extLst>
                <a:ext uri="{FF2B5EF4-FFF2-40B4-BE49-F238E27FC236}">
                  <a16:creationId xmlns:a16="http://schemas.microsoft.com/office/drawing/2014/main" id="{8719F8D9-0F41-4221-A7D6-2B6D993A4D5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573588" y="2724150"/>
              <a:ext cx="4763" cy="4763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64" name="Line 457">
              <a:extLst>
                <a:ext uri="{FF2B5EF4-FFF2-40B4-BE49-F238E27FC236}">
                  <a16:creationId xmlns:a16="http://schemas.microsoft.com/office/drawing/2014/main" id="{3A5FD9E7-CA04-49AA-A288-D4311A6566D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610101" y="2687637"/>
              <a:ext cx="4763" cy="4763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65" name="Line 458">
              <a:extLst>
                <a:ext uri="{FF2B5EF4-FFF2-40B4-BE49-F238E27FC236}">
                  <a16:creationId xmlns:a16="http://schemas.microsoft.com/office/drawing/2014/main" id="{EA6CCED6-7E1E-4C45-82DE-C9F8A169E03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660901" y="2674937"/>
              <a:ext cx="4763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66" name="Line 459">
              <a:extLst>
                <a:ext uri="{FF2B5EF4-FFF2-40B4-BE49-F238E27FC236}">
                  <a16:creationId xmlns:a16="http://schemas.microsoft.com/office/drawing/2014/main" id="{9AB1947F-5A7D-41B3-A146-BAFAE5E20A0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14876" y="2665412"/>
              <a:ext cx="4763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67" name="Line 460">
              <a:extLst>
                <a:ext uri="{FF2B5EF4-FFF2-40B4-BE49-F238E27FC236}">
                  <a16:creationId xmlns:a16="http://schemas.microsoft.com/office/drawing/2014/main" id="{B462B44B-A6FF-40A3-B8A1-16F75DDDC48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70438" y="2655887"/>
              <a:ext cx="4763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68" name="Line 461">
              <a:extLst>
                <a:ext uri="{FF2B5EF4-FFF2-40B4-BE49-F238E27FC236}">
                  <a16:creationId xmlns:a16="http://schemas.microsoft.com/office/drawing/2014/main" id="{D02F820D-A32E-4E05-B91A-2046B274626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819651" y="2647950"/>
              <a:ext cx="9525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69" name="Line 462">
              <a:extLst>
                <a:ext uri="{FF2B5EF4-FFF2-40B4-BE49-F238E27FC236}">
                  <a16:creationId xmlns:a16="http://schemas.microsoft.com/office/drawing/2014/main" id="{625C6CD6-D589-40A1-9CB3-56ACD1472F0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875213" y="2638425"/>
              <a:ext cx="9525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70" name="Line 463">
              <a:extLst>
                <a:ext uri="{FF2B5EF4-FFF2-40B4-BE49-F238E27FC236}">
                  <a16:creationId xmlns:a16="http://schemas.microsoft.com/office/drawing/2014/main" id="{9520328D-38C2-4EF4-ABC0-C4F1070F94D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930776" y="2628900"/>
              <a:ext cx="7938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71" name="Line 464">
              <a:extLst>
                <a:ext uri="{FF2B5EF4-FFF2-40B4-BE49-F238E27FC236}">
                  <a16:creationId xmlns:a16="http://schemas.microsoft.com/office/drawing/2014/main" id="{9121E81E-487F-419D-A06F-AD0B31138F3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984751" y="2624137"/>
              <a:ext cx="9525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72" name="Line 465">
              <a:extLst>
                <a:ext uri="{FF2B5EF4-FFF2-40B4-BE49-F238E27FC236}">
                  <a16:creationId xmlns:a16="http://schemas.microsoft.com/office/drawing/2014/main" id="{E845C3CD-C5A2-479B-A7BB-8238AF063DC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040313" y="2624137"/>
              <a:ext cx="7938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73" name="Line 466">
              <a:extLst>
                <a:ext uri="{FF2B5EF4-FFF2-40B4-BE49-F238E27FC236}">
                  <a16:creationId xmlns:a16="http://schemas.microsoft.com/office/drawing/2014/main" id="{924F3720-C41E-4C05-B50E-E51535089A4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089526" y="2638425"/>
              <a:ext cx="9525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74" name="Line 467">
              <a:extLst>
                <a:ext uri="{FF2B5EF4-FFF2-40B4-BE49-F238E27FC236}">
                  <a16:creationId xmlns:a16="http://schemas.microsoft.com/office/drawing/2014/main" id="{EED5FED5-43F9-4D2B-ABC3-6967BD05E81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145088" y="2655887"/>
              <a:ext cx="4763" cy="4763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75" name="Line 468">
              <a:extLst>
                <a:ext uri="{FF2B5EF4-FFF2-40B4-BE49-F238E27FC236}">
                  <a16:creationId xmlns:a16="http://schemas.microsoft.com/office/drawing/2014/main" id="{A2FE0E18-F4E1-4EE6-8B81-BE904970F5D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195888" y="2674937"/>
              <a:ext cx="4763" cy="4763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76" name="Line 469">
              <a:extLst>
                <a:ext uri="{FF2B5EF4-FFF2-40B4-BE49-F238E27FC236}">
                  <a16:creationId xmlns:a16="http://schemas.microsoft.com/office/drawing/2014/main" id="{7CC5FE5C-D3BB-4194-9E78-AA21ACE09B1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245101" y="2692400"/>
              <a:ext cx="9525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77" name="Line 470">
              <a:extLst>
                <a:ext uri="{FF2B5EF4-FFF2-40B4-BE49-F238E27FC236}">
                  <a16:creationId xmlns:a16="http://schemas.microsoft.com/office/drawing/2014/main" id="{F39B49B6-3592-4931-AF0C-7294DA21C78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300663" y="2706687"/>
              <a:ext cx="4763" cy="4763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78" name="Line 471">
              <a:extLst>
                <a:ext uri="{FF2B5EF4-FFF2-40B4-BE49-F238E27FC236}">
                  <a16:creationId xmlns:a16="http://schemas.microsoft.com/office/drawing/2014/main" id="{86641B47-FF3F-40A1-854D-3D9CFF1FD16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351463" y="2720975"/>
              <a:ext cx="7938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79" name="Line 472">
              <a:extLst>
                <a:ext uri="{FF2B5EF4-FFF2-40B4-BE49-F238E27FC236}">
                  <a16:creationId xmlns:a16="http://schemas.microsoft.com/office/drawing/2014/main" id="{7BE213EB-7E28-4222-9F89-DD2E09C89A5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405438" y="2733675"/>
              <a:ext cx="9525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80" name="Line 473">
              <a:extLst>
                <a:ext uri="{FF2B5EF4-FFF2-40B4-BE49-F238E27FC236}">
                  <a16:creationId xmlns:a16="http://schemas.microsoft.com/office/drawing/2014/main" id="{8210D4C6-018C-42A7-B5DB-D13D3823D79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461001" y="2747962"/>
              <a:ext cx="4763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81" name="Line 474">
              <a:extLst>
                <a:ext uri="{FF2B5EF4-FFF2-40B4-BE49-F238E27FC236}">
                  <a16:creationId xmlns:a16="http://schemas.microsoft.com/office/drawing/2014/main" id="{4E29D036-DB54-4204-A1A7-C10CFDFCC8C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510213" y="2762250"/>
              <a:ext cx="9525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82" name="Line 475">
              <a:extLst>
                <a:ext uri="{FF2B5EF4-FFF2-40B4-BE49-F238E27FC236}">
                  <a16:creationId xmlns:a16="http://schemas.microsoft.com/office/drawing/2014/main" id="{D141FF4B-4A74-49DD-8894-701F6070D0D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565776" y="2774950"/>
              <a:ext cx="4763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83" name="Line 476">
              <a:extLst>
                <a:ext uri="{FF2B5EF4-FFF2-40B4-BE49-F238E27FC236}">
                  <a16:creationId xmlns:a16="http://schemas.microsoft.com/office/drawing/2014/main" id="{3073FD4E-1046-4678-BFC5-C9C93C79208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619751" y="2789237"/>
              <a:ext cx="4763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84" name="Line 477">
              <a:extLst>
                <a:ext uri="{FF2B5EF4-FFF2-40B4-BE49-F238E27FC236}">
                  <a16:creationId xmlns:a16="http://schemas.microsoft.com/office/drawing/2014/main" id="{43D50F82-3A68-4C6F-8CBC-1E760A68A64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670551" y="2801937"/>
              <a:ext cx="9525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85" name="Line 478">
              <a:extLst>
                <a:ext uri="{FF2B5EF4-FFF2-40B4-BE49-F238E27FC236}">
                  <a16:creationId xmlns:a16="http://schemas.microsoft.com/office/drawing/2014/main" id="{73A901DE-C6C4-40E3-8F67-E4F36847C7D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726113" y="2811462"/>
              <a:ext cx="4763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86" name="Line 479">
              <a:extLst>
                <a:ext uri="{FF2B5EF4-FFF2-40B4-BE49-F238E27FC236}">
                  <a16:creationId xmlns:a16="http://schemas.microsoft.com/office/drawing/2014/main" id="{121998B4-9553-4970-B566-936FBD10E66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780088" y="2820987"/>
              <a:ext cx="4763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87" name="Line 480">
              <a:extLst>
                <a:ext uri="{FF2B5EF4-FFF2-40B4-BE49-F238E27FC236}">
                  <a16:creationId xmlns:a16="http://schemas.microsoft.com/office/drawing/2014/main" id="{A1C526AA-F52D-49B2-B90B-9160AB735F2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835651" y="2830512"/>
              <a:ext cx="4763" cy="4763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88" name="Line 481">
              <a:extLst>
                <a:ext uri="{FF2B5EF4-FFF2-40B4-BE49-F238E27FC236}">
                  <a16:creationId xmlns:a16="http://schemas.microsoft.com/office/drawing/2014/main" id="{9D49DCA8-5000-4B22-9AB9-4710CBE89F5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886451" y="2838450"/>
              <a:ext cx="7938" cy="4763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89" name="Line 482">
              <a:extLst>
                <a:ext uri="{FF2B5EF4-FFF2-40B4-BE49-F238E27FC236}">
                  <a16:creationId xmlns:a16="http://schemas.microsoft.com/office/drawing/2014/main" id="{00207B1D-9532-4D4B-87B1-C6C4A2381F8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338388" y="3144837"/>
              <a:ext cx="7938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90" name="Line 483">
              <a:extLst>
                <a:ext uri="{FF2B5EF4-FFF2-40B4-BE49-F238E27FC236}">
                  <a16:creationId xmlns:a16="http://schemas.microsoft.com/office/drawing/2014/main" id="{3BE34C4A-FA82-43E4-AFAD-27767064012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392363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91" name="Line 484">
              <a:extLst>
                <a:ext uri="{FF2B5EF4-FFF2-40B4-BE49-F238E27FC236}">
                  <a16:creationId xmlns:a16="http://schemas.microsoft.com/office/drawing/2014/main" id="{B1887599-FBB6-428F-B870-30596001A12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447926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92" name="Line 485">
              <a:extLst>
                <a:ext uri="{FF2B5EF4-FFF2-40B4-BE49-F238E27FC236}">
                  <a16:creationId xmlns:a16="http://schemas.microsoft.com/office/drawing/2014/main" id="{7B562AF7-548C-4E52-90E1-2CB7E0DC16B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501901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93" name="Line 486">
              <a:extLst>
                <a:ext uri="{FF2B5EF4-FFF2-40B4-BE49-F238E27FC236}">
                  <a16:creationId xmlns:a16="http://schemas.microsoft.com/office/drawing/2014/main" id="{4E44A8C3-74C7-4FC9-B3E4-444174D8DCF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557463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94" name="Line 487">
              <a:extLst>
                <a:ext uri="{FF2B5EF4-FFF2-40B4-BE49-F238E27FC236}">
                  <a16:creationId xmlns:a16="http://schemas.microsoft.com/office/drawing/2014/main" id="{AC417C03-CD96-4C0C-9F80-6AE347387A1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611438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95" name="Line 488">
              <a:extLst>
                <a:ext uri="{FF2B5EF4-FFF2-40B4-BE49-F238E27FC236}">
                  <a16:creationId xmlns:a16="http://schemas.microsoft.com/office/drawing/2014/main" id="{032FC293-B4B3-495D-9B12-588C423F3A8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667001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96" name="Line 489">
              <a:extLst>
                <a:ext uri="{FF2B5EF4-FFF2-40B4-BE49-F238E27FC236}">
                  <a16:creationId xmlns:a16="http://schemas.microsoft.com/office/drawing/2014/main" id="{052DE3AC-CFF3-49D8-B944-F4B01A56E52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722563" y="3144837"/>
              <a:ext cx="7938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97" name="Line 490">
              <a:extLst>
                <a:ext uri="{FF2B5EF4-FFF2-40B4-BE49-F238E27FC236}">
                  <a16:creationId xmlns:a16="http://schemas.microsoft.com/office/drawing/2014/main" id="{CE348757-EDB3-44A3-AE60-14DAF72D9A2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776538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98" name="Line 491">
              <a:extLst>
                <a:ext uri="{FF2B5EF4-FFF2-40B4-BE49-F238E27FC236}">
                  <a16:creationId xmlns:a16="http://schemas.microsoft.com/office/drawing/2014/main" id="{3A00801C-AD03-41EC-A24C-3896B26B8D5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32101" y="3144837"/>
              <a:ext cx="7938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99" name="Line 492">
              <a:extLst>
                <a:ext uri="{FF2B5EF4-FFF2-40B4-BE49-F238E27FC236}">
                  <a16:creationId xmlns:a16="http://schemas.microsoft.com/office/drawing/2014/main" id="{04D62EF9-C3EB-413A-8AE1-BE7DD6D8BC9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86076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00" name="Line 493">
              <a:extLst>
                <a:ext uri="{FF2B5EF4-FFF2-40B4-BE49-F238E27FC236}">
                  <a16:creationId xmlns:a16="http://schemas.microsoft.com/office/drawing/2014/main" id="{7697185D-115C-485B-9A59-05D9F059263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41638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01" name="Line 494">
              <a:extLst>
                <a:ext uri="{FF2B5EF4-FFF2-40B4-BE49-F238E27FC236}">
                  <a16:creationId xmlns:a16="http://schemas.microsoft.com/office/drawing/2014/main" id="{E26E8A02-F780-49AE-8C35-58C7DC77CCF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95613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02" name="Line 495">
              <a:extLst>
                <a:ext uri="{FF2B5EF4-FFF2-40B4-BE49-F238E27FC236}">
                  <a16:creationId xmlns:a16="http://schemas.microsoft.com/office/drawing/2014/main" id="{D720D2C1-7D3A-459D-8F5D-C3C388C24C0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051176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03" name="Line 496">
              <a:extLst>
                <a:ext uri="{FF2B5EF4-FFF2-40B4-BE49-F238E27FC236}">
                  <a16:creationId xmlns:a16="http://schemas.microsoft.com/office/drawing/2014/main" id="{28D4E50F-4B13-4666-96A5-5F2043EF664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05151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04" name="Line 497">
              <a:extLst>
                <a:ext uri="{FF2B5EF4-FFF2-40B4-BE49-F238E27FC236}">
                  <a16:creationId xmlns:a16="http://schemas.microsoft.com/office/drawing/2014/main" id="{AA7986A1-3652-44D8-964F-1A0B3B26CB3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60713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05" name="Line 498">
              <a:extLst>
                <a:ext uri="{FF2B5EF4-FFF2-40B4-BE49-F238E27FC236}">
                  <a16:creationId xmlns:a16="http://schemas.microsoft.com/office/drawing/2014/main" id="{5B2C240E-812B-49B1-BDDE-FB2F0827C3F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16276" y="3144837"/>
              <a:ext cx="7938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06" name="Line 499">
              <a:extLst>
                <a:ext uri="{FF2B5EF4-FFF2-40B4-BE49-F238E27FC236}">
                  <a16:creationId xmlns:a16="http://schemas.microsoft.com/office/drawing/2014/main" id="{C09F106E-4687-43F3-8D60-FC1E6AD451E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70251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07" name="Line 500">
              <a:extLst>
                <a:ext uri="{FF2B5EF4-FFF2-40B4-BE49-F238E27FC236}">
                  <a16:creationId xmlns:a16="http://schemas.microsoft.com/office/drawing/2014/main" id="{D3A6F5F5-5681-46A4-A234-5A7D526F580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325813" y="3144837"/>
              <a:ext cx="7938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08" name="Line 501">
              <a:extLst>
                <a:ext uri="{FF2B5EF4-FFF2-40B4-BE49-F238E27FC236}">
                  <a16:creationId xmlns:a16="http://schemas.microsoft.com/office/drawing/2014/main" id="{F9BAE34C-DBED-48EF-A9F7-7310D88A018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379788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09" name="Line 502">
              <a:extLst>
                <a:ext uri="{FF2B5EF4-FFF2-40B4-BE49-F238E27FC236}">
                  <a16:creationId xmlns:a16="http://schemas.microsoft.com/office/drawing/2014/main" id="{413E2D04-91D6-49A8-B303-3023E90673C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35351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10" name="Line 503">
              <a:extLst>
                <a:ext uri="{FF2B5EF4-FFF2-40B4-BE49-F238E27FC236}">
                  <a16:creationId xmlns:a16="http://schemas.microsoft.com/office/drawing/2014/main" id="{0A498802-7FE4-474B-B5DB-06C7ABD754A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89326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11" name="Line 504">
              <a:extLst>
                <a:ext uri="{FF2B5EF4-FFF2-40B4-BE49-F238E27FC236}">
                  <a16:creationId xmlns:a16="http://schemas.microsoft.com/office/drawing/2014/main" id="{FBD5F5AE-C551-4C89-A65E-DBE76AFE778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44888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12" name="Line 505">
              <a:extLst>
                <a:ext uri="{FF2B5EF4-FFF2-40B4-BE49-F238E27FC236}">
                  <a16:creationId xmlns:a16="http://schemas.microsoft.com/office/drawing/2014/main" id="{BF1C65E7-9103-4E0D-BEB3-D7870A6315C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00451" y="3144837"/>
              <a:ext cx="7938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13" name="Line 506">
              <a:extLst>
                <a:ext uri="{FF2B5EF4-FFF2-40B4-BE49-F238E27FC236}">
                  <a16:creationId xmlns:a16="http://schemas.microsoft.com/office/drawing/2014/main" id="{E79471D9-DD58-454D-A1C9-ED88C950E23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54426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14" name="Line 507">
              <a:extLst>
                <a:ext uri="{FF2B5EF4-FFF2-40B4-BE49-F238E27FC236}">
                  <a16:creationId xmlns:a16="http://schemas.microsoft.com/office/drawing/2014/main" id="{70975399-17A4-4D7E-8F2C-D833D3A1470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09988" y="3144837"/>
              <a:ext cx="7938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15" name="Line 508">
              <a:extLst>
                <a:ext uri="{FF2B5EF4-FFF2-40B4-BE49-F238E27FC236}">
                  <a16:creationId xmlns:a16="http://schemas.microsoft.com/office/drawing/2014/main" id="{0CAF86AB-A502-4432-83E4-4DA26576C44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63963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16" name="Line 509">
              <a:extLst>
                <a:ext uri="{FF2B5EF4-FFF2-40B4-BE49-F238E27FC236}">
                  <a16:creationId xmlns:a16="http://schemas.microsoft.com/office/drawing/2014/main" id="{C052B0A3-F15C-4FB9-83E2-A4E795BA1A5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819526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17" name="Line 510">
              <a:extLst>
                <a:ext uri="{FF2B5EF4-FFF2-40B4-BE49-F238E27FC236}">
                  <a16:creationId xmlns:a16="http://schemas.microsoft.com/office/drawing/2014/main" id="{1A4FEFB4-C27E-494C-971C-D09C72CF663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873501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18" name="Line 511">
              <a:extLst>
                <a:ext uri="{FF2B5EF4-FFF2-40B4-BE49-F238E27FC236}">
                  <a16:creationId xmlns:a16="http://schemas.microsoft.com/office/drawing/2014/main" id="{F9BF0F34-E97B-483E-B93B-4E8ADA97F05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929063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19" name="Line 512">
              <a:extLst>
                <a:ext uri="{FF2B5EF4-FFF2-40B4-BE49-F238E27FC236}">
                  <a16:creationId xmlns:a16="http://schemas.microsoft.com/office/drawing/2014/main" id="{62C94FFE-B7CB-4711-A3F0-7FEDD64F5AE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983038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20" name="Line 513">
              <a:extLst>
                <a:ext uri="{FF2B5EF4-FFF2-40B4-BE49-F238E27FC236}">
                  <a16:creationId xmlns:a16="http://schemas.microsoft.com/office/drawing/2014/main" id="{54035A46-630A-4738-8B9C-0F89DC1FBCE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38601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21" name="Line 514">
              <a:extLst>
                <a:ext uri="{FF2B5EF4-FFF2-40B4-BE49-F238E27FC236}">
                  <a16:creationId xmlns:a16="http://schemas.microsoft.com/office/drawing/2014/main" id="{C25C9BC5-3CCD-4105-B91E-604F8BE8EB1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94163" y="3144837"/>
              <a:ext cx="7938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22" name="Line 515">
              <a:extLst>
                <a:ext uri="{FF2B5EF4-FFF2-40B4-BE49-F238E27FC236}">
                  <a16:creationId xmlns:a16="http://schemas.microsoft.com/office/drawing/2014/main" id="{BDC85F05-B055-4D11-AC88-9FFEE09F49E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148138" y="3144837"/>
              <a:ext cx="9525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23" name="Line 516">
              <a:extLst>
                <a:ext uri="{FF2B5EF4-FFF2-40B4-BE49-F238E27FC236}">
                  <a16:creationId xmlns:a16="http://schemas.microsoft.com/office/drawing/2014/main" id="{3957CB2C-2288-4264-B1E1-0311961FF3D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03701" y="3154362"/>
              <a:ext cx="4763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24" name="Line 517">
              <a:extLst>
                <a:ext uri="{FF2B5EF4-FFF2-40B4-BE49-F238E27FC236}">
                  <a16:creationId xmlns:a16="http://schemas.microsoft.com/office/drawing/2014/main" id="{FFEB2D55-2C50-4F33-8B17-41E03DDE762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52913" y="3173412"/>
              <a:ext cx="4763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25" name="Line 518">
              <a:extLst>
                <a:ext uri="{FF2B5EF4-FFF2-40B4-BE49-F238E27FC236}">
                  <a16:creationId xmlns:a16="http://schemas.microsoft.com/office/drawing/2014/main" id="{073A8CA0-4947-4A96-8B19-0CD8202C6E9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03713" y="3190875"/>
              <a:ext cx="9525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26" name="Line 519">
              <a:extLst>
                <a:ext uri="{FF2B5EF4-FFF2-40B4-BE49-F238E27FC236}">
                  <a16:creationId xmlns:a16="http://schemas.microsoft.com/office/drawing/2014/main" id="{FA9728B9-82BA-44A3-AC1D-E82B7A29A7E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59276" y="3200400"/>
              <a:ext cx="7938" cy="4763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27" name="Line 520">
              <a:extLst>
                <a:ext uri="{FF2B5EF4-FFF2-40B4-BE49-F238E27FC236}">
                  <a16:creationId xmlns:a16="http://schemas.microsoft.com/office/drawing/2014/main" id="{9DDC258C-FE5B-40BF-B890-FFDA433F907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13251" y="3214687"/>
              <a:ext cx="4763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28" name="Line 521">
              <a:extLst>
                <a:ext uri="{FF2B5EF4-FFF2-40B4-BE49-F238E27FC236}">
                  <a16:creationId xmlns:a16="http://schemas.microsoft.com/office/drawing/2014/main" id="{B8C8B639-B370-4230-939C-FC1E7A010DE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64051" y="3227387"/>
              <a:ext cx="9525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29" name="Line 522">
              <a:extLst>
                <a:ext uri="{FF2B5EF4-FFF2-40B4-BE49-F238E27FC236}">
                  <a16:creationId xmlns:a16="http://schemas.microsoft.com/office/drawing/2014/main" id="{A2285F59-1DF2-4C73-BD00-ADFB6690D24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18026" y="3241675"/>
              <a:ext cx="9525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30" name="Line 523">
              <a:extLst>
                <a:ext uri="{FF2B5EF4-FFF2-40B4-BE49-F238E27FC236}">
                  <a16:creationId xmlns:a16="http://schemas.microsoft.com/office/drawing/2014/main" id="{6041D51C-5A6F-4410-B471-DA20F57235A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73588" y="3251200"/>
              <a:ext cx="4763" cy="4763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31" name="Line 524">
              <a:extLst>
                <a:ext uri="{FF2B5EF4-FFF2-40B4-BE49-F238E27FC236}">
                  <a16:creationId xmlns:a16="http://schemas.microsoft.com/office/drawing/2014/main" id="{BC40018F-9345-42B2-B56B-DA4B837446F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624388" y="3263900"/>
              <a:ext cx="7938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32" name="Line 525">
              <a:extLst>
                <a:ext uri="{FF2B5EF4-FFF2-40B4-BE49-F238E27FC236}">
                  <a16:creationId xmlns:a16="http://schemas.microsoft.com/office/drawing/2014/main" id="{5DCF1CA7-998A-43AC-8FD3-40B8B169F5C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678363" y="3259137"/>
              <a:ext cx="9525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33" name="Line 526">
              <a:extLst>
                <a:ext uri="{FF2B5EF4-FFF2-40B4-BE49-F238E27FC236}">
                  <a16:creationId xmlns:a16="http://schemas.microsoft.com/office/drawing/2014/main" id="{D937CFE6-BA09-4F32-8BBA-3D9F9FDE1A6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33926" y="3255962"/>
              <a:ext cx="9525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34" name="Line 527">
              <a:extLst>
                <a:ext uri="{FF2B5EF4-FFF2-40B4-BE49-F238E27FC236}">
                  <a16:creationId xmlns:a16="http://schemas.microsoft.com/office/drawing/2014/main" id="{071A4F25-C5F1-4A99-AF18-5F7E3A97E4F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87901" y="3255962"/>
              <a:ext cx="9525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35" name="Line 528">
              <a:extLst>
                <a:ext uri="{FF2B5EF4-FFF2-40B4-BE49-F238E27FC236}">
                  <a16:creationId xmlns:a16="http://schemas.microsoft.com/office/drawing/2014/main" id="{DC8A086E-EA48-4EA6-9564-D611DB6D39D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843463" y="3251200"/>
              <a:ext cx="9525" cy="4763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36" name="Line 529">
              <a:extLst>
                <a:ext uri="{FF2B5EF4-FFF2-40B4-BE49-F238E27FC236}">
                  <a16:creationId xmlns:a16="http://schemas.microsoft.com/office/drawing/2014/main" id="{FB415628-8E89-4308-B6D3-5EAE2999683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897438" y="3251200"/>
              <a:ext cx="9525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37" name="Line 530">
              <a:extLst>
                <a:ext uri="{FF2B5EF4-FFF2-40B4-BE49-F238E27FC236}">
                  <a16:creationId xmlns:a16="http://schemas.microsoft.com/office/drawing/2014/main" id="{1D5295E8-49B0-4B94-84BC-04A58F78A1B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953001" y="3246437"/>
              <a:ext cx="9525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38" name="Line 531">
              <a:extLst>
                <a:ext uri="{FF2B5EF4-FFF2-40B4-BE49-F238E27FC236}">
                  <a16:creationId xmlns:a16="http://schemas.microsoft.com/office/drawing/2014/main" id="{45831133-2685-47A2-B4F0-3933E588BC0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008563" y="3241675"/>
              <a:ext cx="7938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39" name="Line 532">
              <a:extLst>
                <a:ext uri="{FF2B5EF4-FFF2-40B4-BE49-F238E27FC236}">
                  <a16:creationId xmlns:a16="http://schemas.microsoft.com/office/drawing/2014/main" id="{B8C6BA59-B83E-4B07-8127-903E56A737D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062538" y="3246437"/>
              <a:ext cx="4763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40" name="Line 533">
              <a:extLst>
                <a:ext uri="{FF2B5EF4-FFF2-40B4-BE49-F238E27FC236}">
                  <a16:creationId xmlns:a16="http://schemas.microsoft.com/office/drawing/2014/main" id="{F40C069E-EACB-4122-800D-D3CF3F5FDCE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113338" y="3268662"/>
              <a:ext cx="4763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41" name="Line 534">
              <a:extLst>
                <a:ext uri="{FF2B5EF4-FFF2-40B4-BE49-F238E27FC236}">
                  <a16:creationId xmlns:a16="http://schemas.microsoft.com/office/drawing/2014/main" id="{F3AA11FE-A249-44DB-BCCB-E3B7F922C9D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162551" y="3292475"/>
              <a:ext cx="4763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42" name="Line 535">
              <a:extLst>
                <a:ext uri="{FF2B5EF4-FFF2-40B4-BE49-F238E27FC236}">
                  <a16:creationId xmlns:a16="http://schemas.microsoft.com/office/drawing/2014/main" id="{61BA34E7-296A-490B-A14B-BE83AC98311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213351" y="3314700"/>
              <a:ext cx="4763" cy="4763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43" name="Line 536">
              <a:extLst>
                <a:ext uri="{FF2B5EF4-FFF2-40B4-BE49-F238E27FC236}">
                  <a16:creationId xmlns:a16="http://schemas.microsoft.com/office/drawing/2014/main" id="{B11BD8CD-D764-4A52-B4F4-39F514E2E04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259388" y="3341687"/>
              <a:ext cx="4763" cy="4763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44" name="Line 537">
              <a:extLst>
                <a:ext uri="{FF2B5EF4-FFF2-40B4-BE49-F238E27FC236}">
                  <a16:creationId xmlns:a16="http://schemas.microsoft.com/office/drawing/2014/main" id="{3513D330-A69E-4F13-A455-41D9E5513DE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310188" y="3365500"/>
              <a:ext cx="4763" cy="4763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45" name="Line 538">
              <a:extLst>
                <a:ext uri="{FF2B5EF4-FFF2-40B4-BE49-F238E27FC236}">
                  <a16:creationId xmlns:a16="http://schemas.microsoft.com/office/drawing/2014/main" id="{B5A78F8A-949C-4C4E-B0C8-80F3682A388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359401" y="3387725"/>
              <a:ext cx="4763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46" name="Line 539">
              <a:extLst>
                <a:ext uri="{FF2B5EF4-FFF2-40B4-BE49-F238E27FC236}">
                  <a16:creationId xmlns:a16="http://schemas.microsoft.com/office/drawing/2014/main" id="{BBB28F35-BF14-4366-9008-76D65AD0378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410201" y="3409950"/>
              <a:ext cx="4763" cy="4763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47" name="Line 540">
              <a:extLst>
                <a:ext uri="{FF2B5EF4-FFF2-40B4-BE49-F238E27FC236}">
                  <a16:creationId xmlns:a16="http://schemas.microsoft.com/office/drawing/2014/main" id="{870F3522-83E8-415C-BB06-D47D5D3EAF6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456238" y="3433763"/>
              <a:ext cx="9525" cy="4763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48" name="Line 541">
              <a:extLst>
                <a:ext uri="{FF2B5EF4-FFF2-40B4-BE49-F238E27FC236}">
                  <a16:creationId xmlns:a16="http://schemas.microsoft.com/office/drawing/2014/main" id="{17E8A35B-7777-4514-850D-900267AA46A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505451" y="3460750"/>
              <a:ext cx="4763" cy="4763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49" name="Line 542">
              <a:extLst>
                <a:ext uri="{FF2B5EF4-FFF2-40B4-BE49-F238E27FC236}">
                  <a16:creationId xmlns:a16="http://schemas.microsoft.com/office/drawing/2014/main" id="{8B398E9C-B360-4322-962A-83BF172590C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556251" y="3487738"/>
              <a:ext cx="4763" cy="4763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50" name="Line 543">
              <a:extLst>
                <a:ext uri="{FF2B5EF4-FFF2-40B4-BE49-F238E27FC236}">
                  <a16:creationId xmlns:a16="http://schemas.microsoft.com/office/drawing/2014/main" id="{9621D5A8-50C7-4CD0-8B88-02690C6B398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602288" y="3516313"/>
              <a:ext cx="4763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51" name="Line 544">
              <a:extLst>
                <a:ext uri="{FF2B5EF4-FFF2-40B4-BE49-F238E27FC236}">
                  <a16:creationId xmlns:a16="http://schemas.microsoft.com/office/drawing/2014/main" id="{BA346D23-66D8-4A09-BA21-E42C9B13CEF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653088" y="3538538"/>
              <a:ext cx="4763" cy="4763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52" name="Line 545">
              <a:extLst>
                <a:ext uri="{FF2B5EF4-FFF2-40B4-BE49-F238E27FC236}">
                  <a16:creationId xmlns:a16="http://schemas.microsoft.com/office/drawing/2014/main" id="{C442970A-77FE-4538-B126-1E45098A214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697538" y="3565525"/>
              <a:ext cx="4763" cy="4763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53" name="Line 546">
              <a:extLst>
                <a:ext uri="{FF2B5EF4-FFF2-40B4-BE49-F238E27FC236}">
                  <a16:creationId xmlns:a16="http://schemas.microsoft.com/office/drawing/2014/main" id="{49488E9F-EA4B-4487-A6F4-5B7F7BCE2F1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702301" y="3570288"/>
              <a:ext cx="0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54" name="Line 547">
              <a:extLst>
                <a:ext uri="{FF2B5EF4-FFF2-40B4-BE49-F238E27FC236}">
                  <a16:creationId xmlns:a16="http://schemas.microsoft.com/office/drawing/2014/main" id="{FBF1A00B-87D4-4A7A-9324-1D4B2950470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748338" y="3594100"/>
              <a:ext cx="4763" cy="4763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55" name="Line 548">
              <a:extLst>
                <a:ext uri="{FF2B5EF4-FFF2-40B4-BE49-F238E27FC236}">
                  <a16:creationId xmlns:a16="http://schemas.microsoft.com/office/drawing/2014/main" id="{55BFBCDF-4224-441B-BD9A-B5FB2A72179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794376" y="3616325"/>
              <a:ext cx="9525" cy="4763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56" name="Line 549">
              <a:extLst>
                <a:ext uri="{FF2B5EF4-FFF2-40B4-BE49-F238E27FC236}">
                  <a16:creationId xmlns:a16="http://schemas.microsoft.com/office/drawing/2014/main" id="{76EF7BBE-0017-430C-B071-DB9B3D6FC72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845176" y="3643313"/>
              <a:ext cx="3175" cy="4763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57" name="Line 550">
              <a:extLst>
                <a:ext uri="{FF2B5EF4-FFF2-40B4-BE49-F238E27FC236}">
                  <a16:creationId xmlns:a16="http://schemas.microsoft.com/office/drawing/2014/main" id="{CDA8D331-C7A4-4885-84D9-7F1E3B4C197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889626" y="3671888"/>
              <a:ext cx="9525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58" name="Line 551">
              <a:extLst>
                <a:ext uri="{FF2B5EF4-FFF2-40B4-BE49-F238E27FC236}">
                  <a16:creationId xmlns:a16="http://schemas.microsoft.com/office/drawing/2014/main" id="{58E4659A-5A25-447F-9C9D-978209020DC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027738" y="2871787"/>
              <a:ext cx="9525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59" name="Line 552">
              <a:extLst>
                <a:ext uri="{FF2B5EF4-FFF2-40B4-BE49-F238E27FC236}">
                  <a16:creationId xmlns:a16="http://schemas.microsoft.com/office/drawing/2014/main" id="{062CA211-B12C-4FBB-B2C6-12974102F8D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081713" y="2879725"/>
              <a:ext cx="9525" cy="4763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0" name="Line 553">
              <a:extLst>
                <a:ext uri="{FF2B5EF4-FFF2-40B4-BE49-F238E27FC236}">
                  <a16:creationId xmlns:a16="http://schemas.microsoft.com/office/drawing/2014/main" id="{2048D1B5-3CA5-43A9-99A3-2C56DD3562A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137276" y="2894012"/>
              <a:ext cx="0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1" name="Line 554">
              <a:extLst>
                <a:ext uri="{FF2B5EF4-FFF2-40B4-BE49-F238E27FC236}">
                  <a16:creationId xmlns:a16="http://schemas.microsoft.com/office/drawing/2014/main" id="{1007F0F8-BBC5-41DD-A4E4-A191D8E4094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137276" y="2894012"/>
              <a:ext cx="4763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2" name="Line 555">
              <a:extLst>
                <a:ext uri="{FF2B5EF4-FFF2-40B4-BE49-F238E27FC236}">
                  <a16:creationId xmlns:a16="http://schemas.microsoft.com/office/drawing/2014/main" id="{7F0B445E-6B40-4D44-BC8E-DB195087427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188076" y="2908300"/>
              <a:ext cx="7938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3" name="Line 556">
              <a:extLst>
                <a:ext uri="{FF2B5EF4-FFF2-40B4-BE49-F238E27FC236}">
                  <a16:creationId xmlns:a16="http://schemas.microsoft.com/office/drawing/2014/main" id="{44624EC0-1F24-4B89-ACA8-929DAF72F69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242051" y="2916237"/>
              <a:ext cx="4763" cy="4763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4" name="Line 557">
              <a:extLst>
                <a:ext uri="{FF2B5EF4-FFF2-40B4-BE49-F238E27FC236}">
                  <a16:creationId xmlns:a16="http://schemas.microsoft.com/office/drawing/2014/main" id="{AA3EB2C8-5800-4DEC-87E6-399FA6B68C2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246813" y="2921000"/>
              <a:ext cx="4763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5" name="Line 558">
              <a:extLst>
                <a:ext uri="{FF2B5EF4-FFF2-40B4-BE49-F238E27FC236}">
                  <a16:creationId xmlns:a16="http://schemas.microsoft.com/office/drawing/2014/main" id="{AE0CE13E-06FA-4A5A-9500-F35E50A846D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297613" y="2930525"/>
              <a:ext cx="4763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6" name="Line 559">
              <a:extLst>
                <a:ext uri="{FF2B5EF4-FFF2-40B4-BE49-F238E27FC236}">
                  <a16:creationId xmlns:a16="http://schemas.microsoft.com/office/drawing/2014/main" id="{6AFEAE5F-5321-4E3D-B48D-60AC0886E38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351588" y="2940050"/>
              <a:ext cx="4763" cy="4763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7" name="Line 560">
              <a:extLst>
                <a:ext uri="{FF2B5EF4-FFF2-40B4-BE49-F238E27FC236}">
                  <a16:creationId xmlns:a16="http://schemas.microsoft.com/office/drawing/2014/main" id="{D2D1B40C-3C20-4CF4-B873-92E6E3A4782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356351" y="2944812"/>
              <a:ext cx="0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8" name="Line 561">
              <a:extLst>
                <a:ext uri="{FF2B5EF4-FFF2-40B4-BE49-F238E27FC236}">
                  <a16:creationId xmlns:a16="http://schemas.microsoft.com/office/drawing/2014/main" id="{0F5C4092-5A91-43EB-945E-60C45EFB094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407151" y="2949575"/>
              <a:ext cx="4763" cy="3175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9" name="Line 562">
              <a:extLst>
                <a:ext uri="{FF2B5EF4-FFF2-40B4-BE49-F238E27FC236}">
                  <a16:creationId xmlns:a16="http://schemas.microsoft.com/office/drawing/2014/main" id="{87A6CCD8-6A12-4DB0-B633-8C2C263E736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457951" y="2957512"/>
              <a:ext cx="3175" cy="4763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70" name="Line 563">
              <a:extLst>
                <a:ext uri="{FF2B5EF4-FFF2-40B4-BE49-F238E27FC236}">
                  <a16:creationId xmlns:a16="http://schemas.microsoft.com/office/drawing/2014/main" id="{8EECAE10-5E1C-493B-A9FA-30F94B68323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461126" y="2962275"/>
              <a:ext cx="4763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71" name="Line 564">
              <a:extLst>
                <a:ext uri="{FF2B5EF4-FFF2-40B4-BE49-F238E27FC236}">
                  <a16:creationId xmlns:a16="http://schemas.microsoft.com/office/drawing/2014/main" id="{03AD7A55-344F-4D1D-9155-495341D12ED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511926" y="2967037"/>
              <a:ext cx="9525" cy="4763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72" name="Line 565">
              <a:extLst>
                <a:ext uri="{FF2B5EF4-FFF2-40B4-BE49-F238E27FC236}">
                  <a16:creationId xmlns:a16="http://schemas.microsoft.com/office/drawing/2014/main" id="{DE0C6523-044B-4115-9C45-EA3CA56A019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567488" y="2976562"/>
              <a:ext cx="4763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73" name="Line 566">
              <a:extLst>
                <a:ext uri="{FF2B5EF4-FFF2-40B4-BE49-F238E27FC236}">
                  <a16:creationId xmlns:a16="http://schemas.microsoft.com/office/drawing/2014/main" id="{8A729AE4-BC0A-4031-B51A-649BC5C96B5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572251" y="2976562"/>
              <a:ext cx="3175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74" name="Line 567">
              <a:extLst>
                <a:ext uri="{FF2B5EF4-FFF2-40B4-BE49-F238E27FC236}">
                  <a16:creationId xmlns:a16="http://schemas.microsoft.com/office/drawing/2014/main" id="{B4DD4033-AE90-44B6-B638-B4B53110B4E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621463" y="2986087"/>
              <a:ext cx="4763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75" name="Line 568">
              <a:extLst>
                <a:ext uri="{FF2B5EF4-FFF2-40B4-BE49-F238E27FC236}">
                  <a16:creationId xmlns:a16="http://schemas.microsoft.com/office/drawing/2014/main" id="{22394C33-D1C7-48C7-BA31-89E6E559476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677026" y="2994025"/>
              <a:ext cx="4763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76" name="Line 569">
              <a:extLst>
                <a:ext uri="{FF2B5EF4-FFF2-40B4-BE49-F238E27FC236}">
                  <a16:creationId xmlns:a16="http://schemas.microsoft.com/office/drawing/2014/main" id="{83FC4B80-3F0D-4AEA-B1F6-EB8BBC67F7D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681788" y="2994025"/>
              <a:ext cx="0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77" name="Line 570">
              <a:extLst>
                <a:ext uri="{FF2B5EF4-FFF2-40B4-BE49-F238E27FC236}">
                  <a16:creationId xmlns:a16="http://schemas.microsoft.com/office/drawing/2014/main" id="{0E62E5FE-16ED-4900-BABD-A6EC9E2DC48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731001" y="3003550"/>
              <a:ext cx="4763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78" name="Line 571">
              <a:extLst>
                <a:ext uri="{FF2B5EF4-FFF2-40B4-BE49-F238E27FC236}">
                  <a16:creationId xmlns:a16="http://schemas.microsoft.com/office/drawing/2014/main" id="{EF5F613A-6DD6-4A83-809C-D5825C3305D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781801" y="3013075"/>
              <a:ext cx="9525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79" name="Line 572">
              <a:extLst>
                <a:ext uri="{FF2B5EF4-FFF2-40B4-BE49-F238E27FC236}">
                  <a16:creationId xmlns:a16="http://schemas.microsoft.com/office/drawing/2014/main" id="{CA7A1595-D0B7-4611-8B86-6F68EA64BA9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791326" y="3013075"/>
              <a:ext cx="0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80" name="Line 573">
              <a:extLst>
                <a:ext uri="{FF2B5EF4-FFF2-40B4-BE49-F238E27FC236}">
                  <a16:creationId xmlns:a16="http://schemas.microsoft.com/office/drawing/2014/main" id="{DBAD7394-297F-4643-88E7-9753E0CA5D9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837363" y="3017837"/>
              <a:ext cx="7938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81" name="Line 574">
              <a:extLst>
                <a:ext uri="{FF2B5EF4-FFF2-40B4-BE49-F238E27FC236}">
                  <a16:creationId xmlns:a16="http://schemas.microsoft.com/office/drawing/2014/main" id="{2B38350D-E61D-4575-94BC-805B906DCA6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891338" y="3027362"/>
              <a:ext cx="4763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82" name="Line 575">
              <a:extLst>
                <a:ext uri="{FF2B5EF4-FFF2-40B4-BE49-F238E27FC236}">
                  <a16:creationId xmlns:a16="http://schemas.microsoft.com/office/drawing/2014/main" id="{35259A90-CC7E-489B-B92C-B3048FDF821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896101" y="3027362"/>
              <a:ext cx="4763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83" name="Line 576">
              <a:extLst>
                <a:ext uri="{FF2B5EF4-FFF2-40B4-BE49-F238E27FC236}">
                  <a16:creationId xmlns:a16="http://schemas.microsoft.com/office/drawing/2014/main" id="{DFB85E63-8592-486C-A9A3-6006AB3FA6E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946901" y="3030537"/>
              <a:ext cx="7938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84" name="Line 577">
              <a:extLst>
                <a:ext uri="{FF2B5EF4-FFF2-40B4-BE49-F238E27FC236}">
                  <a16:creationId xmlns:a16="http://schemas.microsoft.com/office/drawing/2014/main" id="{ED5871F5-49BB-4131-A187-3D7F1E567FA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000876" y="3035300"/>
              <a:ext cx="4763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85" name="Line 578">
              <a:extLst>
                <a:ext uri="{FF2B5EF4-FFF2-40B4-BE49-F238E27FC236}">
                  <a16:creationId xmlns:a16="http://schemas.microsoft.com/office/drawing/2014/main" id="{DC8CE571-151B-4DBC-9EA1-368E72C7B6D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005638" y="3035300"/>
              <a:ext cx="4763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86" name="Line 579">
              <a:extLst>
                <a:ext uri="{FF2B5EF4-FFF2-40B4-BE49-F238E27FC236}">
                  <a16:creationId xmlns:a16="http://schemas.microsoft.com/office/drawing/2014/main" id="{7A8B6CD8-1822-4532-8E4F-7C5A43E8009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056438" y="3040062"/>
              <a:ext cx="9525" cy="4763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87" name="Line 580">
              <a:extLst>
                <a:ext uri="{FF2B5EF4-FFF2-40B4-BE49-F238E27FC236}">
                  <a16:creationId xmlns:a16="http://schemas.microsoft.com/office/drawing/2014/main" id="{B3684937-E0D9-480B-A976-1A512EA7B97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110413" y="3049587"/>
              <a:ext cx="4763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88" name="Line 581">
              <a:extLst>
                <a:ext uri="{FF2B5EF4-FFF2-40B4-BE49-F238E27FC236}">
                  <a16:creationId xmlns:a16="http://schemas.microsoft.com/office/drawing/2014/main" id="{114ADC24-F6EF-4B85-AABF-F19D977C067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115176" y="3049587"/>
              <a:ext cx="4763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89" name="Line 582">
              <a:extLst>
                <a:ext uri="{FF2B5EF4-FFF2-40B4-BE49-F238E27FC236}">
                  <a16:creationId xmlns:a16="http://schemas.microsoft.com/office/drawing/2014/main" id="{1B14B6A0-13BF-407B-B03A-3701F3A84EE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165976" y="3054350"/>
              <a:ext cx="4763" cy="4763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90" name="Line 583">
              <a:extLst>
                <a:ext uri="{FF2B5EF4-FFF2-40B4-BE49-F238E27FC236}">
                  <a16:creationId xmlns:a16="http://schemas.microsoft.com/office/drawing/2014/main" id="{60C03B60-1201-4FF9-A93E-62844E2CB97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219951" y="3063875"/>
              <a:ext cx="4763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91" name="Line 584">
              <a:extLst>
                <a:ext uri="{FF2B5EF4-FFF2-40B4-BE49-F238E27FC236}">
                  <a16:creationId xmlns:a16="http://schemas.microsoft.com/office/drawing/2014/main" id="{78A58BD0-84C3-41C3-A33B-29BC860E9B2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224713" y="3063875"/>
              <a:ext cx="0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92" name="Line 585">
              <a:extLst>
                <a:ext uri="{FF2B5EF4-FFF2-40B4-BE49-F238E27FC236}">
                  <a16:creationId xmlns:a16="http://schemas.microsoft.com/office/drawing/2014/main" id="{659C9318-21F6-41D7-99A4-6C66DB593CA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275513" y="3067050"/>
              <a:ext cx="4763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93" name="Line 586">
              <a:extLst>
                <a:ext uri="{FF2B5EF4-FFF2-40B4-BE49-F238E27FC236}">
                  <a16:creationId xmlns:a16="http://schemas.microsoft.com/office/drawing/2014/main" id="{5D1C0C8F-1BCF-4FD6-883D-D1776B8CDAF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331076" y="3071812"/>
              <a:ext cx="0" cy="4763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94" name="Line 587">
              <a:extLst>
                <a:ext uri="{FF2B5EF4-FFF2-40B4-BE49-F238E27FC236}">
                  <a16:creationId xmlns:a16="http://schemas.microsoft.com/office/drawing/2014/main" id="{21A35C17-2D02-4AC7-95B1-42B7383CACA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331076" y="3076575"/>
              <a:ext cx="3175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95" name="Line 588">
              <a:extLst>
                <a:ext uri="{FF2B5EF4-FFF2-40B4-BE49-F238E27FC236}">
                  <a16:creationId xmlns:a16="http://schemas.microsoft.com/office/drawing/2014/main" id="{7FEF1020-0E7E-432D-947E-1F10EB3DA1F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385051" y="3081337"/>
              <a:ext cx="4763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96" name="Line 589">
              <a:extLst>
                <a:ext uri="{FF2B5EF4-FFF2-40B4-BE49-F238E27FC236}">
                  <a16:creationId xmlns:a16="http://schemas.microsoft.com/office/drawing/2014/main" id="{3426531B-2824-41B0-802C-87B1A8719C6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435851" y="3090862"/>
              <a:ext cx="4763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97" name="Line 590">
              <a:extLst>
                <a:ext uri="{FF2B5EF4-FFF2-40B4-BE49-F238E27FC236}">
                  <a16:creationId xmlns:a16="http://schemas.microsoft.com/office/drawing/2014/main" id="{9E13468D-7115-4BB7-B5DB-6EDC25E05F2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440613" y="3090862"/>
              <a:ext cx="4763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98" name="Line 591">
              <a:extLst>
                <a:ext uri="{FF2B5EF4-FFF2-40B4-BE49-F238E27FC236}">
                  <a16:creationId xmlns:a16="http://schemas.microsoft.com/office/drawing/2014/main" id="{42CDA394-1763-4D36-A560-A5433BA1EF5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489826" y="3100387"/>
              <a:ext cx="9525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99" name="Line 592">
              <a:extLst>
                <a:ext uri="{FF2B5EF4-FFF2-40B4-BE49-F238E27FC236}">
                  <a16:creationId xmlns:a16="http://schemas.microsoft.com/office/drawing/2014/main" id="{BF33B9B8-C734-458D-ADD3-C9927358F0C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545388" y="3108325"/>
              <a:ext cx="4763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00" name="Line 593">
              <a:extLst>
                <a:ext uri="{FF2B5EF4-FFF2-40B4-BE49-F238E27FC236}">
                  <a16:creationId xmlns:a16="http://schemas.microsoft.com/office/drawing/2014/main" id="{ECAD5F7C-1FD5-4367-83DC-2761ED1E76C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550151" y="3108325"/>
              <a:ext cx="4763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01" name="Line 594">
              <a:extLst>
                <a:ext uri="{FF2B5EF4-FFF2-40B4-BE49-F238E27FC236}">
                  <a16:creationId xmlns:a16="http://schemas.microsoft.com/office/drawing/2014/main" id="{36E28DAA-FFEA-4880-B2A7-8466A5F6E0C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600951" y="3113087"/>
              <a:ext cx="7938" cy="4763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02" name="Line 595">
              <a:extLst>
                <a:ext uri="{FF2B5EF4-FFF2-40B4-BE49-F238E27FC236}">
                  <a16:creationId xmlns:a16="http://schemas.microsoft.com/office/drawing/2014/main" id="{F5534C71-833D-4C39-8B49-380A288A848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654926" y="3122612"/>
              <a:ext cx="4763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03" name="Line 596">
              <a:extLst>
                <a:ext uri="{FF2B5EF4-FFF2-40B4-BE49-F238E27FC236}">
                  <a16:creationId xmlns:a16="http://schemas.microsoft.com/office/drawing/2014/main" id="{2571CD42-3418-4DA6-82F5-1F3FFFE6C1D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659688" y="3122612"/>
              <a:ext cx="0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04" name="Line 597">
              <a:extLst>
                <a:ext uri="{FF2B5EF4-FFF2-40B4-BE49-F238E27FC236}">
                  <a16:creationId xmlns:a16="http://schemas.microsoft.com/office/drawing/2014/main" id="{B2D65EC2-0E90-4E84-B4B5-543AF224608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710488" y="3132137"/>
              <a:ext cx="4763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05" name="Line 598">
              <a:extLst>
                <a:ext uri="{FF2B5EF4-FFF2-40B4-BE49-F238E27FC236}">
                  <a16:creationId xmlns:a16="http://schemas.microsoft.com/office/drawing/2014/main" id="{5DECBE33-BC41-4783-80A0-0013EF1B7A5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764463" y="3141662"/>
              <a:ext cx="0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06" name="Line 599">
              <a:extLst>
                <a:ext uri="{FF2B5EF4-FFF2-40B4-BE49-F238E27FC236}">
                  <a16:creationId xmlns:a16="http://schemas.microsoft.com/office/drawing/2014/main" id="{A1BDBA49-BC81-43FD-919C-FFBDAB9DFF7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764463" y="3141662"/>
              <a:ext cx="4763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07" name="Line 600">
              <a:extLst>
                <a:ext uri="{FF2B5EF4-FFF2-40B4-BE49-F238E27FC236}">
                  <a16:creationId xmlns:a16="http://schemas.microsoft.com/office/drawing/2014/main" id="{A258B279-3556-48D4-95B9-9DD2CF1B406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820026" y="3144837"/>
              <a:ext cx="4763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08" name="Line 601">
              <a:extLst>
                <a:ext uri="{FF2B5EF4-FFF2-40B4-BE49-F238E27FC236}">
                  <a16:creationId xmlns:a16="http://schemas.microsoft.com/office/drawing/2014/main" id="{59D7BE0A-F0E4-47A9-BFAC-765E5F88904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874001" y="3154362"/>
              <a:ext cx="0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09" name="Line 603">
              <a:extLst>
                <a:ext uri="{FF2B5EF4-FFF2-40B4-BE49-F238E27FC236}">
                  <a16:creationId xmlns:a16="http://schemas.microsoft.com/office/drawing/2014/main" id="{7A38C760-715D-404B-A75F-79CC45830DE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874001" y="3154362"/>
              <a:ext cx="4763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10" name="Line 604">
              <a:extLst>
                <a:ext uri="{FF2B5EF4-FFF2-40B4-BE49-F238E27FC236}">
                  <a16:creationId xmlns:a16="http://schemas.microsoft.com/office/drawing/2014/main" id="{8B299FFB-8CD9-49D2-8AA5-4FA0AB45CA0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929563" y="3159125"/>
              <a:ext cx="4763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11" name="Line 605">
              <a:extLst>
                <a:ext uri="{FF2B5EF4-FFF2-40B4-BE49-F238E27FC236}">
                  <a16:creationId xmlns:a16="http://schemas.microsoft.com/office/drawing/2014/main" id="{C68621F2-A7B6-4F52-97A0-F49593285A6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980363" y="3163887"/>
              <a:ext cx="3175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12" name="Line 606">
              <a:extLst>
                <a:ext uri="{FF2B5EF4-FFF2-40B4-BE49-F238E27FC236}">
                  <a16:creationId xmlns:a16="http://schemas.microsoft.com/office/drawing/2014/main" id="{47BC8AC8-9C29-4CF7-9D3E-0DEBA1434E4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983538" y="3163887"/>
              <a:ext cx="4763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13" name="Line 607">
              <a:extLst>
                <a:ext uri="{FF2B5EF4-FFF2-40B4-BE49-F238E27FC236}">
                  <a16:creationId xmlns:a16="http://schemas.microsoft.com/office/drawing/2014/main" id="{C9D0B2CA-630E-4B7C-AA96-201BC795BA5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034338" y="3168650"/>
              <a:ext cx="9525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14" name="Line 608">
              <a:extLst>
                <a:ext uri="{FF2B5EF4-FFF2-40B4-BE49-F238E27FC236}">
                  <a16:creationId xmlns:a16="http://schemas.microsoft.com/office/drawing/2014/main" id="{B33446F5-F0A4-45B4-9368-01045D24B0A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089901" y="3173412"/>
              <a:ext cx="0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15" name="Line 609">
              <a:extLst>
                <a:ext uri="{FF2B5EF4-FFF2-40B4-BE49-F238E27FC236}">
                  <a16:creationId xmlns:a16="http://schemas.microsoft.com/office/drawing/2014/main" id="{78229532-48F5-48AF-B2D3-D2AD4812F33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089901" y="3173412"/>
              <a:ext cx="7938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16" name="Line 610">
              <a:extLst>
                <a:ext uri="{FF2B5EF4-FFF2-40B4-BE49-F238E27FC236}">
                  <a16:creationId xmlns:a16="http://schemas.microsoft.com/office/drawing/2014/main" id="{DD57DABD-0734-466C-A996-EA030905AEA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143876" y="3178175"/>
              <a:ext cx="9525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17" name="Line 611">
              <a:extLst>
                <a:ext uri="{FF2B5EF4-FFF2-40B4-BE49-F238E27FC236}">
                  <a16:creationId xmlns:a16="http://schemas.microsoft.com/office/drawing/2014/main" id="{73A26B5C-A8AF-43AA-BEAC-A63895AD58B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199438" y="3181350"/>
              <a:ext cx="9525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18" name="Line 612">
              <a:extLst>
                <a:ext uri="{FF2B5EF4-FFF2-40B4-BE49-F238E27FC236}">
                  <a16:creationId xmlns:a16="http://schemas.microsoft.com/office/drawing/2014/main" id="{B649DD2E-D67A-48F7-A5F4-18038916AD7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253413" y="3186112"/>
              <a:ext cx="9525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19" name="Line 613">
              <a:extLst>
                <a:ext uri="{FF2B5EF4-FFF2-40B4-BE49-F238E27FC236}">
                  <a16:creationId xmlns:a16="http://schemas.microsoft.com/office/drawing/2014/main" id="{C5323985-47BB-4D82-A485-F876FEEAEA6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308976" y="3190875"/>
              <a:ext cx="9525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20" name="Line 614">
              <a:extLst>
                <a:ext uri="{FF2B5EF4-FFF2-40B4-BE49-F238E27FC236}">
                  <a16:creationId xmlns:a16="http://schemas.microsoft.com/office/drawing/2014/main" id="{EAD6677C-C83D-47A3-B6F8-D729DA952A2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362951" y="3195637"/>
              <a:ext cx="9525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21" name="Line 615">
              <a:extLst>
                <a:ext uri="{FF2B5EF4-FFF2-40B4-BE49-F238E27FC236}">
                  <a16:creationId xmlns:a16="http://schemas.microsoft.com/office/drawing/2014/main" id="{21441226-2469-4A3C-BF28-0A9DFD8C026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418513" y="3200400"/>
              <a:ext cx="9525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22" name="Line 616">
              <a:extLst>
                <a:ext uri="{FF2B5EF4-FFF2-40B4-BE49-F238E27FC236}">
                  <a16:creationId xmlns:a16="http://schemas.microsoft.com/office/drawing/2014/main" id="{DFC2FC90-E79A-4559-A2F6-1F57D3C9624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474076" y="3205162"/>
              <a:ext cx="7938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23" name="Line 617">
              <a:extLst>
                <a:ext uri="{FF2B5EF4-FFF2-40B4-BE49-F238E27FC236}">
                  <a16:creationId xmlns:a16="http://schemas.microsoft.com/office/drawing/2014/main" id="{9A5A77F3-6587-46AC-B9FC-2500AFC5534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528051" y="3209925"/>
              <a:ext cx="9525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24" name="Line 618">
              <a:extLst>
                <a:ext uri="{FF2B5EF4-FFF2-40B4-BE49-F238E27FC236}">
                  <a16:creationId xmlns:a16="http://schemas.microsoft.com/office/drawing/2014/main" id="{9881534B-6373-42F9-B937-DDB73068DF0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583613" y="3214687"/>
              <a:ext cx="7938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25" name="Line 619">
              <a:extLst>
                <a:ext uri="{FF2B5EF4-FFF2-40B4-BE49-F238E27FC236}">
                  <a16:creationId xmlns:a16="http://schemas.microsoft.com/office/drawing/2014/main" id="{4D13815A-8146-453A-ACAE-520BEED78A2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637588" y="3219450"/>
              <a:ext cx="4763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26" name="Line 620">
              <a:extLst>
                <a:ext uri="{FF2B5EF4-FFF2-40B4-BE49-F238E27FC236}">
                  <a16:creationId xmlns:a16="http://schemas.microsoft.com/office/drawing/2014/main" id="{E82DA7AB-C955-4075-A330-DA0EA0C45DF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693151" y="3219450"/>
              <a:ext cx="4763" cy="3175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27" name="Line 621">
              <a:extLst>
                <a:ext uri="{FF2B5EF4-FFF2-40B4-BE49-F238E27FC236}">
                  <a16:creationId xmlns:a16="http://schemas.microsoft.com/office/drawing/2014/main" id="{D1E7ACF1-1706-424F-89F2-C78D1C39028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747126" y="3222625"/>
              <a:ext cx="4763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28" name="Line 622">
              <a:extLst>
                <a:ext uri="{FF2B5EF4-FFF2-40B4-BE49-F238E27FC236}">
                  <a16:creationId xmlns:a16="http://schemas.microsoft.com/office/drawing/2014/main" id="{0A182859-84AD-4079-934C-488E1B50478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802688" y="3227387"/>
              <a:ext cx="4763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29" name="Line 623">
              <a:extLst>
                <a:ext uri="{FF2B5EF4-FFF2-40B4-BE49-F238E27FC236}">
                  <a16:creationId xmlns:a16="http://schemas.microsoft.com/office/drawing/2014/main" id="{CA2539FF-C4E1-4A31-9BB4-EA0671F8C04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858251" y="3232150"/>
              <a:ext cx="3175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30" name="Line 624">
              <a:extLst>
                <a:ext uri="{FF2B5EF4-FFF2-40B4-BE49-F238E27FC236}">
                  <a16:creationId xmlns:a16="http://schemas.microsoft.com/office/drawing/2014/main" id="{76904A3D-CF4D-4285-B39B-ECD5BDE3429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912226" y="3236912"/>
              <a:ext cx="4763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31" name="Line 625">
              <a:extLst>
                <a:ext uri="{FF2B5EF4-FFF2-40B4-BE49-F238E27FC236}">
                  <a16:creationId xmlns:a16="http://schemas.microsoft.com/office/drawing/2014/main" id="{59D96008-3E68-44E8-97ED-CBBE2CAB1D5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967788" y="3236912"/>
              <a:ext cx="4763" cy="4763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32" name="Line 626">
              <a:extLst>
                <a:ext uri="{FF2B5EF4-FFF2-40B4-BE49-F238E27FC236}">
                  <a16:creationId xmlns:a16="http://schemas.microsoft.com/office/drawing/2014/main" id="{D4DFC6B0-A15A-430B-ADEE-B9318F844A6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021763" y="3241675"/>
              <a:ext cx="4763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33" name="Line 627">
              <a:extLst>
                <a:ext uri="{FF2B5EF4-FFF2-40B4-BE49-F238E27FC236}">
                  <a16:creationId xmlns:a16="http://schemas.microsoft.com/office/drawing/2014/main" id="{DF6AEC69-E7E7-4338-8168-8B6BD85F90E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077326" y="3246437"/>
              <a:ext cx="4763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34" name="Line 628">
              <a:extLst>
                <a:ext uri="{FF2B5EF4-FFF2-40B4-BE49-F238E27FC236}">
                  <a16:creationId xmlns:a16="http://schemas.microsoft.com/office/drawing/2014/main" id="{0B712D3C-9425-488B-9E64-6C52303FCD0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131301" y="3251200"/>
              <a:ext cx="4763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35" name="Line 629">
              <a:extLst>
                <a:ext uri="{FF2B5EF4-FFF2-40B4-BE49-F238E27FC236}">
                  <a16:creationId xmlns:a16="http://schemas.microsoft.com/office/drawing/2014/main" id="{66A62BCC-AAF1-4B03-B556-71EC3A60C09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186863" y="3251200"/>
              <a:ext cx="4763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36" name="Line 630">
              <a:extLst>
                <a:ext uri="{FF2B5EF4-FFF2-40B4-BE49-F238E27FC236}">
                  <a16:creationId xmlns:a16="http://schemas.microsoft.com/office/drawing/2014/main" id="{E1355EE2-83F5-4D7E-AF0F-F0473F22092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240838" y="3255962"/>
              <a:ext cx="4763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37" name="Line 631">
              <a:extLst>
                <a:ext uri="{FF2B5EF4-FFF2-40B4-BE49-F238E27FC236}">
                  <a16:creationId xmlns:a16="http://schemas.microsoft.com/office/drawing/2014/main" id="{534D89E8-691D-488A-814C-15FB14C332C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296401" y="3255962"/>
              <a:ext cx="4763" cy="3175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38" name="Line 632">
              <a:extLst>
                <a:ext uri="{FF2B5EF4-FFF2-40B4-BE49-F238E27FC236}">
                  <a16:creationId xmlns:a16="http://schemas.microsoft.com/office/drawing/2014/main" id="{1B34C321-B723-4A36-9BBC-D62C1FEE9E3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351963" y="3259137"/>
              <a:ext cx="3175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39" name="Line 633">
              <a:extLst>
                <a:ext uri="{FF2B5EF4-FFF2-40B4-BE49-F238E27FC236}">
                  <a16:creationId xmlns:a16="http://schemas.microsoft.com/office/drawing/2014/main" id="{4DB7A8C0-A9C1-461F-ADD4-7E22D053B58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027738" y="3749675"/>
              <a:ext cx="9525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40" name="Line 634">
              <a:extLst>
                <a:ext uri="{FF2B5EF4-FFF2-40B4-BE49-F238E27FC236}">
                  <a16:creationId xmlns:a16="http://schemas.microsoft.com/office/drawing/2014/main" id="{9B61374D-B14B-4634-A208-DE4941897DE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073776" y="3776663"/>
              <a:ext cx="7938" cy="4763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41" name="Line 635">
              <a:extLst>
                <a:ext uri="{FF2B5EF4-FFF2-40B4-BE49-F238E27FC236}">
                  <a16:creationId xmlns:a16="http://schemas.microsoft.com/office/drawing/2014/main" id="{950A290C-12E1-4435-815F-29CF3A5DD7D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118226" y="3808413"/>
              <a:ext cx="9525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42" name="Line 636">
              <a:extLst>
                <a:ext uri="{FF2B5EF4-FFF2-40B4-BE49-F238E27FC236}">
                  <a16:creationId xmlns:a16="http://schemas.microsoft.com/office/drawing/2014/main" id="{1EB27247-59BE-4402-B9EE-AE48091C903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169026" y="3835400"/>
              <a:ext cx="4763" cy="4763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43" name="Line 637">
              <a:extLst>
                <a:ext uri="{FF2B5EF4-FFF2-40B4-BE49-F238E27FC236}">
                  <a16:creationId xmlns:a16="http://schemas.microsoft.com/office/drawing/2014/main" id="{E81F78CB-380B-4699-9BD8-4F1231E5653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215063" y="3863975"/>
              <a:ext cx="4763" cy="3175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44" name="Line 638">
              <a:extLst>
                <a:ext uri="{FF2B5EF4-FFF2-40B4-BE49-F238E27FC236}">
                  <a16:creationId xmlns:a16="http://schemas.microsoft.com/office/drawing/2014/main" id="{AE6BA31C-DBFA-448F-9F95-071DF57A923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261101" y="3890963"/>
              <a:ext cx="7938" cy="4763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45" name="Line 639">
              <a:extLst>
                <a:ext uri="{FF2B5EF4-FFF2-40B4-BE49-F238E27FC236}">
                  <a16:creationId xmlns:a16="http://schemas.microsoft.com/office/drawing/2014/main" id="{76ABD3E7-CD96-4BD6-B60E-5CF326D5E79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310313" y="3917950"/>
              <a:ext cx="4763" cy="4763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46" name="Line 640">
              <a:extLst>
                <a:ext uri="{FF2B5EF4-FFF2-40B4-BE49-F238E27FC236}">
                  <a16:creationId xmlns:a16="http://schemas.microsoft.com/office/drawing/2014/main" id="{C62A8435-8B12-4921-8255-FB83CC1B549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356351" y="3944938"/>
              <a:ext cx="4763" cy="4763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47" name="Line 641">
              <a:extLst>
                <a:ext uri="{FF2B5EF4-FFF2-40B4-BE49-F238E27FC236}">
                  <a16:creationId xmlns:a16="http://schemas.microsoft.com/office/drawing/2014/main" id="{0D9981CA-5EF6-49B8-80D0-3AB00888888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402388" y="3978275"/>
              <a:ext cx="4763" cy="3175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48" name="Line 642">
              <a:extLst>
                <a:ext uri="{FF2B5EF4-FFF2-40B4-BE49-F238E27FC236}">
                  <a16:creationId xmlns:a16="http://schemas.microsoft.com/office/drawing/2014/main" id="{6434283E-B9EE-4DC5-A189-F19C253AFDA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448426" y="4010025"/>
              <a:ext cx="4763" cy="4763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49" name="Line 643">
              <a:extLst>
                <a:ext uri="{FF2B5EF4-FFF2-40B4-BE49-F238E27FC236}">
                  <a16:creationId xmlns:a16="http://schemas.microsoft.com/office/drawing/2014/main" id="{28EE042F-2C1E-4328-8DA3-6FFAC10EBE0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494463" y="4037013"/>
              <a:ext cx="3175" cy="4763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50" name="Line 644">
              <a:extLst>
                <a:ext uri="{FF2B5EF4-FFF2-40B4-BE49-F238E27FC236}">
                  <a16:creationId xmlns:a16="http://schemas.microsoft.com/office/drawing/2014/main" id="{5383D40A-65F8-4960-A78B-818D20D4CC2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538913" y="4064000"/>
              <a:ext cx="4763" cy="4763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51" name="Line 645">
              <a:extLst>
                <a:ext uri="{FF2B5EF4-FFF2-40B4-BE49-F238E27FC236}">
                  <a16:creationId xmlns:a16="http://schemas.microsoft.com/office/drawing/2014/main" id="{ABC2FC97-FD3D-4A1B-B1C8-F9A42367FB0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584951" y="4095750"/>
              <a:ext cx="9525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52" name="Line 646">
              <a:extLst>
                <a:ext uri="{FF2B5EF4-FFF2-40B4-BE49-F238E27FC236}">
                  <a16:creationId xmlns:a16="http://schemas.microsoft.com/office/drawing/2014/main" id="{A22322BE-DF07-40F8-9619-592DD6E6F5D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630988" y="4124325"/>
              <a:ext cx="9525" cy="4763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53" name="Line 647">
              <a:extLst>
                <a:ext uri="{FF2B5EF4-FFF2-40B4-BE49-F238E27FC236}">
                  <a16:creationId xmlns:a16="http://schemas.microsoft.com/office/drawing/2014/main" id="{6F9D9DB1-3A6D-45AE-9C3E-4A5D950E9B2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681788" y="4156075"/>
              <a:ext cx="0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54" name="Line 648">
              <a:extLst>
                <a:ext uri="{FF2B5EF4-FFF2-40B4-BE49-F238E27FC236}">
                  <a16:creationId xmlns:a16="http://schemas.microsoft.com/office/drawing/2014/main" id="{9381990D-EF2C-4558-9DB7-D22BB713509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681788" y="4156075"/>
              <a:ext cx="4763" cy="4763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55" name="Line 649">
              <a:extLst>
                <a:ext uri="{FF2B5EF4-FFF2-40B4-BE49-F238E27FC236}">
                  <a16:creationId xmlns:a16="http://schemas.microsoft.com/office/drawing/2014/main" id="{F5ED82B8-E3D2-492B-86AA-925CA346B04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723063" y="4187825"/>
              <a:ext cx="3175" cy="4763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56" name="Line 650">
              <a:extLst>
                <a:ext uri="{FF2B5EF4-FFF2-40B4-BE49-F238E27FC236}">
                  <a16:creationId xmlns:a16="http://schemas.microsoft.com/office/drawing/2014/main" id="{2CD0BEF9-0D75-4BE0-9184-92DE5976F0B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767513" y="4219575"/>
              <a:ext cx="4763" cy="4763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57" name="Line 651">
              <a:extLst>
                <a:ext uri="{FF2B5EF4-FFF2-40B4-BE49-F238E27FC236}">
                  <a16:creationId xmlns:a16="http://schemas.microsoft.com/office/drawing/2014/main" id="{DDC60D5F-9A43-4253-80C8-398C2BA700D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813551" y="4251325"/>
              <a:ext cx="4763" cy="4763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58" name="Line 652">
              <a:extLst>
                <a:ext uri="{FF2B5EF4-FFF2-40B4-BE49-F238E27FC236}">
                  <a16:creationId xmlns:a16="http://schemas.microsoft.com/office/drawing/2014/main" id="{F78C2339-732C-4AD1-8C4C-AECD3AD4AA6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859588" y="4279900"/>
              <a:ext cx="4763" cy="4763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59" name="Line 653">
              <a:extLst>
                <a:ext uri="{FF2B5EF4-FFF2-40B4-BE49-F238E27FC236}">
                  <a16:creationId xmlns:a16="http://schemas.microsoft.com/office/drawing/2014/main" id="{3FFE6E0B-A4B0-4102-8D40-40C448AE6FE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905626" y="4311650"/>
              <a:ext cx="4763" cy="4763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60" name="Line 654">
              <a:extLst>
                <a:ext uri="{FF2B5EF4-FFF2-40B4-BE49-F238E27FC236}">
                  <a16:creationId xmlns:a16="http://schemas.microsoft.com/office/drawing/2014/main" id="{B68EDEE9-4DB0-465F-8B0E-7657AC2CF80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951663" y="4338638"/>
              <a:ext cx="3175" cy="4763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61" name="Line 655">
              <a:extLst>
                <a:ext uri="{FF2B5EF4-FFF2-40B4-BE49-F238E27FC236}">
                  <a16:creationId xmlns:a16="http://schemas.microsoft.com/office/drawing/2014/main" id="{ECE2F169-E3FC-48A5-A241-62FD1F11A81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996113" y="4370388"/>
              <a:ext cx="4763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62" name="Line 656">
              <a:extLst>
                <a:ext uri="{FF2B5EF4-FFF2-40B4-BE49-F238E27FC236}">
                  <a16:creationId xmlns:a16="http://schemas.microsoft.com/office/drawing/2014/main" id="{873CC27C-3B2D-43DF-9A12-9D526F7474B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042151" y="4398963"/>
              <a:ext cx="9525" cy="3175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63" name="Line 657">
              <a:extLst>
                <a:ext uri="{FF2B5EF4-FFF2-40B4-BE49-F238E27FC236}">
                  <a16:creationId xmlns:a16="http://schemas.microsoft.com/office/drawing/2014/main" id="{494A5E31-2F88-4FCD-8CB9-AE94311579E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092951" y="4425950"/>
              <a:ext cx="4763" cy="4763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64" name="Line 658">
              <a:extLst>
                <a:ext uri="{FF2B5EF4-FFF2-40B4-BE49-F238E27FC236}">
                  <a16:creationId xmlns:a16="http://schemas.microsoft.com/office/drawing/2014/main" id="{1EFBEAA1-4E8F-470A-9751-5E17DE58254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138988" y="4452938"/>
              <a:ext cx="4763" cy="4763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65" name="Line 659">
              <a:extLst>
                <a:ext uri="{FF2B5EF4-FFF2-40B4-BE49-F238E27FC236}">
                  <a16:creationId xmlns:a16="http://schemas.microsoft.com/office/drawing/2014/main" id="{7F4EF7C3-A953-4570-B31C-6D117A47591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183438" y="4484688"/>
              <a:ext cx="4763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66" name="Line 660">
              <a:extLst>
                <a:ext uri="{FF2B5EF4-FFF2-40B4-BE49-F238E27FC236}">
                  <a16:creationId xmlns:a16="http://schemas.microsoft.com/office/drawing/2014/main" id="{DF4C008D-D8B1-4EEF-84BD-12D0ABFFCC7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229476" y="4513263"/>
              <a:ext cx="9525" cy="3175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67" name="Line 661">
              <a:extLst>
                <a:ext uri="{FF2B5EF4-FFF2-40B4-BE49-F238E27FC236}">
                  <a16:creationId xmlns:a16="http://schemas.microsoft.com/office/drawing/2014/main" id="{E480E384-8F29-4259-B86B-97215E282A6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280276" y="4540250"/>
              <a:ext cx="4763" cy="4763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68" name="Line 662">
              <a:extLst>
                <a:ext uri="{FF2B5EF4-FFF2-40B4-BE49-F238E27FC236}">
                  <a16:creationId xmlns:a16="http://schemas.microsoft.com/office/drawing/2014/main" id="{D232E4A1-F7E8-49F8-8737-7D78EFE0571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326313" y="4567238"/>
              <a:ext cx="4763" cy="4763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69" name="Line 663">
              <a:extLst>
                <a:ext uri="{FF2B5EF4-FFF2-40B4-BE49-F238E27FC236}">
                  <a16:creationId xmlns:a16="http://schemas.microsoft.com/office/drawing/2014/main" id="{CF7B86E9-8062-45F0-B7B0-468FD733FC4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372351" y="4594225"/>
              <a:ext cx="7938" cy="4763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70" name="Line 664">
              <a:extLst>
                <a:ext uri="{FF2B5EF4-FFF2-40B4-BE49-F238E27FC236}">
                  <a16:creationId xmlns:a16="http://schemas.microsoft.com/office/drawing/2014/main" id="{95A547BC-72DD-422D-AB37-FCA36BD504B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421563" y="4622800"/>
              <a:ext cx="4763" cy="4763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71" name="Line 665">
              <a:extLst>
                <a:ext uri="{FF2B5EF4-FFF2-40B4-BE49-F238E27FC236}">
                  <a16:creationId xmlns:a16="http://schemas.microsoft.com/office/drawing/2014/main" id="{5F782543-0044-4EE2-BB44-1E1481BC132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467601" y="4649788"/>
              <a:ext cx="4763" cy="4763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72" name="Line 666">
              <a:extLst>
                <a:ext uri="{FF2B5EF4-FFF2-40B4-BE49-F238E27FC236}">
                  <a16:creationId xmlns:a16="http://schemas.microsoft.com/office/drawing/2014/main" id="{45D11DAF-805F-45E5-98F7-9BD6FE55F64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513638" y="4676775"/>
              <a:ext cx="4763" cy="4763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73" name="Line 667">
              <a:extLst>
                <a:ext uri="{FF2B5EF4-FFF2-40B4-BE49-F238E27FC236}">
                  <a16:creationId xmlns:a16="http://schemas.microsoft.com/office/drawing/2014/main" id="{50E7D844-613C-4FD8-A0F4-718761ED4DA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559676" y="4708525"/>
              <a:ext cx="7938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74" name="Line 668">
              <a:extLst>
                <a:ext uri="{FF2B5EF4-FFF2-40B4-BE49-F238E27FC236}">
                  <a16:creationId xmlns:a16="http://schemas.microsoft.com/office/drawing/2014/main" id="{F41B9DE3-3759-44CA-8928-AAB346194D3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608888" y="4737100"/>
              <a:ext cx="4763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75" name="Line 669">
              <a:extLst>
                <a:ext uri="{FF2B5EF4-FFF2-40B4-BE49-F238E27FC236}">
                  <a16:creationId xmlns:a16="http://schemas.microsoft.com/office/drawing/2014/main" id="{0FCFD81F-56C6-4632-8FF4-D9764E7F22A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654926" y="4764088"/>
              <a:ext cx="4763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76" name="Line 670">
              <a:extLst>
                <a:ext uri="{FF2B5EF4-FFF2-40B4-BE49-F238E27FC236}">
                  <a16:creationId xmlns:a16="http://schemas.microsoft.com/office/drawing/2014/main" id="{B64D2C0B-A232-4A1A-8A7A-AFE53F519A7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659688" y="4764088"/>
              <a:ext cx="0" cy="4763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77" name="Line 671">
              <a:extLst>
                <a:ext uri="{FF2B5EF4-FFF2-40B4-BE49-F238E27FC236}">
                  <a16:creationId xmlns:a16="http://schemas.microsoft.com/office/drawing/2014/main" id="{EBB043FE-139F-4308-98FC-2F56A3CB86E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705726" y="4791075"/>
              <a:ext cx="4763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78" name="Line 672">
              <a:extLst>
                <a:ext uri="{FF2B5EF4-FFF2-40B4-BE49-F238E27FC236}">
                  <a16:creationId xmlns:a16="http://schemas.microsoft.com/office/drawing/2014/main" id="{92572418-12CD-4CB4-AF64-F5AC158AB25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751763" y="4814888"/>
              <a:ext cx="3175" cy="4763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79" name="Line 673">
              <a:extLst>
                <a:ext uri="{FF2B5EF4-FFF2-40B4-BE49-F238E27FC236}">
                  <a16:creationId xmlns:a16="http://schemas.microsoft.com/office/drawing/2014/main" id="{EEA06145-3ECD-44AF-B2FD-D0D47481E43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800976" y="4837113"/>
              <a:ext cx="4763" cy="4763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80" name="Line 674">
              <a:extLst>
                <a:ext uri="{FF2B5EF4-FFF2-40B4-BE49-F238E27FC236}">
                  <a16:creationId xmlns:a16="http://schemas.microsoft.com/office/drawing/2014/main" id="{2A7B5564-F997-4243-ABB6-CEE84027909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851776" y="4859338"/>
              <a:ext cx="4763" cy="4763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81" name="Line 675">
              <a:extLst>
                <a:ext uri="{FF2B5EF4-FFF2-40B4-BE49-F238E27FC236}">
                  <a16:creationId xmlns:a16="http://schemas.microsoft.com/office/drawing/2014/main" id="{23D1160E-FDCA-42B8-B2F4-B7F5929B4BE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902576" y="4887913"/>
              <a:ext cx="3175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82" name="Line 676">
              <a:extLst>
                <a:ext uri="{FF2B5EF4-FFF2-40B4-BE49-F238E27FC236}">
                  <a16:creationId xmlns:a16="http://schemas.microsoft.com/office/drawing/2014/main" id="{F6A77E3F-FDE1-4F43-8F41-9C81696E124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947026" y="4910138"/>
              <a:ext cx="9525" cy="4763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83" name="Line 677">
              <a:extLst>
                <a:ext uri="{FF2B5EF4-FFF2-40B4-BE49-F238E27FC236}">
                  <a16:creationId xmlns:a16="http://schemas.microsoft.com/office/drawing/2014/main" id="{94321714-2966-4970-80CF-0319D1B79E4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997826" y="4933950"/>
              <a:ext cx="4763" cy="3175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84" name="Line 678">
              <a:extLst>
                <a:ext uri="{FF2B5EF4-FFF2-40B4-BE49-F238E27FC236}">
                  <a16:creationId xmlns:a16="http://schemas.microsoft.com/office/drawing/2014/main" id="{590AE43C-F670-415C-B5D0-CA05B749C2A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048626" y="4960938"/>
              <a:ext cx="4763" cy="4763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85" name="Line 679">
              <a:extLst>
                <a:ext uri="{FF2B5EF4-FFF2-40B4-BE49-F238E27FC236}">
                  <a16:creationId xmlns:a16="http://schemas.microsoft.com/office/drawing/2014/main" id="{2C6DC075-1932-49F0-9110-E3257420B88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094663" y="4987925"/>
              <a:ext cx="7938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86" name="Line 680">
              <a:extLst>
                <a:ext uri="{FF2B5EF4-FFF2-40B4-BE49-F238E27FC236}">
                  <a16:creationId xmlns:a16="http://schemas.microsoft.com/office/drawing/2014/main" id="{AB291EB9-22DE-4F83-959F-FA8D2522C64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143876" y="5010150"/>
              <a:ext cx="4763" cy="4763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87" name="Line 681">
              <a:extLst>
                <a:ext uri="{FF2B5EF4-FFF2-40B4-BE49-F238E27FC236}">
                  <a16:creationId xmlns:a16="http://schemas.microsoft.com/office/drawing/2014/main" id="{00326A4D-6A0A-4E37-A05A-32B8026460D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194676" y="5033963"/>
              <a:ext cx="4763" cy="4763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88" name="Line 682">
              <a:extLst>
                <a:ext uri="{FF2B5EF4-FFF2-40B4-BE49-F238E27FC236}">
                  <a16:creationId xmlns:a16="http://schemas.microsoft.com/office/drawing/2014/main" id="{448A516E-2048-4CF4-A397-4E4B2CE7AB0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240713" y="5060950"/>
              <a:ext cx="7938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89" name="Line 683">
              <a:extLst>
                <a:ext uri="{FF2B5EF4-FFF2-40B4-BE49-F238E27FC236}">
                  <a16:creationId xmlns:a16="http://schemas.microsoft.com/office/drawing/2014/main" id="{DBAF124B-FF15-4B07-8AB4-D633A05F73E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289926" y="5084763"/>
              <a:ext cx="9525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90" name="Line 684">
              <a:extLst>
                <a:ext uri="{FF2B5EF4-FFF2-40B4-BE49-F238E27FC236}">
                  <a16:creationId xmlns:a16="http://schemas.microsoft.com/office/drawing/2014/main" id="{95C6E61B-872F-4138-915F-50F3D7292FF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340726" y="5106988"/>
              <a:ext cx="9525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91" name="Line 685">
              <a:extLst>
                <a:ext uri="{FF2B5EF4-FFF2-40B4-BE49-F238E27FC236}">
                  <a16:creationId xmlns:a16="http://schemas.microsoft.com/office/drawing/2014/main" id="{BB5A282D-3EB8-41B4-AE2B-CE0F76D431A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391526" y="5124450"/>
              <a:ext cx="9525" cy="4763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92" name="Line 686">
              <a:extLst>
                <a:ext uri="{FF2B5EF4-FFF2-40B4-BE49-F238E27FC236}">
                  <a16:creationId xmlns:a16="http://schemas.microsoft.com/office/drawing/2014/main" id="{D8F7DCDD-2B15-41C3-A9EA-7D013D6DF9B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440738" y="5148263"/>
              <a:ext cx="9525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93" name="Line 687">
              <a:extLst>
                <a:ext uri="{FF2B5EF4-FFF2-40B4-BE49-F238E27FC236}">
                  <a16:creationId xmlns:a16="http://schemas.microsoft.com/office/drawing/2014/main" id="{EFAE6473-BCB7-41D2-940A-EC1A904E4B0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496301" y="5165725"/>
              <a:ext cx="4763" cy="4763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94" name="Line 688">
              <a:extLst>
                <a:ext uri="{FF2B5EF4-FFF2-40B4-BE49-F238E27FC236}">
                  <a16:creationId xmlns:a16="http://schemas.microsoft.com/office/drawing/2014/main" id="{F7A55FBC-54B4-47E3-82E4-21BC832B55A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547101" y="5189538"/>
              <a:ext cx="4763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95" name="Line 689">
              <a:extLst>
                <a:ext uri="{FF2B5EF4-FFF2-40B4-BE49-F238E27FC236}">
                  <a16:creationId xmlns:a16="http://schemas.microsoft.com/office/drawing/2014/main" id="{55C202CC-215D-4BFD-B3D3-A047007D5D3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596313" y="5207000"/>
              <a:ext cx="4763" cy="4763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96" name="Line 690">
              <a:extLst>
                <a:ext uri="{FF2B5EF4-FFF2-40B4-BE49-F238E27FC236}">
                  <a16:creationId xmlns:a16="http://schemas.microsoft.com/office/drawing/2014/main" id="{373939EE-6F2A-4452-B545-CCFBAF5A5AC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647113" y="5226050"/>
              <a:ext cx="9525" cy="4763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97" name="Line 691">
              <a:extLst>
                <a:ext uri="{FF2B5EF4-FFF2-40B4-BE49-F238E27FC236}">
                  <a16:creationId xmlns:a16="http://schemas.microsoft.com/office/drawing/2014/main" id="{49643249-2E15-4629-A251-F2953E35AAA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697913" y="5243513"/>
              <a:ext cx="7938" cy="4763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98" name="Line 692">
              <a:extLst>
                <a:ext uri="{FF2B5EF4-FFF2-40B4-BE49-F238E27FC236}">
                  <a16:creationId xmlns:a16="http://schemas.microsoft.com/office/drawing/2014/main" id="{EF702371-7397-4BDE-B218-BFAE49481F2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751888" y="5267325"/>
              <a:ext cx="4763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99" name="Line 693">
              <a:extLst>
                <a:ext uri="{FF2B5EF4-FFF2-40B4-BE49-F238E27FC236}">
                  <a16:creationId xmlns:a16="http://schemas.microsoft.com/office/drawing/2014/main" id="{68AB04CB-ECAD-4BA8-934E-8595C8568B7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802688" y="5280025"/>
              <a:ext cx="4763" cy="4763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00" name="Line 694">
              <a:extLst>
                <a:ext uri="{FF2B5EF4-FFF2-40B4-BE49-F238E27FC236}">
                  <a16:creationId xmlns:a16="http://schemas.microsoft.com/office/drawing/2014/main" id="{B4ACC008-E574-4C90-BC57-D11AB3C1AB7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853488" y="5299075"/>
              <a:ext cx="7938" cy="4763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01" name="Line 695">
              <a:extLst>
                <a:ext uri="{FF2B5EF4-FFF2-40B4-BE49-F238E27FC236}">
                  <a16:creationId xmlns:a16="http://schemas.microsoft.com/office/drawing/2014/main" id="{E08E186D-81A8-4C98-9037-1DFC9BA1934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907463" y="5316538"/>
              <a:ext cx="4763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02" name="Line 696">
              <a:extLst>
                <a:ext uri="{FF2B5EF4-FFF2-40B4-BE49-F238E27FC236}">
                  <a16:creationId xmlns:a16="http://schemas.microsoft.com/office/drawing/2014/main" id="{BBAE748B-FD8F-4D14-9711-2A94CE9EA9D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958263" y="5330825"/>
              <a:ext cx="0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03" name="Line 697">
              <a:extLst>
                <a:ext uri="{FF2B5EF4-FFF2-40B4-BE49-F238E27FC236}">
                  <a16:creationId xmlns:a16="http://schemas.microsoft.com/office/drawing/2014/main" id="{A58C6728-42B4-4B5C-8D2C-AF9265AC40B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958263" y="5330825"/>
              <a:ext cx="9525" cy="4763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04" name="Line 698">
              <a:extLst>
                <a:ext uri="{FF2B5EF4-FFF2-40B4-BE49-F238E27FC236}">
                  <a16:creationId xmlns:a16="http://schemas.microsoft.com/office/drawing/2014/main" id="{E8032EA4-1285-4324-B764-82ABD45E45F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012238" y="5345113"/>
              <a:ext cx="4763" cy="4763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05" name="Line 699">
              <a:extLst>
                <a:ext uri="{FF2B5EF4-FFF2-40B4-BE49-F238E27FC236}">
                  <a16:creationId xmlns:a16="http://schemas.microsoft.com/office/drawing/2014/main" id="{2C7A76F3-4B5A-42BB-BCD2-5147479CDD0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063038" y="5362575"/>
              <a:ext cx="4763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06" name="Line 700">
              <a:extLst>
                <a:ext uri="{FF2B5EF4-FFF2-40B4-BE49-F238E27FC236}">
                  <a16:creationId xmlns:a16="http://schemas.microsoft.com/office/drawing/2014/main" id="{4E19C923-434F-4642-9A76-A960D35EC3F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067801" y="5362575"/>
              <a:ext cx="4763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07" name="Line 701">
              <a:extLst>
                <a:ext uri="{FF2B5EF4-FFF2-40B4-BE49-F238E27FC236}">
                  <a16:creationId xmlns:a16="http://schemas.microsoft.com/office/drawing/2014/main" id="{DF97C503-D3BF-4DA4-A730-D199E1C0353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118601" y="5372100"/>
              <a:ext cx="7938" cy="4763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08" name="Line 702">
              <a:extLst>
                <a:ext uri="{FF2B5EF4-FFF2-40B4-BE49-F238E27FC236}">
                  <a16:creationId xmlns:a16="http://schemas.microsoft.com/office/drawing/2014/main" id="{AF89DD08-2FFA-405E-AEBC-6B032A32A82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172576" y="5386388"/>
              <a:ext cx="4763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09" name="Line 703">
              <a:extLst>
                <a:ext uri="{FF2B5EF4-FFF2-40B4-BE49-F238E27FC236}">
                  <a16:creationId xmlns:a16="http://schemas.microsoft.com/office/drawing/2014/main" id="{3AE43DE4-F498-48AB-BF70-4E4389237D2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177338" y="5386388"/>
              <a:ext cx="0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10" name="Line 704">
              <a:extLst>
                <a:ext uri="{FF2B5EF4-FFF2-40B4-BE49-F238E27FC236}">
                  <a16:creationId xmlns:a16="http://schemas.microsoft.com/office/drawing/2014/main" id="{B6107BF5-BE58-44FF-A53F-0B5CFFA7AC3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223376" y="5399088"/>
              <a:ext cx="9525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11" name="Line 705">
              <a:extLst>
                <a:ext uri="{FF2B5EF4-FFF2-40B4-BE49-F238E27FC236}">
                  <a16:creationId xmlns:a16="http://schemas.microsoft.com/office/drawing/2014/main" id="{FF5FB617-ED06-4AE2-9D8B-C5D141BCEF8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277351" y="5408613"/>
              <a:ext cx="9525" cy="4763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12" name="Line 706">
              <a:extLst>
                <a:ext uri="{FF2B5EF4-FFF2-40B4-BE49-F238E27FC236}">
                  <a16:creationId xmlns:a16="http://schemas.microsoft.com/office/drawing/2014/main" id="{6D04384F-F2AE-44F4-A731-02016788D75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286876" y="5413375"/>
              <a:ext cx="0" cy="0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13" name="Line 707">
              <a:extLst>
                <a:ext uri="{FF2B5EF4-FFF2-40B4-BE49-F238E27FC236}">
                  <a16:creationId xmlns:a16="http://schemas.microsoft.com/office/drawing/2014/main" id="{765C8316-3724-443E-9B6A-3CBEE934F86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332913" y="5418138"/>
              <a:ext cx="9525" cy="4763"/>
            </a:xfrm>
            <a:prstGeom prst="line">
              <a:avLst/>
            </a:prstGeom>
            <a:noFill/>
            <a:ln w="31750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grpSp>
          <p:nvGrpSpPr>
            <p:cNvPr id="2214" name="Group 2213">
              <a:extLst>
                <a:ext uri="{FF2B5EF4-FFF2-40B4-BE49-F238E27FC236}">
                  <a16:creationId xmlns:a16="http://schemas.microsoft.com/office/drawing/2014/main" id="{E76AB975-A241-4900-8D09-B5C8502BF8CD}"/>
                </a:ext>
              </a:extLst>
            </p:cNvPr>
            <p:cNvGrpSpPr/>
            <p:nvPr/>
          </p:nvGrpSpPr>
          <p:grpSpPr>
            <a:xfrm>
              <a:off x="5845176" y="3649664"/>
              <a:ext cx="201613" cy="104775"/>
              <a:chOff x="5754688" y="3668713"/>
              <a:chExt cx="201613" cy="104775"/>
            </a:xfrm>
          </p:grpSpPr>
          <p:sp>
            <p:nvSpPr>
              <p:cNvPr id="2220" name="Line 543">
                <a:extLst>
                  <a:ext uri="{FF2B5EF4-FFF2-40B4-BE49-F238E27FC236}">
                    <a16:creationId xmlns:a16="http://schemas.microsoft.com/office/drawing/2014/main" id="{BFFAF3BF-0EE7-45C8-99F0-76D74796CF3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754688" y="3668713"/>
                <a:ext cx="4763" cy="0"/>
              </a:xfrm>
              <a:prstGeom prst="line">
                <a:avLst/>
              </a:prstGeom>
              <a:noFill/>
              <a:ln w="31750">
                <a:solidFill>
                  <a:srgbClr val="1A476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21" name="Line 544">
                <a:extLst>
                  <a:ext uri="{FF2B5EF4-FFF2-40B4-BE49-F238E27FC236}">
                    <a16:creationId xmlns:a16="http://schemas.microsoft.com/office/drawing/2014/main" id="{39438CD7-0E26-4D5A-9844-15BE251D881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805488" y="3690938"/>
                <a:ext cx="4763" cy="4763"/>
              </a:xfrm>
              <a:prstGeom prst="line">
                <a:avLst/>
              </a:prstGeom>
              <a:noFill/>
              <a:ln w="31750">
                <a:solidFill>
                  <a:srgbClr val="1A476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22" name="Line 545">
                <a:extLst>
                  <a:ext uri="{FF2B5EF4-FFF2-40B4-BE49-F238E27FC236}">
                    <a16:creationId xmlns:a16="http://schemas.microsoft.com/office/drawing/2014/main" id="{E14271F1-6C8A-4B56-B924-A6D057AF2D7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849938" y="3717925"/>
                <a:ext cx="4763" cy="4763"/>
              </a:xfrm>
              <a:prstGeom prst="line">
                <a:avLst/>
              </a:prstGeom>
              <a:noFill/>
              <a:ln w="31750">
                <a:solidFill>
                  <a:srgbClr val="1A476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23" name="Line 546">
                <a:extLst>
                  <a:ext uri="{FF2B5EF4-FFF2-40B4-BE49-F238E27FC236}">
                    <a16:creationId xmlns:a16="http://schemas.microsoft.com/office/drawing/2014/main" id="{BABF22FE-8647-4A2B-8B5D-81B2514E612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854701" y="3722688"/>
                <a:ext cx="0" cy="0"/>
              </a:xfrm>
              <a:prstGeom prst="line">
                <a:avLst/>
              </a:prstGeom>
              <a:noFill/>
              <a:ln w="31750">
                <a:solidFill>
                  <a:srgbClr val="1A476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24" name="Line 547">
                <a:extLst>
                  <a:ext uri="{FF2B5EF4-FFF2-40B4-BE49-F238E27FC236}">
                    <a16:creationId xmlns:a16="http://schemas.microsoft.com/office/drawing/2014/main" id="{2A64A810-1EDD-4443-8CA7-0361554EC43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900738" y="3746500"/>
                <a:ext cx="4763" cy="4763"/>
              </a:xfrm>
              <a:prstGeom prst="line">
                <a:avLst/>
              </a:prstGeom>
              <a:noFill/>
              <a:ln w="31750">
                <a:solidFill>
                  <a:srgbClr val="1A476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25" name="Line 548">
                <a:extLst>
                  <a:ext uri="{FF2B5EF4-FFF2-40B4-BE49-F238E27FC236}">
                    <a16:creationId xmlns:a16="http://schemas.microsoft.com/office/drawing/2014/main" id="{820F204F-A29B-413D-AC7F-AADA227D6D9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946776" y="3768725"/>
                <a:ext cx="9525" cy="4763"/>
              </a:xfrm>
              <a:prstGeom prst="line">
                <a:avLst/>
              </a:prstGeom>
              <a:noFill/>
              <a:ln w="31750">
                <a:solidFill>
                  <a:srgbClr val="1A476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2215" name="Group 2214">
              <a:extLst>
                <a:ext uri="{FF2B5EF4-FFF2-40B4-BE49-F238E27FC236}">
                  <a16:creationId xmlns:a16="http://schemas.microsoft.com/office/drawing/2014/main" id="{094C5E91-7F21-4EAA-B263-B5EE32D7906B}"/>
                </a:ext>
              </a:extLst>
            </p:cNvPr>
            <p:cNvGrpSpPr/>
            <p:nvPr/>
          </p:nvGrpSpPr>
          <p:grpSpPr>
            <a:xfrm>
              <a:off x="5945189" y="2852737"/>
              <a:ext cx="114301" cy="22225"/>
              <a:chOff x="6180138" y="3024187"/>
              <a:chExt cx="114301" cy="22225"/>
            </a:xfrm>
          </p:grpSpPr>
          <p:sp>
            <p:nvSpPr>
              <p:cNvPr id="2216" name="Line 551">
                <a:extLst>
                  <a:ext uri="{FF2B5EF4-FFF2-40B4-BE49-F238E27FC236}">
                    <a16:creationId xmlns:a16="http://schemas.microsoft.com/office/drawing/2014/main" id="{A5DC5BA4-C5E2-4AF2-8410-5F039CE82AF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180138" y="3024187"/>
                <a:ext cx="9525" cy="0"/>
              </a:xfrm>
              <a:prstGeom prst="line">
                <a:avLst/>
              </a:prstGeom>
              <a:noFill/>
              <a:ln w="31750">
                <a:solidFill>
                  <a:srgbClr val="1A476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17" name="Line 552">
                <a:extLst>
                  <a:ext uri="{FF2B5EF4-FFF2-40B4-BE49-F238E27FC236}">
                    <a16:creationId xmlns:a16="http://schemas.microsoft.com/office/drawing/2014/main" id="{19D0ACA1-CD83-4DC4-977C-5F5F69AB161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234113" y="3032125"/>
                <a:ext cx="9525" cy="4763"/>
              </a:xfrm>
              <a:prstGeom prst="line">
                <a:avLst/>
              </a:prstGeom>
              <a:noFill/>
              <a:ln w="31750">
                <a:solidFill>
                  <a:srgbClr val="1A476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18" name="Line 553">
                <a:extLst>
                  <a:ext uri="{FF2B5EF4-FFF2-40B4-BE49-F238E27FC236}">
                    <a16:creationId xmlns:a16="http://schemas.microsoft.com/office/drawing/2014/main" id="{CD639DED-A33F-40E0-B80A-35E25B4610C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289676" y="3046412"/>
                <a:ext cx="0" cy="0"/>
              </a:xfrm>
              <a:prstGeom prst="line">
                <a:avLst/>
              </a:prstGeom>
              <a:noFill/>
              <a:ln w="31750">
                <a:solidFill>
                  <a:srgbClr val="1A476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19" name="Line 554">
                <a:extLst>
                  <a:ext uri="{FF2B5EF4-FFF2-40B4-BE49-F238E27FC236}">
                    <a16:creationId xmlns:a16="http://schemas.microsoft.com/office/drawing/2014/main" id="{2B20A05F-4537-4B58-B1A4-68446E39717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289676" y="3046412"/>
                <a:ext cx="4763" cy="0"/>
              </a:xfrm>
              <a:prstGeom prst="line">
                <a:avLst/>
              </a:prstGeom>
              <a:noFill/>
              <a:ln w="31750">
                <a:solidFill>
                  <a:srgbClr val="1A476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87718477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3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3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3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9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93" grpId="0" animBg="1"/>
      <p:bldP spid="394" grpId="0"/>
      <p:bldP spid="3" grpId="0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AutoShape 3">
            <a:extLst>
              <a:ext uri="{FF2B5EF4-FFF2-40B4-BE49-F238E27FC236}">
                <a16:creationId xmlns:a16="http://schemas.microsoft.com/office/drawing/2014/main" id="{790D92BF-4AC8-4663-AD14-5E0AACC3CB43}"/>
              </a:ext>
            </a:extLst>
          </p:cNvPr>
          <p:cNvSpPr>
            <a:spLocks noChangeAspect="1" noChangeArrowheads="1" noTextEdit="1"/>
          </p:cNvSpPr>
          <p:nvPr/>
        </p:nvSpPr>
        <p:spPr bwMode="auto">
          <a:xfrm>
            <a:off x="609601" y="0"/>
            <a:ext cx="10972800" cy="68580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" name="Rectangle 5">
            <a:extLst>
              <a:ext uri="{FF2B5EF4-FFF2-40B4-BE49-F238E27FC236}">
                <a16:creationId xmlns:a16="http://schemas.microsoft.com/office/drawing/2014/main" id="{FC997D1A-2F76-49D7-8D03-E7BC38DF701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4838" y="-4763"/>
            <a:ext cx="10982325" cy="6867526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" name="Rectangle 6">
            <a:extLst>
              <a:ext uri="{FF2B5EF4-FFF2-40B4-BE49-F238E27FC236}">
                <a16:creationId xmlns:a16="http://schemas.microsoft.com/office/drawing/2014/main" id="{04196C8D-965B-4CC6-93F0-199A85E3C4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9601" y="0"/>
            <a:ext cx="10968038" cy="6853238"/>
          </a:xfrm>
          <a:prstGeom prst="rect">
            <a:avLst/>
          </a:prstGeom>
          <a:solidFill>
            <a:srgbClr val="FFFFFF"/>
          </a:solidFill>
          <a:ln w="14288">
            <a:solidFill>
              <a:srgbClr val="FFFFF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" name="Rectangle 7">
            <a:extLst>
              <a:ext uri="{FF2B5EF4-FFF2-40B4-BE49-F238E27FC236}">
                <a16:creationId xmlns:a16="http://schemas.microsoft.com/office/drawing/2014/main" id="{D68319DD-4DBA-428F-A958-2C75026713A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25626" y="1230312"/>
            <a:ext cx="9615488" cy="4521201"/>
          </a:xfrm>
          <a:prstGeom prst="rect">
            <a:avLst/>
          </a:prstGeom>
          <a:solidFill>
            <a:srgbClr val="FFFFFF"/>
          </a:solidFill>
          <a:ln w="14288">
            <a:solidFill>
              <a:srgbClr val="FFFFF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3" name="Rectangle 41">
            <a:extLst>
              <a:ext uri="{FF2B5EF4-FFF2-40B4-BE49-F238E27FC236}">
                <a16:creationId xmlns:a16="http://schemas.microsoft.com/office/drawing/2014/main" id="{0C20494A-F157-4FB8-88F4-DD2E81B39F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79676" y="4481513"/>
            <a:ext cx="60325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500" b="0" i="0" u="none" strike="noStrike" cap="none" normalizeH="0" baseline="0">
                <a:ln>
                  <a:noFill/>
                </a:ln>
                <a:solidFill>
                  <a:srgbClr val="909090"/>
                </a:solidFill>
                <a:effectLst/>
                <a:latin typeface="Arial" panose="020B0604020202020204" pitchFamily="34" charset="0"/>
              </a:rPr>
              <a:t>$2.9K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44" name="Rectangle 42">
            <a:extLst>
              <a:ext uri="{FF2B5EF4-FFF2-40B4-BE49-F238E27FC236}">
                <a16:creationId xmlns:a16="http://schemas.microsoft.com/office/drawing/2014/main" id="{1FBE0385-538D-48CF-B766-A33BCB3477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78063" y="4745038"/>
            <a:ext cx="901700" cy="87313"/>
          </a:xfrm>
          <a:prstGeom prst="rect">
            <a:avLst/>
          </a:prstGeom>
          <a:solidFill>
            <a:srgbClr val="AFC97A"/>
          </a:solidFill>
          <a:ln w="14288">
            <a:solidFill>
              <a:srgbClr val="9BBB59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3" name="Freeform 57">
            <a:extLst>
              <a:ext uri="{FF2B5EF4-FFF2-40B4-BE49-F238E27FC236}">
                <a16:creationId xmlns:a16="http://schemas.microsoft.com/office/drawing/2014/main" id="{A54134BF-9C76-4CED-9FB3-951119BA6628}"/>
              </a:ext>
            </a:extLst>
          </p:cNvPr>
          <p:cNvSpPr>
            <a:spLocks/>
          </p:cNvSpPr>
          <p:nvPr/>
        </p:nvSpPr>
        <p:spPr bwMode="auto">
          <a:xfrm>
            <a:off x="1976438" y="4832350"/>
            <a:ext cx="9313863" cy="0"/>
          </a:xfrm>
          <a:custGeom>
            <a:avLst/>
            <a:gdLst>
              <a:gd name="T0" fmla="*/ 27 w 2037"/>
              <a:gd name="T1" fmla="*/ 62 w 2037"/>
              <a:gd name="T2" fmla="*/ 96 w 2037"/>
              <a:gd name="T3" fmla="*/ 130 w 2037"/>
              <a:gd name="T4" fmla="*/ 164 w 2037"/>
              <a:gd name="T5" fmla="*/ 198 w 2037"/>
              <a:gd name="T6" fmla="*/ 232 w 2037"/>
              <a:gd name="T7" fmla="*/ 266 w 2037"/>
              <a:gd name="T8" fmla="*/ 300 w 2037"/>
              <a:gd name="T9" fmla="*/ 334 w 2037"/>
              <a:gd name="T10" fmla="*/ 368 w 2037"/>
              <a:gd name="T11" fmla="*/ 402 w 2037"/>
              <a:gd name="T12" fmla="*/ 436 w 2037"/>
              <a:gd name="T13" fmla="*/ 470 w 2037"/>
              <a:gd name="T14" fmla="*/ 504 w 2037"/>
              <a:gd name="T15" fmla="*/ 538 w 2037"/>
              <a:gd name="T16" fmla="*/ 572 w 2037"/>
              <a:gd name="T17" fmla="*/ 606 w 2037"/>
              <a:gd name="T18" fmla="*/ 641 w 2037"/>
              <a:gd name="T19" fmla="*/ 675 w 2037"/>
              <a:gd name="T20" fmla="*/ 709 w 2037"/>
              <a:gd name="T21" fmla="*/ 743 w 2037"/>
              <a:gd name="T22" fmla="*/ 777 w 2037"/>
              <a:gd name="T23" fmla="*/ 811 w 2037"/>
              <a:gd name="T24" fmla="*/ 845 w 2037"/>
              <a:gd name="T25" fmla="*/ 879 w 2037"/>
              <a:gd name="T26" fmla="*/ 913 w 2037"/>
              <a:gd name="T27" fmla="*/ 947 w 2037"/>
              <a:gd name="T28" fmla="*/ 981 w 2037"/>
              <a:gd name="T29" fmla="*/ 1015 w 2037"/>
              <a:gd name="T30" fmla="*/ 1049 w 2037"/>
              <a:gd name="T31" fmla="*/ 1083 w 2037"/>
              <a:gd name="T32" fmla="*/ 1117 w 2037"/>
              <a:gd name="T33" fmla="*/ 1151 w 2037"/>
              <a:gd name="T34" fmla="*/ 1186 w 2037"/>
              <a:gd name="T35" fmla="*/ 1220 w 2037"/>
              <a:gd name="T36" fmla="*/ 1254 w 2037"/>
              <a:gd name="T37" fmla="*/ 1288 w 2037"/>
              <a:gd name="T38" fmla="*/ 1322 w 2037"/>
              <a:gd name="T39" fmla="*/ 1356 w 2037"/>
              <a:gd name="T40" fmla="*/ 1390 w 2037"/>
              <a:gd name="T41" fmla="*/ 1424 w 2037"/>
              <a:gd name="T42" fmla="*/ 1458 w 2037"/>
              <a:gd name="T43" fmla="*/ 1492 w 2037"/>
              <a:gd name="T44" fmla="*/ 1526 w 2037"/>
              <a:gd name="T45" fmla="*/ 1560 w 2037"/>
              <a:gd name="T46" fmla="*/ 1594 w 2037"/>
              <a:gd name="T47" fmla="*/ 1628 w 2037"/>
              <a:gd name="T48" fmla="*/ 1662 w 2037"/>
              <a:gd name="T49" fmla="*/ 1696 w 2037"/>
              <a:gd name="T50" fmla="*/ 1730 w 2037"/>
              <a:gd name="T51" fmla="*/ 1765 w 2037"/>
              <a:gd name="T52" fmla="*/ 1799 w 2037"/>
              <a:gd name="T53" fmla="*/ 1833 w 2037"/>
              <a:gd name="T54" fmla="*/ 1867 w 2037"/>
              <a:gd name="T55" fmla="*/ 1901 w 2037"/>
              <a:gd name="T56" fmla="*/ 1935 w 2037"/>
              <a:gd name="T57" fmla="*/ 1969 w 2037"/>
              <a:gd name="T58" fmla="*/ 2003 w 2037"/>
              <a:gd name="T59" fmla="*/ 2037 w 2037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  <a:cxn ang="0">
                <a:pos x="T13" y="0"/>
              </a:cxn>
              <a:cxn ang="0">
                <a:pos x="T14" y="0"/>
              </a:cxn>
              <a:cxn ang="0">
                <a:pos x="T15" y="0"/>
              </a:cxn>
              <a:cxn ang="0">
                <a:pos x="T16" y="0"/>
              </a:cxn>
              <a:cxn ang="0">
                <a:pos x="T17" y="0"/>
              </a:cxn>
              <a:cxn ang="0">
                <a:pos x="T18" y="0"/>
              </a:cxn>
              <a:cxn ang="0">
                <a:pos x="T19" y="0"/>
              </a:cxn>
              <a:cxn ang="0">
                <a:pos x="T20" y="0"/>
              </a:cxn>
              <a:cxn ang="0">
                <a:pos x="T21" y="0"/>
              </a:cxn>
              <a:cxn ang="0">
                <a:pos x="T22" y="0"/>
              </a:cxn>
              <a:cxn ang="0">
                <a:pos x="T23" y="0"/>
              </a:cxn>
              <a:cxn ang="0">
                <a:pos x="T24" y="0"/>
              </a:cxn>
              <a:cxn ang="0">
                <a:pos x="T25" y="0"/>
              </a:cxn>
              <a:cxn ang="0">
                <a:pos x="T26" y="0"/>
              </a:cxn>
              <a:cxn ang="0">
                <a:pos x="T27" y="0"/>
              </a:cxn>
              <a:cxn ang="0">
                <a:pos x="T28" y="0"/>
              </a:cxn>
              <a:cxn ang="0">
                <a:pos x="T29" y="0"/>
              </a:cxn>
              <a:cxn ang="0">
                <a:pos x="T30" y="0"/>
              </a:cxn>
              <a:cxn ang="0">
                <a:pos x="T31" y="0"/>
              </a:cxn>
              <a:cxn ang="0">
                <a:pos x="T32" y="0"/>
              </a:cxn>
              <a:cxn ang="0">
                <a:pos x="T33" y="0"/>
              </a:cxn>
              <a:cxn ang="0">
                <a:pos x="T34" y="0"/>
              </a:cxn>
              <a:cxn ang="0">
                <a:pos x="T35" y="0"/>
              </a:cxn>
              <a:cxn ang="0">
                <a:pos x="T36" y="0"/>
              </a:cxn>
              <a:cxn ang="0">
                <a:pos x="T37" y="0"/>
              </a:cxn>
              <a:cxn ang="0">
                <a:pos x="T38" y="0"/>
              </a:cxn>
              <a:cxn ang="0">
                <a:pos x="T39" y="0"/>
              </a:cxn>
              <a:cxn ang="0">
                <a:pos x="T40" y="0"/>
              </a:cxn>
              <a:cxn ang="0">
                <a:pos x="T41" y="0"/>
              </a:cxn>
              <a:cxn ang="0">
                <a:pos x="T42" y="0"/>
              </a:cxn>
              <a:cxn ang="0">
                <a:pos x="T43" y="0"/>
              </a:cxn>
              <a:cxn ang="0">
                <a:pos x="T44" y="0"/>
              </a:cxn>
              <a:cxn ang="0">
                <a:pos x="T45" y="0"/>
              </a:cxn>
              <a:cxn ang="0">
                <a:pos x="T46" y="0"/>
              </a:cxn>
              <a:cxn ang="0">
                <a:pos x="T47" y="0"/>
              </a:cxn>
              <a:cxn ang="0">
                <a:pos x="T48" y="0"/>
              </a:cxn>
              <a:cxn ang="0">
                <a:pos x="T49" y="0"/>
              </a:cxn>
              <a:cxn ang="0">
                <a:pos x="T50" y="0"/>
              </a:cxn>
              <a:cxn ang="0">
                <a:pos x="T51" y="0"/>
              </a:cxn>
              <a:cxn ang="0">
                <a:pos x="T52" y="0"/>
              </a:cxn>
              <a:cxn ang="0">
                <a:pos x="T53" y="0"/>
              </a:cxn>
              <a:cxn ang="0">
                <a:pos x="T54" y="0"/>
              </a:cxn>
              <a:cxn ang="0">
                <a:pos x="T55" y="0"/>
              </a:cxn>
              <a:cxn ang="0">
                <a:pos x="T56" y="0"/>
              </a:cxn>
              <a:cxn ang="0">
                <a:pos x="T57" y="0"/>
              </a:cxn>
              <a:cxn ang="0">
                <a:pos x="T58" y="0"/>
              </a:cxn>
              <a:cxn ang="0">
                <a:pos x="T59" y="0"/>
              </a:cxn>
            </a:cxnLst>
            <a:rect l="0" t="0" r="r" b="b"/>
            <a:pathLst>
              <a:path w="2037">
                <a:moveTo>
                  <a:pt x="0" y="0"/>
                </a:moveTo>
                <a:lnTo>
                  <a:pt x="7" y="0"/>
                </a:lnTo>
                <a:lnTo>
                  <a:pt x="14" y="0"/>
                </a:lnTo>
                <a:lnTo>
                  <a:pt x="21" y="0"/>
                </a:lnTo>
                <a:lnTo>
                  <a:pt x="27" y="0"/>
                </a:lnTo>
                <a:lnTo>
                  <a:pt x="34" y="0"/>
                </a:lnTo>
                <a:lnTo>
                  <a:pt x="41" y="0"/>
                </a:lnTo>
                <a:lnTo>
                  <a:pt x="48" y="0"/>
                </a:lnTo>
                <a:lnTo>
                  <a:pt x="55" y="0"/>
                </a:lnTo>
                <a:lnTo>
                  <a:pt x="62" y="0"/>
                </a:lnTo>
                <a:lnTo>
                  <a:pt x="68" y="0"/>
                </a:lnTo>
                <a:lnTo>
                  <a:pt x="75" y="0"/>
                </a:lnTo>
                <a:lnTo>
                  <a:pt x="82" y="0"/>
                </a:lnTo>
                <a:lnTo>
                  <a:pt x="89" y="0"/>
                </a:lnTo>
                <a:lnTo>
                  <a:pt x="96" y="0"/>
                </a:lnTo>
                <a:lnTo>
                  <a:pt x="102" y="0"/>
                </a:lnTo>
                <a:lnTo>
                  <a:pt x="109" y="0"/>
                </a:lnTo>
                <a:lnTo>
                  <a:pt x="116" y="0"/>
                </a:lnTo>
                <a:lnTo>
                  <a:pt x="123" y="0"/>
                </a:lnTo>
                <a:lnTo>
                  <a:pt x="130" y="0"/>
                </a:lnTo>
                <a:lnTo>
                  <a:pt x="136" y="0"/>
                </a:lnTo>
                <a:lnTo>
                  <a:pt x="143" y="0"/>
                </a:lnTo>
                <a:lnTo>
                  <a:pt x="150" y="0"/>
                </a:lnTo>
                <a:lnTo>
                  <a:pt x="157" y="0"/>
                </a:lnTo>
                <a:lnTo>
                  <a:pt x="164" y="0"/>
                </a:lnTo>
                <a:lnTo>
                  <a:pt x="171" y="0"/>
                </a:lnTo>
                <a:lnTo>
                  <a:pt x="177" y="0"/>
                </a:lnTo>
                <a:lnTo>
                  <a:pt x="184" y="0"/>
                </a:lnTo>
                <a:lnTo>
                  <a:pt x="191" y="0"/>
                </a:lnTo>
                <a:lnTo>
                  <a:pt x="198" y="0"/>
                </a:lnTo>
                <a:lnTo>
                  <a:pt x="205" y="0"/>
                </a:lnTo>
                <a:lnTo>
                  <a:pt x="211" y="0"/>
                </a:lnTo>
                <a:lnTo>
                  <a:pt x="218" y="0"/>
                </a:lnTo>
                <a:lnTo>
                  <a:pt x="225" y="0"/>
                </a:lnTo>
                <a:lnTo>
                  <a:pt x="232" y="0"/>
                </a:lnTo>
                <a:lnTo>
                  <a:pt x="239" y="0"/>
                </a:lnTo>
                <a:lnTo>
                  <a:pt x="245" y="0"/>
                </a:lnTo>
                <a:lnTo>
                  <a:pt x="252" y="0"/>
                </a:lnTo>
                <a:lnTo>
                  <a:pt x="259" y="0"/>
                </a:lnTo>
                <a:lnTo>
                  <a:pt x="266" y="0"/>
                </a:lnTo>
                <a:lnTo>
                  <a:pt x="273" y="0"/>
                </a:lnTo>
                <a:lnTo>
                  <a:pt x="280" y="0"/>
                </a:lnTo>
                <a:lnTo>
                  <a:pt x="286" y="0"/>
                </a:lnTo>
                <a:lnTo>
                  <a:pt x="293" y="0"/>
                </a:lnTo>
                <a:lnTo>
                  <a:pt x="300" y="0"/>
                </a:lnTo>
                <a:lnTo>
                  <a:pt x="307" y="0"/>
                </a:lnTo>
                <a:lnTo>
                  <a:pt x="314" y="0"/>
                </a:lnTo>
                <a:lnTo>
                  <a:pt x="320" y="0"/>
                </a:lnTo>
                <a:lnTo>
                  <a:pt x="327" y="0"/>
                </a:lnTo>
                <a:lnTo>
                  <a:pt x="334" y="0"/>
                </a:lnTo>
                <a:lnTo>
                  <a:pt x="341" y="0"/>
                </a:lnTo>
                <a:lnTo>
                  <a:pt x="348" y="0"/>
                </a:lnTo>
                <a:lnTo>
                  <a:pt x="354" y="0"/>
                </a:lnTo>
                <a:lnTo>
                  <a:pt x="361" y="0"/>
                </a:lnTo>
                <a:lnTo>
                  <a:pt x="368" y="0"/>
                </a:lnTo>
                <a:lnTo>
                  <a:pt x="375" y="0"/>
                </a:lnTo>
                <a:lnTo>
                  <a:pt x="382" y="0"/>
                </a:lnTo>
                <a:lnTo>
                  <a:pt x="388" y="0"/>
                </a:lnTo>
                <a:lnTo>
                  <a:pt x="395" y="0"/>
                </a:lnTo>
                <a:lnTo>
                  <a:pt x="402" y="0"/>
                </a:lnTo>
                <a:lnTo>
                  <a:pt x="409" y="0"/>
                </a:lnTo>
                <a:lnTo>
                  <a:pt x="416" y="0"/>
                </a:lnTo>
                <a:lnTo>
                  <a:pt x="423" y="0"/>
                </a:lnTo>
                <a:lnTo>
                  <a:pt x="429" y="0"/>
                </a:lnTo>
                <a:lnTo>
                  <a:pt x="436" y="0"/>
                </a:lnTo>
                <a:lnTo>
                  <a:pt x="443" y="0"/>
                </a:lnTo>
                <a:lnTo>
                  <a:pt x="450" y="0"/>
                </a:lnTo>
                <a:lnTo>
                  <a:pt x="457" y="0"/>
                </a:lnTo>
                <a:lnTo>
                  <a:pt x="463" y="0"/>
                </a:lnTo>
                <a:lnTo>
                  <a:pt x="470" y="0"/>
                </a:lnTo>
                <a:lnTo>
                  <a:pt x="477" y="0"/>
                </a:lnTo>
                <a:lnTo>
                  <a:pt x="484" y="0"/>
                </a:lnTo>
                <a:lnTo>
                  <a:pt x="491" y="0"/>
                </a:lnTo>
                <a:lnTo>
                  <a:pt x="497" y="0"/>
                </a:lnTo>
                <a:lnTo>
                  <a:pt x="504" y="0"/>
                </a:lnTo>
                <a:lnTo>
                  <a:pt x="511" y="0"/>
                </a:lnTo>
                <a:lnTo>
                  <a:pt x="518" y="0"/>
                </a:lnTo>
                <a:lnTo>
                  <a:pt x="525" y="0"/>
                </a:lnTo>
                <a:lnTo>
                  <a:pt x="532" y="0"/>
                </a:lnTo>
                <a:lnTo>
                  <a:pt x="538" y="0"/>
                </a:lnTo>
                <a:lnTo>
                  <a:pt x="545" y="0"/>
                </a:lnTo>
                <a:lnTo>
                  <a:pt x="552" y="0"/>
                </a:lnTo>
                <a:lnTo>
                  <a:pt x="559" y="0"/>
                </a:lnTo>
                <a:lnTo>
                  <a:pt x="566" y="0"/>
                </a:lnTo>
                <a:lnTo>
                  <a:pt x="572" y="0"/>
                </a:lnTo>
                <a:lnTo>
                  <a:pt x="579" y="0"/>
                </a:lnTo>
                <a:lnTo>
                  <a:pt x="586" y="0"/>
                </a:lnTo>
                <a:lnTo>
                  <a:pt x="593" y="0"/>
                </a:lnTo>
                <a:lnTo>
                  <a:pt x="600" y="0"/>
                </a:lnTo>
                <a:lnTo>
                  <a:pt x="606" y="0"/>
                </a:lnTo>
                <a:lnTo>
                  <a:pt x="613" y="0"/>
                </a:lnTo>
                <a:lnTo>
                  <a:pt x="620" y="0"/>
                </a:lnTo>
                <a:lnTo>
                  <a:pt x="627" y="0"/>
                </a:lnTo>
                <a:lnTo>
                  <a:pt x="634" y="0"/>
                </a:lnTo>
                <a:lnTo>
                  <a:pt x="641" y="0"/>
                </a:lnTo>
                <a:lnTo>
                  <a:pt x="647" y="0"/>
                </a:lnTo>
                <a:lnTo>
                  <a:pt x="654" y="0"/>
                </a:lnTo>
                <a:lnTo>
                  <a:pt x="661" y="0"/>
                </a:lnTo>
                <a:lnTo>
                  <a:pt x="668" y="0"/>
                </a:lnTo>
                <a:lnTo>
                  <a:pt x="675" y="0"/>
                </a:lnTo>
                <a:lnTo>
                  <a:pt x="681" y="0"/>
                </a:lnTo>
                <a:lnTo>
                  <a:pt x="688" y="0"/>
                </a:lnTo>
                <a:lnTo>
                  <a:pt x="695" y="0"/>
                </a:lnTo>
                <a:lnTo>
                  <a:pt x="702" y="0"/>
                </a:lnTo>
                <a:lnTo>
                  <a:pt x="709" y="0"/>
                </a:lnTo>
                <a:lnTo>
                  <a:pt x="715" y="0"/>
                </a:lnTo>
                <a:lnTo>
                  <a:pt x="722" y="0"/>
                </a:lnTo>
                <a:lnTo>
                  <a:pt x="729" y="0"/>
                </a:lnTo>
                <a:lnTo>
                  <a:pt x="736" y="0"/>
                </a:lnTo>
                <a:lnTo>
                  <a:pt x="743" y="0"/>
                </a:lnTo>
                <a:lnTo>
                  <a:pt x="750" y="0"/>
                </a:lnTo>
                <a:lnTo>
                  <a:pt x="756" y="0"/>
                </a:lnTo>
                <a:lnTo>
                  <a:pt x="763" y="0"/>
                </a:lnTo>
                <a:lnTo>
                  <a:pt x="770" y="0"/>
                </a:lnTo>
                <a:lnTo>
                  <a:pt x="777" y="0"/>
                </a:lnTo>
                <a:lnTo>
                  <a:pt x="784" y="0"/>
                </a:lnTo>
                <a:lnTo>
                  <a:pt x="790" y="0"/>
                </a:lnTo>
                <a:lnTo>
                  <a:pt x="797" y="0"/>
                </a:lnTo>
                <a:lnTo>
                  <a:pt x="804" y="0"/>
                </a:lnTo>
                <a:lnTo>
                  <a:pt x="811" y="0"/>
                </a:lnTo>
                <a:lnTo>
                  <a:pt x="818" y="0"/>
                </a:lnTo>
                <a:lnTo>
                  <a:pt x="824" y="0"/>
                </a:lnTo>
                <a:lnTo>
                  <a:pt x="831" y="0"/>
                </a:lnTo>
                <a:lnTo>
                  <a:pt x="838" y="0"/>
                </a:lnTo>
                <a:lnTo>
                  <a:pt x="845" y="0"/>
                </a:lnTo>
                <a:lnTo>
                  <a:pt x="852" y="0"/>
                </a:lnTo>
                <a:lnTo>
                  <a:pt x="859" y="0"/>
                </a:lnTo>
                <a:lnTo>
                  <a:pt x="865" y="0"/>
                </a:lnTo>
                <a:lnTo>
                  <a:pt x="872" y="0"/>
                </a:lnTo>
                <a:lnTo>
                  <a:pt x="879" y="0"/>
                </a:lnTo>
                <a:lnTo>
                  <a:pt x="886" y="0"/>
                </a:lnTo>
                <a:lnTo>
                  <a:pt x="893" y="0"/>
                </a:lnTo>
                <a:lnTo>
                  <a:pt x="899" y="0"/>
                </a:lnTo>
                <a:lnTo>
                  <a:pt x="906" y="0"/>
                </a:lnTo>
                <a:lnTo>
                  <a:pt x="913" y="0"/>
                </a:lnTo>
                <a:lnTo>
                  <a:pt x="920" y="0"/>
                </a:lnTo>
                <a:lnTo>
                  <a:pt x="927" y="0"/>
                </a:lnTo>
                <a:lnTo>
                  <a:pt x="933" y="0"/>
                </a:lnTo>
                <a:lnTo>
                  <a:pt x="940" y="0"/>
                </a:lnTo>
                <a:lnTo>
                  <a:pt x="947" y="0"/>
                </a:lnTo>
                <a:lnTo>
                  <a:pt x="954" y="0"/>
                </a:lnTo>
                <a:lnTo>
                  <a:pt x="961" y="0"/>
                </a:lnTo>
                <a:lnTo>
                  <a:pt x="968" y="0"/>
                </a:lnTo>
                <a:lnTo>
                  <a:pt x="974" y="0"/>
                </a:lnTo>
                <a:lnTo>
                  <a:pt x="981" y="0"/>
                </a:lnTo>
                <a:lnTo>
                  <a:pt x="988" y="0"/>
                </a:lnTo>
                <a:lnTo>
                  <a:pt x="995" y="0"/>
                </a:lnTo>
                <a:lnTo>
                  <a:pt x="1002" y="0"/>
                </a:lnTo>
                <a:lnTo>
                  <a:pt x="1008" y="0"/>
                </a:lnTo>
                <a:lnTo>
                  <a:pt x="1015" y="0"/>
                </a:lnTo>
                <a:lnTo>
                  <a:pt x="1022" y="0"/>
                </a:lnTo>
                <a:lnTo>
                  <a:pt x="1029" y="0"/>
                </a:lnTo>
                <a:lnTo>
                  <a:pt x="1036" y="0"/>
                </a:lnTo>
                <a:lnTo>
                  <a:pt x="1042" y="0"/>
                </a:lnTo>
                <a:lnTo>
                  <a:pt x="1049" y="0"/>
                </a:lnTo>
                <a:lnTo>
                  <a:pt x="1056" y="0"/>
                </a:lnTo>
                <a:lnTo>
                  <a:pt x="1063" y="0"/>
                </a:lnTo>
                <a:lnTo>
                  <a:pt x="1070" y="0"/>
                </a:lnTo>
                <a:lnTo>
                  <a:pt x="1077" y="0"/>
                </a:lnTo>
                <a:lnTo>
                  <a:pt x="1083" y="0"/>
                </a:lnTo>
                <a:lnTo>
                  <a:pt x="1090" y="0"/>
                </a:lnTo>
                <a:lnTo>
                  <a:pt x="1097" y="0"/>
                </a:lnTo>
                <a:lnTo>
                  <a:pt x="1104" y="0"/>
                </a:lnTo>
                <a:lnTo>
                  <a:pt x="1111" y="0"/>
                </a:lnTo>
                <a:lnTo>
                  <a:pt x="1117" y="0"/>
                </a:lnTo>
                <a:lnTo>
                  <a:pt x="1124" y="0"/>
                </a:lnTo>
                <a:lnTo>
                  <a:pt x="1131" y="0"/>
                </a:lnTo>
                <a:lnTo>
                  <a:pt x="1138" y="0"/>
                </a:lnTo>
                <a:lnTo>
                  <a:pt x="1145" y="0"/>
                </a:lnTo>
                <a:lnTo>
                  <a:pt x="1151" y="0"/>
                </a:lnTo>
                <a:lnTo>
                  <a:pt x="1158" y="0"/>
                </a:lnTo>
                <a:lnTo>
                  <a:pt x="1165" y="0"/>
                </a:lnTo>
                <a:lnTo>
                  <a:pt x="1172" y="0"/>
                </a:lnTo>
                <a:lnTo>
                  <a:pt x="1179" y="0"/>
                </a:lnTo>
                <a:lnTo>
                  <a:pt x="1186" y="0"/>
                </a:lnTo>
                <a:lnTo>
                  <a:pt x="1192" y="0"/>
                </a:lnTo>
                <a:lnTo>
                  <a:pt x="1199" y="0"/>
                </a:lnTo>
                <a:lnTo>
                  <a:pt x="1206" y="0"/>
                </a:lnTo>
                <a:lnTo>
                  <a:pt x="1213" y="0"/>
                </a:lnTo>
                <a:lnTo>
                  <a:pt x="1220" y="0"/>
                </a:lnTo>
                <a:lnTo>
                  <a:pt x="1226" y="0"/>
                </a:lnTo>
                <a:lnTo>
                  <a:pt x="1233" y="0"/>
                </a:lnTo>
                <a:lnTo>
                  <a:pt x="1240" y="0"/>
                </a:lnTo>
                <a:lnTo>
                  <a:pt x="1247" y="0"/>
                </a:lnTo>
                <a:lnTo>
                  <a:pt x="1254" y="0"/>
                </a:lnTo>
                <a:lnTo>
                  <a:pt x="1260" y="0"/>
                </a:lnTo>
                <a:lnTo>
                  <a:pt x="1267" y="0"/>
                </a:lnTo>
                <a:lnTo>
                  <a:pt x="1274" y="0"/>
                </a:lnTo>
                <a:lnTo>
                  <a:pt x="1281" y="0"/>
                </a:lnTo>
                <a:lnTo>
                  <a:pt x="1288" y="0"/>
                </a:lnTo>
                <a:lnTo>
                  <a:pt x="1294" y="0"/>
                </a:lnTo>
                <a:lnTo>
                  <a:pt x="1301" y="0"/>
                </a:lnTo>
                <a:lnTo>
                  <a:pt x="1308" y="0"/>
                </a:lnTo>
                <a:lnTo>
                  <a:pt x="1315" y="0"/>
                </a:lnTo>
                <a:lnTo>
                  <a:pt x="1322" y="0"/>
                </a:lnTo>
                <a:lnTo>
                  <a:pt x="1329" y="0"/>
                </a:lnTo>
                <a:lnTo>
                  <a:pt x="1335" y="0"/>
                </a:lnTo>
                <a:lnTo>
                  <a:pt x="1342" y="0"/>
                </a:lnTo>
                <a:lnTo>
                  <a:pt x="1349" y="0"/>
                </a:lnTo>
                <a:lnTo>
                  <a:pt x="1356" y="0"/>
                </a:lnTo>
                <a:lnTo>
                  <a:pt x="1363" y="0"/>
                </a:lnTo>
                <a:lnTo>
                  <a:pt x="1369" y="0"/>
                </a:lnTo>
                <a:lnTo>
                  <a:pt x="1376" y="0"/>
                </a:lnTo>
                <a:lnTo>
                  <a:pt x="1383" y="0"/>
                </a:lnTo>
                <a:lnTo>
                  <a:pt x="1390" y="0"/>
                </a:lnTo>
                <a:lnTo>
                  <a:pt x="1397" y="0"/>
                </a:lnTo>
                <a:lnTo>
                  <a:pt x="1403" y="0"/>
                </a:lnTo>
                <a:lnTo>
                  <a:pt x="1410" y="0"/>
                </a:lnTo>
                <a:lnTo>
                  <a:pt x="1417" y="0"/>
                </a:lnTo>
                <a:lnTo>
                  <a:pt x="1424" y="0"/>
                </a:lnTo>
                <a:lnTo>
                  <a:pt x="1431" y="0"/>
                </a:lnTo>
                <a:lnTo>
                  <a:pt x="1438" y="0"/>
                </a:lnTo>
                <a:lnTo>
                  <a:pt x="1444" y="0"/>
                </a:lnTo>
                <a:lnTo>
                  <a:pt x="1451" y="0"/>
                </a:lnTo>
                <a:lnTo>
                  <a:pt x="1458" y="0"/>
                </a:lnTo>
                <a:lnTo>
                  <a:pt x="1465" y="0"/>
                </a:lnTo>
                <a:lnTo>
                  <a:pt x="1472" y="0"/>
                </a:lnTo>
                <a:lnTo>
                  <a:pt x="1478" y="0"/>
                </a:lnTo>
                <a:lnTo>
                  <a:pt x="1485" y="0"/>
                </a:lnTo>
                <a:lnTo>
                  <a:pt x="1492" y="0"/>
                </a:lnTo>
                <a:lnTo>
                  <a:pt x="1499" y="0"/>
                </a:lnTo>
                <a:lnTo>
                  <a:pt x="1506" y="0"/>
                </a:lnTo>
                <a:lnTo>
                  <a:pt x="1512" y="0"/>
                </a:lnTo>
                <a:lnTo>
                  <a:pt x="1519" y="0"/>
                </a:lnTo>
                <a:lnTo>
                  <a:pt x="1526" y="0"/>
                </a:lnTo>
                <a:lnTo>
                  <a:pt x="1533" y="0"/>
                </a:lnTo>
                <a:lnTo>
                  <a:pt x="1540" y="0"/>
                </a:lnTo>
                <a:lnTo>
                  <a:pt x="1547" y="0"/>
                </a:lnTo>
                <a:lnTo>
                  <a:pt x="1553" y="0"/>
                </a:lnTo>
                <a:lnTo>
                  <a:pt x="1560" y="0"/>
                </a:lnTo>
                <a:lnTo>
                  <a:pt x="1567" y="0"/>
                </a:lnTo>
                <a:lnTo>
                  <a:pt x="1574" y="0"/>
                </a:lnTo>
                <a:lnTo>
                  <a:pt x="1581" y="0"/>
                </a:lnTo>
                <a:lnTo>
                  <a:pt x="1587" y="0"/>
                </a:lnTo>
                <a:lnTo>
                  <a:pt x="1594" y="0"/>
                </a:lnTo>
                <a:lnTo>
                  <a:pt x="1601" y="0"/>
                </a:lnTo>
                <a:lnTo>
                  <a:pt x="1608" y="0"/>
                </a:lnTo>
                <a:lnTo>
                  <a:pt x="1615" y="0"/>
                </a:lnTo>
                <a:lnTo>
                  <a:pt x="1621" y="0"/>
                </a:lnTo>
                <a:lnTo>
                  <a:pt x="1628" y="0"/>
                </a:lnTo>
                <a:lnTo>
                  <a:pt x="1635" y="0"/>
                </a:lnTo>
                <a:lnTo>
                  <a:pt x="1642" y="0"/>
                </a:lnTo>
                <a:lnTo>
                  <a:pt x="1649" y="0"/>
                </a:lnTo>
                <a:lnTo>
                  <a:pt x="1656" y="0"/>
                </a:lnTo>
                <a:lnTo>
                  <a:pt x="1662" y="0"/>
                </a:lnTo>
                <a:lnTo>
                  <a:pt x="1669" y="0"/>
                </a:lnTo>
                <a:lnTo>
                  <a:pt x="1676" y="0"/>
                </a:lnTo>
                <a:lnTo>
                  <a:pt x="1683" y="0"/>
                </a:lnTo>
                <a:lnTo>
                  <a:pt x="1690" y="0"/>
                </a:lnTo>
                <a:lnTo>
                  <a:pt x="1696" y="0"/>
                </a:lnTo>
                <a:lnTo>
                  <a:pt x="1703" y="0"/>
                </a:lnTo>
                <a:lnTo>
                  <a:pt x="1710" y="0"/>
                </a:lnTo>
                <a:lnTo>
                  <a:pt x="1717" y="0"/>
                </a:lnTo>
                <a:lnTo>
                  <a:pt x="1724" y="0"/>
                </a:lnTo>
                <a:lnTo>
                  <a:pt x="1730" y="0"/>
                </a:lnTo>
                <a:lnTo>
                  <a:pt x="1737" y="0"/>
                </a:lnTo>
                <a:lnTo>
                  <a:pt x="1744" y="0"/>
                </a:lnTo>
                <a:lnTo>
                  <a:pt x="1751" y="0"/>
                </a:lnTo>
                <a:lnTo>
                  <a:pt x="1758" y="0"/>
                </a:lnTo>
                <a:lnTo>
                  <a:pt x="1765" y="0"/>
                </a:lnTo>
                <a:lnTo>
                  <a:pt x="1771" y="0"/>
                </a:lnTo>
                <a:lnTo>
                  <a:pt x="1778" y="0"/>
                </a:lnTo>
                <a:lnTo>
                  <a:pt x="1785" y="0"/>
                </a:lnTo>
                <a:lnTo>
                  <a:pt x="1792" y="0"/>
                </a:lnTo>
                <a:lnTo>
                  <a:pt x="1799" y="0"/>
                </a:lnTo>
                <a:lnTo>
                  <a:pt x="1805" y="0"/>
                </a:lnTo>
                <a:lnTo>
                  <a:pt x="1812" y="0"/>
                </a:lnTo>
                <a:lnTo>
                  <a:pt x="1819" y="0"/>
                </a:lnTo>
                <a:lnTo>
                  <a:pt x="1826" y="0"/>
                </a:lnTo>
                <a:lnTo>
                  <a:pt x="1833" y="0"/>
                </a:lnTo>
                <a:lnTo>
                  <a:pt x="1839" y="0"/>
                </a:lnTo>
                <a:lnTo>
                  <a:pt x="1846" y="0"/>
                </a:lnTo>
                <a:lnTo>
                  <a:pt x="1853" y="0"/>
                </a:lnTo>
                <a:lnTo>
                  <a:pt x="1860" y="0"/>
                </a:lnTo>
                <a:lnTo>
                  <a:pt x="1867" y="0"/>
                </a:lnTo>
                <a:lnTo>
                  <a:pt x="1874" y="0"/>
                </a:lnTo>
                <a:lnTo>
                  <a:pt x="1880" y="0"/>
                </a:lnTo>
                <a:lnTo>
                  <a:pt x="1887" y="0"/>
                </a:lnTo>
                <a:lnTo>
                  <a:pt x="1894" y="0"/>
                </a:lnTo>
                <a:lnTo>
                  <a:pt x="1901" y="0"/>
                </a:lnTo>
                <a:lnTo>
                  <a:pt x="1908" y="0"/>
                </a:lnTo>
                <a:lnTo>
                  <a:pt x="1914" y="0"/>
                </a:lnTo>
                <a:lnTo>
                  <a:pt x="1921" y="0"/>
                </a:lnTo>
                <a:lnTo>
                  <a:pt x="1928" y="0"/>
                </a:lnTo>
                <a:lnTo>
                  <a:pt x="1935" y="0"/>
                </a:lnTo>
                <a:lnTo>
                  <a:pt x="1942" y="0"/>
                </a:lnTo>
                <a:lnTo>
                  <a:pt x="1948" y="0"/>
                </a:lnTo>
                <a:lnTo>
                  <a:pt x="1955" y="0"/>
                </a:lnTo>
                <a:lnTo>
                  <a:pt x="1962" y="0"/>
                </a:lnTo>
                <a:lnTo>
                  <a:pt x="1969" y="0"/>
                </a:lnTo>
                <a:lnTo>
                  <a:pt x="1976" y="0"/>
                </a:lnTo>
                <a:lnTo>
                  <a:pt x="1983" y="0"/>
                </a:lnTo>
                <a:lnTo>
                  <a:pt x="1989" y="0"/>
                </a:lnTo>
                <a:lnTo>
                  <a:pt x="1996" y="0"/>
                </a:lnTo>
                <a:lnTo>
                  <a:pt x="2003" y="0"/>
                </a:lnTo>
                <a:lnTo>
                  <a:pt x="2010" y="0"/>
                </a:lnTo>
                <a:lnTo>
                  <a:pt x="2017" y="0"/>
                </a:lnTo>
                <a:lnTo>
                  <a:pt x="2023" y="0"/>
                </a:lnTo>
                <a:lnTo>
                  <a:pt x="2030" y="0"/>
                </a:lnTo>
                <a:lnTo>
                  <a:pt x="2037" y="0"/>
                </a:lnTo>
              </a:path>
            </a:pathLst>
          </a:custGeom>
          <a:noFill/>
          <a:ln w="14288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4" name="Line 58">
            <a:extLst>
              <a:ext uri="{FF2B5EF4-FFF2-40B4-BE49-F238E27FC236}">
                <a16:creationId xmlns:a16="http://schemas.microsoft.com/office/drawing/2014/main" id="{408EBB94-0D5B-4F0B-85DA-C9CEB2B79412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825626" y="1230312"/>
            <a:ext cx="0" cy="4521201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5" name="Rectangle 59">
            <a:extLst>
              <a:ext uri="{FF2B5EF4-FFF2-40B4-BE49-F238E27FC236}">
                <a16:creationId xmlns:a16="http://schemas.microsoft.com/office/drawing/2014/main" id="{E0A6285F-A44B-4877-A356-B5A3F53849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44601" y="5464175"/>
            <a:ext cx="654050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-25K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66" name="Rectangle 60">
            <a:extLst>
              <a:ext uri="{FF2B5EF4-FFF2-40B4-BE49-F238E27FC236}">
                <a16:creationId xmlns:a16="http://schemas.microsoft.com/office/drawing/2014/main" id="{E349683C-E20B-4EBF-B0A9-4B77EECBE46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38301" y="4700588"/>
            <a:ext cx="255588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0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67" name="Rectangle 61">
            <a:extLst>
              <a:ext uri="{FF2B5EF4-FFF2-40B4-BE49-F238E27FC236}">
                <a16:creationId xmlns:a16="http://schemas.microsoft.com/office/drawing/2014/main" id="{5D03E4BB-5F93-4571-829F-6530895851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27151" y="3168650"/>
            <a:ext cx="566738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50K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68" name="Rectangle 62">
            <a:extLst>
              <a:ext uri="{FF2B5EF4-FFF2-40B4-BE49-F238E27FC236}">
                <a16:creationId xmlns:a16="http://schemas.microsoft.com/office/drawing/2014/main" id="{F7C5935E-D768-47DB-B447-E560B57C4C7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85863" y="1636712"/>
            <a:ext cx="708025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100K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69" name="Rectangle 63">
            <a:extLst>
              <a:ext uri="{FF2B5EF4-FFF2-40B4-BE49-F238E27FC236}">
                <a16:creationId xmlns:a16="http://schemas.microsoft.com/office/drawing/2014/main" id="{289C7498-A660-431C-8870-6B8C48473493}"/>
              </a:ext>
            </a:extLst>
          </p:cNvPr>
          <p:cNvSpPr>
            <a:spLocks noChangeArrowheads="1"/>
          </p:cNvSpPr>
          <p:nvPr/>
        </p:nvSpPr>
        <p:spPr bwMode="auto">
          <a:xfrm rot="16200000">
            <a:off x="390525" y="3235325"/>
            <a:ext cx="1087438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WTP ($)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70" name="Line 64">
            <a:extLst>
              <a:ext uri="{FF2B5EF4-FFF2-40B4-BE49-F238E27FC236}">
                <a16:creationId xmlns:a16="http://schemas.microsoft.com/office/drawing/2014/main" id="{6DCBB861-E140-4777-A4ED-8E14D9CDE4A5}"/>
              </a:ext>
            </a:extLst>
          </p:cNvPr>
          <p:cNvSpPr>
            <a:spLocks noChangeShapeType="1"/>
          </p:cNvSpPr>
          <p:nvPr/>
        </p:nvSpPr>
        <p:spPr bwMode="auto">
          <a:xfrm>
            <a:off x="1825626" y="5751513"/>
            <a:ext cx="9615488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4" name="Rectangle 78">
            <a:extLst>
              <a:ext uri="{FF2B5EF4-FFF2-40B4-BE49-F238E27FC236}">
                <a16:creationId xmlns:a16="http://schemas.microsoft.com/office/drawing/2014/main" id="{DAB89725-EFFB-45CB-AADB-6A313B99887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55851" y="5797550"/>
            <a:ext cx="855663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5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WTP via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85" name="Rectangle 79">
            <a:extLst>
              <a:ext uri="{FF2B5EF4-FFF2-40B4-BE49-F238E27FC236}">
                <a16:creationId xmlns:a16="http://schemas.microsoft.com/office/drawing/2014/main" id="{AF470A19-2958-40E7-A26C-E6FB705E71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51063" y="5989638"/>
            <a:ext cx="1279525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5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private tuition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86" name="Rectangle 80">
            <a:extLst>
              <a:ext uri="{FF2B5EF4-FFF2-40B4-BE49-F238E27FC236}">
                <a16:creationId xmlns:a16="http://schemas.microsoft.com/office/drawing/2014/main" id="{B347B722-50C5-4362-9288-DB2217D5F7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14576" y="6176963"/>
            <a:ext cx="955675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5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payments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89" name="Rectangle 81">
            <a:extLst>
              <a:ext uri="{FF2B5EF4-FFF2-40B4-BE49-F238E27FC236}">
                <a16:creationId xmlns:a16="http://schemas.microsoft.com/office/drawing/2014/main" id="{B8A31870-FB2C-48E9-B8E5-A508044339E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38913" y="444500"/>
            <a:ext cx="484188" cy="904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5300" b="0" i="0" u="none" strike="noStrike" cap="none" normalizeH="0" baseline="0">
                <a:ln>
                  <a:noFill/>
                </a:ln>
                <a:solidFill>
                  <a:srgbClr val="1E2D53"/>
                </a:solidFill>
                <a:effectLst/>
                <a:latin typeface="Arial" panose="020B0604020202020204" pitchFamily="34" charset="0"/>
              </a:rPr>
              <a:t> 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48" name="Rectangle 134">
            <a:extLst>
              <a:ext uri="{FF2B5EF4-FFF2-40B4-BE49-F238E27FC236}">
                <a16:creationId xmlns:a16="http://schemas.microsoft.com/office/drawing/2014/main" id="{855E2D26-7017-469E-AF30-F130E8DC30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0521" y="95828"/>
            <a:ext cx="10620914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>
              <a:defRPr/>
            </a:pPr>
            <a:r>
              <a:rPr lang="en-US" sz="2400" b="1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Willingness to Pay for Admission into Florida International University</a:t>
            </a:r>
          </a:p>
          <a:p>
            <a:pPr>
              <a:defRPr/>
            </a:pPr>
            <a:r>
              <a:rPr lang="en-US" sz="2400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Conservative WTP</a:t>
            </a:r>
          </a:p>
        </p:txBody>
      </p:sp>
      <p:grpSp>
        <p:nvGrpSpPr>
          <p:cNvPr id="123" name="Group 122">
            <a:extLst>
              <a:ext uri="{FF2B5EF4-FFF2-40B4-BE49-F238E27FC236}">
                <a16:creationId xmlns:a16="http://schemas.microsoft.com/office/drawing/2014/main" id="{301C457E-650B-9147-921C-5E57146609F2}"/>
              </a:ext>
            </a:extLst>
          </p:cNvPr>
          <p:cNvGrpSpPr/>
          <p:nvPr/>
        </p:nvGrpSpPr>
        <p:grpSpPr>
          <a:xfrm>
            <a:off x="3130998" y="3271837"/>
            <a:ext cx="4713191" cy="965662"/>
            <a:chOff x="4237351" y="-179587"/>
            <a:chExt cx="3357932" cy="965662"/>
          </a:xfrm>
        </p:grpSpPr>
        <p:sp>
          <p:nvSpPr>
            <p:cNvPr id="124" name="TextBox 123">
              <a:extLst>
                <a:ext uri="{FF2B5EF4-FFF2-40B4-BE49-F238E27FC236}">
                  <a16:creationId xmlns:a16="http://schemas.microsoft.com/office/drawing/2014/main" id="{E622B734-39B9-F642-AF81-4DC156349926}"/>
                </a:ext>
              </a:extLst>
            </p:cNvPr>
            <p:cNvSpPr txBox="1"/>
            <p:nvPr/>
          </p:nvSpPr>
          <p:spPr>
            <a:xfrm>
              <a:off x="4584663" y="-179587"/>
              <a:ext cx="3010620" cy="9233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>
                  <a:latin typeface="Arial" panose="020B0604020202020204" pitchFamily="34" charset="0"/>
                  <a:cs typeface="Arial" panose="020B0604020202020204" pitchFamily="34" charset="0"/>
                </a:rPr>
                <a:t>Individuals WTP at least $2.9K out-of-pocket tuition for admission into FIU</a:t>
              </a:r>
            </a:p>
            <a:p>
              <a:r>
                <a:rPr lang="en-US" dirty="0">
                  <a:latin typeface="Arial" panose="020B0604020202020204" pitchFamily="34" charset="0"/>
                  <a:cs typeface="Arial" panose="020B0604020202020204" pitchFamily="34" charset="0"/>
                  <a:sym typeface="Wingdings" pitchFamily="2" charset="2"/>
                </a:rPr>
                <a:t> Conservative WTP Estimate</a:t>
              </a:r>
              <a:endParaRPr lang="en-US" dirty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cxnSp>
          <p:nvCxnSpPr>
            <p:cNvPr id="125" name="Straight Arrow Connector 124">
              <a:extLst>
                <a:ext uri="{FF2B5EF4-FFF2-40B4-BE49-F238E27FC236}">
                  <a16:creationId xmlns:a16="http://schemas.microsoft.com/office/drawing/2014/main" id="{52F0A772-C1E1-064A-9F94-4F15DE6A698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4237351" y="311412"/>
              <a:ext cx="310653" cy="474663"/>
            </a:xfrm>
            <a:prstGeom prst="straightConnector1">
              <a:avLst/>
            </a:prstGeom>
            <a:ln>
              <a:tailEnd type="triangle"/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404648934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50">
        <p:fade/>
      </p:transition>
    </mc:Choice>
    <mc:Fallback xmlns="">
      <p:transition>
        <p:fade/>
      </p:transition>
    </mc:Fallback>
  </mc:AlternateContent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AutoShape 3">
            <a:extLst>
              <a:ext uri="{FF2B5EF4-FFF2-40B4-BE49-F238E27FC236}">
                <a16:creationId xmlns:a16="http://schemas.microsoft.com/office/drawing/2014/main" id="{790D92BF-4AC8-4663-AD14-5E0AACC3CB43}"/>
              </a:ext>
            </a:extLst>
          </p:cNvPr>
          <p:cNvSpPr>
            <a:spLocks noChangeAspect="1" noChangeArrowheads="1" noTextEdit="1"/>
          </p:cNvSpPr>
          <p:nvPr/>
        </p:nvSpPr>
        <p:spPr bwMode="auto">
          <a:xfrm>
            <a:off x="609601" y="0"/>
            <a:ext cx="10972800" cy="68580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" name="Rectangle 5">
            <a:extLst>
              <a:ext uri="{FF2B5EF4-FFF2-40B4-BE49-F238E27FC236}">
                <a16:creationId xmlns:a16="http://schemas.microsoft.com/office/drawing/2014/main" id="{FC997D1A-2F76-49D7-8D03-E7BC38DF701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4838" y="-4763"/>
            <a:ext cx="10982325" cy="6867526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" name="Rectangle 6">
            <a:extLst>
              <a:ext uri="{FF2B5EF4-FFF2-40B4-BE49-F238E27FC236}">
                <a16:creationId xmlns:a16="http://schemas.microsoft.com/office/drawing/2014/main" id="{04196C8D-965B-4CC6-93F0-199A85E3C4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9601" y="0"/>
            <a:ext cx="10968038" cy="6853238"/>
          </a:xfrm>
          <a:prstGeom prst="rect">
            <a:avLst/>
          </a:prstGeom>
          <a:solidFill>
            <a:srgbClr val="FFFFFF"/>
          </a:solidFill>
          <a:ln w="14288">
            <a:solidFill>
              <a:srgbClr val="FFFFF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" name="Rectangle 7">
            <a:extLst>
              <a:ext uri="{FF2B5EF4-FFF2-40B4-BE49-F238E27FC236}">
                <a16:creationId xmlns:a16="http://schemas.microsoft.com/office/drawing/2014/main" id="{D68319DD-4DBA-428F-A958-2C75026713A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25626" y="1230312"/>
            <a:ext cx="9615488" cy="4521201"/>
          </a:xfrm>
          <a:prstGeom prst="rect">
            <a:avLst/>
          </a:prstGeom>
          <a:solidFill>
            <a:srgbClr val="FFFFFF"/>
          </a:solidFill>
          <a:ln w="14288">
            <a:solidFill>
              <a:srgbClr val="FFFFF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" name="Line 8">
            <a:extLst>
              <a:ext uri="{FF2B5EF4-FFF2-40B4-BE49-F238E27FC236}">
                <a16:creationId xmlns:a16="http://schemas.microsoft.com/office/drawing/2014/main" id="{10AE158E-4252-43F7-A2FD-FABE1061DD35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632201" y="5656263"/>
            <a:ext cx="0" cy="9525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" name="Line 9">
            <a:extLst>
              <a:ext uri="{FF2B5EF4-FFF2-40B4-BE49-F238E27FC236}">
                <a16:creationId xmlns:a16="http://schemas.microsoft.com/office/drawing/2014/main" id="{09ECEF10-E671-4B95-9128-36C8F3378D1D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632201" y="5513388"/>
            <a:ext cx="0" cy="10160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" name="Line 10">
            <a:extLst>
              <a:ext uri="{FF2B5EF4-FFF2-40B4-BE49-F238E27FC236}">
                <a16:creationId xmlns:a16="http://schemas.microsoft.com/office/drawing/2014/main" id="{FBDE8D09-2B00-4414-9FBB-8BF24DAD8A96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632201" y="5376863"/>
            <a:ext cx="0" cy="9525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" name="Line 11">
            <a:extLst>
              <a:ext uri="{FF2B5EF4-FFF2-40B4-BE49-F238E27FC236}">
                <a16:creationId xmlns:a16="http://schemas.microsoft.com/office/drawing/2014/main" id="{9B6DD9BD-9779-4940-A954-341C46BE1D3B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632201" y="5243513"/>
            <a:ext cx="0" cy="92075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" name="Line 12">
            <a:extLst>
              <a:ext uri="{FF2B5EF4-FFF2-40B4-BE49-F238E27FC236}">
                <a16:creationId xmlns:a16="http://schemas.microsoft.com/office/drawing/2014/main" id="{69344D66-D89A-42DB-9F46-43FF34F6C64A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632201" y="5106988"/>
            <a:ext cx="0" cy="9525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" name="Line 13">
            <a:extLst>
              <a:ext uri="{FF2B5EF4-FFF2-40B4-BE49-F238E27FC236}">
                <a16:creationId xmlns:a16="http://schemas.microsoft.com/office/drawing/2014/main" id="{5FA00634-CF5C-4EDD-A8A0-56DD199CC9CB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632201" y="4965700"/>
            <a:ext cx="0" cy="100013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" name="Line 14">
            <a:extLst>
              <a:ext uri="{FF2B5EF4-FFF2-40B4-BE49-F238E27FC236}">
                <a16:creationId xmlns:a16="http://schemas.microsoft.com/office/drawing/2014/main" id="{79877D38-E11A-44C1-ACB5-F683930CDF08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632201" y="4827588"/>
            <a:ext cx="0" cy="96838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" name="Line 15">
            <a:extLst>
              <a:ext uri="{FF2B5EF4-FFF2-40B4-BE49-F238E27FC236}">
                <a16:creationId xmlns:a16="http://schemas.microsoft.com/office/drawing/2014/main" id="{DF182F90-62ED-4B0E-86FD-9CF3F36CF309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632201" y="4695825"/>
            <a:ext cx="0" cy="9525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8" name="Line 16">
            <a:extLst>
              <a:ext uri="{FF2B5EF4-FFF2-40B4-BE49-F238E27FC236}">
                <a16:creationId xmlns:a16="http://schemas.microsoft.com/office/drawing/2014/main" id="{12DDD675-6360-4FE8-AE86-E79E630D4458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632201" y="4557713"/>
            <a:ext cx="0" cy="96838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" name="Line 17">
            <a:extLst>
              <a:ext uri="{FF2B5EF4-FFF2-40B4-BE49-F238E27FC236}">
                <a16:creationId xmlns:a16="http://schemas.microsoft.com/office/drawing/2014/main" id="{F8F467C0-8C41-473A-90E8-6F1186FDACC7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632201" y="4421188"/>
            <a:ext cx="0" cy="9525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" name="Line 18">
            <a:extLst>
              <a:ext uri="{FF2B5EF4-FFF2-40B4-BE49-F238E27FC236}">
                <a16:creationId xmlns:a16="http://schemas.microsoft.com/office/drawing/2014/main" id="{EB25452D-F474-4F31-A5FF-6D98EBEDA2C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632201" y="4284663"/>
            <a:ext cx="0" cy="90488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" name="Line 19">
            <a:extLst>
              <a:ext uri="{FF2B5EF4-FFF2-40B4-BE49-F238E27FC236}">
                <a16:creationId xmlns:a16="http://schemas.microsoft.com/office/drawing/2014/main" id="{8EA83599-058E-4E5E-8816-ACA3477BA8F5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632201" y="4146550"/>
            <a:ext cx="0" cy="96838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2" name="Line 20">
            <a:extLst>
              <a:ext uri="{FF2B5EF4-FFF2-40B4-BE49-F238E27FC236}">
                <a16:creationId xmlns:a16="http://schemas.microsoft.com/office/drawing/2014/main" id="{EFABEAF3-3802-4B7D-A2B3-9D3C43794844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632201" y="4010025"/>
            <a:ext cx="0" cy="9525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" name="Line 21">
            <a:extLst>
              <a:ext uri="{FF2B5EF4-FFF2-40B4-BE49-F238E27FC236}">
                <a16:creationId xmlns:a16="http://schemas.microsoft.com/office/drawing/2014/main" id="{10929A6F-1AC6-4CEF-9A45-96DE3ABE302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632201" y="3871913"/>
            <a:ext cx="0" cy="96838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" name="Line 22">
            <a:extLst>
              <a:ext uri="{FF2B5EF4-FFF2-40B4-BE49-F238E27FC236}">
                <a16:creationId xmlns:a16="http://schemas.microsoft.com/office/drawing/2014/main" id="{B1B35A0B-8B4D-4160-BC3B-E55A70EB4888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632201" y="3735388"/>
            <a:ext cx="0" cy="92075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" name="Line 23">
            <a:extLst>
              <a:ext uri="{FF2B5EF4-FFF2-40B4-BE49-F238E27FC236}">
                <a16:creationId xmlns:a16="http://schemas.microsoft.com/office/drawing/2014/main" id="{16CC04AD-8B82-493F-B7C5-359C5808EF34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632201" y="3598863"/>
            <a:ext cx="0" cy="9525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" name="Line 24">
            <a:extLst>
              <a:ext uri="{FF2B5EF4-FFF2-40B4-BE49-F238E27FC236}">
                <a16:creationId xmlns:a16="http://schemas.microsoft.com/office/drawing/2014/main" id="{18127969-2B8E-443B-880E-95C98D904F77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632201" y="3460750"/>
            <a:ext cx="0" cy="96838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7" name="Line 25">
            <a:extLst>
              <a:ext uri="{FF2B5EF4-FFF2-40B4-BE49-F238E27FC236}">
                <a16:creationId xmlns:a16="http://schemas.microsoft.com/office/drawing/2014/main" id="{516AA787-9208-4E28-8F36-C8EE31F2AAEA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632201" y="3324225"/>
            <a:ext cx="0" cy="9525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" name="Line 26">
            <a:extLst>
              <a:ext uri="{FF2B5EF4-FFF2-40B4-BE49-F238E27FC236}">
                <a16:creationId xmlns:a16="http://schemas.microsoft.com/office/drawing/2014/main" id="{E25BD06D-4513-4053-9EA9-431EC957CBCB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632201" y="3186112"/>
            <a:ext cx="0" cy="92075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" name="Line 27">
            <a:extLst>
              <a:ext uri="{FF2B5EF4-FFF2-40B4-BE49-F238E27FC236}">
                <a16:creationId xmlns:a16="http://schemas.microsoft.com/office/drawing/2014/main" id="{45A87A36-F261-496F-9933-949B3AA6BA9F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632201" y="3049587"/>
            <a:ext cx="0" cy="9525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0" name="Line 28">
            <a:extLst>
              <a:ext uri="{FF2B5EF4-FFF2-40B4-BE49-F238E27FC236}">
                <a16:creationId xmlns:a16="http://schemas.microsoft.com/office/drawing/2014/main" id="{5421E952-D4F8-4B80-AC8A-3445ADB3EC27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632201" y="2913062"/>
            <a:ext cx="0" cy="9525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" name="Line 29">
            <a:extLst>
              <a:ext uri="{FF2B5EF4-FFF2-40B4-BE49-F238E27FC236}">
                <a16:creationId xmlns:a16="http://schemas.microsoft.com/office/drawing/2014/main" id="{03A1FE66-E222-4CB4-971A-D02DCE848CF9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632201" y="2774950"/>
            <a:ext cx="0" cy="96838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2" name="Line 30">
            <a:extLst>
              <a:ext uri="{FF2B5EF4-FFF2-40B4-BE49-F238E27FC236}">
                <a16:creationId xmlns:a16="http://schemas.microsoft.com/office/drawing/2014/main" id="{F2D7852D-2885-4997-B1AE-6504F623B54E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632201" y="2638425"/>
            <a:ext cx="0" cy="9525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" name="Line 31">
            <a:extLst>
              <a:ext uri="{FF2B5EF4-FFF2-40B4-BE49-F238E27FC236}">
                <a16:creationId xmlns:a16="http://schemas.microsoft.com/office/drawing/2014/main" id="{B9D35B77-FAE6-4AFE-BE09-3CD5C460668E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632201" y="2500312"/>
            <a:ext cx="0" cy="96838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4" name="Line 32">
            <a:extLst>
              <a:ext uri="{FF2B5EF4-FFF2-40B4-BE49-F238E27FC236}">
                <a16:creationId xmlns:a16="http://schemas.microsoft.com/office/drawing/2014/main" id="{87E05CAE-52BF-4B97-A92C-5170FC347412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632201" y="2363787"/>
            <a:ext cx="0" cy="9525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" name="Line 33">
            <a:extLst>
              <a:ext uri="{FF2B5EF4-FFF2-40B4-BE49-F238E27FC236}">
                <a16:creationId xmlns:a16="http://schemas.microsoft.com/office/drawing/2014/main" id="{905A88CB-EECF-4AD0-A3AF-B68CA780EACF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632201" y="2227262"/>
            <a:ext cx="0" cy="9525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6" name="Line 34">
            <a:extLst>
              <a:ext uri="{FF2B5EF4-FFF2-40B4-BE49-F238E27FC236}">
                <a16:creationId xmlns:a16="http://schemas.microsoft.com/office/drawing/2014/main" id="{32B7F2C8-250C-47F0-BF59-994FE0606AD0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632201" y="2089150"/>
            <a:ext cx="0" cy="96838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7" name="Line 35">
            <a:extLst>
              <a:ext uri="{FF2B5EF4-FFF2-40B4-BE49-F238E27FC236}">
                <a16:creationId xmlns:a16="http://schemas.microsoft.com/office/drawing/2014/main" id="{EF3835BE-D0DC-4ABE-81BF-6FD18591821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632201" y="1952625"/>
            <a:ext cx="0" cy="9525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8" name="Line 36">
            <a:extLst>
              <a:ext uri="{FF2B5EF4-FFF2-40B4-BE49-F238E27FC236}">
                <a16:creationId xmlns:a16="http://schemas.microsoft.com/office/drawing/2014/main" id="{0334E100-3277-4FD6-B670-25FE26FE949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632201" y="1814512"/>
            <a:ext cx="0" cy="96838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9" name="Line 37">
            <a:extLst>
              <a:ext uri="{FF2B5EF4-FFF2-40B4-BE49-F238E27FC236}">
                <a16:creationId xmlns:a16="http://schemas.microsoft.com/office/drawing/2014/main" id="{643F5B31-C064-4FFA-B55E-56C48CCB9A8D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632201" y="1677987"/>
            <a:ext cx="0" cy="9525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0" name="Line 38">
            <a:extLst>
              <a:ext uri="{FF2B5EF4-FFF2-40B4-BE49-F238E27FC236}">
                <a16:creationId xmlns:a16="http://schemas.microsoft.com/office/drawing/2014/main" id="{CE765799-90FF-44AF-8710-537A999EBD65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632201" y="1541462"/>
            <a:ext cx="0" cy="9525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1" name="Line 39">
            <a:extLst>
              <a:ext uri="{FF2B5EF4-FFF2-40B4-BE49-F238E27FC236}">
                <a16:creationId xmlns:a16="http://schemas.microsoft.com/office/drawing/2014/main" id="{C658DB6A-C1C4-45BA-ABBE-CA1AFDA673FF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632201" y="1403350"/>
            <a:ext cx="0" cy="96838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2" name="Line 40">
            <a:extLst>
              <a:ext uri="{FF2B5EF4-FFF2-40B4-BE49-F238E27FC236}">
                <a16:creationId xmlns:a16="http://schemas.microsoft.com/office/drawing/2014/main" id="{6DBBEF94-A91F-4033-A41E-97896C3B4DD3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632201" y="1266825"/>
            <a:ext cx="0" cy="9525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3" name="Rectangle 41">
            <a:extLst>
              <a:ext uri="{FF2B5EF4-FFF2-40B4-BE49-F238E27FC236}">
                <a16:creationId xmlns:a16="http://schemas.microsoft.com/office/drawing/2014/main" id="{0C20494A-F157-4FB8-88F4-DD2E81B39F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79676" y="4481513"/>
            <a:ext cx="60325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500" b="0" i="0" u="none" strike="noStrike" cap="none" normalizeH="0" baseline="0">
                <a:ln>
                  <a:noFill/>
                </a:ln>
                <a:solidFill>
                  <a:srgbClr val="909090"/>
                </a:solidFill>
                <a:effectLst/>
                <a:latin typeface="Arial" panose="020B0604020202020204" pitchFamily="34" charset="0"/>
              </a:rPr>
              <a:t>$2.9K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44" name="Rectangle 42">
            <a:extLst>
              <a:ext uri="{FF2B5EF4-FFF2-40B4-BE49-F238E27FC236}">
                <a16:creationId xmlns:a16="http://schemas.microsoft.com/office/drawing/2014/main" id="{1FBE0385-538D-48CF-B766-A33BCB3477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78063" y="4745038"/>
            <a:ext cx="901700" cy="87313"/>
          </a:xfrm>
          <a:prstGeom prst="rect">
            <a:avLst/>
          </a:prstGeom>
          <a:solidFill>
            <a:srgbClr val="AFC97A"/>
          </a:solidFill>
          <a:ln w="14288">
            <a:solidFill>
              <a:srgbClr val="9BBB59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3" name="Freeform 57">
            <a:extLst>
              <a:ext uri="{FF2B5EF4-FFF2-40B4-BE49-F238E27FC236}">
                <a16:creationId xmlns:a16="http://schemas.microsoft.com/office/drawing/2014/main" id="{A54134BF-9C76-4CED-9FB3-951119BA6628}"/>
              </a:ext>
            </a:extLst>
          </p:cNvPr>
          <p:cNvSpPr>
            <a:spLocks/>
          </p:cNvSpPr>
          <p:nvPr/>
        </p:nvSpPr>
        <p:spPr bwMode="auto">
          <a:xfrm>
            <a:off x="1976438" y="4832350"/>
            <a:ext cx="9313863" cy="0"/>
          </a:xfrm>
          <a:custGeom>
            <a:avLst/>
            <a:gdLst>
              <a:gd name="T0" fmla="*/ 27 w 2037"/>
              <a:gd name="T1" fmla="*/ 62 w 2037"/>
              <a:gd name="T2" fmla="*/ 96 w 2037"/>
              <a:gd name="T3" fmla="*/ 130 w 2037"/>
              <a:gd name="T4" fmla="*/ 164 w 2037"/>
              <a:gd name="T5" fmla="*/ 198 w 2037"/>
              <a:gd name="T6" fmla="*/ 232 w 2037"/>
              <a:gd name="T7" fmla="*/ 266 w 2037"/>
              <a:gd name="T8" fmla="*/ 300 w 2037"/>
              <a:gd name="T9" fmla="*/ 334 w 2037"/>
              <a:gd name="T10" fmla="*/ 368 w 2037"/>
              <a:gd name="T11" fmla="*/ 402 w 2037"/>
              <a:gd name="T12" fmla="*/ 436 w 2037"/>
              <a:gd name="T13" fmla="*/ 470 w 2037"/>
              <a:gd name="T14" fmla="*/ 504 w 2037"/>
              <a:gd name="T15" fmla="*/ 538 w 2037"/>
              <a:gd name="T16" fmla="*/ 572 w 2037"/>
              <a:gd name="T17" fmla="*/ 606 w 2037"/>
              <a:gd name="T18" fmla="*/ 641 w 2037"/>
              <a:gd name="T19" fmla="*/ 675 w 2037"/>
              <a:gd name="T20" fmla="*/ 709 w 2037"/>
              <a:gd name="T21" fmla="*/ 743 w 2037"/>
              <a:gd name="T22" fmla="*/ 777 w 2037"/>
              <a:gd name="T23" fmla="*/ 811 w 2037"/>
              <a:gd name="T24" fmla="*/ 845 w 2037"/>
              <a:gd name="T25" fmla="*/ 879 w 2037"/>
              <a:gd name="T26" fmla="*/ 913 w 2037"/>
              <a:gd name="T27" fmla="*/ 947 w 2037"/>
              <a:gd name="T28" fmla="*/ 981 w 2037"/>
              <a:gd name="T29" fmla="*/ 1015 w 2037"/>
              <a:gd name="T30" fmla="*/ 1049 w 2037"/>
              <a:gd name="T31" fmla="*/ 1083 w 2037"/>
              <a:gd name="T32" fmla="*/ 1117 w 2037"/>
              <a:gd name="T33" fmla="*/ 1151 w 2037"/>
              <a:gd name="T34" fmla="*/ 1186 w 2037"/>
              <a:gd name="T35" fmla="*/ 1220 w 2037"/>
              <a:gd name="T36" fmla="*/ 1254 w 2037"/>
              <a:gd name="T37" fmla="*/ 1288 w 2037"/>
              <a:gd name="T38" fmla="*/ 1322 w 2037"/>
              <a:gd name="T39" fmla="*/ 1356 w 2037"/>
              <a:gd name="T40" fmla="*/ 1390 w 2037"/>
              <a:gd name="T41" fmla="*/ 1424 w 2037"/>
              <a:gd name="T42" fmla="*/ 1458 w 2037"/>
              <a:gd name="T43" fmla="*/ 1492 w 2037"/>
              <a:gd name="T44" fmla="*/ 1526 w 2037"/>
              <a:gd name="T45" fmla="*/ 1560 w 2037"/>
              <a:gd name="T46" fmla="*/ 1594 w 2037"/>
              <a:gd name="T47" fmla="*/ 1628 w 2037"/>
              <a:gd name="T48" fmla="*/ 1662 w 2037"/>
              <a:gd name="T49" fmla="*/ 1696 w 2037"/>
              <a:gd name="T50" fmla="*/ 1730 w 2037"/>
              <a:gd name="T51" fmla="*/ 1765 w 2037"/>
              <a:gd name="T52" fmla="*/ 1799 w 2037"/>
              <a:gd name="T53" fmla="*/ 1833 w 2037"/>
              <a:gd name="T54" fmla="*/ 1867 w 2037"/>
              <a:gd name="T55" fmla="*/ 1901 w 2037"/>
              <a:gd name="T56" fmla="*/ 1935 w 2037"/>
              <a:gd name="T57" fmla="*/ 1969 w 2037"/>
              <a:gd name="T58" fmla="*/ 2003 w 2037"/>
              <a:gd name="T59" fmla="*/ 2037 w 2037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  <a:cxn ang="0">
                <a:pos x="T13" y="0"/>
              </a:cxn>
              <a:cxn ang="0">
                <a:pos x="T14" y="0"/>
              </a:cxn>
              <a:cxn ang="0">
                <a:pos x="T15" y="0"/>
              </a:cxn>
              <a:cxn ang="0">
                <a:pos x="T16" y="0"/>
              </a:cxn>
              <a:cxn ang="0">
                <a:pos x="T17" y="0"/>
              </a:cxn>
              <a:cxn ang="0">
                <a:pos x="T18" y="0"/>
              </a:cxn>
              <a:cxn ang="0">
                <a:pos x="T19" y="0"/>
              </a:cxn>
              <a:cxn ang="0">
                <a:pos x="T20" y="0"/>
              </a:cxn>
              <a:cxn ang="0">
                <a:pos x="T21" y="0"/>
              </a:cxn>
              <a:cxn ang="0">
                <a:pos x="T22" y="0"/>
              </a:cxn>
              <a:cxn ang="0">
                <a:pos x="T23" y="0"/>
              </a:cxn>
              <a:cxn ang="0">
                <a:pos x="T24" y="0"/>
              </a:cxn>
              <a:cxn ang="0">
                <a:pos x="T25" y="0"/>
              </a:cxn>
              <a:cxn ang="0">
                <a:pos x="T26" y="0"/>
              </a:cxn>
              <a:cxn ang="0">
                <a:pos x="T27" y="0"/>
              </a:cxn>
              <a:cxn ang="0">
                <a:pos x="T28" y="0"/>
              </a:cxn>
              <a:cxn ang="0">
                <a:pos x="T29" y="0"/>
              </a:cxn>
              <a:cxn ang="0">
                <a:pos x="T30" y="0"/>
              </a:cxn>
              <a:cxn ang="0">
                <a:pos x="T31" y="0"/>
              </a:cxn>
              <a:cxn ang="0">
                <a:pos x="T32" y="0"/>
              </a:cxn>
              <a:cxn ang="0">
                <a:pos x="T33" y="0"/>
              </a:cxn>
              <a:cxn ang="0">
                <a:pos x="T34" y="0"/>
              </a:cxn>
              <a:cxn ang="0">
                <a:pos x="T35" y="0"/>
              </a:cxn>
              <a:cxn ang="0">
                <a:pos x="T36" y="0"/>
              </a:cxn>
              <a:cxn ang="0">
                <a:pos x="T37" y="0"/>
              </a:cxn>
              <a:cxn ang="0">
                <a:pos x="T38" y="0"/>
              </a:cxn>
              <a:cxn ang="0">
                <a:pos x="T39" y="0"/>
              </a:cxn>
              <a:cxn ang="0">
                <a:pos x="T40" y="0"/>
              </a:cxn>
              <a:cxn ang="0">
                <a:pos x="T41" y="0"/>
              </a:cxn>
              <a:cxn ang="0">
                <a:pos x="T42" y="0"/>
              </a:cxn>
              <a:cxn ang="0">
                <a:pos x="T43" y="0"/>
              </a:cxn>
              <a:cxn ang="0">
                <a:pos x="T44" y="0"/>
              </a:cxn>
              <a:cxn ang="0">
                <a:pos x="T45" y="0"/>
              </a:cxn>
              <a:cxn ang="0">
                <a:pos x="T46" y="0"/>
              </a:cxn>
              <a:cxn ang="0">
                <a:pos x="T47" y="0"/>
              </a:cxn>
              <a:cxn ang="0">
                <a:pos x="T48" y="0"/>
              </a:cxn>
              <a:cxn ang="0">
                <a:pos x="T49" y="0"/>
              </a:cxn>
              <a:cxn ang="0">
                <a:pos x="T50" y="0"/>
              </a:cxn>
              <a:cxn ang="0">
                <a:pos x="T51" y="0"/>
              </a:cxn>
              <a:cxn ang="0">
                <a:pos x="T52" y="0"/>
              </a:cxn>
              <a:cxn ang="0">
                <a:pos x="T53" y="0"/>
              </a:cxn>
              <a:cxn ang="0">
                <a:pos x="T54" y="0"/>
              </a:cxn>
              <a:cxn ang="0">
                <a:pos x="T55" y="0"/>
              </a:cxn>
              <a:cxn ang="0">
                <a:pos x="T56" y="0"/>
              </a:cxn>
              <a:cxn ang="0">
                <a:pos x="T57" y="0"/>
              </a:cxn>
              <a:cxn ang="0">
                <a:pos x="T58" y="0"/>
              </a:cxn>
              <a:cxn ang="0">
                <a:pos x="T59" y="0"/>
              </a:cxn>
            </a:cxnLst>
            <a:rect l="0" t="0" r="r" b="b"/>
            <a:pathLst>
              <a:path w="2037">
                <a:moveTo>
                  <a:pt x="0" y="0"/>
                </a:moveTo>
                <a:lnTo>
                  <a:pt x="7" y="0"/>
                </a:lnTo>
                <a:lnTo>
                  <a:pt x="14" y="0"/>
                </a:lnTo>
                <a:lnTo>
                  <a:pt x="21" y="0"/>
                </a:lnTo>
                <a:lnTo>
                  <a:pt x="27" y="0"/>
                </a:lnTo>
                <a:lnTo>
                  <a:pt x="34" y="0"/>
                </a:lnTo>
                <a:lnTo>
                  <a:pt x="41" y="0"/>
                </a:lnTo>
                <a:lnTo>
                  <a:pt x="48" y="0"/>
                </a:lnTo>
                <a:lnTo>
                  <a:pt x="55" y="0"/>
                </a:lnTo>
                <a:lnTo>
                  <a:pt x="62" y="0"/>
                </a:lnTo>
                <a:lnTo>
                  <a:pt x="68" y="0"/>
                </a:lnTo>
                <a:lnTo>
                  <a:pt x="75" y="0"/>
                </a:lnTo>
                <a:lnTo>
                  <a:pt x="82" y="0"/>
                </a:lnTo>
                <a:lnTo>
                  <a:pt x="89" y="0"/>
                </a:lnTo>
                <a:lnTo>
                  <a:pt x="96" y="0"/>
                </a:lnTo>
                <a:lnTo>
                  <a:pt x="102" y="0"/>
                </a:lnTo>
                <a:lnTo>
                  <a:pt x="109" y="0"/>
                </a:lnTo>
                <a:lnTo>
                  <a:pt x="116" y="0"/>
                </a:lnTo>
                <a:lnTo>
                  <a:pt x="123" y="0"/>
                </a:lnTo>
                <a:lnTo>
                  <a:pt x="130" y="0"/>
                </a:lnTo>
                <a:lnTo>
                  <a:pt x="136" y="0"/>
                </a:lnTo>
                <a:lnTo>
                  <a:pt x="143" y="0"/>
                </a:lnTo>
                <a:lnTo>
                  <a:pt x="150" y="0"/>
                </a:lnTo>
                <a:lnTo>
                  <a:pt x="157" y="0"/>
                </a:lnTo>
                <a:lnTo>
                  <a:pt x="164" y="0"/>
                </a:lnTo>
                <a:lnTo>
                  <a:pt x="171" y="0"/>
                </a:lnTo>
                <a:lnTo>
                  <a:pt x="177" y="0"/>
                </a:lnTo>
                <a:lnTo>
                  <a:pt x="184" y="0"/>
                </a:lnTo>
                <a:lnTo>
                  <a:pt x="191" y="0"/>
                </a:lnTo>
                <a:lnTo>
                  <a:pt x="198" y="0"/>
                </a:lnTo>
                <a:lnTo>
                  <a:pt x="205" y="0"/>
                </a:lnTo>
                <a:lnTo>
                  <a:pt x="211" y="0"/>
                </a:lnTo>
                <a:lnTo>
                  <a:pt x="218" y="0"/>
                </a:lnTo>
                <a:lnTo>
                  <a:pt x="225" y="0"/>
                </a:lnTo>
                <a:lnTo>
                  <a:pt x="232" y="0"/>
                </a:lnTo>
                <a:lnTo>
                  <a:pt x="239" y="0"/>
                </a:lnTo>
                <a:lnTo>
                  <a:pt x="245" y="0"/>
                </a:lnTo>
                <a:lnTo>
                  <a:pt x="252" y="0"/>
                </a:lnTo>
                <a:lnTo>
                  <a:pt x="259" y="0"/>
                </a:lnTo>
                <a:lnTo>
                  <a:pt x="266" y="0"/>
                </a:lnTo>
                <a:lnTo>
                  <a:pt x="273" y="0"/>
                </a:lnTo>
                <a:lnTo>
                  <a:pt x="280" y="0"/>
                </a:lnTo>
                <a:lnTo>
                  <a:pt x="286" y="0"/>
                </a:lnTo>
                <a:lnTo>
                  <a:pt x="293" y="0"/>
                </a:lnTo>
                <a:lnTo>
                  <a:pt x="300" y="0"/>
                </a:lnTo>
                <a:lnTo>
                  <a:pt x="307" y="0"/>
                </a:lnTo>
                <a:lnTo>
                  <a:pt x="314" y="0"/>
                </a:lnTo>
                <a:lnTo>
                  <a:pt x="320" y="0"/>
                </a:lnTo>
                <a:lnTo>
                  <a:pt x="327" y="0"/>
                </a:lnTo>
                <a:lnTo>
                  <a:pt x="334" y="0"/>
                </a:lnTo>
                <a:lnTo>
                  <a:pt x="341" y="0"/>
                </a:lnTo>
                <a:lnTo>
                  <a:pt x="348" y="0"/>
                </a:lnTo>
                <a:lnTo>
                  <a:pt x="354" y="0"/>
                </a:lnTo>
                <a:lnTo>
                  <a:pt x="361" y="0"/>
                </a:lnTo>
                <a:lnTo>
                  <a:pt x="368" y="0"/>
                </a:lnTo>
                <a:lnTo>
                  <a:pt x="375" y="0"/>
                </a:lnTo>
                <a:lnTo>
                  <a:pt x="382" y="0"/>
                </a:lnTo>
                <a:lnTo>
                  <a:pt x="388" y="0"/>
                </a:lnTo>
                <a:lnTo>
                  <a:pt x="395" y="0"/>
                </a:lnTo>
                <a:lnTo>
                  <a:pt x="402" y="0"/>
                </a:lnTo>
                <a:lnTo>
                  <a:pt x="409" y="0"/>
                </a:lnTo>
                <a:lnTo>
                  <a:pt x="416" y="0"/>
                </a:lnTo>
                <a:lnTo>
                  <a:pt x="423" y="0"/>
                </a:lnTo>
                <a:lnTo>
                  <a:pt x="429" y="0"/>
                </a:lnTo>
                <a:lnTo>
                  <a:pt x="436" y="0"/>
                </a:lnTo>
                <a:lnTo>
                  <a:pt x="443" y="0"/>
                </a:lnTo>
                <a:lnTo>
                  <a:pt x="450" y="0"/>
                </a:lnTo>
                <a:lnTo>
                  <a:pt x="457" y="0"/>
                </a:lnTo>
                <a:lnTo>
                  <a:pt x="463" y="0"/>
                </a:lnTo>
                <a:lnTo>
                  <a:pt x="470" y="0"/>
                </a:lnTo>
                <a:lnTo>
                  <a:pt x="477" y="0"/>
                </a:lnTo>
                <a:lnTo>
                  <a:pt x="484" y="0"/>
                </a:lnTo>
                <a:lnTo>
                  <a:pt x="491" y="0"/>
                </a:lnTo>
                <a:lnTo>
                  <a:pt x="497" y="0"/>
                </a:lnTo>
                <a:lnTo>
                  <a:pt x="504" y="0"/>
                </a:lnTo>
                <a:lnTo>
                  <a:pt x="511" y="0"/>
                </a:lnTo>
                <a:lnTo>
                  <a:pt x="518" y="0"/>
                </a:lnTo>
                <a:lnTo>
                  <a:pt x="525" y="0"/>
                </a:lnTo>
                <a:lnTo>
                  <a:pt x="532" y="0"/>
                </a:lnTo>
                <a:lnTo>
                  <a:pt x="538" y="0"/>
                </a:lnTo>
                <a:lnTo>
                  <a:pt x="545" y="0"/>
                </a:lnTo>
                <a:lnTo>
                  <a:pt x="552" y="0"/>
                </a:lnTo>
                <a:lnTo>
                  <a:pt x="559" y="0"/>
                </a:lnTo>
                <a:lnTo>
                  <a:pt x="566" y="0"/>
                </a:lnTo>
                <a:lnTo>
                  <a:pt x="572" y="0"/>
                </a:lnTo>
                <a:lnTo>
                  <a:pt x="579" y="0"/>
                </a:lnTo>
                <a:lnTo>
                  <a:pt x="586" y="0"/>
                </a:lnTo>
                <a:lnTo>
                  <a:pt x="593" y="0"/>
                </a:lnTo>
                <a:lnTo>
                  <a:pt x="600" y="0"/>
                </a:lnTo>
                <a:lnTo>
                  <a:pt x="606" y="0"/>
                </a:lnTo>
                <a:lnTo>
                  <a:pt x="613" y="0"/>
                </a:lnTo>
                <a:lnTo>
                  <a:pt x="620" y="0"/>
                </a:lnTo>
                <a:lnTo>
                  <a:pt x="627" y="0"/>
                </a:lnTo>
                <a:lnTo>
                  <a:pt x="634" y="0"/>
                </a:lnTo>
                <a:lnTo>
                  <a:pt x="641" y="0"/>
                </a:lnTo>
                <a:lnTo>
                  <a:pt x="647" y="0"/>
                </a:lnTo>
                <a:lnTo>
                  <a:pt x="654" y="0"/>
                </a:lnTo>
                <a:lnTo>
                  <a:pt x="661" y="0"/>
                </a:lnTo>
                <a:lnTo>
                  <a:pt x="668" y="0"/>
                </a:lnTo>
                <a:lnTo>
                  <a:pt x="675" y="0"/>
                </a:lnTo>
                <a:lnTo>
                  <a:pt x="681" y="0"/>
                </a:lnTo>
                <a:lnTo>
                  <a:pt x="688" y="0"/>
                </a:lnTo>
                <a:lnTo>
                  <a:pt x="695" y="0"/>
                </a:lnTo>
                <a:lnTo>
                  <a:pt x="702" y="0"/>
                </a:lnTo>
                <a:lnTo>
                  <a:pt x="709" y="0"/>
                </a:lnTo>
                <a:lnTo>
                  <a:pt x="715" y="0"/>
                </a:lnTo>
                <a:lnTo>
                  <a:pt x="722" y="0"/>
                </a:lnTo>
                <a:lnTo>
                  <a:pt x="729" y="0"/>
                </a:lnTo>
                <a:lnTo>
                  <a:pt x="736" y="0"/>
                </a:lnTo>
                <a:lnTo>
                  <a:pt x="743" y="0"/>
                </a:lnTo>
                <a:lnTo>
                  <a:pt x="750" y="0"/>
                </a:lnTo>
                <a:lnTo>
                  <a:pt x="756" y="0"/>
                </a:lnTo>
                <a:lnTo>
                  <a:pt x="763" y="0"/>
                </a:lnTo>
                <a:lnTo>
                  <a:pt x="770" y="0"/>
                </a:lnTo>
                <a:lnTo>
                  <a:pt x="777" y="0"/>
                </a:lnTo>
                <a:lnTo>
                  <a:pt x="784" y="0"/>
                </a:lnTo>
                <a:lnTo>
                  <a:pt x="790" y="0"/>
                </a:lnTo>
                <a:lnTo>
                  <a:pt x="797" y="0"/>
                </a:lnTo>
                <a:lnTo>
                  <a:pt x="804" y="0"/>
                </a:lnTo>
                <a:lnTo>
                  <a:pt x="811" y="0"/>
                </a:lnTo>
                <a:lnTo>
                  <a:pt x="818" y="0"/>
                </a:lnTo>
                <a:lnTo>
                  <a:pt x="824" y="0"/>
                </a:lnTo>
                <a:lnTo>
                  <a:pt x="831" y="0"/>
                </a:lnTo>
                <a:lnTo>
                  <a:pt x="838" y="0"/>
                </a:lnTo>
                <a:lnTo>
                  <a:pt x="845" y="0"/>
                </a:lnTo>
                <a:lnTo>
                  <a:pt x="852" y="0"/>
                </a:lnTo>
                <a:lnTo>
                  <a:pt x="859" y="0"/>
                </a:lnTo>
                <a:lnTo>
                  <a:pt x="865" y="0"/>
                </a:lnTo>
                <a:lnTo>
                  <a:pt x="872" y="0"/>
                </a:lnTo>
                <a:lnTo>
                  <a:pt x="879" y="0"/>
                </a:lnTo>
                <a:lnTo>
                  <a:pt x="886" y="0"/>
                </a:lnTo>
                <a:lnTo>
                  <a:pt x="893" y="0"/>
                </a:lnTo>
                <a:lnTo>
                  <a:pt x="899" y="0"/>
                </a:lnTo>
                <a:lnTo>
                  <a:pt x="906" y="0"/>
                </a:lnTo>
                <a:lnTo>
                  <a:pt x="913" y="0"/>
                </a:lnTo>
                <a:lnTo>
                  <a:pt x="920" y="0"/>
                </a:lnTo>
                <a:lnTo>
                  <a:pt x="927" y="0"/>
                </a:lnTo>
                <a:lnTo>
                  <a:pt x="933" y="0"/>
                </a:lnTo>
                <a:lnTo>
                  <a:pt x="940" y="0"/>
                </a:lnTo>
                <a:lnTo>
                  <a:pt x="947" y="0"/>
                </a:lnTo>
                <a:lnTo>
                  <a:pt x="954" y="0"/>
                </a:lnTo>
                <a:lnTo>
                  <a:pt x="961" y="0"/>
                </a:lnTo>
                <a:lnTo>
                  <a:pt x="968" y="0"/>
                </a:lnTo>
                <a:lnTo>
                  <a:pt x="974" y="0"/>
                </a:lnTo>
                <a:lnTo>
                  <a:pt x="981" y="0"/>
                </a:lnTo>
                <a:lnTo>
                  <a:pt x="988" y="0"/>
                </a:lnTo>
                <a:lnTo>
                  <a:pt x="995" y="0"/>
                </a:lnTo>
                <a:lnTo>
                  <a:pt x="1002" y="0"/>
                </a:lnTo>
                <a:lnTo>
                  <a:pt x="1008" y="0"/>
                </a:lnTo>
                <a:lnTo>
                  <a:pt x="1015" y="0"/>
                </a:lnTo>
                <a:lnTo>
                  <a:pt x="1022" y="0"/>
                </a:lnTo>
                <a:lnTo>
                  <a:pt x="1029" y="0"/>
                </a:lnTo>
                <a:lnTo>
                  <a:pt x="1036" y="0"/>
                </a:lnTo>
                <a:lnTo>
                  <a:pt x="1042" y="0"/>
                </a:lnTo>
                <a:lnTo>
                  <a:pt x="1049" y="0"/>
                </a:lnTo>
                <a:lnTo>
                  <a:pt x="1056" y="0"/>
                </a:lnTo>
                <a:lnTo>
                  <a:pt x="1063" y="0"/>
                </a:lnTo>
                <a:lnTo>
                  <a:pt x="1070" y="0"/>
                </a:lnTo>
                <a:lnTo>
                  <a:pt x="1077" y="0"/>
                </a:lnTo>
                <a:lnTo>
                  <a:pt x="1083" y="0"/>
                </a:lnTo>
                <a:lnTo>
                  <a:pt x="1090" y="0"/>
                </a:lnTo>
                <a:lnTo>
                  <a:pt x="1097" y="0"/>
                </a:lnTo>
                <a:lnTo>
                  <a:pt x="1104" y="0"/>
                </a:lnTo>
                <a:lnTo>
                  <a:pt x="1111" y="0"/>
                </a:lnTo>
                <a:lnTo>
                  <a:pt x="1117" y="0"/>
                </a:lnTo>
                <a:lnTo>
                  <a:pt x="1124" y="0"/>
                </a:lnTo>
                <a:lnTo>
                  <a:pt x="1131" y="0"/>
                </a:lnTo>
                <a:lnTo>
                  <a:pt x="1138" y="0"/>
                </a:lnTo>
                <a:lnTo>
                  <a:pt x="1145" y="0"/>
                </a:lnTo>
                <a:lnTo>
                  <a:pt x="1151" y="0"/>
                </a:lnTo>
                <a:lnTo>
                  <a:pt x="1158" y="0"/>
                </a:lnTo>
                <a:lnTo>
                  <a:pt x="1165" y="0"/>
                </a:lnTo>
                <a:lnTo>
                  <a:pt x="1172" y="0"/>
                </a:lnTo>
                <a:lnTo>
                  <a:pt x="1179" y="0"/>
                </a:lnTo>
                <a:lnTo>
                  <a:pt x="1186" y="0"/>
                </a:lnTo>
                <a:lnTo>
                  <a:pt x="1192" y="0"/>
                </a:lnTo>
                <a:lnTo>
                  <a:pt x="1199" y="0"/>
                </a:lnTo>
                <a:lnTo>
                  <a:pt x="1206" y="0"/>
                </a:lnTo>
                <a:lnTo>
                  <a:pt x="1213" y="0"/>
                </a:lnTo>
                <a:lnTo>
                  <a:pt x="1220" y="0"/>
                </a:lnTo>
                <a:lnTo>
                  <a:pt x="1226" y="0"/>
                </a:lnTo>
                <a:lnTo>
                  <a:pt x="1233" y="0"/>
                </a:lnTo>
                <a:lnTo>
                  <a:pt x="1240" y="0"/>
                </a:lnTo>
                <a:lnTo>
                  <a:pt x="1247" y="0"/>
                </a:lnTo>
                <a:lnTo>
                  <a:pt x="1254" y="0"/>
                </a:lnTo>
                <a:lnTo>
                  <a:pt x="1260" y="0"/>
                </a:lnTo>
                <a:lnTo>
                  <a:pt x="1267" y="0"/>
                </a:lnTo>
                <a:lnTo>
                  <a:pt x="1274" y="0"/>
                </a:lnTo>
                <a:lnTo>
                  <a:pt x="1281" y="0"/>
                </a:lnTo>
                <a:lnTo>
                  <a:pt x="1288" y="0"/>
                </a:lnTo>
                <a:lnTo>
                  <a:pt x="1294" y="0"/>
                </a:lnTo>
                <a:lnTo>
                  <a:pt x="1301" y="0"/>
                </a:lnTo>
                <a:lnTo>
                  <a:pt x="1308" y="0"/>
                </a:lnTo>
                <a:lnTo>
                  <a:pt x="1315" y="0"/>
                </a:lnTo>
                <a:lnTo>
                  <a:pt x="1322" y="0"/>
                </a:lnTo>
                <a:lnTo>
                  <a:pt x="1329" y="0"/>
                </a:lnTo>
                <a:lnTo>
                  <a:pt x="1335" y="0"/>
                </a:lnTo>
                <a:lnTo>
                  <a:pt x="1342" y="0"/>
                </a:lnTo>
                <a:lnTo>
                  <a:pt x="1349" y="0"/>
                </a:lnTo>
                <a:lnTo>
                  <a:pt x="1356" y="0"/>
                </a:lnTo>
                <a:lnTo>
                  <a:pt x="1363" y="0"/>
                </a:lnTo>
                <a:lnTo>
                  <a:pt x="1369" y="0"/>
                </a:lnTo>
                <a:lnTo>
                  <a:pt x="1376" y="0"/>
                </a:lnTo>
                <a:lnTo>
                  <a:pt x="1383" y="0"/>
                </a:lnTo>
                <a:lnTo>
                  <a:pt x="1390" y="0"/>
                </a:lnTo>
                <a:lnTo>
                  <a:pt x="1397" y="0"/>
                </a:lnTo>
                <a:lnTo>
                  <a:pt x="1403" y="0"/>
                </a:lnTo>
                <a:lnTo>
                  <a:pt x="1410" y="0"/>
                </a:lnTo>
                <a:lnTo>
                  <a:pt x="1417" y="0"/>
                </a:lnTo>
                <a:lnTo>
                  <a:pt x="1424" y="0"/>
                </a:lnTo>
                <a:lnTo>
                  <a:pt x="1431" y="0"/>
                </a:lnTo>
                <a:lnTo>
                  <a:pt x="1438" y="0"/>
                </a:lnTo>
                <a:lnTo>
                  <a:pt x="1444" y="0"/>
                </a:lnTo>
                <a:lnTo>
                  <a:pt x="1451" y="0"/>
                </a:lnTo>
                <a:lnTo>
                  <a:pt x="1458" y="0"/>
                </a:lnTo>
                <a:lnTo>
                  <a:pt x="1465" y="0"/>
                </a:lnTo>
                <a:lnTo>
                  <a:pt x="1472" y="0"/>
                </a:lnTo>
                <a:lnTo>
                  <a:pt x="1478" y="0"/>
                </a:lnTo>
                <a:lnTo>
                  <a:pt x="1485" y="0"/>
                </a:lnTo>
                <a:lnTo>
                  <a:pt x="1492" y="0"/>
                </a:lnTo>
                <a:lnTo>
                  <a:pt x="1499" y="0"/>
                </a:lnTo>
                <a:lnTo>
                  <a:pt x="1506" y="0"/>
                </a:lnTo>
                <a:lnTo>
                  <a:pt x="1512" y="0"/>
                </a:lnTo>
                <a:lnTo>
                  <a:pt x="1519" y="0"/>
                </a:lnTo>
                <a:lnTo>
                  <a:pt x="1526" y="0"/>
                </a:lnTo>
                <a:lnTo>
                  <a:pt x="1533" y="0"/>
                </a:lnTo>
                <a:lnTo>
                  <a:pt x="1540" y="0"/>
                </a:lnTo>
                <a:lnTo>
                  <a:pt x="1547" y="0"/>
                </a:lnTo>
                <a:lnTo>
                  <a:pt x="1553" y="0"/>
                </a:lnTo>
                <a:lnTo>
                  <a:pt x="1560" y="0"/>
                </a:lnTo>
                <a:lnTo>
                  <a:pt x="1567" y="0"/>
                </a:lnTo>
                <a:lnTo>
                  <a:pt x="1574" y="0"/>
                </a:lnTo>
                <a:lnTo>
                  <a:pt x="1581" y="0"/>
                </a:lnTo>
                <a:lnTo>
                  <a:pt x="1587" y="0"/>
                </a:lnTo>
                <a:lnTo>
                  <a:pt x="1594" y="0"/>
                </a:lnTo>
                <a:lnTo>
                  <a:pt x="1601" y="0"/>
                </a:lnTo>
                <a:lnTo>
                  <a:pt x="1608" y="0"/>
                </a:lnTo>
                <a:lnTo>
                  <a:pt x="1615" y="0"/>
                </a:lnTo>
                <a:lnTo>
                  <a:pt x="1621" y="0"/>
                </a:lnTo>
                <a:lnTo>
                  <a:pt x="1628" y="0"/>
                </a:lnTo>
                <a:lnTo>
                  <a:pt x="1635" y="0"/>
                </a:lnTo>
                <a:lnTo>
                  <a:pt x="1642" y="0"/>
                </a:lnTo>
                <a:lnTo>
                  <a:pt x="1649" y="0"/>
                </a:lnTo>
                <a:lnTo>
                  <a:pt x="1656" y="0"/>
                </a:lnTo>
                <a:lnTo>
                  <a:pt x="1662" y="0"/>
                </a:lnTo>
                <a:lnTo>
                  <a:pt x="1669" y="0"/>
                </a:lnTo>
                <a:lnTo>
                  <a:pt x="1676" y="0"/>
                </a:lnTo>
                <a:lnTo>
                  <a:pt x="1683" y="0"/>
                </a:lnTo>
                <a:lnTo>
                  <a:pt x="1690" y="0"/>
                </a:lnTo>
                <a:lnTo>
                  <a:pt x="1696" y="0"/>
                </a:lnTo>
                <a:lnTo>
                  <a:pt x="1703" y="0"/>
                </a:lnTo>
                <a:lnTo>
                  <a:pt x="1710" y="0"/>
                </a:lnTo>
                <a:lnTo>
                  <a:pt x="1717" y="0"/>
                </a:lnTo>
                <a:lnTo>
                  <a:pt x="1724" y="0"/>
                </a:lnTo>
                <a:lnTo>
                  <a:pt x="1730" y="0"/>
                </a:lnTo>
                <a:lnTo>
                  <a:pt x="1737" y="0"/>
                </a:lnTo>
                <a:lnTo>
                  <a:pt x="1744" y="0"/>
                </a:lnTo>
                <a:lnTo>
                  <a:pt x="1751" y="0"/>
                </a:lnTo>
                <a:lnTo>
                  <a:pt x="1758" y="0"/>
                </a:lnTo>
                <a:lnTo>
                  <a:pt x="1765" y="0"/>
                </a:lnTo>
                <a:lnTo>
                  <a:pt x="1771" y="0"/>
                </a:lnTo>
                <a:lnTo>
                  <a:pt x="1778" y="0"/>
                </a:lnTo>
                <a:lnTo>
                  <a:pt x="1785" y="0"/>
                </a:lnTo>
                <a:lnTo>
                  <a:pt x="1792" y="0"/>
                </a:lnTo>
                <a:lnTo>
                  <a:pt x="1799" y="0"/>
                </a:lnTo>
                <a:lnTo>
                  <a:pt x="1805" y="0"/>
                </a:lnTo>
                <a:lnTo>
                  <a:pt x="1812" y="0"/>
                </a:lnTo>
                <a:lnTo>
                  <a:pt x="1819" y="0"/>
                </a:lnTo>
                <a:lnTo>
                  <a:pt x="1826" y="0"/>
                </a:lnTo>
                <a:lnTo>
                  <a:pt x="1833" y="0"/>
                </a:lnTo>
                <a:lnTo>
                  <a:pt x="1839" y="0"/>
                </a:lnTo>
                <a:lnTo>
                  <a:pt x="1846" y="0"/>
                </a:lnTo>
                <a:lnTo>
                  <a:pt x="1853" y="0"/>
                </a:lnTo>
                <a:lnTo>
                  <a:pt x="1860" y="0"/>
                </a:lnTo>
                <a:lnTo>
                  <a:pt x="1867" y="0"/>
                </a:lnTo>
                <a:lnTo>
                  <a:pt x="1874" y="0"/>
                </a:lnTo>
                <a:lnTo>
                  <a:pt x="1880" y="0"/>
                </a:lnTo>
                <a:lnTo>
                  <a:pt x="1887" y="0"/>
                </a:lnTo>
                <a:lnTo>
                  <a:pt x="1894" y="0"/>
                </a:lnTo>
                <a:lnTo>
                  <a:pt x="1901" y="0"/>
                </a:lnTo>
                <a:lnTo>
                  <a:pt x="1908" y="0"/>
                </a:lnTo>
                <a:lnTo>
                  <a:pt x="1914" y="0"/>
                </a:lnTo>
                <a:lnTo>
                  <a:pt x="1921" y="0"/>
                </a:lnTo>
                <a:lnTo>
                  <a:pt x="1928" y="0"/>
                </a:lnTo>
                <a:lnTo>
                  <a:pt x="1935" y="0"/>
                </a:lnTo>
                <a:lnTo>
                  <a:pt x="1942" y="0"/>
                </a:lnTo>
                <a:lnTo>
                  <a:pt x="1948" y="0"/>
                </a:lnTo>
                <a:lnTo>
                  <a:pt x="1955" y="0"/>
                </a:lnTo>
                <a:lnTo>
                  <a:pt x="1962" y="0"/>
                </a:lnTo>
                <a:lnTo>
                  <a:pt x="1969" y="0"/>
                </a:lnTo>
                <a:lnTo>
                  <a:pt x="1976" y="0"/>
                </a:lnTo>
                <a:lnTo>
                  <a:pt x="1983" y="0"/>
                </a:lnTo>
                <a:lnTo>
                  <a:pt x="1989" y="0"/>
                </a:lnTo>
                <a:lnTo>
                  <a:pt x="1996" y="0"/>
                </a:lnTo>
                <a:lnTo>
                  <a:pt x="2003" y="0"/>
                </a:lnTo>
                <a:lnTo>
                  <a:pt x="2010" y="0"/>
                </a:lnTo>
                <a:lnTo>
                  <a:pt x="2017" y="0"/>
                </a:lnTo>
                <a:lnTo>
                  <a:pt x="2023" y="0"/>
                </a:lnTo>
                <a:lnTo>
                  <a:pt x="2030" y="0"/>
                </a:lnTo>
                <a:lnTo>
                  <a:pt x="2037" y="0"/>
                </a:lnTo>
              </a:path>
            </a:pathLst>
          </a:custGeom>
          <a:noFill/>
          <a:ln w="14288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4" name="Line 58">
            <a:extLst>
              <a:ext uri="{FF2B5EF4-FFF2-40B4-BE49-F238E27FC236}">
                <a16:creationId xmlns:a16="http://schemas.microsoft.com/office/drawing/2014/main" id="{408EBB94-0D5B-4F0B-85DA-C9CEB2B79412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825626" y="1230312"/>
            <a:ext cx="0" cy="4521201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5" name="Rectangle 59">
            <a:extLst>
              <a:ext uri="{FF2B5EF4-FFF2-40B4-BE49-F238E27FC236}">
                <a16:creationId xmlns:a16="http://schemas.microsoft.com/office/drawing/2014/main" id="{E0A6285F-A44B-4877-A356-B5A3F53849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44601" y="5464175"/>
            <a:ext cx="654050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-25K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66" name="Rectangle 60">
            <a:extLst>
              <a:ext uri="{FF2B5EF4-FFF2-40B4-BE49-F238E27FC236}">
                <a16:creationId xmlns:a16="http://schemas.microsoft.com/office/drawing/2014/main" id="{E349683C-E20B-4EBF-B0A9-4B77EECBE46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38301" y="4700588"/>
            <a:ext cx="255588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0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67" name="Rectangle 61">
            <a:extLst>
              <a:ext uri="{FF2B5EF4-FFF2-40B4-BE49-F238E27FC236}">
                <a16:creationId xmlns:a16="http://schemas.microsoft.com/office/drawing/2014/main" id="{5D03E4BB-5F93-4571-829F-6530895851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27151" y="3168650"/>
            <a:ext cx="566738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50K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68" name="Rectangle 62">
            <a:extLst>
              <a:ext uri="{FF2B5EF4-FFF2-40B4-BE49-F238E27FC236}">
                <a16:creationId xmlns:a16="http://schemas.microsoft.com/office/drawing/2014/main" id="{F7C5935E-D768-47DB-B447-E560B57C4C7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85863" y="1636712"/>
            <a:ext cx="708025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100K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69" name="Rectangle 63">
            <a:extLst>
              <a:ext uri="{FF2B5EF4-FFF2-40B4-BE49-F238E27FC236}">
                <a16:creationId xmlns:a16="http://schemas.microsoft.com/office/drawing/2014/main" id="{289C7498-A660-431C-8870-6B8C48473493}"/>
              </a:ext>
            </a:extLst>
          </p:cNvPr>
          <p:cNvSpPr>
            <a:spLocks noChangeArrowheads="1"/>
          </p:cNvSpPr>
          <p:nvPr/>
        </p:nvSpPr>
        <p:spPr bwMode="auto">
          <a:xfrm rot="16200000">
            <a:off x="390525" y="3235325"/>
            <a:ext cx="1087438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WTP ($)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70" name="Line 64">
            <a:extLst>
              <a:ext uri="{FF2B5EF4-FFF2-40B4-BE49-F238E27FC236}">
                <a16:creationId xmlns:a16="http://schemas.microsoft.com/office/drawing/2014/main" id="{6DCBB861-E140-4777-A4ED-8E14D9CDE4A5}"/>
              </a:ext>
            </a:extLst>
          </p:cNvPr>
          <p:cNvSpPr>
            <a:spLocks noChangeShapeType="1"/>
          </p:cNvSpPr>
          <p:nvPr/>
        </p:nvSpPr>
        <p:spPr bwMode="auto">
          <a:xfrm>
            <a:off x="1825626" y="5751513"/>
            <a:ext cx="9615488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4" name="Rectangle 78">
            <a:extLst>
              <a:ext uri="{FF2B5EF4-FFF2-40B4-BE49-F238E27FC236}">
                <a16:creationId xmlns:a16="http://schemas.microsoft.com/office/drawing/2014/main" id="{DAB89725-EFFB-45CB-AADB-6A313B99887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55851" y="5797550"/>
            <a:ext cx="855663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5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WTP via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85" name="Rectangle 79">
            <a:extLst>
              <a:ext uri="{FF2B5EF4-FFF2-40B4-BE49-F238E27FC236}">
                <a16:creationId xmlns:a16="http://schemas.microsoft.com/office/drawing/2014/main" id="{AF470A19-2958-40E7-A26C-E6FB705E71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51063" y="5989638"/>
            <a:ext cx="1279525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5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private tuition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86" name="Rectangle 80">
            <a:extLst>
              <a:ext uri="{FF2B5EF4-FFF2-40B4-BE49-F238E27FC236}">
                <a16:creationId xmlns:a16="http://schemas.microsoft.com/office/drawing/2014/main" id="{B347B722-50C5-4362-9288-DB2217D5F7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14576" y="6176963"/>
            <a:ext cx="955675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5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payments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89" name="Rectangle 81">
            <a:extLst>
              <a:ext uri="{FF2B5EF4-FFF2-40B4-BE49-F238E27FC236}">
                <a16:creationId xmlns:a16="http://schemas.microsoft.com/office/drawing/2014/main" id="{B8A31870-FB2C-48E9-B8E5-A508044339E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38913" y="444500"/>
            <a:ext cx="484188" cy="904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5300" b="0" i="0" u="none" strike="noStrike" cap="none" normalizeH="0" baseline="0">
                <a:ln>
                  <a:noFill/>
                </a:ln>
                <a:solidFill>
                  <a:srgbClr val="1E2D53"/>
                </a:solidFill>
                <a:effectLst/>
                <a:latin typeface="Arial" panose="020B0604020202020204" pitchFamily="34" charset="0"/>
              </a:rPr>
              <a:t> 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48" name="Rectangle 134">
            <a:extLst>
              <a:ext uri="{FF2B5EF4-FFF2-40B4-BE49-F238E27FC236}">
                <a16:creationId xmlns:a16="http://schemas.microsoft.com/office/drawing/2014/main" id="{855E2D26-7017-469E-AF30-F130E8DC30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0521" y="95828"/>
            <a:ext cx="10620914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>
              <a:defRPr/>
            </a:pPr>
            <a:r>
              <a:rPr lang="en-US" sz="2400" b="1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Willingness to Pay for Admission into Florida International University</a:t>
            </a:r>
          </a:p>
          <a:p>
            <a:pPr>
              <a:defRPr/>
            </a:pPr>
            <a:r>
              <a:rPr lang="en-US" sz="2400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Baseline WTP</a:t>
            </a:r>
          </a:p>
        </p:txBody>
      </p:sp>
      <p:sp>
        <p:nvSpPr>
          <p:cNvPr id="87" name="TextBox 86">
            <a:extLst>
              <a:ext uri="{FF2B5EF4-FFF2-40B4-BE49-F238E27FC236}">
                <a16:creationId xmlns:a16="http://schemas.microsoft.com/office/drawing/2014/main" id="{D747FAC7-7E4D-4939-AE50-F75D5B728BCB}"/>
              </a:ext>
            </a:extLst>
          </p:cNvPr>
          <p:cNvSpPr txBox="1"/>
          <p:nvPr/>
        </p:nvSpPr>
        <p:spPr>
          <a:xfrm>
            <a:off x="4751962" y="2967197"/>
            <a:ext cx="4728781" cy="147732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>
                <a:latin typeface="Arial" panose="020B0604020202020204" pitchFamily="34" charset="0"/>
                <a:cs typeface="Arial" panose="020B0604020202020204" pitchFamily="34" charset="0"/>
              </a:rPr>
              <a:t>Baseline Estimate: Value WTP using impact on net after-tax income</a:t>
            </a:r>
          </a:p>
          <a:p>
            <a:endParaRPr lang="en-US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>
                <a:latin typeface="Arial" panose="020B0604020202020204" pitchFamily="34" charset="0"/>
                <a:cs typeface="Arial" panose="020B0604020202020204" pitchFamily="34" charset="0"/>
              </a:rPr>
              <a:t>Valid if no impact on labor effort/disutility and no other impact of education on utility</a:t>
            </a:r>
          </a:p>
        </p:txBody>
      </p:sp>
    </p:spTree>
    <p:extLst>
      <p:ext uri="{BB962C8B-B14F-4D97-AF65-F5344CB8AC3E}">
        <p14:creationId xmlns:p14="http://schemas.microsoft.com/office/powerpoint/2010/main" val="10842130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50">
        <p:fade/>
      </p:transition>
    </mc:Choice>
    <mc:Fallback xmlns="">
      <p:transition>
        <p:fade/>
      </p:transition>
    </mc:Fallback>
  </mc:AlternateContent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4">
            <a:extLst>
              <a:ext uri="{FF2B5EF4-FFF2-40B4-BE49-F238E27FC236}">
                <a16:creationId xmlns:a16="http://schemas.microsoft.com/office/drawing/2014/main" id="{1AD64C2D-5ED8-495C-8730-1EC102F0C5F6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604838" y="-4763"/>
            <a:ext cx="10982325" cy="6867526"/>
            <a:chOff x="381" y="-3"/>
            <a:chExt cx="6918" cy="4326"/>
          </a:xfrm>
        </p:grpSpPr>
        <p:sp>
          <p:nvSpPr>
            <p:cNvPr id="6" name="AutoShape 3">
              <a:extLst>
                <a:ext uri="{FF2B5EF4-FFF2-40B4-BE49-F238E27FC236}">
                  <a16:creationId xmlns:a16="http://schemas.microsoft.com/office/drawing/2014/main" id="{790D92BF-4AC8-4663-AD14-5E0AACC3CB43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384" y="0"/>
              <a:ext cx="6912" cy="43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" name="Rectangle 5">
              <a:extLst>
                <a:ext uri="{FF2B5EF4-FFF2-40B4-BE49-F238E27FC236}">
                  <a16:creationId xmlns:a16="http://schemas.microsoft.com/office/drawing/2014/main" id="{FC997D1A-2F76-49D7-8D03-E7BC38DF70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1" y="-3"/>
              <a:ext cx="6918" cy="4326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" name="Rectangle 6">
              <a:extLst>
                <a:ext uri="{FF2B5EF4-FFF2-40B4-BE49-F238E27FC236}">
                  <a16:creationId xmlns:a16="http://schemas.microsoft.com/office/drawing/2014/main" id="{04196C8D-965B-4CC6-93F0-199A85E3C4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" y="0"/>
              <a:ext cx="6909" cy="4317"/>
            </a:xfrm>
            <a:prstGeom prst="rect">
              <a:avLst/>
            </a:prstGeom>
            <a:solidFill>
              <a:srgbClr val="FFFFFF"/>
            </a:solidFill>
            <a:ln w="14288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" name="Rectangle 7">
              <a:extLst>
                <a:ext uri="{FF2B5EF4-FFF2-40B4-BE49-F238E27FC236}">
                  <a16:creationId xmlns:a16="http://schemas.microsoft.com/office/drawing/2014/main" id="{D68319DD-4DBA-428F-A958-2C75026713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0" y="775"/>
              <a:ext cx="6057" cy="2848"/>
            </a:xfrm>
            <a:prstGeom prst="rect">
              <a:avLst/>
            </a:prstGeom>
            <a:solidFill>
              <a:srgbClr val="FFFFFF"/>
            </a:solidFill>
            <a:ln w="14288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" name="Line 8">
              <a:extLst>
                <a:ext uri="{FF2B5EF4-FFF2-40B4-BE49-F238E27FC236}">
                  <a16:creationId xmlns:a16="http://schemas.microsoft.com/office/drawing/2014/main" id="{10AE158E-4252-43F7-A2FD-FABE1061DD3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288" y="3563"/>
              <a:ext cx="0" cy="6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" name="Line 9">
              <a:extLst>
                <a:ext uri="{FF2B5EF4-FFF2-40B4-BE49-F238E27FC236}">
                  <a16:creationId xmlns:a16="http://schemas.microsoft.com/office/drawing/2014/main" id="{09ECEF10-E671-4B95-9128-36C8F3378D1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288" y="3473"/>
              <a:ext cx="0" cy="64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" name="Line 10">
              <a:extLst>
                <a:ext uri="{FF2B5EF4-FFF2-40B4-BE49-F238E27FC236}">
                  <a16:creationId xmlns:a16="http://schemas.microsoft.com/office/drawing/2014/main" id="{FBDE8D09-2B00-4414-9FBB-8BF24DAD8A9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288" y="3387"/>
              <a:ext cx="0" cy="6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" name="Line 11">
              <a:extLst>
                <a:ext uri="{FF2B5EF4-FFF2-40B4-BE49-F238E27FC236}">
                  <a16:creationId xmlns:a16="http://schemas.microsoft.com/office/drawing/2014/main" id="{9B6DD9BD-9779-4940-A954-341C46BE1D3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288" y="3303"/>
              <a:ext cx="0" cy="58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" name="Line 12">
              <a:extLst>
                <a:ext uri="{FF2B5EF4-FFF2-40B4-BE49-F238E27FC236}">
                  <a16:creationId xmlns:a16="http://schemas.microsoft.com/office/drawing/2014/main" id="{69344D66-D89A-42DB-9F46-43FF34F6C64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288" y="3217"/>
              <a:ext cx="0" cy="6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" name="Line 13">
              <a:extLst>
                <a:ext uri="{FF2B5EF4-FFF2-40B4-BE49-F238E27FC236}">
                  <a16:creationId xmlns:a16="http://schemas.microsoft.com/office/drawing/2014/main" id="{5FA00634-CF5C-4EDD-A8A0-56DD199CC9C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288" y="3128"/>
              <a:ext cx="0" cy="63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" name="Line 14">
              <a:extLst>
                <a:ext uri="{FF2B5EF4-FFF2-40B4-BE49-F238E27FC236}">
                  <a16:creationId xmlns:a16="http://schemas.microsoft.com/office/drawing/2014/main" id="{79877D38-E11A-44C1-ACB5-F683930CDF0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288" y="3041"/>
              <a:ext cx="0" cy="61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" name="Line 15">
              <a:extLst>
                <a:ext uri="{FF2B5EF4-FFF2-40B4-BE49-F238E27FC236}">
                  <a16:creationId xmlns:a16="http://schemas.microsoft.com/office/drawing/2014/main" id="{DF182F90-62ED-4B0E-86FD-9CF3F36CF30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288" y="2958"/>
              <a:ext cx="0" cy="6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" name="Line 16">
              <a:extLst>
                <a:ext uri="{FF2B5EF4-FFF2-40B4-BE49-F238E27FC236}">
                  <a16:creationId xmlns:a16="http://schemas.microsoft.com/office/drawing/2014/main" id="{12DDD675-6360-4FE8-AE86-E79E630D445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288" y="2871"/>
              <a:ext cx="0" cy="61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" name="Line 17">
              <a:extLst>
                <a:ext uri="{FF2B5EF4-FFF2-40B4-BE49-F238E27FC236}">
                  <a16:creationId xmlns:a16="http://schemas.microsoft.com/office/drawing/2014/main" id="{F8F467C0-8C41-473A-90E8-6F1186FDACC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288" y="2785"/>
              <a:ext cx="0" cy="6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Line 18">
              <a:extLst>
                <a:ext uri="{FF2B5EF4-FFF2-40B4-BE49-F238E27FC236}">
                  <a16:creationId xmlns:a16="http://schemas.microsoft.com/office/drawing/2014/main" id="{EB25452D-F474-4F31-A5FF-6D98EBEDA2C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288" y="2699"/>
              <a:ext cx="0" cy="57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Line 19">
              <a:extLst>
                <a:ext uri="{FF2B5EF4-FFF2-40B4-BE49-F238E27FC236}">
                  <a16:creationId xmlns:a16="http://schemas.microsoft.com/office/drawing/2014/main" id="{8EA83599-058E-4E5E-8816-ACA3477BA8F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288" y="2612"/>
              <a:ext cx="0" cy="61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" name="Line 20">
              <a:extLst>
                <a:ext uri="{FF2B5EF4-FFF2-40B4-BE49-F238E27FC236}">
                  <a16:creationId xmlns:a16="http://schemas.microsoft.com/office/drawing/2014/main" id="{EFABEAF3-3802-4B7D-A2B3-9D3C4379484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288" y="2526"/>
              <a:ext cx="0" cy="6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Line 21">
              <a:extLst>
                <a:ext uri="{FF2B5EF4-FFF2-40B4-BE49-F238E27FC236}">
                  <a16:creationId xmlns:a16="http://schemas.microsoft.com/office/drawing/2014/main" id="{10929A6F-1AC6-4CEF-9A45-96DE3ABE302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288" y="2439"/>
              <a:ext cx="0" cy="61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Line 22">
              <a:extLst>
                <a:ext uri="{FF2B5EF4-FFF2-40B4-BE49-F238E27FC236}">
                  <a16:creationId xmlns:a16="http://schemas.microsoft.com/office/drawing/2014/main" id="{B1B35A0B-8B4D-4160-BC3B-E55A70EB488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288" y="2353"/>
              <a:ext cx="0" cy="58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Line 23">
              <a:extLst>
                <a:ext uri="{FF2B5EF4-FFF2-40B4-BE49-F238E27FC236}">
                  <a16:creationId xmlns:a16="http://schemas.microsoft.com/office/drawing/2014/main" id="{16CC04AD-8B82-493F-B7C5-359C5808EF3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288" y="2267"/>
              <a:ext cx="0" cy="6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Line 24">
              <a:extLst>
                <a:ext uri="{FF2B5EF4-FFF2-40B4-BE49-F238E27FC236}">
                  <a16:creationId xmlns:a16="http://schemas.microsoft.com/office/drawing/2014/main" id="{18127969-2B8E-443B-880E-95C98D904F7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288" y="2180"/>
              <a:ext cx="0" cy="61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" name="Line 25">
              <a:extLst>
                <a:ext uri="{FF2B5EF4-FFF2-40B4-BE49-F238E27FC236}">
                  <a16:creationId xmlns:a16="http://schemas.microsoft.com/office/drawing/2014/main" id="{516AA787-9208-4E28-8F36-C8EE31F2AAE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288" y="2094"/>
              <a:ext cx="0" cy="6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Line 26">
              <a:extLst>
                <a:ext uri="{FF2B5EF4-FFF2-40B4-BE49-F238E27FC236}">
                  <a16:creationId xmlns:a16="http://schemas.microsoft.com/office/drawing/2014/main" id="{E25BD06D-4513-4053-9EA9-431EC957CBC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288" y="2007"/>
              <a:ext cx="0" cy="58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" name="Line 27">
              <a:extLst>
                <a:ext uri="{FF2B5EF4-FFF2-40B4-BE49-F238E27FC236}">
                  <a16:creationId xmlns:a16="http://schemas.microsoft.com/office/drawing/2014/main" id="{45A87A36-F261-496F-9933-949B3AA6BA9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288" y="1921"/>
              <a:ext cx="0" cy="6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" name="Line 28">
              <a:extLst>
                <a:ext uri="{FF2B5EF4-FFF2-40B4-BE49-F238E27FC236}">
                  <a16:creationId xmlns:a16="http://schemas.microsoft.com/office/drawing/2014/main" id="{5421E952-D4F8-4B80-AC8A-3445ADB3EC2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288" y="1835"/>
              <a:ext cx="0" cy="6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" name="Line 29">
              <a:extLst>
                <a:ext uri="{FF2B5EF4-FFF2-40B4-BE49-F238E27FC236}">
                  <a16:creationId xmlns:a16="http://schemas.microsoft.com/office/drawing/2014/main" id="{03A1FE66-E222-4CB4-971A-D02DCE848CF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288" y="1748"/>
              <a:ext cx="0" cy="61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" name="Line 30">
              <a:extLst>
                <a:ext uri="{FF2B5EF4-FFF2-40B4-BE49-F238E27FC236}">
                  <a16:creationId xmlns:a16="http://schemas.microsoft.com/office/drawing/2014/main" id="{F2D7852D-2885-4997-B1AE-6504F623B54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288" y="1662"/>
              <a:ext cx="0" cy="6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" name="Line 31">
              <a:extLst>
                <a:ext uri="{FF2B5EF4-FFF2-40B4-BE49-F238E27FC236}">
                  <a16:creationId xmlns:a16="http://schemas.microsoft.com/office/drawing/2014/main" id="{B9D35B77-FAE6-4AFE-BE09-3CD5C460668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288" y="1575"/>
              <a:ext cx="0" cy="61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" name="Line 32">
              <a:extLst>
                <a:ext uri="{FF2B5EF4-FFF2-40B4-BE49-F238E27FC236}">
                  <a16:creationId xmlns:a16="http://schemas.microsoft.com/office/drawing/2014/main" id="{87E05CAE-52BF-4B97-A92C-5170FC34741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288" y="1489"/>
              <a:ext cx="0" cy="6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" name="Line 33">
              <a:extLst>
                <a:ext uri="{FF2B5EF4-FFF2-40B4-BE49-F238E27FC236}">
                  <a16:creationId xmlns:a16="http://schemas.microsoft.com/office/drawing/2014/main" id="{905A88CB-EECF-4AD0-A3AF-B68CA780EAC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288" y="1403"/>
              <a:ext cx="0" cy="6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" name="Line 34">
              <a:extLst>
                <a:ext uri="{FF2B5EF4-FFF2-40B4-BE49-F238E27FC236}">
                  <a16:creationId xmlns:a16="http://schemas.microsoft.com/office/drawing/2014/main" id="{32B7F2C8-250C-47F0-BF59-994FE0606AD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288" y="1316"/>
              <a:ext cx="0" cy="61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" name="Line 35">
              <a:extLst>
                <a:ext uri="{FF2B5EF4-FFF2-40B4-BE49-F238E27FC236}">
                  <a16:creationId xmlns:a16="http://schemas.microsoft.com/office/drawing/2014/main" id="{EF3835BE-D0DC-4ABE-81BF-6FD18591821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288" y="1230"/>
              <a:ext cx="0" cy="6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" name="Line 36">
              <a:extLst>
                <a:ext uri="{FF2B5EF4-FFF2-40B4-BE49-F238E27FC236}">
                  <a16:creationId xmlns:a16="http://schemas.microsoft.com/office/drawing/2014/main" id="{0334E100-3277-4FD6-B670-25FE26FE949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288" y="1143"/>
              <a:ext cx="0" cy="61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" name="Line 37">
              <a:extLst>
                <a:ext uri="{FF2B5EF4-FFF2-40B4-BE49-F238E27FC236}">
                  <a16:creationId xmlns:a16="http://schemas.microsoft.com/office/drawing/2014/main" id="{643F5B31-C064-4FFA-B55E-56C48CCB9A8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288" y="1057"/>
              <a:ext cx="0" cy="6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" name="Line 38">
              <a:extLst>
                <a:ext uri="{FF2B5EF4-FFF2-40B4-BE49-F238E27FC236}">
                  <a16:creationId xmlns:a16="http://schemas.microsoft.com/office/drawing/2014/main" id="{CE765799-90FF-44AF-8710-537A999EBD6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288" y="971"/>
              <a:ext cx="0" cy="6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" name="Line 39">
              <a:extLst>
                <a:ext uri="{FF2B5EF4-FFF2-40B4-BE49-F238E27FC236}">
                  <a16:creationId xmlns:a16="http://schemas.microsoft.com/office/drawing/2014/main" id="{C658DB6A-C1C4-45BA-ABBE-CA1AFDA673F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288" y="884"/>
              <a:ext cx="0" cy="61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" name="Line 40">
              <a:extLst>
                <a:ext uri="{FF2B5EF4-FFF2-40B4-BE49-F238E27FC236}">
                  <a16:creationId xmlns:a16="http://schemas.microsoft.com/office/drawing/2014/main" id="{6DBBEF94-A91F-4033-A41E-97896C3B4DD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288" y="798"/>
              <a:ext cx="0" cy="6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" name="Rectangle 41">
              <a:extLst>
                <a:ext uri="{FF2B5EF4-FFF2-40B4-BE49-F238E27FC236}">
                  <a16:creationId xmlns:a16="http://schemas.microsoft.com/office/drawing/2014/main" id="{0C20494A-F157-4FB8-88F4-DD2E81B39F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62" y="2823"/>
              <a:ext cx="380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>
                  <a:ln>
                    <a:noFill/>
                  </a:ln>
                  <a:solidFill>
                    <a:srgbClr val="909090"/>
                  </a:solidFill>
                  <a:effectLst/>
                  <a:latin typeface="Arial" panose="020B0604020202020204" pitchFamily="34" charset="0"/>
                </a:rPr>
                <a:t>$2.9K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44" name="Rectangle 42">
              <a:extLst>
                <a:ext uri="{FF2B5EF4-FFF2-40B4-BE49-F238E27FC236}">
                  <a16:creationId xmlns:a16="http://schemas.microsoft.com/office/drawing/2014/main" id="{1FBE0385-538D-48CF-B766-A33BCB3477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35" y="2989"/>
              <a:ext cx="568" cy="55"/>
            </a:xfrm>
            <a:prstGeom prst="rect">
              <a:avLst/>
            </a:prstGeom>
            <a:solidFill>
              <a:srgbClr val="AFC97A"/>
            </a:solidFill>
            <a:ln w="14288">
              <a:solidFill>
                <a:srgbClr val="9BBB59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" name="Rectangle 43">
              <a:extLst>
                <a:ext uri="{FF2B5EF4-FFF2-40B4-BE49-F238E27FC236}">
                  <a16:creationId xmlns:a16="http://schemas.microsoft.com/office/drawing/2014/main" id="{12E94391-7656-4366-B0C9-50BF6C4BFC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54" y="870"/>
              <a:ext cx="568" cy="2174"/>
            </a:xfrm>
            <a:prstGeom prst="rect">
              <a:avLst/>
            </a:prstGeom>
            <a:solidFill>
              <a:srgbClr val="AFC97A"/>
            </a:solidFill>
            <a:ln w="14288">
              <a:solidFill>
                <a:srgbClr val="9BBB59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" name="Rectangle 44">
              <a:extLst>
                <a:ext uri="{FF2B5EF4-FFF2-40B4-BE49-F238E27FC236}">
                  <a16:creationId xmlns:a16="http://schemas.microsoft.com/office/drawing/2014/main" id="{7183D60D-4892-40C9-B789-6A42C07AB0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2" y="2710"/>
              <a:ext cx="567" cy="334"/>
            </a:xfrm>
            <a:prstGeom prst="rect">
              <a:avLst/>
            </a:prstGeom>
            <a:solidFill>
              <a:srgbClr val="729ACA"/>
            </a:solidFill>
            <a:ln w="14288">
              <a:solidFill>
                <a:srgbClr val="4F81BD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" name="Rectangle 45">
              <a:extLst>
                <a:ext uri="{FF2B5EF4-FFF2-40B4-BE49-F238E27FC236}">
                  <a16:creationId xmlns:a16="http://schemas.microsoft.com/office/drawing/2014/main" id="{2A7C6F44-00C1-499E-AA29-DF2FD8AF35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" y="870"/>
              <a:ext cx="567" cy="2174"/>
            </a:xfrm>
            <a:prstGeom prst="rect">
              <a:avLst/>
            </a:prstGeom>
            <a:solidFill>
              <a:srgbClr val="729ACA"/>
            </a:solidFill>
            <a:ln w="14288">
              <a:solidFill>
                <a:srgbClr val="4F81BD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" name="Rectangle 46">
              <a:extLst>
                <a:ext uri="{FF2B5EF4-FFF2-40B4-BE49-F238E27FC236}">
                  <a16:creationId xmlns:a16="http://schemas.microsoft.com/office/drawing/2014/main" id="{823E81E8-ECBB-4D6C-99AC-829244AF9C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0" y="3044"/>
              <a:ext cx="567" cy="55"/>
            </a:xfrm>
            <a:prstGeom prst="rect">
              <a:avLst/>
            </a:prstGeom>
            <a:solidFill>
              <a:srgbClr val="CD7371"/>
            </a:solidFill>
            <a:ln w="14288">
              <a:solidFill>
                <a:srgbClr val="C0504D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" name="Rectangle 47">
              <a:extLst>
                <a:ext uri="{FF2B5EF4-FFF2-40B4-BE49-F238E27FC236}">
                  <a16:creationId xmlns:a16="http://schemas.microsoft.com/office/drawing/2014/main" id="{0CE0BB84-720B-40DA-B562-106BCB24C3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17" y="3044"/>
              <a:ext cx="568" cy="228"/>
            </a:xfrm>
            <a:prstGeom prst="rect">
              <a:avLst/>
            </a:prstGeom>
            <a:solidFill>
              <a:srgbClr val="CD7371"/>
            </a:solidFill>
            <a:ln w="14288">
              <a:solidFill>
                <a:srgbClr val="C0504D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" name="Rectangle 48">
              <a:extLst>
                <a:ext uri="{FF2B5EF4-FFF2-40B4-BE49-F238E27FC236}">
                  <a16:creationId xmlns:a16="http://schemas.microsoft.com/office/drawing/2014/main" id="{49E80B17-E090-4254-AAA9-7B2BE3AEBC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2" y="3044"/>
              <a:ext cx="567" cy="228"/>
            </a:xfrm>
            <a:prstGeom prst="rect">
              <a:avLst/>
            </a:prstGeom>
            <a:solidFill>
              <a:srgbClr val="FFFFFF"/>
            </a:solidFill>
            <a:ln w="14288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" name="Rectangle 49">
              <a:extLst>
                <a:ext uri="{FF2B5EF4-FFF2-40B4-BE49-F238E27FC236}">
                  <a16:creationId xmlns:a16="http://schemas.microsoft.com/office/drawing/2014/main" id="{118E7645-C9B0-47BB-8C78-56DF2631BE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0" y="2710"/>
              <a:ext cx="567" cy="334"/>
            </a:xfrm>
            <a:prstGeom prst="rect">
              <a:avLst/>
            </a:prstGeom>
            <a:solidFill>
              <a:srgbClr val="FFFFFF"/>
            </a:solidFill>
            <a:ln w="14288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" name="Rectangle 50">
              <a:extLst>
                <a:ext uri="{FF2B5EF4-FFF2-40B4-BE49-F238E27FC236}">
                  <a16:creationId xmlns:a16="http://schemas.microsoft.com/office/drawing/2014/main" id="{5232A10E-A35F-4FED-905B-A9505620C5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17" y="3044"/>
              <a:ext cx="568" cy="55"/>
            </a:xfrm>
            <a:prstGeom prst="rect">
              <a:avLst/>
            </a:prstGeom>
            <a:solidFill>
              <a:srgbClr val="FFFFFF"/>
            </a:solidFill>
            <a:ln w="14288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" name="Rectangle 51">
              <a:extLst>
                <a:ext uri="{FF2B5EF4-FFF2-40B4-BE49-F238E27FC236}">
                  <a16:creationId xmlns:a16="http://schemas.microsoft.com/office/drawing/2014/main" id="{8A75CEAF-E68F-43ED-8719-6329977902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2" y="3044"/>
              <a:ext cx="567" cy="228"/>
            </a:xfrm>
            <a:prstGeom prst="rect">
              <a:avLst/>
            </a:prstGeom>
            <a:solidFill>
              <a:srgbClr val="729ACA"/>
            </a:solidFill>
            <a:ln w="14288">
              <a:solidFill>
                <a:srgbClr val="4F81BD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" name="Rectangle 52">
              <a:extLst>
                <a:ext uri="{FF2B5EF4-FFF2-40B4-BE49-F238E27FC236}">
                  <a16:creationId xmlns:a16="http://schemas.microsoft.com/office/drawing/2014/main" id="{B7E3B575-B714-40BE-8894-F1BE682FE1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57" y="2543"/>
              <a:ext cx="449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>
                  <a:ln>
                    <a:noFill/>
                  </a:ln>
                  <a:solidFill>
                    <a:srgbClr val="909090"/>
                  </a:solidFill>
                  <a:effectLst/>
                  <a:latin typeface="Arial" panose="020B0604020202020204" pitchFamily="34" charset="0"/>
                </a:rPr>
                <a:t>$29.1K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59" name="Rectangle 53">
              <a:extLst>
                <a:ext uri="{FF2B5EF4-FFF2-40B4-BE49-F238E27FC236}">
                  <a16:creationId xmlns:a16="http://schemas.microsoft.com/office/drawing/2014/main" id="{8CBC1D7E-C37E-451D-A93D-4628630B5A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02" y="703"/>
              <a:ext cx="449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>
                  <a:ln>
                    <a:noFill/>
                  </a:ln>
                  <a:solidFill>
                    <a:srgbClr val="909090"/>
                  </a:solidFill>
                  <a:effectLst/>
                  <a:latin typeface="Arial" panose="020B0604020202020204" pitchFamily="34" charset="0"/>
                </a:rPr>
                <a:t>$95.5K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60" name="Rectangle 54">
              <a:extLst>
                <a:ext uri="{FF2B5EF4-FFF2-40B4-BE49-F238E27FC236}">
                  <a16:creationId xmlns:a16="http://schemas.microsoft.com/office/drawing/2014/main" id="{5885126B-6B07-49B4-B784-42B87944CF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76" y="3156"/>
              <a:ext cx="423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>
                  <a:ln>
                    <a:noFill/>
                  </a:ln>
                  <a:solidFill>
                    <a:srgbClr val="909090"/>
                  </a:solidFill>
                  <a:effectLst/>
                  <a:latin typeface="Arial" panose="020B0604020202020204" pitchFamily="34" charset="0"/>
                </a:rPr>
                <a:t>$-2.9K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61" name="Rectangle 55">
              <a:extLst>
                <a:ext uri="{FF2B5EF4-FFF2-40B4-BE49-F238E27FC236}">
                  <a16:creationId xmlns:a16="http://schemas.microsoft.com/office/drawing/2014/main" id="{CA61FC01-17F8-44C3-BF97-5D35AF4807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24" y="3329"/>
              <a:ext cx="423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>
                  <a:ln>
                    <a:noFill/>
                  </a:ln>
                  <a:solidFill>
                    <a:srgbClr val="909090"/>
                  </a:solidFill>
                  <a:effectLst/>
                  <a:latin typeface="Arial" panose="020B0604020202020204" pitchFamily="34" charset="0"/>
                </a:rPr>
                <a:t>$-8.9K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62" name="Rectangle 56">
              <a:extLst>
                <a:ext uri="{FF2B5EF4-FFF2-40B4-BE49-F238E27FC236}">
                  <a16:creationId xmlns:a16="http://schemas.microsoft.com/office/drawing/2014/main" id="{293A65B4-EEC6-4811-B221-A548725D61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15" y="703"/>
              <a:ext cx="51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>
                  <a:ln>
                    <a:noFill/>
                  </a:ln>
                  <a:solidFill>
                    <a:srgbClr val="909090"/>
                  </a:solidFill>
                  <a:effectLst/>
                  <a:latin typeface="Arial" panose="020B0604020202020204" pitchFamily="34" charset="0"/>
                </a:rPr>
                <a:t>$112.8K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63" name="Freeform 57">
              <a:extLst>
                <a:ext uri="{FF2B5EF4-FFF2-40B4-BE49-F238E27FC236}">
                  <a16:creationId xmlns:a16="http://schemas.microsoft.com/office/drawing/2014/main" id="{A54134BF-9C76-4CED-9FB3-951119BA662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5" y="3044"/>
              <a:ext cx="5867" cy="0"/>
            </a:xfrm>
            <a:custGeom>
              <a:avLst/>
              <a:gdLst>
                <a:gd name="T0" fmla="*/ 27 w 2037"/>
                <a:gd name="T1" fmla="*/ 62 w 2037"/>
                <a:gd name="T2" fmla="*/ 96 w 2037"/>
                <a:gd name="T3" fmla="*/ 130 w 2037"/>
                <a:gd name="T4" fmla="*/ 164 w 2037"/>
                <a:gd name="T5" fmla="*/ 198 w 2037"/>
                <a:gd name="T6" fmla="*/ 232 w 2037"/>
                <a:gd name="T7" fmla="*/ 266 w 2037"/>
                <a:gd name="T8" fmla="*/ 300 w 2037"/>
                <a:gd name="T9" fmla="*/ 334 w 2037"/>
                <a:gd name="T10" fmla="*/ 368 w 2037"/>
                <a:gd name="T11" fmla="*/ 402 w 2037"/>
                <a:gd name="T12" fmla="*/ 436 w 2037"/>
                <a:gd name="T13" fmla="*/ 470 w 2037"/>
                <a:gd name="T14" fmla="*/ 504 w 2037"/>
                <a:gd name="T15" fmla="*/ 538 w 2037"/>
                <a:gd name="T16" fmla="*/ 572 w 2037"/>
                <a:gd name="T17" fmla="*/ 606 w 2037"/>
                <a:gd name="T18" fmla="*/ 641 w 2037"/>
                <a:gd name="T19" fmla="*/ 675 w 2037"/>
                <a:gd name="T20" fmla="*/ 709 w 2037"/>
                <a:gd name="T21" fmla="*/ 743 w 2037"/>
                <a:gd name="T22" fmla="*/ 777 w 2037"/>
                <a:gd name="T23" fmla="*/ 811 w 2037"/>
                <a:gd name="T24" fmla="*/ 845 w 2037"/>
                <a:gd name="T25" fmla="*/ 879 w 2037"/>
                <a:gd name="T26" fmla="*/ 913 w 2037"/>
                <a:gd name="T27" fmla="*/ 947 w 2037"/>
                <a:gd name="T28" fmla="*/ 981 w 2037"/>
                <a:gd name="T29" fmla="*/ 1015 w 2037"/>
                <a:gd name="T30" fmla="*/ 1049 w 2037"/>
                <a:gd name="T31" fmla="*/ 1083 w 2037"/>
                <a:gd name="T32" fmla="*/ 1117 w 2037"/>
                <a:gd name="T33" fmla="*/ 1151 w 2037"/>
                <a:gd name="T34" fmla="*/ 1186 w 2037"/>
                <a:gd name="T35" fmla="*/ 1220 w 2037"/>
                <a:gd name="T36" fmla="*/ 1254 w 2037"/>
                <a:gd name="T37" fmla="*/ 1288 w 2037"/>
                <a:gd name="T38" fmla="*/ 1322 w 2037"/>
                <a:gd name="T39" fmla="*/ 1356 w 2037"/>
                <a:gd name="T40" fmla="*/ 1390 w 2037"/>
                <a:gd name="T41" fmla="*/ 1424 w 2037"/>
                <a:gd name="T42" fmla="*/ 1458 w 2037"/>
                <a:gd name="T43" fmla="*/ 1492 w 2037"/>
                <a:gd name="T44" fmla="*/ 1526 w 2037"/>
                <a:gd name="T45" fmla="*/ 1560 w 2037"/>
                <a:gd name="T46" fmla="*/ 1594 w 2037"/>
                <a:gd name="T47" fmla="*/ 1628 w 2037"/>
                <a:gd name="T48" fmla="*/ 1662 w 2037"/>
                <a:gd name="T49" fmla="*/ 1696 w 2037"/>
                <a:gd name="T50" fmla="*/ 1730 w 2037"/>
                <a:gd name="T51" fmla="*/ 1765 w 2037"/>
                <a:gd name="T52" fmla="*/ 1799 w 2037"/>
                <a:gd name="T53" fmla="*/ 1833 w 2037"/>
                <a:gd name="T54" fmla="*/ 1867 w 2037"/>
                <a:gd name="T55" fmla="*/ 1901 w 2037"/>
                <a:gd name="T56" fmla="*/ 1935 w 2037"/>
                <a:gd name="T57" fmla="*/ 1969 w 2037"/>
                <a:gd name="T58" fmla="*/ 2003 w 2037"/>
                <a:gd name="T59" fmla="*/ 2037 w 2037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  <a:cxn ang="0">
                  <a:pos x="T42" y="0"/>
                </a:cxn>
                <a:cxn ang="0">
                  <a:pos x="T43" y="0"/>
                </a:cxn>
                <a:cxn ang="0">
                  <a:pos x="T44" y="0"/>
                </a:cxn>
                <a:cxn ang="0">
                  <a:pos x="T45" y="0"/>
                </a:cxn>
                <a:cxn ang="0">
                  <a:pos x="T46" y="0"/>
                </a:cxn>
                <a:cxn ang="0">
                  <a:pos x="T47" y="0"/>
                </a:cxn>
                <a:cxn ang="0">
                  <a:pos x="T48" y="0"/>
                </a:cxn>
                <a:cxn ang="0">
                  <a:pos x="T49" y="0"/>
                </a:cxn>
                <a:cxn ang="0">
                  <a:pos x="T50" y="0"/>
                </a:cxn>
                <a:cxn ang="0">
                  <a:pos x="T51" y="0"/>
                </a:cxn>
                <a:cxn ang="0">
                  <a:pos x="T52" y="0"/>
                </a:cxn>
                <a:cxn ang="0">
                  <a:pos x="T53" y="0"/>
                </a:cxn>
                <a:cxn ang="0">
                  <a:pos x="T54" y="0"/>
                </a:cxn>
                <a:cxn ang="0">
                  <a:pos x="T55" y="0"/>
                </a:cxn>
                <a:cxn ang="0">
                  <a:pos x="T56" y="0"/>
                </a:cxn>
                <a:cxn ang="0">
                  <a:pos x="T57" y="0"/>
                </a:cxn>
                <a:cxn ang="0">
                  <a:pos x="T58" y="0"/>
                </a:cxn>
                <a:cxn ang="0">
                  <a:pos x="T59" y="0"/>
                </a:cxn>
              </a:cxnLst>
              <a:rect l="0" t="0" r="r" b="b"/>
              <a:pathLst>
                <a:path w="2037">
                  <a:moveTo>
                    <a:pt x="0" y="0"/>
                  </a:moveTo>
                  <a:lnTo>
                    <a:pt x="7" y="0"/>
                  </a:lnTo>
                  <a:lnTo>
                    <a:pt x="14" y="0"/>
                  </a:lnTo>
                  <a:lnTo>
                    <a:pt x="21" y="0"/>
                  </a:lnTo>
                  <a:lnTo>
                    <a:pt x="27" y="0"/>
                  </a:lnTo>
                  <a:lnTo>
                    <a:pt x="34" y="0"/>
                  </a:lnTo>
                  <a:lnTo>
                    <a:pt x="41" y="0"/>
                  </a:lnTo>
                  <a:lnTo>
                    <a:pt x="48" y="0"/>
                  </a:lnTo>
                  <a:lnTo>
                    <a:pt x="55" y="0"/>
                  </a:lnTo>
                  <a:lnTo>
                    <a:pt x="62" y="0"/>
                  </a:lnTo>
                  <a:lnTo>
                    <a:pt x="68" y="0"/>
                  </a:lnTo>
                  <a:lnTo>
                    <a:pt x="75" y="0"/>
                  </a:lnTo>
                  <a:lnTo>
                    <a:pt x="82" y="0"/>
                  </a:lnTo>
                  <a:lnTo>
                    <a:pt x="89" y="0"/>
                  </a:lnTo>
                  <a:lnTo>
                    <a:pt x="96" y="0"/>
                  </a:lnTo>
                  <a:lnTo>
                    <a:pt x="102" y="0"/>
                  </a:lnTo>
                  <a:lnTo>
                    <a:pt x="109" y="0"/>
                  </a:lnTo>
                  <a:lnTo>
                    <a:pt x="116" y="0"/>
                  </a:lnTo>
                  <a:lnTo>
                    <a:pt x="123" y="0"/>
                  </a:lnTo>
                  <a:lnTo>
                    <a:pt x="130" y="0"/>
                  </a:lnTo>
                  <a:lnTo>
                    <a:pt x="136" y="0"/>
                  </a:lnTo>
                  <a:lnTo>
                    <a:pt x="143" y="0"/>
                  </a:lnTo>
                  <a:lnTo>
                    <a:pt x="150" y="0"/>
                  </a:lnTo>
                  <a:lnTo>
                    <a:pt x="157" y="0"/>
                  </a:lnTo>
                  <a:lnTo>
                    <a:pt x="164" y="0"/>
                  </a:lnTo>
                  <a:lnTo>
                    <a:pt x="171" y="0"/>
                  </a:lnTo>
                  <a:lnTo>
                    <a:pt x="177" y="0"/>
                  </a:lnTo>
                  <a:lnTo>
                    <a:pt x="184" y="0"/>
                  </a:lnTo>
                  <a:lnTo>
                    <a:pt x="191" y="0"/>
                  </a:lnTo>
                  <a:lnTo>
                    <a:pt x="198" y="0"/>
                  </a:lnTo>
                  <a:lnTo>
                    <a:pt x="205" y="0"/>
                  </a:lnTo>
                  <a:lnTo>
                    <a:pt x="211" y="0"/>
                  </a:lnTo>
                  <a:lnTo>
                    <a:pt x="218" y="0"/>
                  </a:lnTo>
                  <a:lnTo>
                    <a:pt x="225" y="0"/>
                  </a:lnTo>
                  <a:lnTo>
                    <a:pt x="232" y="0"/>
                  </a:lnTo>
                  <a:lnTo>
                    <a:pt x="239" y="0"/>
                  </a:lnTo>
                  <a:lnTo>
                    <a:pt x="245" y="0"/>
                  </a:lnTo>
                  <a:lnTo>
                    <a:pt x="252" y="0"/>
                  </a:lnTo>
                  <a:lnTo>
                    <a:pt x="259" y="0"/>
                  </a:lnTo>
                  <a:lnTo>
                    <a:pt x="266" y="0"/>
                  </a:lnTo>
                  <a:lnTo>
                    <a:pt x="273" y="0"/>
                  </a:lnTo>
                  <a:lnTo>
                    <a:pt x="280" y="0"/>
                  </a:lnTo>
                  <a:lnTo>
                    <a:pt x="286" y="0"/>
                  </a:lnTo>
                  <a:lnTo>
                    <a:pt x="293" y="0"/>
                  </a:lnTo>
                  <a:lnTo>
                    <a:pt x="300" y="0"/>
                  </a:lnTo>
                  <a:lnTo>
                    <a:pt x="307" y="0"/>
                  </a:lnTo>
                  <a:lnTo>
                    <a:pt x="314" y="0"/>
                  </a:lnTo>
                  <a:lnTo>
                    <a:pt x="320" y="0"/>
                  </a:lnTo>
                  <a:lnTo>
                    <a:pt x="327" y="0"/>
                  </a:lnTo>
                  <a:lnTo>
                    <a:pt x="334" y="0"/>
                  </a:lnTo>
                  <a:lnTo>
                    <a:pt x="341" y="0"/>
                  </a:lnTo>
                  <a:lnTo>
                    <a:pt x="348" y="0"/>
                  </a:lnTo>
                  <a:lnTo>
                    <a:pt x="354" y="0"/>
                  </a:lnTo>
                  <a:lnTo>
                    <a:pt x="361" y="0"/>
                  </a:lnTo>
                  <a:lnTo>
                    <a:pt x="368" y="0"/>
                  </a:lnTo>
                  <a:lnTo>
                    <a:pt x="375" y="0"/>
                  </a:lnTo>
                  <a:lnTo>
                    <a:pt x="382" y="0"/>
                  </a:lnTo>
                  <a:lnTo>
                    <a:pt x="388" y="0"/>
                  </a:lnTo>
                  <a:lnTo>
                    <a:pt x="395" y="0"/>
                  </a:lnTo>
                  <a:lnTo>
                    <a:pt x="402" y="0"/>
                  </a:lnTo>
                  <a:lnTo>
                    <a:pt x="409" y="0"/>
                  </a:lnTo>
                  <a:lnTo>
                    <a:pt x="416" y="0"/>
                  </a:lnTo>
                  <a:lnTo>
                    <a:pt x="423" y="0"/>
                  </a:lnTo>
                  <a:lnTo>
                    <a:pt x="429" y="0"/>
                  </a:lnTo>
                  <a:lnTo>
                    <a:pt x="436" y="0"/>
                  </a:lnTo>
                  <a:lnTo>
                    <a:pt x="443" y="0"/>
                  </a:lnTo>
                  <a:lnTo>
                    <a:pt x="450" y="0"/>
                  </a:lnTo>
                  <a:lnTo>
                    <a:pt x="457" y="0"/>
                  </a:lnTo>
                  <a:lnTo>
                    <a:pt x="463" y="0"/>
                  </a:lnTo>
                  <a:lnTo>
                    <a:pt x="470" y="0"/>
                  </a:lnTo>
                  <a:lnTo>
                    <a:pt x="477" y="0"/>
                  </a:lnTo>
                  <a:lnTo>
                    <a:pt x="484" y="0"/>
                  </a:lnTo>
                  <a:lnTo>
                    <a:pt x="491" y="0"/>
                  </a:lnTo>
                  <a:lnTo>
                    <a:pt x="497" y="0"/>
                  </a:lnTo>
                  <a:lnTo>
                    <a:pt x="504" y="0"/>
                  </a:lnTo>
                  <a:lnTo>
                    <a:pt x="511" y="0"/>
                  </a:lnTo>
                  <a:lnTo>
                    <a:pt x="518" y="0"/>
                  </a:lnTo>
                  <a:lnTo>
                    <a:pt x="525" y="0"/>
                  </a:lnTo>
                  <a:lnTo>
                    <a:pt x="532" y="0"/>
                  </a:lnTo>
                  <a:lnTo>
                    <a:pt x="538" y="0"/>
                  </a:lnTo>
                  <a:lnTo>
                    <a:pt x="545" y="0"/>
                  </a:lnTo>
                  <a:lnTo>
                    <a:pt x="552" y="0"/>
                  </a:lnTo>
                  <a:lnTo>
                    <a:pt x="559" y="0"/>
                  </a:lnTo>
                  <a:lnTo>
                    <a:pt x="566" y="0"/>
                  </a:lnTo>
                  <a:lnTo>
                    <a:pt x="572" y="0"/>
                  </a:lnTo>
                  <a:lnTo>
                    <a:pt x="579" y="0"/>
                  </a:lnTo>
                  <a:lnTo>
                    <a:pt x="586" y="0"/>
                  </a:lnTo>
                  <a:lnTo>
                    <a:pt x="593" y="0"/>
                  </a:lnTo>
                  <a:lnTo>
                    <a:pt x="600" y="0"/>
                  </a:lnTo>
                  <a:lnTo>
                    <a:pt x="606" y="0"/>
                  </a:lnTo>
                  <a:lnTo>
                    <a:pt x="613" y="0"/>
                  </a:lnTo>
                  <a:lnTo>
                    <a:pt x="620" y="0"/>
                  </a:lnTo>
                  <a:lnTo>
                    <a:pt x="627" y="0"/>
                  </a:lnTo>
                  <a:lnTo>
                    <a:pt x="634" y="0"/>
                  </a:lnTo>
                  <a:lnTo>
                    <a:pt x="641" y="0"/>
                  </a:lnTo>
                  <a:lnTo>
                    <a:pt x="647" y="0"/>
                  </a:lnTo>
                  <a:lnTo>
                    <a:pt x="654" y="0"/>
                  </a:lnTo>
                  <a:lnTo>
                    <a:pt x="661" y="0"/>
                  </a:lnTo>
                  <a:lnTo>
                    <a:pt x="668" y="0"/>
                  </a:lnTo>
                  <a:lnTo>
                    <a:pt x="675" y="0"/>
                  </a:lnTo>
                  <a:lnTo>
                    <a:pt x="681" y="0"/>
                  </a:lnTo>
                  <a:lnTo>
                    <a:pt x="688" y="0"/>
                  </a:lnTo>
                  <a:lnTo>
                    <a:pt x="695" y="0"/>
                  </a:lnTo>
                  <a:lnTo>
                    <a:pt x="702" y="0"/>
                  </a:lnTo>
                  <a:lnTo>
                    <a:pt x="709" y="0"/>
                  </a:lnTo>
                  <a:lnTo>
                    <a:pt x="715" y="0"/>
                  </a:lnTo>
                  <a:lnTo>
                    <a:pt x="722" y="0"/>
                  </a:lnTo>
                  <a:lnTo>
                    <a:pt x="729" y="0"/>
                  </a:lnTo>
                  <a:lnTo>
                    <a:pt x="736" y="0"/>
                  </a:lnTo>
                  <a:lnTo>
                    <a:pt x="743" y="0"/>
                  </a:lnTo>
                  <a:lnTo>
                    <a:pt x="750" y="0"/>
                  </a:lnTo>
                  <a:lnTo>
                    <a:pt x="756" y="0"/>
                  </a:lnTo>
                  <a:lnTo>
                    <a:pt x="763" y="0"/>
                  </a:lnTo>
                  <a:lnTo>
                    <a:pt x="770" y="0"/>
                  </a:lnTo>
                  <a:lnTo>
                    <a:pt x="777" y="0"/>
                  </a:lnTo>
                  <a:lnTo>
                    <a:pt x="784" y="0"/>
                  </a:lnTo>
                  <a:lnTo>
                    <a:pt x="790" y="0"/>
                  </a:lnTo>
                  <a:lnTo>
                    <a:pt x="797" y="0"/>
                  </a:lnTo>
                  <a:lnTo>
                    <a:pt x="804" y="0"/>
                  </a:lnTo>
                  <a:lnTo>
                    <a:pt x="811" y="0"/>
                  </a:lnTo>
                  <a:lnTo>
                    <a:pt x="818" y="0"/>
                  </a:lnTo>
                  <a:lnTo>
                    <a:pt x="824" y="0"/>
                  </a:lnTo>
                  <a:lnTo>
                    <a:pt x="831" y="0"/>
                  </a:lnTo>
                  <a:lnTo>
                    <a:pt x="838" y="0"/>
                  </a:lnTo>
                  <a:lnTo>
                    <a:pt x="845" y="0"/>
                  </a:lnTo>
                  <a:lnTo>
                    <a:pt x="852" y="0"/>
                  </a:lnTo>
                  <a:lnTo>
                    <a:pt x="859" y="0"/>
                  </a:lnTo>
                  <a:lnTo>
                    <a:pt x="865" y="0"/>
                  </a:lnTo>
                  <a:lnTo>
                    <a:pt x="872" y="0"/>
                  </a:lnTo>
                  <a:lnTo>
                    <a:pt x="879" y="0"/>
                  </a:lnTo>
                  <a:lnTo>
                    <a:pt x="886" y="0"/>
                  </a:lnTo>
                  <a:lnTo>
                    <a:pt x="893" y="0"/>
                  </a:lnTo>
                  <a:lnTo>
                    <a:pt x="899" y="0"/>
                  </a:lnTo>
                  <a:lnTo>
                    <a:pt x="906" y="0"/>
                  </a:lnTo>
                  <a:lnTo>
                    <a:pt x="913" y="0"/>
                  </a:lnTo>
                  <a:lnTo>
                    <a:pt x="920" y="0"/>
                  </a:lnTo>
                  <a:lnTo>
                    <a:pt x="927" y="0"/>
                  </a:lnTo>
                  <a:lnTo>
                    <a:pt x="933" y="0"/>
                  </a:lnTo>
                  <a:lnTo>
                    <a:pt x="940" y="0"/>
                  </a:lnTo>
                  <a:lnTo>
                    <a:pt x="947" y="0"/>
                  </a:lnTo>
                  <a:lnTo>
                    <a:pt x="954" y="0"/>
                  </a:lnTo>
                  <a:lnTo>
                    <a:pt x="961" y="0"/>
                  </a:lnTo>
                  <a:lnTo>
                    <a:pt x="968" y="0"/>
                  </a:lnTo>
                  <a:lnTo>
                    <a:pt x="974" y="0"/>
                  </a:lnTo>
                  <a:lnTo>
                    <a:pt x="981" y="0"/>
                  </a:lnTo>
                  <a:lnTo>
                    <a:pt x="988" y="0"/>
                  </a:lnTo>
                  <a:lnTo>
                    <a:pt x="995" y="0"/>
                  </a:lnTo>
                  <a:lnTo>
                    <a:pt x="1002" y="0"/>
                  </a:lnTo>
                  <a:lnTo>
                    <a:pt x="1008" y="0"/>
                  </a:lnTo>
                  <a:lnTo>
                    <a:pt x="1015" y="0"/>
                  </a:lnTo>
                  <a:lnTo>
                    <a:pt x="1022" y="0"/>
                  </a:lnTo>
                  <a:lnTo>
                    <a:pt x="1029" y="0"/>
                  </a:lnTo>
                  <a:lnTo>
                    <a:pt x="1036" y="0"/>
                  </a:lnTo>
                  <a:lnTo>
                    <a:pt x="1042" y="0"/>
                  </a:lnTo>
                  <a:lnTo>
                    <a:pt x="1049" y="0"/>
                  </a:lnTo>
                  <a:lnTo>
                    <a:pt x="1056" y="0"/>
                  </a:lnTo>
                  <a:lnTo>
                    <a:pt x="1063" y="0"/>
                  </a:lnTo>
                  <a:lnTo>
                    <a:pt x="1070" y="0"/>
                  </a:lnTo>
                  <a:lnTo>
                    <a:pt x="1077" y="0"/>
                  </a:lnTo>
                  <a:lnTo>
                    <a:pt x="1083" y="0"/>
                  </a:lnTo>
                  <a:lnTo>
                    <a:pt x="1090" y="0"/>
                  </a:lnTo>
                  <a:lnTo>
                    <a:pt x="1097" y="0"/>
                  </a:lnTo>
                  <a:lnTo>
                    <a:pt x="1104" y="0"/>
                  </a:lnTo>
                  <a:lnTo>
                    <a:pt x="1111" y="0"/>
                  </a:lnTo>
                  <a:lnTo>
                    <a:pt x="1117" y="0"/>
                  </a:lnTo>
                  <a:lnTo>
                    <a:pt x="1124" y="0"/>
                  </a:lnTo>
                  <a:lnTo>
                    <a:pt x="1131" y="0"/>
                  </a:lnTo>
                  <a:lnTo>
                    <a:pt x="1138" y="0"/>
                  </a:lnTo>
                  <a:lnTo>
                    <a:pt x="1145" y="0"/>
                  </a:lnTo>
                  <a:lnTo>
                    <a:pt x="1151" y="0"/>
                  </a:lnTo>
                  <a:lnTo>
                    <a:pt x="1158" y="0"/>
                  </a:lnTo>
                  <a:lnTo>
                    <a:pt x="1165" y="0"/>
                  </a:lnTo>
                  <a:lnTo>
                    <a:pt x="1172" y="0"/>
                  </a:lnTo>
                  <a:lnTo>
                    <a:pt x="1179" y="0"/>
                  </a:lnTo>
                  <a:lnTo>
                    <a:pt x="1186" y="0"/>
                  </a:lnTo>
                  <a:lnTo>
                    <a:pt x="1192" y="0"/>
                  </a:lnTo>
                  <a:lnTo>
                    <a:pt x="1199" y="0"/>
                  </a:lnTo>
                  <a:lnTo>
                    <a:pt x="1206" y="0"/>
                  </a:lnTo>
                  <a:lnTo>
                    <a:pt x="1213" y="0"/>
                  </a:lnTo>
                  <a:lnTo>
                    <a:pt x="1220" y="0"/>
                  </a:lnTo>
                  <a:lnTo>
                    <a:pt x="1226" y="0"/>
                  </a:lnTo>
                  <a:lnTo>
                    <a:pt x="1233" y="0"/>
                  </a:lnTo>
                  <a:lnTo>
                    <a:pt x="1240" y="0"/>
                  </a:lnTo>
                  <a:lnTo>
                    <a:pt x="1247" y="0"/>
                  </a:lnTo>
                  <a:lnTo>
                    <a:pt x="1254" y="0"/>
                  </a:lnTo>
                  <a:lnTo>
                    <a:pt x="1260" y="0"/>
                  </a:lnTo>
                  <a:lnTo>
                    <a:pt x="1267" y="0"/>
                  </a:lnTo>
                  <a:lnTo>
                    <a:pt x="1274" y="0"/>
                  </a:lnTo>
                  <a:lnTo>
                    <a:pt x="1281" y="0"/>
                  </a:lnTo>
                  <a:lnTo>
                    <a:pt x="1288" y="0"/>
                  </a:lnTo>
                  <a:lnTo>
                    <a:pt x="1294" y="0"/>
                  </a:lnTo>
                  <a:lnTo>
                    <a:pt x="1301" y="0"/>
                  </a:lnTo>
                  <a:lnTo>
                    <a:pt x="1308" y="0"/>
                  </a:lnTo>
                  <a:lnTo>
                    <a:pt x="1315" y="0"/>
                  </a:lnTo>
                  <a:lnTo>
                    <a:pt x="1322" y="0"/>
                  </a:lnTo>
                  <a:lnTo>
                    <a:pt x="1329" y="0"/>
                  </a:lnTo>
                  <a:lnTo>
                    <a:pt x="1335" y="0"/>
                  </a:lnTo>
                  <a:lnTo>
                    <a:pt x="1342" y="0"/>
                  </a:lnTo>
                  <a:lnTo>
                    <a:pt x="1349" y="0"/>
                  </a:lnTo>
                  <a:lnTo>
                    <a:pt x="1356" y="0"/>
                  </a:lnTo>
                  <a:lnTo>
                    <a:pt x="1363" y="0"/>
                  </a:lnTo>
                  <a:lnTo>
                    <a:pt x="1369" y="0"/>
                  </a:lnTo>
                  <a:lnTo>
                    <a:pt x="1376" y="0"/>
                  </a:lnTo>
                  <a:lnTo>
                    <a:pt x="1383" y="0"/>
                  </a:lnTo>
                  <a:lnTo>
                    <a:pt x="1390" y="0"/>
                  </a:lnTo>
                  <a:lnTo>
                    <a:pt x="1397" y="0"/>
                  </a:lnTo>
                  <a:lnTo>
                    <a:pt x="1403" y="0"/>
                  </a:lnTo>
                  <a:lnTo>
                    <a:pt x="1410" y="0"/>
                  </a:lnTo>
                  <a:lnTo>
                    <a:pt x="1417" y="0"/>
                  </a:lnTo>
                  <a:lnTo>
                    <a:pt x="1424" y="0"/>
                  </a:lnTo>
                  <a:lnTo>
                    <a:pt x="1431" y="0"/>
                  </a:lnTo>
                  <a:lnTo>
                    <a:pt x="1438" y="0"/>
                  </a:lnTo>
                  <a:lnTo>
                    <a:pt x="1444" y="0"/>
                  </a:lnTo>
                  <a:lnTo>
                    <a:pt x="1451" y="0"/>
                  </a:lnTo>
                  <a:lnTo>
                    <a:pt x="1458" y="0"/>
                  </a:lnTo>
                  <a:lnTo>
                    <a:pt x="1465" y="0"/>
                  </a:lnTo>
                  <a:lnTo>
                    <a:pt x="1472" y="0"/>
                  </a:lnTo>
                  <a:lnTo>
                    <a:pt x="1478" y="0"/>
                  </a:lnTo>
                  <a:lnTo>
                    <a:pt x="1485" y="0"/>
                  </a:lnTo>
                  <a:lnTo>
                    <a:pt x="1492" y="0"/>
                  </a:lnTo>
                  <a:lnTo>
                    <a:pt x="1499" y="0"/>
                  </a:lnTo>
                  <a:lnTo>
                    <a:pt x="1506" y="0"/>
                  </a:lnTo>
                  <a:lnTo>
                    <a:pt x="1512" y="0"/>
                  </a:lnTo>
                  <a:lnTo>
                    <a:pt x="1519" y="0"/>
                  </a:lnTo>
                  <a:lnTo>
                    <a:pt x="1526" y="0"/>
                  </a:lnTo>
                  <a:lnTo>
                    <a:pt x="1533" y="0"/>
                  </a:lnTo>
                  <a:lnTo>
                    <a:pt x="1540" y="0"/>
                  </a:lnTo>
                  <a:lnTo>
                    <a:pt x="1547" y="0"/>
                  </a:lnTo>
                  <a:lnTo>
                    <a:pt x="1553" y="0"/>
                  </a:lnTo>
                  <a:lnTo>
                    <a:pt x="1560" y="0"/>
                  </a:lnTo>
                  <a:lnTo>
                    <a:pt x="1567" y="0"/>
                  </a:lnTo>
                  <a:lnTo>
                    <a:pt x="1574" y="0"/>
                  </a:lnTo>
                  <a:lnTo>
                    <a:pt x="1581" y="0"/>
                  </a:lnTo>
                  <a:lnTo>
                    <a:pt x="1587" y="0"/>
                  </a:lnTo>
                  <a:lnTo>
                    <a:pt x="1594" y="0"/>
                  </a:lnTo>
                  <a:lnTo>
                    <a:pt x="1601" y="0"/>
                  </a:lnTo>
                  <a:lnTo>
                    <a:pt x="1608" y="0"/>
                  </a:lnTo>
                  <a:lnTo>
                    <a:pt x="1615" y="0"/>
                  </a:lnTo>
                  <a:lnTo>
                    <a:pt x="1621" y="0"/>
                  </a:lnTo>
                  <a:lnTo>
                    <a:pt x="1628" y="0"/>
                  </a:lnTo>
                  <a:lnTo>
                    <a:pt x="1635" y="0"/>
                  </a:lnTo>
                  <a:lnTo>
                    <a:pt x="1642" y="0"/>
                  </a:lnTo>
                  <a:lnTo>
                    <a:pt x="1649" y="0"/>
                  </a:lnTo>
                  <a:lnTo>
                    <a:pt x="1656" y="0"/>
                  </a:lnTo>
                  <a:lnTo>
                    <a:pt x="1662" y="0"/>
                  </a:lnTo>
                  <a:lnTo>
                    <a:pt x="1669" y="0"/>
                  </a:lnTo>
                  <a:lnTo>
                    <a:pt x="1676" y="0"/>
                  </a:lnTo>
                  <a:lnTo>
                    <a:pt x="1683" y="0"/>
                  </a:lnTo>
                  <a:lnTo>
                    <a:pt x="1690" y="0"/>
                  </a:lnTo>
                  <a:lnTo>
                    <a:pt x="1696" y="0"/>
                  </a:lnTo>
                  <a:lnTo>
                    <a:pt x="1703" y="0"/>
                  </a:lnTo>
                  <a:lnTo>
                    <a:pt x="1710" y="0"/>
                  </a:lnTo>
                  <a:lnTo>
                    <a:pt x="1717" y="0"/>
                  </a:lnTo>
                  <a:lnTo>
                    <a:pt x="1724" y="0"/>
                  </a:lnTo>
                  <a:lnTo>
                    <a:pt x="1730" y="0"/>
                  </a:lnTo>
                  <a:lnTo>
                    <a:pt x="1737" y="0"/>
                  </a:lnTo>
                  <a:lnTo>
                    <a:pt x="1744" y="0"/>
                  </a:lnTo>
                  <a:lnTo>
                    <a:pt x="1751" y="0"/>
                  </a:lnTo>
                  <a:lnTo>
                    <a:pt x="1758" y="0"/>
                  </a:lnTo>
                  <a:lnTo>
                    <a:pt x="1765" y="0"/>
                  </a:lnTo>
                  <a:lnTo>
                    <a:pt x="1771" y="0"/>
                  </a:lnTo>
                  <a:lnTo>
                    <a:pt x="1778" y="0"/>
                  </a:lnTo>
                  <a:lnTo>
                    <a:pt x="1785" y="0"/>
                  </a:lnTo>
                  <a:lnTo>
                    <a:pt x="1792" y="0"/>
                  </a:lnTo>
                  <a:lnTo>
                    <a:pt x="1799" y="0"/>
                  </a:lnTo>
                  <a:lnTo>
                    <a:pt x="1805" y="0"/>
                  </a:lnTo>
                  <a:lnTo>
                    <a:pt x="1812" y="0"/>
                  </a:lnTo>
                  <a:lnTo>
                    <a:pt x="1819" y="0"/>
                  </a:lnTo>
                  <a:lnTo>
                    <a:pt x="1826" y="0"/>
                  </a:lnTo>
                  <a:lnTo>
                    <a:pt x="1833" y="0"/>
                  </a:lnTo>
                  <a:lnTo>
                    <a:pt x="1839" y="0"/>
                  </a:lnTo>
                  <a:lnTo>
                    <a:pt x="1846" y="0"/>
                  </a:lnTo>
                  <a:lnTo>
                    <a:pt x="1853" y="0"/>
                  </a:lnTo>
                  <a:lnTo>
                    <a:pt x="1860" y="0"/>
                  </a:lnTo>
                  <a:lnTo>
                    <a:pt x="1867" y="0"/>
                  </a:lnTo>
                  <a:lnTo>
                    <a:pt x="1874" y="0"/>
                  </a:lnTo>
                  <a:lnTo>
                    <a:pt x="1880" y="0"/>
                  </a:lnTo>
                  <a:lnTo>
                    <a:pt x="1887" y="0"/>
                  </a:lnTo>
                  <a:lnTo>
                    <a:pt x="1894" y="0"/>
                  </a:lnTo>
                  <a:lnTo>
                    <a:pt x="1901" y="0"/>
                  </a:lnTo>
                  <a:lnTo>
                    <a:pt x="1908" y="0"/>
                  </a:lnTo>
                  <a:lnTo>
                    <a:pt x="1914" y="0"/>
                  </a:lnTo>
                  <a:lnTo>
                    <a:pt x="1921" y="0"/>
                  </a:lnTo>
                  <a:lnTo>
                    <a:pt x="1928" y="0"/>
                  </a:lnTo>
                  <a:lnTo>
                    <a:pt x="1935" y="0"/>
                  </a:lnTo>
                  <a:lnTo>
                    <a:pt x="1942" y="0"/>
                  </a:lnTo>
                  <a:lnTo>
                    <a:pt x="1948" y="0"/>
                  </a:lnTo>
                  <a:lnTo>
                    <a:pt x="1955" y="0"/>
                  </a:lnTo>
                  <a:lnTo>
                    <a:pt x="1962" y="0"/>
                  </a:lnTo>
                  <a:lnTo>
                    <a:pt x="1969" y="0"/>
                  </a:lnTo>
                  <a:lnTo>
                    <a:pt x="1976" y="0"/>
                  </a:lnTo>
                  <a:lnTo>
                    <a:pt x="1983" y="0"/>
                  </a:lnTo>
                  <a:lnTo>
                    <a:pt x="1989" y="0"/>
                  </a:lnTo>
                  <a:lnTo>
                    <a:pt x="1996" y="0"/>
                  </a:lnTo>
                  <a:lnTo>
                    <a:pt x="2003" y="0"/>
                  </a:lnTo>
                  <a:lnTo>
                    <a:pt x="2010" y="0"/>
                  </a:lnTo>
                  <a:lnTo>
                    <a:pt x="2017" y="0"/>
                  </a:lnTo>
                  <a:lnTo>
                    <a:pt x="2023" y="0"/>
                  </a:lnTo>
                  <a:lnTo>
                    <a:pt x="2030" y="0"/>
                  </a:lnTo>
                  <a:lnTo>
                    <a:pt x="2037" y="0"/>
                  </a:lnTo>
                </a:path>
              </a:pathLst>
            </a:custGeom>
            <a:noFill/>
            <a:ln w="14288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" name="Line 58">
              <a:extLst>
                <a:ext uri="{FF2B5EF4-FFF2-40B4-BE49-F238E27FC236}">
                  <a16:creationId xmlns:a16="http://schemas.microsoft.com/office/drawing/2014/main" id="{408EBB94-0D5B-4F0B-85DA-C9CEB2B7941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150" y="775"/>
              <a:ext cx="0" cy="2848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" name="Rectangle 59">
              <a:extLst>
                <a:ext uri="{FF2B5EF4-FFF2-40B4-BE49-F238E27FC236}">
                  <a16:creationId xmlns:a16="http://schemas.microsoft.com/office/drawing/2014/main" id="{E0A6285F-A44B-4877-A356-B5A3F53849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4" y="3442"/>
              <a:ext cx="412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-25K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66" name="Rectangle 60">
              <a:extLst>
                <a:ext uri="{FF2B5EF4-FFF2-40B4-BE49-F238E27FC236}">
                  <a16:creationId xmlns:a16="http://schemas.microsoft.com/office/drawing/2014/main" id="{E349683C-E20B-4EBF-B0A9-4B77EECBE4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32" y="2961"/>
              <a:ext cx="161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0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67" name="Rectangle 61">
              <a:extLst>
                <a:ext uri="{FF2B5EF4-FFF2-40B4-BE49-F238E27FC236}">
                  <a16:creationId xmlns:a16="http://schemas.microsoft.com/office/drawing/2014/main" id="{5D03E4BB-5F93-4571-829F-6530895851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6" y="1996"/>
              <a:ext cx="357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50K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68" name="Rectangle 62">
              <a:extLst>
                <a:ext uri="{FF2B5EF4-FFF2-40B4-BE49-F238E27FC236}">
                  <a16:creationId xmlns:a16="http://schemas.microsoft.com/office/drawing/2014/main" id="{F7C5935E-D768-47DB-B447-E560B57C4C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7" y="1031"/>
              <a:ext cx="446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100K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69" name="Rectangle 63">
              <a:extLst>
                <a:ext uri="{FF2B5EF4-FFF2-40B4-BE49-F238E27FC236}">
                  <a16:creationId xmlns:a16="http://schemas.microsoft.com/office/drawing/2014/main" id="{289C7498-A660-431C-8870-6B8C48473493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246" y="2038"/>
              <a:ext cx="685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WTP ($)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70" name="Line 64">
              <a:extLst>
                <a:ext uri="{FF2B5EF4-FFF2-40B4-BE49-F238E27FC236}">
                  <a16:creationId xmlns:a16="http://schemas.microsoft.com/office/drawing/2014/main" id="{6DCBB861-E140-4777-A4ED-8E14D9CDE4A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50" y="3623"/>
              <a:ext cx="6057" cy="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" name="Rectangle 65">
              <a:extLst>
                <a:ext uri="{FF2B5EF4-FFF2-40B4-BE49-F238E27FC236}">
                  <a16:creationId xmlns:a16="http://schemas.microsoft.com/office/drawing/2014/main" id="{E7006B34-5A13-40EB-B693-BA6C5C1509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84" y="3652"/>
              <a:ext cx="81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Private tuition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72" name="Rectangle 66">
              <a:extLst>
                <a:ext uri="{FF2B5EF4-FFF2-40B4-BE49-F238E27FC236}">
                  <a16:creationId xmlns:a16="http://schemas.microsoft.com/office/drawing/2014/main" id="{A2E836CA-D54E-4869-A286-2F60E2783D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3" y="3773"/>
              <a:ext cx="602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payments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73" name="Rectangle 67">
              <a:extLst>
                <a:ext uri="{FF2B5EF4-FFF2-40B4-BE49-F238E27FC236}">
                  <a16:creationId xmlns:a16="http://schemas.microsoft.com/office/drawing/2014/main" id="{973DF388-2D9C-4222-A41D-B5B4B71265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23" y="3652"/>
              <a:ext cx="634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Age 19-25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74" name="Rectangle 68">
              <a:extLst>
                <a:ext uri="{FF2B5EF4-FFF2-40B4-BE49-F238E27FC236}">
                  <a16:creationId xmlns:a16="http://schemas.microsoft.com/office/drawing/2014/main" id="{3638FF32-6753-4538-BF9E-309F12CC7F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75" y="3773"/>
              <a:ext cx="51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after-tax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75" name="Rectangle 69">
              <a:extLst>
                <a:ext uri="{FF2B5EF4-FFF2-40B4-BE49-F238E27FC236}">
                  <a16:creationId xmlns:a16="http://schemas.microsoft.com/office/drawing/2014/main" id="{649B0C21-C84C-41D0-8A76-280179875A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72" y="3891"/>
              <a:ext cx="539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earnings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76" name="Rectangle 70">
              <a:extLst>
                <a:ext uri="{FF2B5EF4-FFF2-40B4-BE49-F238E27FC236}">
                  <a16:creationId xmlns:a16="http://schemas.microsoft.com/office/drawing/2014/main" id="{E88BD51F-71E2-4FB1-B708-0521D9A4CC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71" y="3652"/>
              <a:ext cx="634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Age 26-33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77" name="Rectangle 71">
              <a:extLst>
                <a:ext uri="{FF2B5EF4-FFF2-40B4-BE49-F238E27FC236}">
                  <a16:creationId xmlns:a16="http://schemas.microsoft.com/office/drawing/2014/main" id="{6F4987E3-7E1D-4C62-8EAA-E6E5A8E278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23" y="3773"/>
              <a:ext cx="51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after-tax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78" name="Rectangle 72">
              <a:extLst>
                <a:ext uri="{FF2B5EF4-FFF2-40B4-BE49-F238E27FC236}">
                  <a16:creationId xmlns:a16="http://schemas.microsoft.com/office/drawing/2014/main" id="{5C1101EF-A212-4290-BE9A-C48FD95EEB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17" y="3891"/>
              <a:ext cx="539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earnings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79" name="Rectangle 73">
              <a:extLst>
                <a:ext uri="{FF2B5EF4-FFF2-40B4-BE49-F238E27FC236}">
                  <a16:creationId xmlns:a16="http://schemas.microsoft.com/office/drawing/2014/main" id="{A8C076BA-EA45-46B0-8B42-3653E6B6CC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67" y="3652"/>
              <a:ext cx="527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Age 34+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80" name="Rectangle 74">
              <a:extLst>
                <a:ext uri="{FF2B5EF4-FFF2-40B4-BE49-F238E27FC236}">
                  <a16:creationId xmlns:a16="http://schemas.microsoft.com/office/drawing/2014/main" id="{3E346CFC-5ECD-4700-BB77-60024D0A69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67" y="3773"/>
              <a:ext cx="51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after-tax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81" name="Rectangle 75">
              <a:extLst>
                <a:ext uri="{FF2B5EF4-FFF2-40B4-BE49-F238E27FC236}">
                  <a16:creationId xmlns:a16="http://schemas.microsoft.com/office/drawing/2014/main" id="{D0599EBD-A6A5-4E10-BB33-F8FFADADAB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64" y="3891"/>
              <a:ext cx="539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earnings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82" name="Rectangle 76">
              <a:extLst>
                <a:ext uri="{FF2B5EF4-FFF2-40B4-BE49-F238E27FC236}">
                  <a16:creationId xmlns:a16="http://schemas.microsoft.com/office/drawing/2014/main" id="{60171C4F-2B8E-456D-A9B3-088D50F25D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09" y="3652"/>
              <a:ext cx="536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Baseline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83" name="Rectangle 77">
              <a:extLst>
                <a:ext uri="{FF2B5EF4-FFF2-40B4-BE49-F238E27FC236}">
                  <a16:creationId xmlns:a16="http://schemas.microsoft.com/office/drawing/2014/main" id="{450C5E29-5BFE-4BC9-91C9-27C718B014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01" y="3773"/>
              <a:ext cx="340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WTP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84" name="Rectangle 78">
              <a:extLst>
                <a:ext uri="{FF2B5EF4-FFF2-40B4-BE49-F238E27FC236}">
                  <a16:creationId xmlns:a16="http://schemas.microsoft.com/office/drawing/2014/main" id="{DAB89725-EFFB-45CB-AADB-6A313B9988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84" y="3652"/>
              <a:ext cx="539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WTP via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85" name="Rectangle 79">
              <a:extLst>
                <a:ext uri="{FF2B5EF4-FFF2-40B4-BE49-F238E27FC236}">
                  <a16:creationId xmlns:a16="http://schemas.microsoft.com/office/drawing/2014/main" id="{AF470A19-2958-40E7-A26C-E6FB705E71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55" y="3773"/>
              <a:ext cx="806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private tuition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86" name="Rectangle 80">
              <a:extLst>
                <a:ext uri="{FF2B5EF4-FFF2-40B4-BE49-F238E27FC236}">
                  <a16:creationId xmlns:a16="http://schemas.microsoft.com/office/drawing/2014/main" id="{B347B722-50C5-4362-9288-DB2217D5F7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58" y="3891"/>
              <a:ext cx="602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payments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89" name="Rectangle 81">
              <a:extLst>
                <a:ext uri="{FF2B5EF4-FFF2-40B4-BE49-F238E27FC236}">
                  <a16:creationId xmlns:a16="http://schemas.microsoft.com/office/drawing/2014/main" id="{B8A31870-FB2C-48E9-B8E5-A508044339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19" y="280"/>
              <a:ext cx="305" cy="57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5300" b="0" i="0" u="none" strike="noStrike" cap="none" normalizeH="0" baseline="0">
                  <a:ln>
                    <a:noFill/>
                  </a:ln>
                  <a:solidFill>
                    <a:srgbClr val="1E2D53"/>
                  </a:solidFill>
                  <a:effectLst/>
                  <a:latin typeface="Arial" panose="020B0604020202020204" pitchFamily="34" charset="0"/>
                </a:rPr>
                <a:t> 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</p:grpSp>
      <p:sp>
        <p:nvSpPr>
          <p:cNvPr id="48" name="Rectangle 134">
            <a:extLst>
              <a:ext uri="{FF2B5EF4-FFF2-40B4-BE49-F238E27FC236}">
                <a16:creationId xmlns:a16="http://schemas.microsoft.com/office/drawing/2014/main" id="{855E2D26-7017-469E-AF30-F130E8DC30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0521" y="95828"/>
            <a:ext cx="10620914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>
              <a:defRPr/>
            </a:pPr>
            <a:r>
              <a:rPr lang="en-US" sz="2400" b="1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Willingness to Pay for Admission into Florida International University</a:t>
            </a:r>
          </a:p>
          <a:p>
            <a:pPr>
              <a:defRPr/>
            </a:pPr>
            <a:r>
              <a:rPr lang="en-US" sz="2400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Baseline WTP</a:t>
            </a:r>
          </a:p>
        </p:txBody>
      </p:sp>
    </p:spTree>
    <p:extLst>
      <p:ext uri="{BB962C8B-B14F-4D97-AF65-F5344CB8AC3E}">
        <p14:creationId xmlns:p14="http://schemas.microsoft.com/office/powerpoint/2010/main" val="251266266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50">
        <p:fade/>
      </p:transition>
    </mc:Choice>
    <mc:Fallback xmlns="">
      <p:transition>
        <p:fade/>
      </p:transition>
    </mc:Fallback>
  </mc:AlternateContent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ounded Rectangle 7">
            <a:extLst>
              <a:ext uri="{FF2B5EF4-FFF2-40B4-BE49-F238E27FC236}">
                <a16:creationId xmlns:a16="http://schemas.microsoft.com/office/drawing/2014/main" id="{4D2FA5A0-CEE6-6146-A13D-2212C6CC0DAB}"/>
              </a:ext>
            </a:extLst>
          </p:cNvPr>
          <p:cNvSpPr/>
          <p:nvPr/>
        </p:nvSpPr>
        <p:spPr>
          <a:xfrm>
            <a:off x="761034" y="2610907"/>
            <a:ext cx="7750505" cy="771525"/>
          </a:xfrm>
          <a:prstGeom prst="roundRect">
            <a:avLst/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" name="Oval 5">
            <a:hlinkClick r:id="" action="ppaction://noaction"/>
            <a:extLst>
              <a:ext uri="{FF2B5EF4-FFF2-40B4-BE49-F238E27FC236}">
                <a16:creationId xmlns:a16="http://schemas.microsoft.com/office/drawing/2014/main" id="{03FE699B-2454-44BF-929B-9136065CD605}"/>
              </a:ext>
            </a:extLst>
          </p:cNvPr>
          <p:cNvSpPr/>
          <p:nvPr/>
        </p:nvSpPr>
        <p:spPr>
          <a:xfrm>
            <a:off x="933458" y="1597090"/>
            <a:ext cx="548640" cy="548640"/>
          </a:xfrm>
          <a:prstGeom prst="ellipse">
            <a:avLst/>
          </a:prstGeom>
          <a:solidFill>
            <a:schemeClr val="bg1"/>
          </a:solidFill>
          <a:ln w="38100">
            <a:solidFill>
              <a:srgbClr val="4F81BD"/>
            </a:solidFill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lIns="91432" tIns="45718" rIns="91432" bIns="45718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4472C4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1</a:t>
            </a: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A06996FA-FCD9-4043-BEC6-9497F4887B44}"/>
              </a:ext>
            </a:extLst>
          </p:cNvPr>
          <p:cNvGrpSpPr/>
          <p:nvPr/>
        </p:nvGrpSpPr>
        <p:grpSpPr>
          <a:xfrm>
            <a:off x="933458" y="2712560"/>
            <a:ext cx="9067273" cy="548640"/>
            <a:chOff x="933458" y="2809669"/>
            <a:chExt cx="9067273" cy="548640"/>
          </a:xfrm>
        </p:grpSpPr>
        <p:sp>
          <p:nvSpPr>
            <p:cNvPr id="9" name="Oval 8">
              <a:extLst>
                <a:ext uri="{FF2B5EF4-FFF2-40B4-BE49-F238E27FC236}">
                  <a16:creationId xmlns:a16="http://schemas.microsoft.com/office/drawing/2014/main" id="{47AAB757-AAB8-462E-9BE1-BA72378BBC87}"/>
                </a:ext>
              </a:extLst>
            </p:cNvPr>
            <p:cNvSpPr/>
            <p:nvPr/>
          </p:nvSpPr>
          <p:spPr>
            <a:xfrm>
              <a:off x="933458" y="2809669"/>
              <a:ext cx="548640" cy="548640"/>
            </a:xfrm>
            <a:prstGeom prst="ellipse">
              <a:avLst/>
            </a:prstGeom>
            <a:ln w="38100">
              <a:solidFill>
                <a:srgbClr val="4F81BD"/>
              </a:solidFill>
            </a:ln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lIns="91432" tIns="45718" rIns="91432" bIns="45718"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0" u="none" strike="noStrike" kern="1200" cap="none" spc="0" normalizeH="0" baseline="0" noProof="0" dirty="0">
                  <a:ln>
                    <a:noFill/>
                  </a:ln>
                  <a:solidFill>
                    <a:srgbClr val="4F81BD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2</a:t>
              </a:r>
            </a:p>
          </p:txBody>
        </p:sp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853458C9-203C-48E2-B32C-F3256BC5B2B1}"/>
                </a:ext>
              </a:extLst>
            </p:cNvPr>
            <p:cNvSpPr txBox="1"/>
            <p:nvPr/>
          </p:nvSpPr>
          <p:spPr>
            <a:xfrm>
              <a:off x="1597836" y="2868545"/>
              <a:ext cx="8402895" cy="430887"/>
            </a:xfrm>
            <a:prstGeom prst="rect">
              <a:avLst/>
            </a:prstGeom>
            <a:noFill/>
          </p:spPr>
          <p:txBody>
            <a:bodyPr wrap="square" rtlCol="0" anchor="ctr" anchorCtr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200" b="1" i="0" u="none" strike="noStrike" kern="1200" cap="none" spc="0" normalizeH="0" baseline="0" noProof="0" dirty="0">
                  <a:ln>
                    <a:noFill/>
                  </a:ln>
                  <a:solidFill>
                    <a:srgbClr val="1F497D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What</a:t>
              </a:r>
              <a:r>
                <a:rPr kumimoji="0" lang="en-US" sz="2200" b="1" i="0" u="none" strike="noStrike" kern="1200" cap="none" spc="0" normalizeH="0" noProof="0" dirty="0">
                  <a:ln>
                    <a:noFill/>
                  </a:ln>
                  <a:solidFill>
                    <a:srgbClr val="1F497D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 </a:t>
              </a:r>
              <a:r>
                <a:rPr lang="en-US" sz="2200" b="1" dirty="0">
                  <a:solidFill>
                    <a:srgbClr val="1F497D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W</a:t>
              </a:r>
              <a:r>
                <a:rPr kumimoji="0" lang="en-US" sz="2200" b="1" i="0" u="none" strike="noStrike" kern="1200" cap="none" spc="0" normalizeH="0" baseline="0" noProof="0" dirty="0">
                  <a:ln>
                    <a:noFill/>
                  </a:ln>
                  <a:solidFill>
                    <a:srgbClr val="1F497D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e Find: MVPF Estimates and Robustness</a:t>
              </a:r>
            </a:p>
          </p:txBody>
        </p:sp>
      </p:grpSp>
      <p:sp>
        <p:nvSpPr>
          <p:cNvPr id="32" name="TextBox 31">
            <a:hlinkClick r:id="" action="ppaction://noaction"/>
            <a:extLst>
              <a:ext uri="{FF2B5EF4-FFF2-40B4-BE49-F238E27FC236}">
                <a16:creationId xmlns:a16="http://schemas.microsoft.com/office/drawing/2014/main" id="{8EEED83C-B774-4BDB-B083-082F6602FF5E}"/>
              </a:ext>
            </a:extLst>
          </p:cNvPr>
          <p:cNvSpPr txBox="1"/>
          <p:nvPr/>
        </p:nvSpPr>
        <p:spPr>
          <a:xfrm>
            <a:off x="1597836" y="1021018"/>
            <a:ext cx="7201780" cy="1615827"/>
          </a:xfrm>
          <a:prstGeom prst="rect">
            <a:avLst/>
          </a:prstGeom>
          <a:noFill/>
        </p:spPr>
        <p:txBody>
          <a:bodyPr wrap="square" rtlCol="0" anchor="ctr" anchorCtr="0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200" b="1" i="0" u="none" strike="noStrike" kern="1200" cap="none" spc="0" normalizeH="0" baseline="0" noProof="0" dirty="0">
              <a:ln>
                <a:noFill/>
              </a:ln>
              <a:solidFill>
                <a:srgbClr val="1F497D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  <a:p>
            <a:pPr lvl="0" algn="just">
              <a:lnSpc>
                <a:spcPct val="150000"/>
              </a:lnSpc>
              <a:defRPr/>
            </a:pPr>
            <a:r>
              <a:rPr lang="en-US" sz="2200" b="1" dirty="0">
                <a:solidFill>
                  <a:srgbClr val="1F497D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What We Do: Our Method and An Example</a:t>
            </a:r>
            <a:endParaRPr lang="en-US" sz="2200" b="1" kern="0" dirty="0">
              <a:solidFill>
                <a:srgbClr val="1F497D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200" b="0" i="0" u="none" strike="noStrike" kern="1200" cap="none" spc="0" normalizeH="0" baseline="0" noProof="0" dirty="0">
              <a:ln>
                <a:noFill/>
              </a:ln>
              <a:solidFill>
                <a:srgbClr val="1F497D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" name="Title 1">
            <a:extLst>
              <a:ext uri="{FF2B5EF4-FFF2-40B4-BE49-F238E27FC236}">
                <a16:creationId xmlns:a16="http://schemas.microsoft.com/office/drawing/2014/main" id="{DE125571-163B-A047-9710-9FAE6D1F333C}"/>
              </a:ext>
            </a:extLst>
          </p:cNvPr>
          <p:cNvSpPr txBox="1">
            <a:spLocks/>
          </p:cNvSpPr>
          <p:nvPr/>
        </p:nvSpPr>
        <p:spPr>
          <a:xfrm>
            <a:off x="1524000" y="90714"/>
            <a:ext cx="9144000" cy="1020762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2800" b="1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ea typeface="+mj-ea"/>
                <a:cs typeface="Arial" panose="020B0604020202020204" pitchFamily="34" charset="0"/>
              </a:rPr>
              <a:t>Outline</a:t>
            </a:r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ED86BD38-5633-C648-A4EF-59E1A8536C35}"/>
              </a:ext>
            </a:extLst>
          </p:cNvPr>
          <p:cNvGrpSpPr/>
          <p:nvPr/>
        </p:nvGrpSpPr>
        <p:grpSpPr>
          <a:xfrm>
            <a:off x="933458" y="3847607"/>
            <a:ext cx="9067273" cy="548640"/>
            <a:chOff x="933458" y="2809669"/>
            <a:chExt cx="9067273" cy="548640"/>
          </a:xfrm>
        </p:grpSpPr>
        <p:sp>
          <p:nvSpPr>
            <p:cNvPr id="12" name="Oval 11">
              <a:extLst>
                <a:ext uri="{FF2B5EF4-FFF2-40B4-BE49-F238E27FC236}">
                  <a16:creationId xmlns:a16="http://schemas.microsoft.com/office/drawing/2014/main" id="{696EE87C-5ED5-0742-BFFF-40CBF6AC9C56}"/>
                </a:ext>
              </a:extLst>
            </p:cNvPr>
            <p:cNvSpPr/>
            <p:nvPr/>
          </p:nvSpPr>
          <p:spPr>
            <a:xfrm>
              <a:off x="933458" y="2809669"/>
              <a:ext cx="548640" cy="548640"/>
            </a:xfrm>
            <a:prstGeom prst="ellipse">
              <a:avLst/>
            </a:prstGeom>
            <a:ln w="38100">
              <a:solidFill>
                <a:srgbClr val="4F81BD"/>
              </a:solidFill>
            </a:ln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lIns="91432" tIns="45718" rIns="91432" bIns="45718"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US" sz="2400" b="1" dirty="0">
                  <a:solidFill>
                    <a:srgbClr val="4F81BD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3</a:t>
              </a:r>
              <a:endPara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4F81B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D7A7EA64-C0F6-7240-B494-BB1A385755F5}"/>
                </a:ext>
              </a:extLst>
            </p:cNvPr>
            <p:cNvSpPr txBox="1"/>
            <p:nvPr/>
          </p:nvSpPr>
          <p:spPr>
            <a:xfrm>
              <a:off x="1597836" y="2868545"/>
              <a:ext cx="8402895" cy="430887"/>
            </a:xfrm>
            <a:prstGeom prst="rect">
              <a:avLst/>
            </a:prstGeom>
            <a:noFill/>
          </p:spPr>
          <p:txBody>
            <a:bodyPr wrap="square" rtlCol="0" anchor="ctr" anchorCtr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200" b="1" i="0" u="none" strike="noStrike" kern="1200" cap="none" spc="0" normalizeH="0" baseline="0" noProof="0" dirty="0">
                  <a:ln>
                    <a:noFill/>
                  </a:ln>
                  <a:solidFill>
                    <a:srgbClr val="1F497D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Relation to Previous Theory</a:t>
              </a:r>
            </a:p>
          </p:txBody>
        </p:sp>
      </p:grpSp>
      <p:grpSp>
        <p:nvGrpSpPr>
          <p:cNvPr id="14" name="Group 13">
            <a:extLst>
              <a:ext uri="{FF2B5EF4-FFF2-40B4-BE49-F238E27FC236}">
                <a16:creationId xmlns:a16="http://schemas.microsoft.com/office/drawing/2014/main" id="{DFA8E437-E4D6-8D4B-8252-A0BF83D95C76}"/>
              </a:ext>
            </a:extLst>
          </p:cNvPr>
          <p:cNvGrpSpPr/>
          <p:nvPr/>
        </p:nvGrpSpPr>
        <p:grpSpPr>
          <a:xfrm>
            <a:off x="933458" y="4861422"/>
            <a:ext cx="9067273" cy="548640"/>
            <a:chOff x="933458" y="2809669"/>
            <a:chExt cx="9067273" cy="548640"/>
          </a:xfrm>
        </p:grpSpPr>
        <p:sp>
          <p:nvSpPr>
            <p:cNvPr id="16" name="Oval 15">
              <a:extLst>
                <a:ext uri="{FF2B5EF4-FFF2-40B4-BE49-F238E27FC236}">
                  <a16:creationId xmlns:a16="http://schemas.microsoft.com/office/drawing/2014/main" id="{E954861F-2E19-2340-8C02-A027AE5C212A}"/>
                </a:ext>
              </a:extLst>
            </p:cNvPr>
            <p:cNvSpPr/>
            <p:nvPr/>
          </p:nvSpPr>
          <p:spPr>
            <a:xfrm>
              <a:off x="933458" y="2809669"/>
              <a:ext cx="548640" cy="548640"/>
            </a:xfrm>
            <a:prstGeom prst="ellipse">
              <a:avLst/>
            </a:prstGeom>
            <a:ln w="38100">
              <a:solidFill>
                <a:srgbClr val="4F81BD"/>
              </a:solidFill>
            </a:ln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lIns="91432" tIns="45718" rIns="91432" bIns="45718"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0" u="none" strike="noStrike" kern="1200" cap="none" spc="0" normalizeH="0" baseline="0" noProof="0" dirty="0">
                  <a:ln>
                    <a:noFill/>
                  </a:ln>
                  <a:solidFill>
                    <a:srgbClr val="4F81BD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4</a:t>
              </a:r>
            </a:p>
          </p:txBody>
        </p:sp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AF83807B-6EA3-1F40-A8AD-319744813365}"/>
                </a:ext>
              </a:extLst>
            </p:cNvPr>
            <p:cNvSpPr txBox="1"/>
            <p:nvPr/>
          </p:nvSpPr>
          <p:spPr>
            <a:xfrm>
              <a:off x="1597836" y="2868545"/>
              <a:ext cx="8402895" cy="430887"/>
            </a:xfrm>
            <a:prstGeom prst="rect">
              <a:avLst/>
            </a:prstGeom>
            <a:noFill/>
          </p:spPr>
          <p:txBody>
            <a:bodyPr wrap="square" rtlCol="0" anchor="ctr" anchorCtr="0">
              <a:spAutoFit/>
            </a:bodyPr>
            <a:lstStyle/>
            <a:p>
              <a:pPr lvl="0">
                <a:defRPr/>
              </a:pPr>
              <a:r>
                <a:rPr lang="en-US" sz="2200" b="1" dirty="0">
                  <a:solidFill>
                    <a:srgbClr val="1F497D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Lessons for Future Welfare Analyses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195983328"/>
      </p:ext>
    </p:extLst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45" name="AutoShape 240">
            <a:extLst>
              <a:ext uri="{FF2B5EF4-FFF2-40B4-BE49-F238E27FC236}">
                <a16:creationId xmlns:a16="http://schemas.microsoft.com/office/drawing/2014/main" id="{640C5A06-A40E-4331-B6E6-88769E6BA773}"/>
              </a:ext>
            </a:extLst>
          </p:cNvPr>
          <p:cNvSpPr>
            <a:spLocks noChangeAspect="1" noChangeArrowheads="1" noTextEdit="1"/>
          </p:cNvSpPr>
          <p:nvPr/>
        </p:nvSpPr>
        <p:spPr bwMode="auto">
          <a:xfrm>
            <a:off x="609601" y="0"/>
            <a:ext cx="10972800" cy="68580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13" name="Rectangle 242">
            <a:extLst>
              <a:ext uri="{FF2B5EF4-FFF2-40B4-BE49-F238E27FC236}">
                <a16:creationId xmlns:a16="http://schemas.microsoft.com/office/drawing/2014/main" id="{D89D8CEF-1045-4491-93B3-BB78CA80F9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4839" y="-4763"/>
            <a:ext cx="10982325" cy="6867526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90" name="Rectangle 243">
            <a:extLst>
              <a:ext uri="{FF2B5EF4-FFF2-40B4-BE49-F238E27FC236}">
                <a16:creationId xmlns:a16="http://schemas.microsoft.com/office/drawing/2014/main" id="{301DCB39-EB58-4310-B24B-46FA985DD9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9601" y="0"/>
            <a:ext cx="10968038" cy="6853238"/>
          </a:xfrm>
          <a:prstGeom prst="rect">
            <a:avLst/>
          </a:prstGeom>
          <a:solidFill>
            <a:srgbClr val="FFFFFF"/>
          </a:solidFill>
          <a:ln w="14288">
            <a:solidFill>
              <a:srgbClr val="FFFFF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91" name="Rectangle 244">
            <a:extLst>
              <a:ext uri="{FF2B5EF4-FFF2-40B4-BE49-F238E27FC236}">
                <a16:creationId xmlns:a16="http://schemas.microsoft.com/office/drawing/2014/main" id="{CF52065E-3094-464D-9FE1-8F149398AA4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52601" y="1230312"/>
            <a:ext cx="9688513" cy="4489451"/>
          </a:xfrm>
          <a:prstGeom prst="rect">
            <a:avLst/>
          </a:prstGeom>
          <a:solidFill>
            <a:srgbClr val="FFFFFF"/>
          </a:solidFill>
          <a:ln w="14288">
            <a:solidFill>
              <a:srgbClr val="FFFFF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92" name="Line 245">
            <a:extLst>
              <a:ext uri="{FF2B5EF4-FFF2-40B4-BE49-F238E27FC236}">
                <a16:creationId xmlns:a16="http://schemas.microsoft.com/office/drawing/2014/main" id="{937EA4B0-735B-4618-BD77-F7836F00512A}"/>
              </a:ext>
            </a:extLst>
          </p:cNvPr>
          <p:cNvSpPr>
            <a:spLocks noChangeShapeType="1"/>
          </p:cNvSpPr>
          <p:nvPr/>
        </p:nvSpPr>
        <p:spPr bwMode="auto">
          <a:xfrm>
            <a:off x="1752601" y="5568950"/>
            <a:ext cx="9688513" cy="0"/>
          </a:xfrm>
          <a:prstGeom prst="line">
            <a:avLst/>
          </a:prstGeom>
          <a:noFill/>
          <a:ln w="19050">
            <a:solidFill>
              <a:srgbClr val="EAF2F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93" name="Line 246">
            <a:extLst>
              <a:ext uri="{FF2B5EF4-FFF2-40B4-BE49-F238E27FC236}">
                <a16:creationId xmlns:a16="http://schemas.microsoft.com/office/drawing/2014/main" id="{9A16F033-0503-4345-B41B-7C3C70CC7B50}"/>
              </a:ext>
            </a:extLst>
          </p:cNvPr>
          <p:cNvSpPr>
            <a:spLocks noChangeShapeType="1"/>
          </p:cNvSpPr>
          <p:nvPr/>
        </p:nvSpPr>
        <p:spPr bwMode="auto">
          <a:xfrm>
            <a:off x="1752601" y="4970463"/>
            <a:ext cx="9688513" cy="0"/>
          </a:xfrm>
          <a:prstGeom prst="line">
            <a:avLst/>
          </a:prstGeom>
          <a:noFill/>
          <a:ln w="19050">
            <a:solidFill>
              <a:srgbClr val="EAF2F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94" name="Line 247">
            <a:extLst>
              <a:ext uri="{FF2B5EF4-FFF2-40B4-BE49-F238E27FC236}">
                <a16:creationId xmlns:a16="http://schemas.microsoft.com/office/drawing/2014/main" id="{D344935B-1E8D-4D9A-8314-1093EC060988}"/>
              </a:ext>
            </a:extLst>
          </p:cNvPr>
          <p:cNvSpPr>
            <a:spLocks noChangeShapeType="1"/>
          </p:cNvSpPr>
          <p:nvPr/>
        </p:nvSpPr>
        <p:spPr bwMode="auto">
          <a:xfrm>
            <a:off x="1752601" y="4370388"/>
            <a:ext cx="9688513" cy="0"/>
          </a:xfrm>
          <a:prstGeom prst="line">
            <a:avLst/>
          </a:prstGeom>
          <a:noFill/>
          <a:ln w="19050">
            <a:solidFill>
              <a:srgbClr val="EAF2F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95" name="Line 248">
            <a:extLst>
              <a:ext uri="{FF2B5EF4-FFF2-40B4-BE49-F238E27FC236}">
                <a16:creationId xmlns:a16="http://schemas.microsoft.com/office/drawing/2014/main" id="{85F9E241-4FC1-4824-BEB7-9C99ACABA206}"/>
              </a:ext>
            </a:extLst>
          </p:cNvPr>
          <p:cNvSpPr>
            <a:spLocks noChangeShapeType="1"/>
          </p:cNvSpPr>
          <p:nvPr/>
        </p:nvSpPr>
        <p:spPr bwMode="auto">
          <a:xfrm>
            <a:off x="1752601" y="3771900"/>
            <a:ext cx="9688513" cy="0"/>
          </a:xfrm>
          <a:prstGeom prst="line">
            <a:avLst/>
          </a:prstGeom>
          <a:noFill/>
          <a:ln w="19050">
            <a:solidFill>
              <a:srgbClr val="EAF2F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21" name="Line 249">
            <a:extLst>
              <a:ext uri="{FF2B5EF4-FFF2-40B4-BE49-F238E27FC236}">
                <a16:creationId xmlns:a16="http://schemas.microsoft.com/office/drawing/2014/main" id="{ED546003-9AA2-400E-84F3-20D3ABEB5C04}"/>
              </a:ext>
            </a:extLst>
          </p:cNvPr>
          <p:cNvSpPr>
            <a:spLocks noChangeShapeType="1"/>
          </p:cNvSpPr>
          <p:nvPr/>
        </p:nvSpPr>
        <p:spPr bwMode="auto">
          <a:xfrm>
            <a:off x="1752601" y="3173412"/>
            <a:ext cx="9688513" cy="0"/>
          </a:xfrm>
          <a:prstGeom prst="line">
            <a:avLst/>
          </a:prstGeom>
          <a:noFill/>
          <a:ln w="19050">
            <a:solidFill>
              <a:srgbClr val="EAF2F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22" name="Line 250">
            <a:extLst>
              <a:ext uri="{FF2B5EF4-FFF2-40B4-BE49-F238E27FC236}">
                <a16:creationId xmlns:a16="http://schemas.microsoft.com/office/drawing/2014/main" id="{71EF30EA-AC22-49D7-B0A7-1B498F4B3018}"/>
              </a:ext>
            </a:extLst>
          </p:cNvPr>
          <p:cNvSpPr>
            <a:spLocks noChangeShapeType="1"/>
          </p:cNvSpPr>
          <p:nvPr/>
        </p:nvSpPr>
        <p:spPr bwMode="auto">
          <a:xfrm>
            <a:off x="1752601" y="2573337"/>
            <a:ext cx="9688513" cy="0"/>
          </a:xfrm>
          <a:prstGeom prst="line">
            <a:avLst/>
          </a:prstGeom>
          <a:noFill/>
          <a:ln w="19050">
            <a:solidFill>
              <a:srgbClr val="EAF2F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23" name="Line 251">
            <a:extLst>
              <a:ext uri="{FF2B5EF4-FFF2-40B4-BE49-F238E27FC236}">
                <a16:creationId xmlns:a16="http://schemas.microsoft.com/office/drawing/2014/main" id="{E10B7084-BC64-42C6-9A26-8A5587B6E3D4}"/>
              </a:ext>
            </a:extLst>
          </p:cNvPr>
          <p:cNvSpPr>
            <a:spLocks noChangeShapeType="1"/>
          </p:cNvSpPr>
          <p:nvPr/>
        </p:nvSpPr>
        <p:spPr bwMode="auto">
          <a:xfrm>
            <a:off x="1752601" y="1974850"/>
            <a:ext cx="9688513" cy="0"/>
          </a:xfrm>
          <a:prstGeom prst="line">
            <a:avLst/>
          </a:prstGeom>
          <a:noFill/>
          <a:ln w="19050">
            <a:solidFill>
              <a:srgbClr val="EAF2F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24" name="Line 252">
            <a:extLst>
              <a:ext uri="{FF2B5EF4-FFF2-40B4-BE49-F238E27FC236}">
                <a16:creationId xmlns:a16="http://schemas.microsoft.com/office/drawing/2014/main" id="{4261FDD1-337C-456A-90D2-B947AA2DB623}"/>
              </a:ext>
            </a:extLst>
          </p:cNvPr>
          <p:cNvSpPr>
            <a:spLocks noChangeShapeType="1"/>
          </p:cNvSpPr>
          <p:nvPr/>
        </p:nvSpPr>
        <p:spPr bwMode="auto">
          <a:xfrm>
            <a:off x="1752601" y="1381125"/>
            <a:ext cx="9688513" cy="0"/>
          </a:xfrm>
          <a:prstGeom prst="line">
            <a:avLst/>
          </a:prstGeom>
          <a:noFill/>
          <a:ln w="19050">
            <a:solidFill>
              <a:srgbClr val="EAF2F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25" name="Line 253">
            <a:extLst>
              <a:ext uri="{FF2B5EF4-FFF2-40B4-BE49-F238E27FC236}">
                <a16:creationId xmlns:a16="http://schemas.microsoft.com/office/drawing/2014/main" id="{61B4A9E6-2EA1-4B4E-A115-874AA5694088}"/>
              </a:ext>
            </a:extLst>
          </p:cNvPr>
          <p:cNvSpPr>
            <a:spLocks noChangeShapeType="1"/>
          </p:cNvSpPr>
          <p:nvPr/>
        </p:nvSpPr>
        <p:spPr bwMode="auto">
          <a:xfrm>
            <a:off x="1752601" y="1381125"/>
            <a:ext cx="9688513" cy="0"/>
          </a:xfrm>
          <a:prstGeom prst="line">
            <a:avLst/>
          </a:prstGeom>
          <a:noFill/>
          <a:ln w="9525">
            <a:solidFill>
              <a:srgbClr val="008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249" name="Line 445">
            <a:extLst>
              <a:ext uri="{FF2B5EF4-FFF2-40B4-BE49-F238E27FC236}">
                <a16:creationId xmlns:a16="http://schemas.microsoft.com/office/drawing/2014/main" id="{15BAB4EE-08EE-4D87-BCEB-0C4B7A8E4CC7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752601" y="1230312"/>
            <a:ext cx="0" cy="4489451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250" name="Line 446">
            <a:extLst>
              <a:ext uri="{FF2B5EF4-FFF2-40B4-BE49-F238E27FC236}">
                <a16:creationId xmlns:a16="http://schemas.microsoft.com/office/drawing/2014/main" id="{31B53D30-69E4-44ED-AC42-AC1F46EDA20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57351" y="5568950"/>
            <a:ext cx="95250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251" name="Rectangle 447">
            <a:extLst>
              <a:ext uri="{FF2B5EF4-FFF2-40B4-BE49-F238E27FC236}">
                <a16:creationId xmlns:a16="http://schemas.microsoft.com/office/drawing/2014/main" id="{E4F863E0-634E-4552-BD6B-0E6FA0655F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39839" y="5430838"/>
            <a:ext cx="493713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&lt;-1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252" name="Line 448">
            <a:extLst>
              <a:ext uri="{FF2B5EF4-FFF2-40B4-BE49-F238E27FC236}">
                <a16:creationId xmlns:a16="http://schemas.microsoft.com/office/drawing/2014/main" id="{057886DE-EE67-41B2-BF6F-7F6F58CF33B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57351" y="4970463"/>
            <a:ext cx="95250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253" name="Rectangle 449">
            <a:extLst>
              <a:ext uri="{FF2B5EF4-FFF2-40B4-BE49-F238E27FC236}">
                <a16:creationId xmlns:a16="http://schemas.microsoft.com/office/drawing/2014/main" id="{77277CBB-46F4-47A3-A8FD-61260BDF27C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68439" y="4832350"/>
            <a:ext cx="255588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0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275" name="Line 450">
            <a:extLst>
              <a:ext uri="{FF2B5EF4-FFF2-40B4-BE49-F238E27FC236}">
                <a16:creationId xmlns:a16="http://schemas.microsoft.com/office/drawing/2014/main" id="{6E98E2FF-705E-4D85-886A-D4E748DF7D4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57351" y="4370388"/>
            <a:ext cx="95250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88" name="Rectangle 451">
            <a:extLst>
              <a:ext uri="{FF2B5EF4-FFF2-40B4-BE49-F238E27FC236}">
                <a16:creationId xmlns:a16="http://schemas.microsoft.com/office/drawing/2014/main" id="{65A71CE9-0A8D-486B-93A8-34F902C1084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68439" y="4233863"/>
            <a:ext cx="255588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1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089" name="Line 452">
            <a:extLst>
              <a:ext uri="{FF2B5EF4-FFF2-40B4-BE49-F238E27FC236}">
                <a16:creationId xmlns:a16="http://schemas.microsoft.com/office/drawing/2014/main" id="{90330369-638E-4376-949A-FAB28280B16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57351" y="3771900"/>
            <a:ext cx="95250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90" name="Rectangle 453">
            <a:extLst>
              <a:ext uri="{FF2B5EF4-FFF2-40B4-BE49-F238E27FC236}">
                <a16:creationId xmlns:a16="http://schemas.microsoft.com/office/drawing/2014/main" id="{A9DAD8EB-56B0-40DF-B389-FA846E3EE4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68439" y="3638550"/>
            <a:ext cx="255588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2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091" name="Line 454">
            <a:extLst>
              <a:ext uri="{FF2B5EF4-FFF2-40B4-BE49-F238E27FC236}">
                <a16:creationId xmlns:a16="http://schemas.microsoft.com/office/drawing/2014/main" id="{89800D0F-CCE8-43AB-B1B8-9C4C9F2A78B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57351" y="3173412"/>
            <a:ext cx="95250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92" name="Rectangle 455">
            <a:extLst>
              <a:ext uri="{FF2B5EF4-FFF2-40B4-BE49-F238E27FC236}">
                <a16:creationId xmlns:a16="http://schemas.microsoft.com/office/drawing/2014/main" id="{418FDCAA-D41A-4062-A299-ED9F4192BF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68439" y="3040062"/>
            <a:ext cx="255588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3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093" name="Line 456">
            <a:extLst>
              <a:ext uri="{FF2B5EF4-FFF2-40B4-BE49-F238E27FC236}">
                <a16:creationId xmlns:a16="http://schemas.microsoft.com/office/drawing/2014/main" id="{FB258C74-68E2-4F74-8643-EC3B9CFA05B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57351" y="2573337"/>
            <a:ext cx="95250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94" name="Rectangle 457">
            <a:extLst>
              <a:ext uri="{FF2B5EF4-FFF2-40B4-BE49-F238E27FC236}">
                <a16:creationId xmlns:a16="http://schemas.microsoft.com/office/drawing/2014/main" id="{182E3A5D-6073-4B80-9B69-1971B71A250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68439" y="2441575"/>
            <a:ext cx="255588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4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095" name="Line 458">
            <a:extLst>
              <a:ext uri="{FF2B5EF4-FFF2-40B4-BE49-F238E27FC236}">
                <a16:creationId xmlns:a16="http://schemas.microsoft.com/office/drawing/2014/main" id="{4A9188EB-C5B3-4CBD-9D06-386D960A66F5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57351" y="1974850"/>
            <a:ext cx="95250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96" name="Rectangle 459">
            <a:extLst>
              <a:ext uri="{FF2B5EF4-FFF2-40B4-BE49-F238E27FC236}">
                <a16:creationId xmlns:a16="http://schemas.microsoft.com/office/drawing/2014/main" id="{35346D00-2512-4EAF-82C6-6E46701E49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22389" y="1843087"/>
            <a:ext cx="406400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&gt;5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097" name="Line 460">
            <a:extLst>
              <a:ext uri="{FF2B5EF4-FFF2-40B4-BE49-F238E27FC236}">
                <a16:creationId xmlns:a16="http://schemas.microsoft.com/office/drawing/2014/main" id="{FE4A2BC0-F338-4451-AF45-90DB8A02276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57351" y="1381125"/>
            <a:ext cx="95250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99" name="Rectangle 462">
            <a:extLst>
              <a:ext uri="{FF2B5EF4-FFF2-40B4-BE49-F238E27FC236}">
                <a16:creationId xmlns:a16="http://schemas.microsoft.com/office/drawing/2014/main" id="{8F8B72F5-F0EF-4656-B7B6-425E4F9A915A}"/>
              </a:ext>
            </a:extLst>
          </p:cNvPr>
          <p:cNvSpPr>
            <a:spLocks noChangeArrowheads="1"/>
          </p:cNvSpPr>
          <p:nvPr/>
        </p:nvSpPr>
        <p:spPr bwMode="auto">
          <a:xfrm rot="16200000">
            <a:off x="523876" y="3236912"/>
            <a:ext cx="822325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MVPF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100" name="Line 463">
            <a:extLst>
              <a:ext uri="{FF2B5EF4-FFF2-40B4-BE49-F238E27FC236}">
                <a16:creationId xmlns:a16="http://schemas.microsoft.com/office/drawing/2014/main" id="{F7B5A8BA-A705-4695-BBCC-D730E539C365}"/>
              </a:ext>
            </a:extLst>
          </p:cNvPr>
          <p:cNvSpPr>
            <a:spLocks noChangeShapeType="1"/>
          </p:cNvSpPr>
          <p:nvPr/>
        </p:nvSpPr>
        <p:spPr bwMode="auto">
          <a:xfrm>
            <a:off x="1752601" y="5719763"/>
            <a:ext cx="9688513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01" name="Line 464">
            <a:extLst>
              <a:ext uri="{FF2B5EF4-FFF2-40B4-BE49-F238E27FC236}">
                <a16:creationId xmlns:a16="http://schemas.microsoft.com/office/drawing/2014/main" id="{1EC9CD94-4A2F-4267-81AF-83262A17BBE1}"/>
              </a:ext>
            </a:extLst>
          </p:cNvPr>
          <p:cNvSpPr>
            <a:spLocks noChangeShapeType="1"/>
          </p:cNvSpPr>
          <p:nvPr/>
        </p:nvSpPr>
        <p:spPr bwMode="auto">
          <a:xfrm>
            <a:off x="1903414" y="5719763"/>
            <a:ext cx="0" cy="90488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02" name="Rectangle 465">
            <a:extLst>
              <a:ext uri="{FF2B5EF4-FFF2-40B4-BE49-F238E27FC236}">
                <a16:creationId xmlns:a16="http://schemas.microsoft.com/office/drawing/2014/main" id="{BA46DF8B-FC72-41EE-BEF0-B6C64909F93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30389" y="5861050"/>
            <a:ext cx="255588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0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103" name="Line 466">
            <a:extLst>
              <a:ext uri="{FF2B5EF4-FFF2-40B4-BE49-F238E27FC236}">
                <a16:creationId xmlns:a16="http://schemas.microsoft.com/office/drawing/2014/main" id="{CB965891-2610-4F6B-B326-1B7DB39D1495}"/>
              </a:ext>
            </a:extLst>
          </p:cNvPr>
          <p:cNvSpPr>
            <a:spLocks noChangeShapeType="1"/>
          </p:cNvSpPr>
          <p:nvPr/>
        </p:nvSpPr>
        <p:spPr bwMode="auto">
          <a:xfrm>
            <a:off x="4248151" y="5719763"/>
            <a:ext cx="0" cy="90488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04" name="Rectangle 467">
            <a:extLst>
              <a:ext uri="{FF2B5EF4-FFF2-40B4-BE49-F238E27FC236}">
                <a16:creationId xmlns:a16="http://schemas.microsoft.com/office/drawing/2014/main" id="{0E96D50D-4D0C-42CC-800C-781A72E7CE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06864" y="5861050"/>
            <a:ext cx="398463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20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105" name="Line 468">
            <a:extLst>
              <a:ext uri="{FF2B5EF4-FFF2-40B4-BE49-F238E27FC236}">
                <a16:creationId xmlns:a16="http://schemas.microsoft.com/office/drawing/2014/main" id="{B49ADAC8-7644-44D3-94B5-5A51389125A4}"/>
              </a:ext>
            </a:extLst>
          </p:cNvPr>
          <p:cNvSpPr>
            <a:spLocks noChangeShapeType="1"/>
          </p:cNvSpPr>
          <p:nvPr/>
        </p:nvSpPr>
        <p:spPr bwMode="auto">
          <a:xfrm>
            <a:off x="6594476" y="5719763"/>
            <a:ext cx="0" cy="90488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06" name="Rectangle 469">
            <a:extLst>
              <a:ext uri="{FF2B5EF4-FFF2-40B4-BE49-F238E27FC236}">
                <a16:creationId xmlns:a16="http://schemas.microsoft.com/office/drawing/2014/main" id="{846F9BB1-20C8-42F6-94E8-DF1AFE197B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53189" y="5861050"/>
            <a:ext cx="398463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40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107" name="Line 470">
            <a:extLst>
              <a:ext uri="{FF2B5EF4-FFF2-40B4-BE49-F238E27FC236}">
                <a16:creationId xmlns:a16="http://schemas.microsoft.com/office/drawing/2014/main" id="{3F7F4ECB-FB71-482D-9173-3838B59C49C9}"/>
              </a:ext>
            </a:extLst>
          </p:cNvPr>
          <p:cNvSpPr>
            <a:spLocks noChangeShapeType="1"/>
          </p:cNvSpPr>
          <p:nvPr/>
        </p:nvSpPr>
        <p:spPr bwMode="auto">
          <a:xfrm>
            <a:off x="8943976" y="5719763"/>
            <a:ext cx="0" cy="90488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08" name="Rectangle 471">
            <a:extLst>
              <a:ext uri="{FF2B5EF4-FFF2-40B4-BE49-F238E27FC236}">
                <a16:creationId xmlns:a16="http://schemas.microsoft.com/office/drawing/2014/main" id="{AD54C5C1-BF36-4682-A22E-FED6CD392B2A}"/>
              </a:ext>
            </a:extLst>
          </p:cNvPr>
          <p:cNvSpPr>
            <a:spLocks noChangeArrowheads="1"/>
          </p:cNvSpPr>
          <p:nvPr/>
        </p:nvSpPr>
        <p:spPr bwMode="auto">
          <a:xfrm>
            <a:off x="8802689" y="5861050"/>
            <a:ext cx="398463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60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109" name="Line 472">
            <a:extLst>
              <a:ext uri="{FF2B5EF4-FFF2-40B4-BE49-F238E27FC236}">
                <a16:creationId xmlns:a16="http://schemas.microsoft.com/office/drawing/2014/main" id="{BB3E9B5B-4C78-4BB7-A546-AAAF82C71685}"/>
              </a:ext>
            </a:extLst>
          </p:cNvPr>
          <p:cNvSpPr>
            <a:spLocks noChangeShapeType="1"/>
          </p:cNvSpPr>
          <p:nvPr/>
        </p:nvSpPr>
        <p:spPr bwMode="auto">
          <a:xfrm>
            <a:off x="11290301" y="5719763"/>
            <a:ext cx="0" cy="90488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10" name="Rectangle 473">
            <a:extLst>
              <a:ext uri="{FF2B5EF4-FFF2-40B4-BE49-F238E27FC236}">
                <a16:creationId xmlns:a16="http://schemas.microsoft.com/office/drawing/2014/main" id="{1D1E4D0F-566F-4CC3-A4FF-63DCC7CC998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147426" y="5861050"/>
            <a:ext cx="398463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80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111" name="Rectangle 474">
            <a:extLst>
              <a:ext uri="{FF2B5EF4-FFF2-40B4-BE49-F238E27FC236}">
                <a16:creationId xmlns:a16="http://schemas.microsoft.com/office/drawing/2014/main" id="{AA267E6D-4C7E-4BB2-A471-9486FA8ECAB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78464" y="6175375"/>
            <a:ext cx="2400300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 dirty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Age of Beneficiaries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112" name="Rectangle 475">
            <a:extLst>
              <a:ext uri="{FF2B5EF4-FFF2-40B4-BE49-F238E27FC236}">
                <a16:creationId xmlns:a16="http://schemas.microsoft.com/office/drawing/2014/main" id="{489ED081-A441-4033-BFCF-350B266F69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02401" y="444500"/>
            <a:ext cx="484188" cy="904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5300" b="0" i="0" u="none" strike="noStrike" cap="none" normalizeH="0" baseline="0">
                <a:ln>
                  <a:noFill/>
                </a:ln>
                <a:solidFill>
                  <a:srgbClr val="1E2D53"/>
                </a:solidFill>
                <a:effectLst/>
                <a:latin typeface="Arial" panose="020B0604020202020204" pitchFamily="34" charset="0"/>
              </a:rPr>
              <a:t> 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61" name="Rectangle 267">
            <a:extLst>
              <a:ext uri="{FF2B5EF4-FFF2-40B4-BE49-F238E27FC236}">
                <a16:creationId xmlns:a16="http://schemas.microsoft.com/office/drawing/2014/main" id="{70857ED5-0A9B-448C-A24C-1629BFCDD13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02406" y="306387"/>
            <a:ext cx="484188" cy="904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5300" b="0" i="0" u="none" strike="noStrike" cap="none" normalizeH="0" baseline="0">
                <a:ln>
                  <a:noFill/>
                </a:ln>
                <a:solidFill>
                  <a:srgbClr val="1E2D53"/>
                </a:solidFill>
                <a:effectLst/>
                <a:latin typeface="Arial" panose="020B0604020202020204" pitchFamily="34" charset="0"/>
              </a:rPr>
              <a:t> 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8" name="AutoShape 3">
            <a:extLst>
              <a:ext uri="{FF2B5EF4-FFF2-40B4-BE49-F238E27FC236}">
                <a16:creationId xmlns:a16="http://schemas.microsoft.com/office/drawing/2014/main" id="{D848FE72-7ABF-413B-B093-3490BA3CA97A}"/>
              </a:ext>
            </a:extLst>
          </p:cNvPr>
          <p:cNvSpPr>
            <a:spLocks noChangeAspect="1" noChangeArrowheads="1" noTextEdit="1"/>
          </p:cNvSpPr>
          <p:nvPr/>
        </p:nvSpPr>
        <p:spPr bwMode="auto">
          <a:xfrm>
            <a:off x="609601" y="0"/>
            <a:ext cx="10972800" cy="68580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" name="AutoShape 3">
            <a:extLst>
              <a:ext uri="{FF2B5EF4-FFF2-40B4-BE49-F238E27FC236}">
                <a16:creationId xmlns:a16="http://schemas.microsoft.com/office/drawing/2014/main" id="{01ADAB6A-2B40-4BE7-9E54-97FA6D47F3D8}"/>
              </a:ext>
            </a:extLst>
          </p:cNvPr>
          <p:cNvSpPr>
            <a:spLocks noChangeAspect="1" noChangeArrowheads="1" noTextEdit="1"/>
          </p:cNvSpPr>
          <p:nvPr/>
        </p:nvSpPr>
        <p:spPr bwMode="auto">
          <a:xfrm>
            <a:off x="609600" y="0"/>
            <a:ext cx="10972799" cy="68580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13" name="AutoShape 801">
            <a:extLst>
              <a:ext uri="{FF2B5EF4-FFF2-40B4-BE49-F238E27FC236}">
                <a16:creationId xmlns:a16="http://schemas.microsoft.com/office/drawing/2014/main" id="{70FBF735-97C3-42EB-99B0-9EAC94006107}"/>
              </a:ext>
            </a:extLst>
          </p:cNvPr>
          <p:cNvSpPr>
            <a:spLocks noChangeAspect="1" noChangeArrowheads="1" noTextEdit="1"/>
          </p:cNvSpPr>
          <p:nvPr/>
        </p:nvSpPr>
        <p:spPr bwMode="auto">
          <a:xfrm>
            <a:off x="609601" y="0"/>
            <a:ext cx="10972799" cy="68580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" name="AutoShape 3">
            <a:extLst>
              <a:ext uri="{FF2B5EF4-FFF2-40B4-BE49-F238E27FC236}">
                <a16:creationId xmlns:a16="http://schemas.microsoft.com/office/drawing/2014/main" id="{76B789F3-AAEA-4B0A-8234-BB065D190DA6}"/>
              </a:ext>
            </a:extLst>
          </p:cNvPr>
          <p:cNvSpPr>
            <a:spLocks noChangeAspect="1" noChangeArrowheads="1" noTextEdit="1"/>
          </p:cNvSpPr>
          <p:nvPr/>
        </p:nvSpPr>
        <p:spPr bwMode="auto">
          <a:xfrm>
            <a:off x="609600" y="0"/>
            <a:ext cx="10972800" cy="68580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2" name="AutoShape 3">
            <a:extLst>
              <a:ext uri="{FF2B5EF4-FFF2-40B4-BE49-F238E27FC236}">
                <a16:creationId xmlns:a16="http://schemas.microsoft.com/office/drawing/2014/main" id="{2C3C5A8D-667F-44AA-87C8-2D8379203A64}"/>
              </a:ext>
            </a:extLst>
          </p:cNvPr>
          <p:cNvSpPr>
            <a:spLocks noChangeAspect="1" noChangeArrowheads="1" noTextEdit="1"/>
          </p:cNvSpPr>
          <p:nvPr/>
        </p:nvSpPr>
        <p:spPr bwMode="auto">
          <a:xfrm>
            <a:off x="609601" y="0"/>
            <a:ext cx="10972800" cy="68580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" name="AutoShape 3">
            <a:extLst>
              <a:ext uri="{FF2B5EF4-FFF2-40B4-BE49-F238E27FC236}">
                <a16:creationId xmlns:a16="http://schemas.microsoft.com/office/drawing/2014/main" id="{64093284-7375-4C89-B810-68AB343D5EF9}"/>
              </a:ext>
            </a:extLst>
          </p:cNvPr>
          <p:cNvSpPr>
            <a:spLocks noChangeAspect="1" noChangeArrowheads="1" noTextEdit="1"/>
          </p:cNvSpPr>
          <p:nvPr/>
        </p:nvSpPr>
        <p:spPr bwMode="auto">
          <a:xfrm>
            <a:off x="609601" y="0"/>
            <a:ext cx="10972800" cy="68580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2" name="AutoShape 3">
            <a:extLst>
              <a:ext uri="{FF2B5EF4-FFF2-40B4-BE49-F238E27FC236}">
                <a16:creationId xmlns:a16="http://schemas.microsoft.com/office/drawing/2014/main" id="{835A11E5-A39E-4D0E-A107-1BE9C3839684}"/>
              </a:ext>
            </a:extLst>
          </p:cNvPr>
          <p:cNvSpPr>
            <a:spLocks noChangeAspect="1" noChangeArrowheads="1" noTextEdit="1"/>
          </p:cNvSpPr>
          <p:nvPr/>
        </p:nvSpPr>
        <p:spPr bwMode="auto">
          <a:xfrm>
            <a:off x="609600" y="0"/>
            <a:ext cx="10972799" cy="68580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77" name="AutoShape 801">
            <a:extLst>
              <a:ext uri="{FF2B5EF4-FFF2-40B4-BE49-F238E27FC236}">
                <a16:creationId xmlns:a16="http://schemas.microsoft.com/office/drawing/2014/main" id="{22CC15C8-B99F-4002-AA23-5414E1745F28}"/>
              </a:ext>
            </a:extLst>
          </p:cNvPr>
          <p:cNvSpPr>
            <a:spLocks noChangeAspect="1" noChangeArrowheads="1" noTextEdit="1"/>
          </p:cNvSpPr>
          <p:nvPr/>
        </p:nvSpPr>
        <p:spPr bwMode="auto">
          <a:xfrm>
            <a:off x="609601" y="0"/>
            <a:ext cx="10972799" cy="68580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79" name="AutoShape 3">
            <a:extLst>
              <a:ext uri="{FF2B5EF4-FFF2-40B4-BE49-F238E27FC236}">
                <a16:creationId xmlns:a16="http://schemas.microsoft.com/office/drawing/2014/main" id="{7F5EAA90-A3F9-4F84-B785-0800B039FAF6}"/>
              </a:ext>
            </a:extLst>
          </p:cNvPr>
          <p:cNvSpPr>
            <a:spLocks noChangeAspect="1" noChangeArrowheads="1" noTextEdit="1"/>
          </p:cNvSpPr>
          <p:nvPr/>
        </p:nvSpPr>
        <p:spPr bwMode="auto">
          <a:xfrm>
            <a:off x="609600" y="0"/>
            <a:ext cx="10972800" cy="68580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81" name="AutoShape 3">
            <a:extLst>
              <a:ext uri="{FF2B5EF4-FFF2-40B4-BE49-F238E27FC236}">
                <a16:creationId xmlns:a16="http://schemas.microsoft.com/office/drawing/2014/main" id="{F82D79BB-FA4E-499B-8DE8-7D6625C070E8}"/>
              </a:ext>
            </a:extLst>
          </p:cNvPr>
          <p:cNvSpPr>
            <a:spLocks noChangeAspect="1" noChangeArrowheads="1" noTextEdit="1"/>
          </p:cNvSpPr>
          <p:nvPr/>
        </p:nvSpPr>
        <p:spPr bwMode="auto">
          <a:xfrm>
            <a:off x="609601" y="0"/>
            <a:ext cx="10972800" cy="68580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82" name="AutoShape 3">
            <a:extLst>
              <a:ext uri="{FF2B5EF4-FFF2-40B4-BE49-F238E27FC236}">
                <a16:creationId xmlns:a16="http://schemas.microsoft.com/office/drawing/2014/main" id="{3473AB74-2D5C-44CE-93A4-455E67191A4F}"/>
              </a:ext>
            </a:extLst>
          </p:cNvPr>
          <p:cNvSpPr>
            <a:spLocks noChangeAspect="1" noChangeArrowheads="1" noTextEdit="1"/>
          </p:cNvSpPr>
          <p:nvPr/>
        </p:nvSpPr>
        <p:spPr bwMode="auto">
          <a:xfrm>
            <a:off x="609601" y="0"/>
            <a:ext cx="10972800" cy="68580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08" name="Rectangle 134">
            <a:extLst>
              <a:ext uri="{FF2B5EF4-FFF2-40B4-BE49-F238E27FC236}">
                <a16:creationId xmlns:a16="http://schemas.microsoft.com/office/drawing/2014/main" id="{9514549D-9EC9-AF4C-8F22-3BE35E3E6D0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0520" y="95828"/>
            <a:ext cx="11250591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>
              <a:defRPr/>
            </a:pPr>
            <a:r>
              <a:rPr lang="en-US" sz="2400" b="1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Direct Investments in Children Historically Had Highest MVPFs</a:t>
            </a:r>
            <a:endParaRPr lang="en-US" sz="2400" dirty="0">
              <a:solidFill>
                <a:srgbClr val="00206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pSp>
        <p:nvGrpSpPr>
          <p:cNvPr id="1114" name="Group 1113">
            <a:extLst>
              <a:ext uri="{FF2B5EF4-FFF2-40B4-BE49-F238E27FC236}">
                <a16:creationId xmlns:a16="http://schemas.microsoft.com/office/drawing/2014/main" id="{5F7CB577-5C34-45CC-B30F-8296B9633B71}"/>
              </a:ext>
            </a:extLst>
          </p:cNvPr>
          <p:cNvGrpSpPr/>
          <p:nvPr/>
        </p:nvGrpSpPr>
        <p:grpSpPr>
          <a:xfrm>
            <a:off x="1398052" y="1174749"/>
            <a:ext cx="599024" cy="616982"/>
            <a:chOff x="1398052" y="1174749"/>
            <a:chExt cx="599024" cy="616982"/>
          </a:xfrm>
        </p:grpSpPr>
        <p:sp>
          <p:nvSpPr>
            <p:cNvPr id="1115" name="Rectangle 1114">
              <a:extLst>
                <a:ext uri="{FF2B5EF4-FFF2-40B4-BE49-F238E27FC236}">
                  <a16:creationId xmlns:a16="http://schemas.microsoft.com/office/drawing/2014/main" id="{51FA1741-1708-494D-92EF-01C8FF3FE623}"/>
                </a:ext>
              </a:extLst>
            </p:cNvPr>
            <p:cNvSpPr/>
            <p:nvPr/>
          </p:nvSpPr>
          <p:spPr>
            <a:xfrm>
              <a:off x="1468438" y="1508125"/>
              <a:ext cx="528638" cy="283606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grpSp>
          <p:nvGrpSpPr>
            <p:cNvPr id="1116" name="Group 1115">
              <a:extLst>
                <a:ext uri="{FF2B5EF4-FFF2-40B4-BE49-F238E27FC236}">
                  <a16:creationId xmlns:a16="http://schemas.microsoft.com/office/drawing/2014/main" id="{6AC30CD3-A7BF-4DBA-8D79-7B848632A79E}"/>
                </a:ext>
              </a:extLst>
            </p:cNvPr>
            <p:cNvGrpSpPr/>
            <p:nvPr/>
          </p:nvGrpSpPr>
          <p:grpSpPr>
            <a:xfrm>
              <a:off x="1674813" y="1573079"/>
              <a:ext cx="166687" cy="149224"/>
              <a:chOff x="1462882" y="1471634"/>
              <a:chExt cx="166687" cy="149224"/>
            </a:xfrm>
          </p:grpSpPr>
          <p:cxnSp>
            <p:nvCxnSpPr>
              <p:cNvPr id="1118" name="Straight Connector 1117">
                <a:extLst>
                  <a:ext uri="{FF2B5EF4-FFF2-40B4-BE49-F238E27FC236}">
                    <a16:creationId xmlns:a16="http://schemas.microsoft.com/office/drawing/2014/main" id="{50809F9D-F5C9-4977-BDC2-635A28E300B0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546225" y="1512888"/>
                <a:ext cx="0" cy="60326"/>
              </a:xfrm>
              <a:prstGeom prst="line">
                <a:avLst/>
              </a:prstGeom>
              <a:ln w="3810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19" name="Straight Connector 1118">
                <a:extLst>
                  <a:ext uri="{FF2B5EF4-FFF2-40B4-BE49-F238E27FC236}">
                    <a16:creationId xmlns:a16="http://schemas.microsoft.com/office/drawing/2014/main" id="{2A51112E-2519-4FAF-995B-216DE9E5ED13}"/>
                  </a:ext>
                </a:extLst>
              </p:cNvPr>
              <p:cNvCxnSpPr/>
              <p:nvPr/>
            </p:nvCxnSpPr>
            <p:spPr>
              <a:xfrm flipV="1">
                <a:off x="1462882" y="1471634"/>
                <a:ext cx="166687" cy="83364"/>
              </a:xfrm>
              <a:prstGeom prst="line">
                <a:avLst/>
              </a:prstGeom>
              <a:ln w="19050">
                <a:solidFill>
                  <a:srgbClr val="80808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20" name="Straight Connector 1119">
                <a:extLst>
                  <a:ext uri="{FF2B5EF4-FFF2-40B4-BE49-F238E27FC236}">
                    <a16:creationId xmlns:a16="http://schemas.microsoft.com/office/drawing/2014/main" id="{8DF94EBF-E2D5-4296-8E7A-4E29426793EC}"/>
                  </a:ext>
                </a:extLst>
              </p:cNvPr>
              <p:cNvCxnSpPr/>
              <p:nvPr/>
            </p:nvCxnSpPr>
            <p:spPr>
              <a:xfrm flipV="1">
                <a:off x="1462882" y="1537494"/>
                <a:ext cx="166687" cy="83364"/>
              </a:xfrm>
              <a:prstGeom prst="line">
                <a:avLst/>
              </a:prstGeom>
              <a:ln w="19050">
                <a:solidFill>
                  <a:srgbClr val="80808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117" name="Rectangle 176">
              <a:extLst>
                <a:ext uri="{FF2B5EF4-FFF2-40B4-BE49-F238E27FC236}">
                  <a16:creationId xmlns:a16="http://schemas.microsoft.com/office/drawing/2014/main" id="{F7E5EFF8-7852-4A56-BA94-5FE60F0012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98052" y="1174749"/>
              <a:ext cx="219612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80808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+mn-cs"/>
                </a:rPr>
                <a:t>∞</a:t>
              </a: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80808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</p:grpSp>
      <p:sp>
        <p:nvSpPr>
          <p:cNvPr id="359" name="Oval 326">
            <a:extLst>
              <a:ext uri="{FF2B5EF4-FFF2-40B4-BE49-F238E27FC236}">
                <a16:creationId xmlns:a16="http://schemas.microsoft.com/office/drawing/2014/main" id="{C2AC7AA6-D5F3-F44E-BC95-10D2B32D0AE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65589" y="1339850"/>
            <a:ext cx="82550" cy="82550"/>
          </a:xfrm>
          <a:prstGeom prst="ellipse">
            <a:avLst/>
          </a:prstGeom>
          <a:solidFill>
            <a:srgbClr val="E37E00"/>
          </a:solidFill>
          <a:ln w="31750">
            <a:solidFill>
              <a:srgbClr val="E37E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7" name="Rectangle 90">
            <a:extLst>
              <a:ext uri="{FF2B5EF4-FFF2-40B4-BE49-F238E27FC236}">
                <a16:creationId xmlns:a16="http://schemas.microsoft.com/office/drawing/2014/main" id="{A873307A-7A0B-427B-85BF-2F84D680D2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43363" y="989013"/>
            <a:ext cx="671513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FIU GPA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cxnSp>
        <p:nvCxnSpPr>
          <p:cNvPr id="68" name="Straight Connector 67">
            <a:extLst>
              <a:ext uri="{FF2B5EF4-FFF2-40B4-BE49-F238E27FC236}">
                <a16:creationId xmlns:a16="http://schemas.microsoft.com/office/drawing/2014/main" id="{BA26065C-506C-4C40-BE2A-E26E485A5FF9}"/>
              </a:ext>
            </a:extLst>
          </p:cNvPr>
          <p:cNvCxnSpPr>
            <a:cxnSpLocks/>
          </p:cNvCxnSpPr>
          <p:nvPr/>
        </p:nvCxnSpPr>
        <p:spPr>
          <a:xfrm flipH="1">
            <a:off x="4133851" y="1152907"/>
            <a:ext cx="58611" cy="164229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56980989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0">
        <p:fade/>
      </p:transition>
    </mc:Choice>
    <mc:Fallback xmlns="">
      <p:transition>
        <p:fade/>
      </p:transition>
    </mc:Fallback>
  </mc:AlternateContent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a14="http://schemas.microsoft.com/office/drawing/2010/main">
        <mc:Choice Requires="a14">
          <p:sp>
            <p:nvSpPr>
              <p:cNvPr id="3" name="Content Placeholder 2"/>
              <p:cNvSpPr>
                <a:spLocks noGrp="1"/>
              </p:cNvSpPr>
              <p:nvPr>
                <p:ph idx="1"/>
              </p:nvPr>
            </p:nvSpPr>
            <p:spPr>
              <a:xfrm>
                <a:off x="821704" y="1116717"/>
                <a:ext cx="11075831" cy="5410197"/>
              </a:xfrm>
            </p:spPr>
            <p:txBody>
              <a:bodyPr>
                <a:noAutofit/>
              </a:bodyPr>
              <a:lstStyle/>
              <a:p>
                <a:r>
                  <a:rPr lang="en-US" sz="2200" dirty="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For each policy change, we draw upon estimates in existing literature to measure:</a:t>
                </a:r>
              </a:p>
              <a:p>
                <a:pPr lvl="1"/>
                <a:r>
                  <a:rPr lang="en-US" sz="1800" dirty="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The benefits to its recipients (measured as willingness to pay) </a:t>
                </a:r>
              </a:p>
              <a:p>
                <a:pPr lvl="1"/>
                <a:r>
                  <a:rPr lang="en-US" sz="1800" dirty="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The net cost to the government (inclusive of fiscal externalities)</a:t>
                </a:r>
              </a:p>
              <a:p>
                <a:pPr lvl="1"/>
                <a:r>
                  <a:rPr lang="en-US" sz="1800" dirty="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We take the ratio of benefits to net cost to form its Marginal Value of Public Funds:</a:t>
                </a:r>
                <a:endParaRPr lang="en-US" sz="2200" dirty="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  <a:p>
                <a:pPr marL="0" indent="0">
                  <a:buNone/>
                </a:pPr>
                <a:endParaRPr lang="en-US" sz="800" dirty="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  <a:p>
                <a:endParaRPr lang="en-US" sz="800" b="0" i="1" dirty="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  <a:p>
                <a:endParaRPr lang="en-US" sz="800" b="0" i="1" dirty="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  <a:p>
                <a:pPr marL="0" indent="0">
                  <a:buNone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2200" b="0" i="1" smtClean="0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  <a:cs typeface="Arial" panose="020B0604020202020204" pitchFamily="34" charset="0"/>
                        </a:rPr>
                        <m:t>𝑀𝑉𝑃𝐹</m:t>
                      </m:r>
                      <m:r>
                        <a:rPr lang="en-US" sz="2200" b="0" i="1" smtClean="0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  <a:cs typeface="Arial" panose="020B0604020202020204" pitchFamily="34" charset="0"/>
                        </a:rPr>
                        <m:t>=</m:t>
                      </m:r>
                      <m:f>
                        <m:fPr>
                          <m:ctrlPr>
                            <a:rPr lang="en-US" sz="2200" b="0" i="1" smtClean="0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cs typeface="Arial" panose="020B0604020202020204" pitchFamily="34" charset="0"/>
                            </a:rPr>
                          </m:ctrlPr>
                        </m:fPr>
                        <m:num>
                          <m:r>
                            <a:rPr lang="en-US" sz="2200" b="0" i="1" smtClean="0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cs typeface="Arial" panose="020B0604020202020204" pitchFamily="34" charset="0"/>
                            </a:rPr>
                            <m:t>𝐵𝑒𝑛𝑒𝑓𝑖𝑐𝑖𝑎𝑟𝑖𝑒</m:t>
                          </m:r>
                          <m:sSup>
                            <m:sSupPr>
                              <m:ctrlPr>
                                <a:rPr lang="en-US" sz="2200" b="0" i="1" smtClean="0">
                                  <a:solidFill>
                                    <a:srgbClr val="000000"/>
                                  </a:solidFill>
                                  <a:latin typeface="Cambria Math" panose="02040503050406030204" pitchFamily="18" charset="0"/>
                                  <a:cs typeface="Arial" panose="020B0604020202020204" pitchFamily="34" charset="0"/>
                                </a:rPr>
                              </m:ctrlPr>
                            </m:sSupPr>
                            <m:e>
                              <m:r>
                                <a:rPr lang="en-US" sz="2200" b="0" i="1" smtClean="0">
                                  <a:solidFill>
                                    <a:srgbClr val="000000"/>
                                  </a:solidFill>
                                  <a:latin typeface="Cambria Math" panose="02040503050406030204" pitchFamily="18" charset="0"/>
                                  <a:cs typeface="Arial" panose="020B0604020202020204" pitchFamily="34" charset="0"/>
                                </a:rPr>
                                <m:t>𝑠</m:t>
                              </m:r>
                            </m:e>
                            <m:sup>
                              <m:r>
                                <a:rPr lang="en-US" sz="2200" b="0" i="1" smtClean="0">
                                  <a:solidFill>
                                    <a:srgbClr val="000000"/>
                                  </a:solidFill>
                                  <a:latin typeface="Cambria Math" panose="02040503050406030204" pitchFamily="18" charset="0"/>
                                  <a:cs typeface="Arial" panose="020B0604020202020204" pitchFamily="34" charset="0"/>
                                </a:rPr>
                                <m:t>′</m:t>
                              </m:r>
                            </m:sup>
                          </m:sSup>
                          <m:r>
                            <a:rPr lang="en-US" sz="2200" b="0" i="1" smtClean="0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cs typeface="Arial" panose="020B0604020202020204" pitchFamily="34" charset="0"/>
                            </a:rPr>
                            <m:t> </m:t>
                          </m:r>
                          <m:r>
                            <a:rPr lang="en-US" sz="2200" b="0" i="1" smtClean="0">
                              <a:solidFill>
                                <a:srgbClr val="000000"/>
                              </a:solidFill>
                              <a:latin typeface="Cambria Math" charset="0"/>
                              <a:cs typeface="Arial" panose="020B0604020202020204" pitchFamily="34" charset="0"/>
                            </a:rPr>
                            <m:t>𝑊𝑖𝑙𝑙𝑖𝑛𝑔𝑛𝑒𝑠𝑠</m:t>
                          </m:r>
                          <m:r>
                            <a:rPr lang="en-US" sz="2200" b="0" i="1" smtClean="0">
                              <a:solidFill>
                                <a:srgbClr val="000000"/>
                              </a:solidFill>
                              <a:latin typeface="Cambria Math" charset="0"/>
                              <a:cs typeface="Arial" panose="020B0604020202020204" pitchFamily="34" charset="0"/>
                            </a:rPr>
                            <m:t> </m:t>
                          </m:r>
                          <m:r>
                            <a:rPr lang="en-US" sz="2200" b="0" i="1" smtClean="0">
                              <a:solidFill>
                                <a:srgbClr val="000000"/>
                              </a:solidFill>
                              <a:latin typeface="Cambria Math" charset="0"/>
                              <a:cs typeface="Arial" panose="020B0604020202020204" pitchFamily="34" charset="0"/>
                            </a:rPr>
                            <m:t>𝑡𝑜</m:t>
                          </m:r>
                          <m:r>
                            <a:rPr lang="en-US" sz="2200" b="0" i="1" smtClean="0">
                              <a:solidFill>
                                <a:srgbClr val="000000"/>
                              </a:solidFill>
                              <a:latin typeface="Cambria Math" charset="0"/>
                              <a:cs typeface="Arial" panose="020B0604020202020204" pitchFamily="34" charset="0"/>
                            </a:rPr>
                            <m:t> </m:t>
                          </m:r>
                          <m:r>
                            <a:rPr lang="en-US" sz="2200" b="0" i="1" smtClean="0">
                              <a:solidFill>
                                <a:srgbClr val="000000"/>
                              </a:solidFill>
                              <a:latin typeface="Cambria Math" charset="0"/>
                              <a:cs typeface="Arial" panose="020B0604020202020204" pitchFamily="34" charset="0"/>
                            </a:rPr>
                            <m:t>𝑃𝑎𝑦</m:t>
                          </m:r>
                        </m:num>
                        <m:den>
                          <m:r>
                            <a:rPr lang="en-US" sz="2200" b="0" i="1" smtClean="0">
                              <a:solidFill>
                                <a:srgbClr val="000000"/>
                              </a:solidFill>
                              <a:latin typeface="Cambria Math" charset="0"/>
                              <a:cs typeface="Arial" panose="020B0604020202020204" pitchFamily="34" charset="0"/>
                            </a:rPr>
                            <m:t>𝑁𝑒𝑡</m:t>
                          </m:r>
                          <m:r>
                            <a:rPr lang="en-US" sz="2200" b="0" i="1" smtClean="0">
                              <a:solidFill>
                                <a:srgbClr val="000000"/>
                              </a:solidFill>
                              <a:latin typeface="Cambria Math" charset="0"/>
                              <a:cs typeface="Arial" panose="020B0604020202020204" pitchFamily="34" charset="0"/>
                            </a:rPr>
                            <m:t> </m:t>
                          </m:r>
                          <m:r>
                            <a:rPr lang="en-US" sz="2200" b="0" i="1" smtClean="0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cs typeface="Arial" panose="020B0604020202020204" pitchFamily="34" charset="0"/>
                            </a:rPr>
                            <m:t>𝐺𝑜𝑣</m:t>
                          </m:r>
                          <m:r>
                            <a:rPr lang="en-US" sz="2200" b="0" i="1" smtClean="0">
                              <a:solidFill>
                                <a:srgbClr val="000000"/>
                              </a:solidFill>
                              <a:latin typeface="Cambria Math" charset="0"/>
                              <a:cs typeface="Arial" panose="020B0604020202020204" pitchFamily="34" charset="0"/>
                            </a:rPr>
                            <m:t>𝑒𝑟𝑛𝑚𝑒𝑛</m:t>
                          </m:r>
                          <m:r>
                            <a:rPr lang="en-US" sz="2200" b="0" i="1" smtClean="0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cs typeface="Arial" panose="020B0604020202020204" pitchFamily="34" charset="0"/>
                            </a:rPr>
                            <m:t>𝑡</m:t>
                          </m:r>
                          <m:r>
                            <a:rPr lang="en-US" sz="2200" b="0" i="1" smtClean="0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cs typeface="Arial" panose="020B0604020202020204" pitchFamily="34" charset="0"/>
                            </a:rPr>
                            <m:t> </m:t>
                          </m:r>
                          <m:r>
                            <a:rPr lang="en-US" sz="2200" b="0" i="1" smtClean="0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cs typeface="Arial" panose="020B0604020202020204" pitchFamily="34" charset="0"/>
                            </a:rPr>
                            <m:t>𝐶𝑜𝑠𝑡</m:t>
                          </m:r>
                        </m:den>
                      </m:f>
                    </m:oMath>
                  </m:oMathPara>
                </a14:m>
                <a:endParaRPr lang="en-US" sz="1800" dirty="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  <a:p>
                <a:pPr marL="457200" lvl="1" indent="0">
                  <a:buNone/>
                </a:pPr>
                <a:endParaRPr lang="en-US" sz="2200" dirty="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  <a:p>
                <a:pPr lvl="1"/>
                <a:r>
                  <a:rPr lang="en-US" sz="1800" dirty="0">
                    <a:latin typeface="Arial" panose="020B0604020202020204" pitchFamily="34" charset="0"/>
                    <a:cs typeface="Arial" panose="020B0604020202020204" pitchFamily="34" charset="0"/>
                  </a:rPr>
                  <a:t>Differs from traditional benefit/cost ratios by focusing on incidence of costs on government</a:t>
                </a:r>
              </a:p>
              <a:p>
                <a:pPr marL="457200" lvl="1" indent="0">
                  <a:buNone/>
                </a:pPr>
                <a:endParaRPr lang="en-US" sz="1800" dirty="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  <a:p>
                <a:r>
                  <a:rPr lang="en-US" sz="2200" dirty="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Comparisons of MVPFs yield social welfare impacts</a:t>
                </a:r>
              </a:p>
              <a:p>
                <a:pPr lvl="1"/>
                <a:r>
                  <a:rPr lang="en-US" sz="1800" dirty="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Suppose Policy 1 has </a:t>
                </a:r>
                <a14:m>
                  <m:oMath xmlns:m="http://schemas.openxmlformats.org/officeDocument/2006/math">
                    <m:r>
                      <a:rPr lang="en-US" sz="1800" i="1" dirty="0" smtClean="0">
                        <a:solidFill>
                          <a:srgbClr val="000000"/>
                        </a:solidFill>
                        <a:latin typeface="Cambria Math" panose="02040503050406030204" pitchFamily="18" charset="0"/>
                        <a:cs typeface="Arial" panose="020B0604020202020204" pitchFamily="34" charset="0"/>
                      </a:rPr>
                      <m:t>𝑀𝑉𝑃</m:t>
                    </m:r>
                    <m:sSub>
                      <m:sSubPr>
                        <m:ctrlPr>
                          <a:rPr lang="en-US" sz="1800" b="0" i="1" dirty="0" smtClean="0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  <a:cs typeface="Arial" panose="020B0604020202020204" pitchFamily="34" charset="0"/>
                          </a:rPr>
                        </m:ctrlPr>
                      </m:sSubPr>
                      <m:e>
                        <m:r>
                          <a:rPr lang="en-US" sz="1800" i="1" dirty="0" smtClean="0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  <a:cs typeface="Arial" panose="020B0604020202020204" pitchFamily="34" charset="0"/>
                          </a:rPr>
                          <m:t>𝐹</m:t>
                        </m:r>
                      </m:e>
                      <m:sub>
                        <m:r>
                          <a:rPr lang="en-US" sz="1800" b="0" i="1" dirty="0" smtClean="0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  <a:cs typeface="Arial" panose="020B0604020202020204" pitchFamily="34" charset="0"/>
                          </a:rPr>
                          <m:t>1</m:t>
                        </m:r>
                      </m:sub>
                    </m:sSub>
                    <m:r>
                      <a:rPr lang="en-US" sz="1800" i="1" dirty="0" smtClean="0">
                        <a:solidFill>
                          <a:srgbClr val="000000"/>
                        </a:solidFill>
                        <a:latin typeface="Cambria Math" panose="02040503050406030204" pitchFamily="18" charset="0"/>
                        <a:cs typeface="Arial" panose="020B0604020202020204" pitchFamily="34" charset="0"/>
                      </a:rPr>
                      <m:t>=1</m:t>
                    </m:r>
                  </m:oMath>
                </a14:m>
                <a:r>
                  <a:rPr lang="en-US" sz="1800" dirty="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 and Policy 2 has </a:t>
                </a:r>
                <a14:m>
                  <m:oMath xmlns:m="http://schemas.openxmlformats.org/officeDocument/2006/math">
                    <m:r>
                      <a:rPr lang="en-US" sz="1800" i="1" dirty="0">
                        <a:solidFill>
                          <a:srgbClr val="000000"/>
                        </a:solidFill>
                        <a:latin typeface="Cambria Math" panose="02040503050406030204" pitchFamily="18" charset="0"/>
                        <a:cs typeface="Arial" panose="020B0604020202020204" pitchFamily="34" charset="0"/>
                      </a:rPr>
                      <m:t>𝑀𝑉𝑃</m:t>
                    </m:r>
                    <m:sSub>
                      <m:sSubPr>
                        <m:ctrlPr>
                          <a:rPr lang="en-US" sz="1800" i="1" dirty="0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  <a:cs typeface="Arial" panose="020B0604020202020204" pitchFamily="34" charset="0"/>
                          </a:rPr>
                        </m:ctrlPr>
                      </m:sSubPr>
                      <m:e>
                        <m:r>
                          <a:rPr lang="en-US" sz="1800" i="1" dirty="0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  <a:cs typeface="Arial" panose="020B0604020202020204" pitchFamily="34" charset="0"/>
                          </a:rPr>
                          <m:t>𝐹</m:t>
                        </m:r>
                      </m:e>
                      <m:sub>
                        <m:r>
                          <a:rPr lang="en-US" sz="1800" b="0" i="1" dirty="0" smtClean="0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  <a:cs typeface="Arial" panose="020B0604020202020204" pitchFamily="34" charset="0"/>
                          </a:rPr>
                          <m:t>2</m:t>
                        </m:r>
                      </m:sub>
                    </m:sSub>
                    <m:r>
                      <a:rPr lang="en-US" sz="1800" i="1" dirty="0">
                        <a:solidFill>
                          <a:srgbClr val="000000"/>
                        </a:solidFill>
                        <a:latin typeface="Cambria Math" panose="02040503050406030204" pitchFamily="18" charset="0"/>
                        <a:cs typeface="Arial" panose="020B0604020202020204" pitchFamily="34" charset="0"/>
                      </a:rPr>
                      <m:t>=</m:t>
                    </m:r>
                    <m:r>
                      <a:rPr lang="en-US" sz="1800" b="0" i="1" dirty="0" smtClean="0">
                        <a:solidFill>
                          <a:srgbClr val="000000"/>
                        </a:solidFill>
                        <a:latin typeface="Cambria Math" panose="02040503050406030204" pitchFamily="18" charset="0"/>
                        <a:cs typeface="Arial" panose="020B0604020202020204" pitchFamily="34" charset="0"/>
                      </a:rPr>
                      <m:t>2</m:t>
                    </m:r>
                  </m:oMath>
                </a14:m>
                <a:endParaRPr lang="en-US" sz="1800" dirty="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  <a:p>
                <a:pPr lvl="1"/>
                <a:r>
                  <a:rPr lang="en-US" sz="1800" dirty="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More spending on policy 1 financed by less on 2 increases social welfare </a:t>
                </a:r>
                <a:r>
                  <a:rPr lang="en-US" sz="1800" b="1" dirty="0" err="1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iff</a:t>
                </a:r>
                <a:r>
                  <a:rPr lang="en-US" sz="1800" dirty="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 prefer to take $2 from Policy 2 beneficiaries to give $1 to policy 1 beneficiaries</a:t>
                </a:r>
              </a:p>
              <a:p>
                <a:pPr lvl="1"/>
                <a:r>
                  <a:rPr lang="en-US" sz="1800" dirty="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MVPF quantifies the tradeoffs across policies</a:t>
                </a:r>
              </a:p>
              <a:p>
                <a:pPr lvl="1"/>
                <a:r>
                  <a:rPr lang="en-US" sz="1800" dirty="0">
                    <a:latin typeface="Arial" panose="020B0604020202020204" pitchFamily="34" charset="0"/>
                    <a:cs typeface="Arial" panose="020B0604020202020204" pitchFamily="34" charset="0"/>
                  </a:rPr>
                  <a:t>Infinite MVPFs correspond to policies that pay for themselves (</a:t>
                </a:r>
                <a14:m>
                  <m:oMath xmlns:m="http://schemas.openxmlformats.org/officeDocument/2006/math">
                    <m:r>
                      <a:rPr lang="en-US" sz="1800" i="1" dirty="0">
                        <a:latin typeface="Cambria Math" panose="02040503050406030204" pitchFamily="18" charset="0"/>
                        <a:cs typeface="Arial" panose="020B0604020202020204" pitchFamily="34" charset="0"/>
                      </a:rPr>
                      <m:t>𝑊𝑇𝑃</m:t>
                    </m:r>
                    <m:r>
                      <a:rPr lang="en-US" sz="1800" i="1" dirty="0">
                        <a:latin typeface="Cambria Math" panose="02040503050406030204" pitchFamily="18" charset="0"/>
                        <a:cs typeface="Arial" panose="020B0604020202020204" pitchFamily="34" charset="0"/>
                      </a:rPr>
                      <m:t>&gt;0</m:t>
                    </m:r>
                  </m:oMath>
                </a14:m>
                <a:r>
                  <a:rPr lang="en-US" sz="1800" dirty="0">
                    <a:latin typeface="Arial" panose="020B0604020202020204" pitchFamily="34" charset="0"/>
                    <a:cs typeface="Arial" panose="020B0604020202020204" pitchFamily="34" charset="0"/>
                  </a:rPr>
                  <a:t> and </a:t>
                </a:r>
                <a14:m>
                  <m:oMath xmlns:m="http://schemas.openxmlformats.org/officeDocument/2006/math">
                    <m:r>
                      <a:rPr lang="en-US" sz="1800" i="1" dirty="0">
                        <a:latin typeface="Cambria Math" panose="02040503050406030204" pitchFamily="18" charset="0"/>
                        <a:cs typeface="Arial" panose="020B0604020202020204" pitchFamily="34" charset="0"/>
                      </a:rPr>
                      <m:t>𝐶𝑜𝑠𝑡</m:t>
                    </m:r>
                    <m:r>
                      <a:rPr lang="en-US" sz="1800" i="1" dirty="0">
                        <a:latin typeface="Cambria Math" panose="02040503050406030204" pitchFamily="18" charset="0"/>
                        <a:cs typeface="Arial" panose="020B0604020202020204" pitchFamily="34" charset="0"/>
                      </a:rPr>
                      <m:t>&lt;0</m:t>
                    </m:r>
                  </m:oMath>
                </a14:m>
                <a:r>
                  <a:rPr lang="en-US" sz="1800" dirty="0">
                    <a:latin typeface="Arial" panose="020B0604020202020204" pitchFamily="34" charset="0"/>
                    <a:cs typeface="Arial" panose="020B0604020202020204" pitchFamily="34" charset="0"/>
                  </a:rPr>
                  <a:t>)</a:t>
                </a:r>
              </a:p>
              <a:p>
                <a:pPr marL="0" indent="0">
                  <a:buNone/>
                </a:pPr>
                <a:endParaRPr lang="en-US" sz="2200" dirty="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  <a:p>
                <a:endParaRPr lang="en-US" sz="2200" dirty="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mc:Choice>
        <mc:Fallback xmlns="">
          <p:sp>
            <p:nvSpPr>
              <p:cNvPr id="3" name="Content Placeholder 2"/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idx="1"/>
              </p:nvPr>
            </p:nvSpPr>
            <p:spPr>
              <a:xfrm>
                <a:off x="821704" y="1116717"/>
                <a:ext cx="11075831" cy="5410197"/>
              </a:xfrm>
              <a:blipFill>
                <a:blip r:embed="rId3"/>
                <a:stretch>
                  <a:fillRect l="-573" t="-703" b="-4215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4" name="Title 1"/>
          <p:cNvSpPr txBox="1">
            <a:spLocks/>
          </p:cNvSpPr>
          <p:nvPr/>
        </p:nvSpPr>
        <p:spPr>
          <a:xfrm>
            <a:off x="592427" y="90714"/>
            <a:ext cx="11075831" cy="1020762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2800" b="1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sz="2400" dirty="0">
                <a:solidFill>
                  <a:srgbClr val="002060"/>
                </a:solidFill>
                <a:ea typeface="ＭＳ Ｐゴシック" pitchFamily="34" charset="-128"/>
              </a:rPr>
              <a:t>Measuring the Marginal Value of Public Funds</a:t>
            </a:r>
          </a:p>
        </p:txBody>
      </p:sp>
    </p:spTree>
    <p:extLst>
      <p:ext uri="{BB962C8B-B14F-4D97-AF65-F5344CB8AC3E}">
        <p14:creationId xmlns:p14="http://schemas.microsoft.com/office/powerpoint/2010/main" val="1749171743"/>
      </p:ext>
    </p:extLst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AutoShape 3">
            <a:extLst>
              <a:ext uri="{FF2B5EF4-FFF2-40B4-BE49-F238E27FC236}">
                <a16:creationId xmlns:a16="http://schemas.microsoft.com/office/drawing/2014/main" id="{C36FD20B-FD2B-4A4C-8BDF-CF4F5B88BB97}"/>
              </a:ext>
            </a:extLst>
          </p:cNvPr>
          <p:cNvSpPr>
            <a:spLocks noChangeAspect="1" noChangeArrowheads="1" noTextEdit="1"/>
          </p:cNvSpPr>
          <p:nvPr/>
        </p:nvSpPr>
        <p:spPr bwMode="auto">
          <a:xfrm>
            <a:off x="609601" y="0"/>
            <a:ext cx="10972800" cy="68580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772" name="Rectangle 5">
            <a:extLst>
              <a:ext uri="{FF2B5EF4-FFF2-40B4-BE49-F238E27FC236}">
                <a16:creationId xmlns:a16="http://schemas.microsoft.com/office/drawing/2014/main" id="{39C65A93-8E2C-4CB4-BE2B-1233D1477AD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4838" y="-4763"/>
            <a:ext cx="10982325" cy="6867526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774" name="Rectangle 6">
            <a:extLst>
              <a:ext uri="{FF2B5EF4-FFF2-40B4-BE49-F238E27FC236}">
                <a16:creationId xmlns:a16="http://schemas.microsoft.com/office/drawing/2014/main" id="{292210CF-7EDA-4C72-A81E-079021DBBB3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9601" y="0"/>
            <a:ext cx="10968038" cy="6853238"/>
          </a:xfrm>
          <a:prstGeom prst="rect">
            <a:avLst/>
          </a:prstGeom>
          <a:solidFill>
            <a:srgbClr val="FFFFFF"/>
          </a:solidFill>
          <a:ln w="14288">
            <a:solidFill>
              <a:srgbClr val="FFFFF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776" name="Rectangle 7">
            <a:extLst>
              <a:ext uri="{FF2B5EF4-FFF2-40B4-BE49-F238E27FC236}">
                <a16:creationId xmlns:a16="http://schemas.microsoft.com/office/drawing/2014/main" id="{C4C0274A-D954-4B72-AC49-59D52C0271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31964" y="1230312"/>
            <a:ext cx="9688513" cy="4489451"/>
          </a:xfrm>
          <a:prstGeom prst="rect">
            <a:avLst/>
          </a:prstGeom>
          <a:solidFill>
            <a:srgbClr val="FFFFFF"/>
          </a:solidFill>
          <a:ln w="14288">
            <a:solidFill>
              <a:srgbClr val="FFFFF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778" name="Line 8">
            <a:extLst>
              <a:ext uri="{FF2B5EF4-FFF2-40B4-BE49-F238E27FC236}">
                <a16:creationId xmlns:a16="http://schemas.microsoft.com/office/drawing/2014/main" id="{AC4AA098-3D65-4CC5-BF61-8CD52561DE1F}"/>
              </a:ext>
            </a:extLst>
          </p:cNvPr>
          <p:cNvSpPr>
            <a:spLocks noChangeShapeType="1"/>
          </p:cNvSpPr>
          <p:nvPr/>
        </p:nvSpPr>
        <p:spPr bwMode="auto">
          <a:xfrm>
            <a:off x="1752601" y="5568950"/>
            <a:ext cx="9688513" cy="0"/>
          </a:xfrm>
          <a:prstGeom prst="line">
            <a:avLst/>
          </a:prstGeom>
          <a:noFill/>
          <a:ln w="19050">
            <a:solidFill>
              <a:srgbClr val="EAF2F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780" name="Line 9">
            <a:extLst>
              <a:ext uri="{FF2B5EF4-FFF2-40B4-BE49-F238E27FC236}">
                <a16:creationId xmlns:a16="http://schemas.microsoft.com/office/drawing/2014/main" id="{AC2376DF-6B30-4F4F-831A-02B93063EF5E}"/>
              </a:ext>
            </a:extLst>
          </p:cNvPr>
          <p:cNvSpPr>
            <a:spLocks noChangeShapeType="1"/>
          </p:cNvSpPr>
          <p:nvPr/>
        </p:nvSpPr>
        <p:spPr bwMode="auto">
          <a:xfrm>
            <a:off x="1752601" y="4970463"/>
            <a:ext cx="9688513" cy="0"/>
          </a:xfrm>
          <a:prstGeom prst="line">
            <a:avLst/>
          </a:prstGeom>
          <a:noFill/>
          <a:ln w="19050">
            <a:solidFill>
              <a:srgbClr val="EAF2F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782" name="Line 10">
            <a:extLst>
              <a:ext uri="{FF2B5EF4-FFF2-40B4-BE49-F238E27FC236}">
                <a16:creationId xmlns:a16="http://schemas.microsoft.com/office/drawing/2014/main" id="{2A7234DB-980B-4645-A05A-FF65220A580A}"/>
              </a:ext>
            </a:extLst>
          </p:cNvPr>
          <p:cNvSpPr>
            <a:spLocks noChangeShapeType="1"/>
          </p:cNvSpPr>
          <p:nvPr/>
        </p:nvSpPr>
        <p:spPr bwMode="auto">
          <a:xfrm>
            <a:off x="1752601" y="4370388"/>
            <a:ext cx="9688513" cy="0"/>
          </a:xfrm>
          <a:prstGeom prst="line">
            <a:avLst/>
          </a:prstGeom>
          <a:noFill/>
          <a:ln w="19050">
            <a:solidFill>
              <a:srgbClr val="EAF2F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783" name="Line 11">
            <a:extLst>
              <a:ext uri="{FF2B5EF4-FFF2-40B4-BE49-F238E27FC236}">
                <a16:creationId xmlns:a16="http://schemas.microsoft.com/office/drawing/2014/main" id="{24FFFD6A-FC85-4906-824C-F884E9CABF21}"/>
              </a:ext>
            </a:extLst>
          </p:cNvPr>
          <p:cNvSpPr>
            <a:spLocks noChangeShapeType="1"/>
          </p:cNvSpPr>
          <p:nvPr/>
        </p:nvSpPr>
        <p:spPr bwMode="auto">
          <a:xfrm>
            <a:off x="1752601" y="3771900"/>
            <a:ext cx="9688513" cy="0"/>
          </a:xfrm>
          <a:prstGeom prst="line">
            <a:avLst/>
          </a:prstGeom>
          <a:noFill/>
          <a:ln w="19050">
            <a:solidFill>
              <a:srgbClr val="EAF2F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784" name="Line 12">
            <a:extLst>
              <a:ext uri="{FF2B5EF4-FFF2-40B4-BE49-F238E27FC236}">
                <a16:creationId xmlns:a16="http://schemas.microsoft.com/office/drawing/2014/main" id="{58E29EDC-948B-48E5-9B8F-7610A6A4BD45}"/>
              </a:ext>
            </a:extLst>
          </p:cNvPr>
          <p:cNvSpPr>
            <a:spLocks noChangeShapeType="1"/>
          </p:cNvSpPr>
          <p:nvPr/>
        </p:nvSpPr>
        <p:spPr bwMode="auto">
          <a:xfrm>
            <a:off x="1752601" y="3173412"/>
            <a:ext cx="9688513" cy="0"/>
          </a:xfrm>
          <a:prstGeom prst="line">
            <a:avLst/>
          </a:prstGeom>
          <a:noFill/>
          <a:ln w="19050">
            <a:solidFill>
              <a:srgbClr val="EAF2F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785" name="Line 13">
            <a:extLst>
              <a:ext uri="{FF2B5EF4-FFF2-40B4-BE49-F238E27FC236}">
                <a16:creationId xmlns:a16="http://schemas.microsoft.com/office/drawing/2014/main" id="{20AF9ECE-FB69-41BA-B388-173FD4F24EA2}"/>
              </a:ext>
            </a:extLst>
          </p:cNvPr>
          <p:cNvSpPr>
            <a:spLocks noChangeShapeType="1"/>
          </p:cNvSpPr>
          <p:nvPr/>
        </p:nvSpPr>
        <p:spPr bwMode="auto">
          <a:xfrm>
            <a:off x="1752601" y="2573337"/>
            <a:ext cx="9688513" cy="0"/>
          </a:xfrm>
          <a:prstGeom prst="line">
            <a:avLst/>
          </a:prstGeom>
          <a:noFill/>
          <a:ln w="19050">
            <a:solidFill>
              <a:srgbClr val="EAF2F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787" name="Line 14">
            <a:extLst>
              <a:ext uri="{FF2B5EF4-FFF2-40B4-BE49-F238E27FC236}">
                <a16:creationId xmlns:a16="http://schemas.microsoft.com/office/drawing/2014/main" id="{66F3DEE7-B520-4869-8C3C-6F6046C506E3}"/>
              </a:ext>
            </a:extLst>
          </p:cNvPr>
          <p:cNvSpPr>
            <a:spLocks noChangeShapeType="1"/>
          </p:cNvSpPr>
          <p:nvPr/>
        </p:nvSpPr>
        <p:spPr bwMode="auto">
          <a:xfrm>
            <a:off x="1752601" y="1974850"/>
            <a:ext cx="9688513" cy="0"/>
          </a:xfrm>
          <a:prstGeom prst="line">
            <a:avLst/>
          </a:prstGeom>
          <a:noFill/>
          <a:ln w="19050">
            <a:solidFill>
              <a:srgbClr val="EAF2F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788" name="Line 15">
            <a:extLst>
              <a:ext uri="{FF2B5EF4-FFF2-40B4-BE49-F238E27FC236}">
                <a16:creationId xmlns:a16="http://schemas.microsoft.com/office/drawing/2014/main" id="{DB83475A-AD32-4C04-8FA1-7E82D070050E}"/>
              </a:ext>
            </a:extLst>
          </p:cNvPr>
          <p:cNvSpPr>
            <a:spLocks noChangeShapeType="1"/>
          </p:cNvSpPr>
          <p:nvPr/>
        </p:nvSpPr>
        <p:spPr bwMode="auto">
          <a:xfrm>
            <a:off x="1752601" y="1381125"/>
            <a:ext cx="9688513" cy="0"/>
          </a:xfrm>
          <a:prstGeom prst="line">
            <a:avLst/>
          </a:prstGeom>
          <a:noFill/>
          <a:ln w="19050">
            <a:solidFill>
              <a:srgbClr val="EAF2F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789" name="Line 16">
            <a:extLst>
              <a:ext uri="{FF2B5EF4-FFF2-40B4-BE49-F238E27FC236}">
                <a16:creationId xmlns:a16="http://schemas.microsoft.com/office/drawing/2014/main" id="{B3C00A31-8316-4E56-A4D9-3F3288F49943}"/>
              </a:ext>
            </a:extLst>
          </p:cNvPr>
          <p:cNvSpPr>
            <a:spLocks noChangeShapeType="1"/>
          </p:cNvSpPr>
          <p:nvPr/>
        </p:nvSpPr>
        <p:spPr bwMode="auto">
          <a:xfrm>
            <a:off x="1752601" y="1381125"/>
            <a:ext cx="9688513" cy="0"/>
          </a:xfrm>
          <a:prstGeom prst="line">
            <a:avLst/>
          </a:prstGeom>
          <a:noFill/>
          <a:ln w="9525">
            <a:solidFill>
              <a:srgbClr val="008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790" name="Oval 17">
            <a:extLst>
              <a:ext uri="{FF2B5EF4-FFF2-40B4-BE49-F238E27FC236}">
                <a16:creationId xmlns:a16="http://schemas.microsoft.com/office/drawing/2014/main" id="{C2F9EA65-FF65-4606-9399-381EB19AD3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53013" y="4438650"/>
            <a:ext cx="82550" cy="82550"/>
          </a:xfrm>
          <a:prstGeom prst="ellipse">
            <a:avLst/>
          </a:prstGeom>
          <a:solidFill>
            <a:srgbClr val="6E8E84"/>
          </a:solidFill>
          <a:ln w="31750">
            <a:solidFill>
              <a:srgbClr val="6E8E84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791" name="Rectangle 18">
            <a:extLst>
              <a:ext uri="{FF2B5EF4-FFF2-40B4-BE49-F238E27FC236}">
                <a16:creationId xmlns:a16="http://schemas.microsoft.com/office/drawing/2014/main" id="{3DF7DE25-97DD-4AF0-A7F7-433D8D6267F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6711" y="4130675"/>
            <a:ext cx="1298575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AFDC Term Limits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792" name="Oval 19">
            <a:extLst>
              <a:ext uri="{FF2B5EF4-FFF2-40B4-BE49-F238E27FC236}">
                <a16:creationId xmlns:a16="http://schemas.microsoft.com/office/drawing/2014/main" id="{31F45D2F-2762-478B-B1E8-ADD6E2EA2D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62551" y="4210050"/>
            <a:ext cx="82550" cy="82550"/>
          </a:xfrm>
          <a:prstGeom prst="ellipse">
            <a:avLst/>
          </a:prstGeom>
          <a:solidFill>
            <a:srgbClr val="6E8E84"/>
          </a:solidFill>
          <a:ln w="31750">
            <a:solidFill>
              <a:srgbClr val="6E8E84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793" name="Rectangle 20">
            <a:extLst>
              <a:ext uri="{FF2B5EF4-FFF2-40B4-BE49-F238E27FC236}">
                <a16:creationId xmlns:a16="http://schemas.microsoft.com/office/drawing/2014/main" id="{C37A1B49-7EF2-400D-8735-BB7E2D6F06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90156" y="3849057"/>
            <a:ext cx="785813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EITC 1986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794" name="Oval 21">
            <a:extLst>
              <a:ext uri="{FF2B5EF4-FFF2-40B4-BE49-F238E27FC236}">
                <a16:creationId xmlns:a16="http://schemas.microsoft.com/office/drawing/2014/main" id="{0BBA820C-8683-485F-BE0F-AA4771357B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45101" y="4260850"/>
            <a:ext cx="82550" cy="77788"/>
          </a:xfrm>
          <a:prstGeom prst="ellipse">
            <a:avLst/>
          </a:prstGeom>
          <a:solidFill>
            <a:srgbClr val="6E8E84"/>
          </a:solidFill>
          <a:ln w="31750">
            <a:solidFill>
              <a:srgbClr val="6E8E84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796" name="Rectangle 22">
            <a:extLst>
              <a:ext uri="{FF2B5EF4-FFF2-40B4-BE49-F238E27FC236}">
                <a16:creationId xmlns:a16="http://schemas.microsoft.com/office/drawing/2014/main" id="{894EB055-6949-4E1E-B1AD-6C0E0280EE0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02150" y="4617257"/>
            <a:ext cx="785813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EITC 1993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797" name="Oval 23">
            <a:extLst>
              <a:ext uri="{FF2B5EF4-FFF2-40B4-BE49-F238E27FC236}">
                <a16:creationId xmlns:a16="http://schemas.microsoft.com/office/drawing/2014/main" id="{D451F120-09FA-4F5D-BD56-D4D530991B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73688" y="4406900"/>
            <a:ext cx="82550" cy="82550"/>
          </a:xfrm>
          <a:prstGeom prst="ellipse">
            <a:avLst/>
          </a:prstGeom>
          <a:solidFill>
            <a:srgbClr val="6E8E84"/>
          </a:solidFill>
          <a:ln w="31750">
            <a:solidFill>
              <a:srgbClr val="6E8E84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798" name="Rectangle 24">
            <a:extLst>
              <a:ext uri="{FF2B5EF4-FFF2-40B4-BE49-F238E27FC236}">
                <a16:creationId xmlns:a16="http://schemas.microsoft.com/office/drawing/2014/main" id="{3ADAE19F-5FDF-4C2F-A43D-17851ABB98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68789" y="4772025"/>
            <a:ext cx="1225550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AFDC Generosity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799" name="Oval 25">
            <a:extLst>
              <a:ext uri="{FF2B5EF4-FFF2-40B4-BE49-F238E27FC236}">
                <a16:creationId xmlns:a16="http://schemas.microsoft.com/office/drawing/2014/main" id="{101B8BF7-9F01-482A-810B-A3F76CFB082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94376" y="4379913"/>
            <a:ext cx="82550" cy="77788"/>
          </a:xfrm>
          <a:prstGeom prst="ellipse">
            <a:avLst/>
          </a:prstGeom>
          <a:solidFill>
            <a:srgbClr val="6E8E84"/>
          </a:solidFill>
          <a:ln w="31750">
            <a:solidFill>
              <a:srgbClr val="6E8E84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01" name="Rectangle 26">
            <a:extLst>
              <a:ext uri="{FF2B5EF4-FFF2-40B4-BE49-F238E27FC236}">
                <a16:creationId xmlns:a16="http://schemas.microsoft.com/office/drawing/2014/main" id="{8A536B1A-D515-482F-A85C-DF81B31796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47523" y="3300412"/>
            <a:ext cx="800100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Alaska UBI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803" name="Oval 27">
            <a:extLst>
              <a:ext uri="{FF2B5EF4-FFF2-40B4-BE49-F238E27FC236}">
                <a16:creationId xmlns:a16="http://schemas.microsoft.com/office/drawing/2014/main" id="{DD661CCF-6F85-48C7-8468-3F6FCD4ED3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22963" y="4864100"/>
            <a:ext cx="80963" cy="82550"/>
          </a:xfrm>
          <a:prstGeom prst="ellipse">
            <a:avLst/>
          </a:prstGeom>
          <a:solidFill>
            <a:srgbClr val="6E8E84"/>
          </a:solidFill>
          <a:ln w="31750">
            <a:solidFill>
              <a:srgbClr val="6E8E84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05" name="Rectangle 28">
            <a:extLst>
              <a:ext uri="{FF2B5EF4-FFF2-40B4-BE49-F238E27FC236}">
                <a16:creationId xmlns:a16="http://schemas.microsoft.com/office/drawing/2014/main" id="{AD006C90-CB1D-46EA-AD26-0AAD734D261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08244" y="5548313"/>
            <a:ext cx="863600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Neg Inc Tax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807" name="Oval 29">
            <a:extLst>
              <a:ext uri="{FF2B5EF4-FFF2-40B4-BE49-F238E27FC236}">
                <a16:creationId xmlns:a16="http://schemas.microsoft.com/office/drawing/2014/main" id="{B2A4744A-E496-48C7-BE00-4A995E9C54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3451" y="4329113"/>
            <a:ext cx="82550" cy="82550"/>
          </a:xfrm>
          <a:prstGeom prst="ellipse">
            <a:avLst/>
          </a:prstGeom>
          <a:solidFill>
            <a:srgbClr val="6E8E84"/>
          </a:solidFill>
          <a:ln w="31750">
            <a:solidFill>
              <a:srgbClr val="6E8E84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09" name="Rectangle 30">
            <a:extLst>
              <a:ext uri="{FF2B5EF4-FFF2-40B4-BE49-F238E27FC236}">
                <a16:creationId xmlns:a16="http://schemas.microsoft.com/office/drawing/2014/main" id="{24B39F50-3C9B-49C1-A5DC-F38AEC69B5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14548" y="3168649"/>
            <a:ext cx="790575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Paycheck+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811" name="Oval 31">
            <a:extLst>
              <a:ext uri="{FF2B5EF4-FFF2-40B4-BE49-F238E27FC236}">
                <a16:creationId xmlns:a16="http://schemas.microsoft.com/office/drawing/2014/main" id="{16246152-2675-4528-80C1-E5B1BC07DD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54238" y="1933575"/>
            <a:ext cx="82550" cy="82550"/>
          </a:xfrm>
          <a:prstGeom prst="ellipse">
            <a:avLst/>
          </a:prstGeom>
          <a:solidFill>
            <a:srgbClr val="90353B"/>
          </a:solidFill>
          <a:ln w="31750">
            <a:solidFill>
              <a:srgbClr val="90353B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13" name="Rectangle 32">
            <a:extLst>
              <a:ext uri="{FF2B5EF4-FFF2-40B4-BE49-F238E27FC236}">
                <a16:creationId xmlns:a16="http://schemas.microsoft.com/office/drawing/2014/main" id="{341DF846-CB7B-4176-BC77-84A1C03ED5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97052" y="2120343"/>
            <a:ext cx="887413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Abecedarian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814" name="Oval 33">
            <a:extLst>
              <a:ext uri="{FF2B5EF4-FFF2-40B4-BE49-F238E27FC236}">
                <a16:creationId xmlns:a16="http://schemas.microsoft.com/office/drawing/2014/main" id="{0BA8F332-AF94-4434-A9AB-817B2D4C66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33626" y="1933575"/>
            <a:ext cx="77788" cy="82550"/>
          </a:xfrm>
          <a:prstGeom prst="ellipse">
            <a:avLst/>
          </a:prstGeom>
          <a:solidFill>
            <a:srgbClr val="90353B"/>
          </a:solidFill>
          <a:ln w="31750">
            <a:solidFill>
              <a:srgbClr val="90353B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08" name="Oval 35">
            <a:extLst>
              <a:ext uri="{FF2B5EF4-FFF2-40B4-BE49-F238E27FC236}">
                <a16:creationId xmlns:a16="http://schemas.microsoft.com/office/drawing/2014/main" id="{B083E0C1-4461-480C-A14D-A39520D9A2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51188" y="1339850"/>
            <a:ext cx="82550" cy="82550"/>
          </a:xfrm>
          <a:prstGeom prst="ellipse">
            <a:avLst/>
          </a:prstGeom>
          <a:solidFill>
            <a:srgbClr val="90353B"/>
          </a:solidFill>
          <a:ln w="31750">
            <a:solidFill>
              <a:srgbClr val="90353B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09" name="Rectangle 36">
            <a:extLst>
              <a:ext uri="{FF2B5EF4-FFF2-40B4-BE49-F238E27FC236}">
                <a16:creationId xmlns:a16="http://schemas.microsoft.com/office/drawing/2014/main" id="{93C00FB1-8AEB-423D-A212-347FB4949EF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54800" y="1631950"/>
            <a:ext cx="800100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K12 Spend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410" name="Oval 37">
            <a:extLst>
              <a:ext uri="{FF2B5EF4-FFF2-40B4-BE49-F238E27FC236}">
                <a16:creationId xmlns:a16="http://schemas.microsoft.com/office/drawing/2014/main" id="{4C142ED6-0259-4C8F-B439-39213E246D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78263" y="1339850"/>
            <a:ext cx="82550" cy="82550"/>
          </a:xfrm>
          <a:prstGeom prst="ellipse">
            <a:avLst/>
          </a:prstGeom>
          <a:solidFill>
            <a:srgbClr val="55752F"/>
          </a:solidFill>
          <a:ln w="31750">
            <a:solidFill>
              <a:srgbClr val="55752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11" name="Rectangle 38">
            <a:extLst>
              <a:ext uri="{FF2B5EF4-FFF2-40B4-BE49-F238E27FC236}">
                <a16:creationId xmlns:a16="http://schemas.microsoft.com/office/drawing/2014/main" id="{1F178EB0-836C-433E-8973-5B2625451B7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57138" y="1696935"/>
            <a:ext cx="814388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AOTC (JS)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412" name="Oval 39">
            <a:extLst>
              <a:ext uri="{FF2B5EF4-FFF2-40B4-BE49-F238E27FC236}">
                <a16:creationId xmlns:a16="http://schemas.microsoft.com/office/drawing/2014/main" id="{6AA1AD51-463D-4E6E-98B3-683E42FBB2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75101" y="1339850"/>
            <a:ext cx="82550" cy="82550"/>
          </a:xfrm>
          <a:prstGeom prst="ellipse">
            <a:avLst/>
          </a:prstGeom>
          <a:solidFill>
            <a:srgbClr val="55752F"/>
          </a:solidFill>
          <a:ln w="31750">
            <a:solidFill>
              <a:srgbClr val="55752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14" name="Rectangle 40">
            <a:extLst>
              <a:ext uri="{FF2B5EF4-FFF2-40B4-BE49-F238E27FC236}">
                <a16:creationId xmlns:a16="http://schemas.microsoft.com/office/drawing/2014/main" id="{142D2C5D-2970-463A-AAAF-E328085794F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24459" y="816574"/>
            <a:ext cx="836613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AOTC (SS)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415" name="Oval 41">
            <a:extLst>
              <a:ext uri="{FF2B5EF4-FFF2-40B4-BE49-F238E27FC236}">
                <a16:creationId xmlns:a16="http://schemas.microsoft.com/office/drawing/2014/main" id="{82496BFF-54AD-45A6-A7F0-078F18C8B8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65588" y="1933575"/>
            <a:ext cx="82550" cy="82550"/>
          </a:xfrm>
          <a:prstGeom prst="ellipse">
            <a:avLst/>
          </a:prstGeom>
          <a:solidFill>
            <a:srgbClr val="55752F"/>
          </a:solidFill>
          <a:ln w="31750">
            <a:solidFill>
              <a:srgbClr val="55752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16" name="Rectangle 42">
            <a:extLst>
              <a:ext uri="{FF2B5EF4-FFF2-40B4-BE49-F238E27FC236}">
                <a16:creationId xmlns:a16="http://schemas.microsoft.com/office/drawing/2014/main" id="{E7A99932-698A-4B50-A9D5-77DAF376B4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81414" y="2355942"/>
            <a:ext cx="777875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AOTC (SI)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417" name="Oval 43">
            <a:extLst>
              <a:ext uri="{FF2B5EF4-FFF2-40B4-BE49-F238E27FC236}">
                <a16:creationId xmlns:a16="http://schemas.microsoft.com/office/drawing/2014/main" id="{3464E395-C1BD-4EED-9AFD-C01CA55D13D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62426" y="1933575"/>
            <a:ext cx="82550" cy="82550"/>
          </a:xfrm>
          <a:prstGeom prst="ellipse">
            <a:avLst/>
          </a:prstGeom>
          <a:solidFill>
            <a:srgbClr val="55752F"/>
          </a:solidFill>
          <a:ln w="31750">
            <a:solidFill>
              <a:srgbClr val="55752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18" name="Rectangle 44">
            <a:extLst>
              <a:ext uri="{FF2B5EF4-FFF2-40B4-BE49-F238E27FC236}">
                <a16:creationId xmlns:a16="http://schemas.microsoft.com/office/drawing/2014/main" id="{C7590CD5-BF2B-4C71-A247-32B4C649C10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03727" y="2363926"/>
            <a:ext cx="900113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HOPE Cred.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419" name="Oval 45">
            <a:extLst>
              <a:ext uri="{FF2B5EF4-FFF2-40B4-BE49-F238E27FC236}">
                <a16:creationId xmlns:a16="http://schemas.microsoft.com/office/drawing/2014/main" id="{DCE05DAC-DD65-44F9-9170-8DAA0077F2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52913" y="1339850"/>
            <a:ext cx="82550" cy="82550"/>
          </a:xfrm>
          <a:prstGeom prst="ellipse">
            <a:avLst/>
          </a:prstGeom>
          <a:solidFill>
            <a:srgbClr val="55752F"/>
          </a:solidFill>
          <a:ln w="31750">
            <a:solidFill>
              <a:srgbClr val="55752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20" name="Rectangle 46">
            <a:extLst>
              <a:ext uri="{FF2B5EF4-FFF2-40B4-BE49-F238E27FC236}">
                <a16:creationId xmlns:a16="http://schemas.microsoft.com/office/drawing/2014/main" id="{C986C365-E600-4755-809D-37BF06A6A0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76987" y="1530350"/>
            <a:ext cx="704850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HTC (JS)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421" name="Oval 47">
            <a:extLst>
              <a:ext uri="{FF2B5EF4-FFF2-40B4-BE49-F238E27FC236}">
                <a16:creationId xmlns:a16="http://schemas.microsoft.com/office/drawing/2014/main" id="{ED2BB895-3F1B-4B65-873D-2DE058F060D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49751" y="3511550"/>
            <a:ext cx="82550" cy="82550"/>
          </a:xfrm>
          <a:prstGeom prst="ellipse">
            <a:avLst/>
          </a:prstGeom>
          <a:solidFill>
            <a:srgbClr val="55752F"/>
          </a:solidFill>
          <a:ln w="31750">
            <a:solidFill>
              <a:srgbClr val="55752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22" name="Rectangle 48">
            <a:extLst>
              <a:ext uri="{FF2B5EF4-FFF2-40B4-BE49-F238E27FC236}">
                <a16:creationId xmlns:a16="http://schemas.microsoft.com/office/drawing/2014/main" id="{D0E679A1-0E6F-47A3-BD17-C06A4BB6F8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748" y="3219451"/>
            <a:ext cx="704850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HTC (JE)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423" name="Oval 49">
            <a:extLst>
              <a:ext uri="{FF2B5EF4-FFF2-40B4-BE49-F238E27FC236}">
                <a16:creationId xmlns:a16="http://schemas.microsoft.com/office/drawing/2014/main" id="{69529DC5-B63A-4BEF-BC59-6BEEDD58B9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40238" y="1933575"/>
            <a:ext cx="82550" cy="82550"/>
          </a:xfrm>
          <a:prstGeom prst="ellipse">
            <a:avLst/>
          </a:prstGeom>
          <a:solidFill>
            <a:srgbClr val="55752F"/>
          </a:solidFill>
          <a:ln w="31750">
            <a:solidFill>
              <a:srgbClr val="55752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24" name="Rectangle 50">
            <a:extLst>
              <a:ext uri="{FF2B5EF4-FFF2-40B4-BE49-F238E27FC236}">
                <a16:creationId xmlns:a16="http://schemas.microsoft.com/office/drawing/2014/main" id="{F62A3A84-9D5B-42A4-94F8-BD1460E258F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71182" y="1682750"/>
            <a:ext cx="727075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HTC (SE)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425" name="Oval 51">
            <a:extLst>
              <a:ext uri="{FF2B5EF4-FFF2-40B4-BE49-F238E27FC236}">
                <a16:creationId xmlns:a16="http://schemas.microsoft.com/office/drawing/2014/main" id="{F123AA67-552C-4E7E-A5A0-23350BE164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37076" y="1339850"/>
            <a:ext cx="82550" cy="82550"/>
          </a:xfrm>
          <a:prstGeom prst="ellipse">
            <a:avLst/>
          </a:prstGeom>
          <a:solidFill>
            <a:srgbClr val="55752F"/>
          </a:solidFill>
          <a:ln w="31750">
            <a:solidFill>
              <a:srgbClr val="55752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26" name="Rectangle 52">
            <a:extLst>
              <a:ext uri="{FF2B5EF4-FFF2-40B4-BE49-F238E27FC236}">
                <a16:creationId xmlns:a16="http://schemas.microsoft.com/office/drawing/2014/main" id="{6DD7A6A9-B6F7-4F81-913C-5BC539AECA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50501" y="1093787"/>
            <a:ext cx="1325563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Tuition </a:t>
            </a:r>
            <a:r>
              <a:rPr kumimoji="0" lang="en-US" altLang="en-US" sz="1100" b="0" i="0" u="none" strike="noStrike" cap="none" normalizeH="0" baseline="0" dirty="0" err="1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Deduc</a:t>
            </a: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 (SS)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427" name="Oval 53">
            <a:extLst>
              <a:ext uri="{FF2B5EF4-FFF2-40B4-BE49-F238E27FC236}">
                <a16:creationId xmlns:a16="http://schemas.microsoft.com/office/drawing/2014/main" id="{9F36BCF5-EC45-4FAA-8F75-7B6BA9C033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46626" y="1933575"/>
            <a:ext cx="82550" cy="82550"/>
          </a:xfrm>
          <a:prstGeom prst="ellipse">
            <a:avLst/>
          </a:prstGeom>
          <a:solidFill>
            <a:srgbClr val="55752F"/>
          </a:solidFill>
          <a:ln w="31750">
            <a:solidFill>
              <a:srgbClr val="55752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28" name="Rectangle 54">
            <a:extLst>
              <a:ext uri="{FF2B5EF4-FFF2-40B4-BE49-F238E27FC236}">
                <a16:creationId xmlns:a16="http://schemas.microsoft.com/office/drawing/2014/main" id="{6E082318-7FFB-4E49-BD3E-FF0CD3D24D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76825" y="1746877"/>
            <a:ext cx="777875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AOTC (IS)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429" name="Oval 55">
            <a:extLst>
              <a:ext uri="{FF2B5EF4-FFF2-40B4-BE49-F238E27FC236}">
                <a16:creationId xmlns:a16="http://schemas.microsoft.com/office/drawing/2014/main" id="{B03D0983-BB43-4E9A-BF85-C9941FB807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43463" y="1933575"/>
            <a:ext cx="82550" cy="82550"/>
          </a:xfrm>
          <a:prstGeom prst="ellipse">
            <a:avLst/>
          </a:prstGeom>
          <a:solidFill>
            <a:srgbClr val="55752F"/>
          </a:solidFill>
          <a:ln w="31750">
            <a:solidFill>
              <a:srgbClr val="55752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30" name="Rectangle 56">
            <a:extLst>
              <a:ext uri="{FF2B5EF4-FFF2-40B4-BE49-F238E27FC236}">
                <a16:creationId xmlns:a16="http://schemas.microsoft.com/office/drawing/2014/main" id="{16A91BFC-D192-4E7F-8312-19BB2DC3B4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62831" y="2012360"/>
            <a:ext cx="666750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HTC (IS)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431" name="Oval 57">
            <a:extLst>
              <a:ext uri="{FF2B5EF4-FFF2-40B4-BE49-F238E27FC236}">
                <a16:creationId xmlns:a16="http://schemas.microsoft.com/office/drawing/2014/main" id="{7D27B5A4-B000-400A-85F4-773F349813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45088" y="3625850"/>
            <a:ext cx="82550" cy="82550"/>
          </a:xfrm>
          <a:prstGeom prst="ellipse">
            <a:avLst/>
          </a:prstGeom>
          <a:solidFill>
            <a:srgbClr val="55752F"/>
          </a:solidFill>
          <a:ln w="31750">
            <a:solidFill>
              <a:srgbClr val="55752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32" name="Rectangle 58">
            <a:extLst>
              <a:ext uri="{FF2B5EF4-FFF2-40B4-BE49-F238E27FC236}">
                <a16:creationId xmlns:a16="http://schemas.microsoft.com/office/drawing/2014/main" id="{9827E5B2-EB05-4638-8137-A0F2D09E11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86264" y="2970056"/>
            <a:ext cx="690563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Adult Pell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433" name="Oval 59">
            <a:extLst>
              <a:ext uri="{FF2B5EF4-FFF2-40B4-BE49-F238E27FC236}">
                <a16:creationId xmlns:a16="http://schemas.microsoft.com/office/drawing/2014/main" id="{39C9E297-1E8F-4E26-9A29-B4E16E0204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34338" y="5527675"/>
            <a:ext cx="82550" cy="82550"/>
          </a:xfrm>
          <a:prstGeom prst="ellipse">
            <a:avLst/>
          </a:prstGeom>
          <a:solidFill>
            <a:srgbClr val="55752F"/>
          </a:solidFill>
          <a:ln w="31750">
            <a:solidFill>
              <a:srgbClr val="55752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34" name="Rectangle 60">
            <a:extLst>
              <a:ext uri="{FF2B5EF4-FFF2-40B4-BE49-F238E27FC236}">
                <a16:creationId xmlns:a16="http://schemas.microsoft.com/office/drawing/2014/main" id="{44B547CE-FC65-4853-8206-A4F0EB9AEE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15994" y="5484311"/>
            <a:ext cx="779464" cy="1692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AOTC (JE)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435" name="Oval 61">
            <a:extLst>
              <a:ext uri="{FF2B5EF4-FFF2-40B4-BE49-F238E27FC236}">
                <a16:creationId xmlns:a16="http://schemas.microsoft.com/office/drawing/2014/main" id="{FB9D5663-2EA9-4031-9ADA-8A6109655F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26413" y="4937125"/>
            <a:ext cx="82550" cy="82550"/>
          </a:xfrm>
          <a:prstGeom prst="ellipse">
            <a:avLst/>
          </a:prstGeom>
          <a:solidFill>
            <a:srgbClr val="55752F"/>
          </a:solidFill>
          <a:ln w="31750">
            <a:solidFill>
              <a:srgbClr val="55752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36" name="Rectangle 62">
            <a:extLst>
              <a:ext uri="{FF2B5EF4-FFF2-40B4-BE49-F238E27FC236}">
                <a16:creationId xmlns:a16="http://schemas.microsoft.com/office/drawing/2014/main" id="{27CA8C0E-E246-490C-9896-14A21AD8BF3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17722" y="5215732"/>
            <a:ext cx="836613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AOTC (SE)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437" name="Oval 63">
            <a:extLst>
              <a:ext uri="{FF2B5EF4-FFF2-40B4-BE49-F238E27FC236}">
                <a16:creationId xmlns:a16="http://schemas.microsoft.com/office/drawing/2014/main" id="{2D364A61-5C24-45E7-98D1-0F0BCC317E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21663" y="5527675"/>
            <a:ext cx="82550" cy="82550"/>
          </a:xfrm>
          <a:prstGeom prst="ellipse">
            <a:avLst/>
          </a:prstGeom>
          <a:solidFill>
            <a:srgbClr val="55752F"/>
          </a:solidFill>
          <a:ln w="31750">
            <a:solidFill>
              <a:srgbClr val="55752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38" name="Rectangle 64">
            <a:extLst>
              <a:ext uri="{FF2B5EF4-FFF2-40B4-BE49-F238E27FC236}">
                <a16:creationId xmlns:a16="http://schemas.microsoft.com/office/drawing/2014/main" id="{DB37D7DD-C674-4E0D-9F4B-05278FD276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43915" y="5370512"/>
            <a:ext cx="814388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HOPE/LLC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439" name="Oval 65">
            <a:extLst>
              <a:ext uri="{FF2B5EF4-FFF2-40B4-BE49-F238E27FC236}">
                <a16:creationId xmlns:a16="http://schemas.microsoft.com/office/drawing/2014/main" id="{90B4C694-AF6B-47C0-98B6-543FF724ED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13738" y="5527675"/>
            <a:ext cx="82550" cy="82550"/>
          </a:xfrm>
          <a:prstGeom prst="ellipse">
            <a:avLst/>
          </a:prstGeom>
          <a:solidFill>
            <a:srgbClr val="55752F"/>
          </a:solidFill>
          <a:ln w="31750">
            <a:solidFill>
              <a:srgbClr val="55752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" name="Rectangle 66">
            <a:extLst>
              <a:ext uri="{FF2B5EF4-FFF2-40B4-BE49-F238E27FC236}">
                <a16:creationId xmlns:a16="http://schemas.microsoft.com/office/drawing/2014/main" id="{94B89F72-02EA-49CA-A901-AFD22DE9669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62170" y="5492750"/>
            <a:ext cx="727075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HTC (SS)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4" name="Oval 67">
            <a:extLst>
              <a:ext uri="{FF2B5EF4-FFF2-40B4-BE49-F238E27FC236}">
                <a16:creationId xmlns:a16="http://schemas.microsoft.com/office/drawing/2014/main" id="{64EA9930-CB4A-4AC6-AE27-52AD595EA5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08988" y="4467225"/>
            <a:ext cx="82550" cy="77788"/>
          </a:xfrm>
          <a:prstGeom prst="ellipse">
            <a:avLst/>
          </a:prstGeom>
          <a:solidFill>
            <a:srgbClr val="55752F"/>
          </a:solidFill>
          <a:ln w="31750">
            <a:solidFill>
              <a:srgbClr val="55752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" name="Rectangle 68">
            <a:extLst>
              <a:ext uri="{FF2B5EF4-FFF2-40B4-BE49-F238E27FC236}">
                <a16:creationId xmlns:a16="http://schemas.microsoft.com/office/drawing/2014/main" id="{15BC8774-7B9A-4BE3-93D4-38347C92DE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9380541" y="4531881"/>
            <a:ext cx="1303338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Tuition </a:t>
            </a:r>
            <a:r>
              <a:rPr kumimoji="0" lang="en-US" altLang="en-US" sz="1100" b="0" i="0" u="none" strike="noStrike" cap="none" normalizeH="0" baseline="0" dirty="0" err="1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Deduc</a:t>
            </a: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 (JE)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6" name="Oval 69">
            <a:extLst>
              <a:ext uri="{FF2B5EF4-FFF2-40B4-BE49-F238E27FC236}">
                <a16:creationId xmlns:a16="http://schemas.microsoft.com/office/drawing/2014/main" id="{542FAB48-29E9-4916-80B3-D2076C5BE8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501063" y="4937125"/>
            <a:ext cx="82550" cy="82550"/>
          </a:xfrm>
          <a:prstGeom prst="ellipse">
            <a:avLst/>
          </a:prstGeom>
          <a:solidFill>
            <a:srgbClr val="55752F"/>
          </a:solidFill>
          <a:ln w="31750">
            <a:solidFill>
              <a:srgbClr val="55752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7" name="Rectangle 70">
            <a:extLst>
              <a:ext uri="{FF2B5EF4-FFF2-40B4-BE49-F238E27FC236}">
                <a16:creationId xmlns:a16="http://schemas.microsoft.com/office/drawing/2014/main" id="{831595D4-88CE-4B18-9E25-5EF329534A13}"/>
              </a:ext>
            </a:extLst>
          </p:cNvPr>
          <p:cNvSpPr>
            <a:spLocks noChangeArrowheads="1"/>
          </p:cNvSpPr>
          <p:nvPr/>
        </p:nvSpPr>
        <p:spPr bwMode="auto">
          <a:xfrm>
            <a:off x="9220998" y="5092701"/>
            <a:ext cx="1303338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Tuition </a:t>
            </a:r>
            <a:r>
              <a:rPr kumimoji="0" lang="en-US" altLang="en-US" sz="1100" b="0" i="0" u="none" strike="noStrike" cap="none" normalizeH="0" baseline="0" dirty="0" err="1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Deduc</a:t>
            </a: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 (JS)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8" name="Oval 71">
            <a:extLst>
              <a:ext uri="{FF2B5EF4-FFF2-40B4-BE49-F238E27FC236}">
                <a16:creationId xmlns:a16="http://schemas.microsoft.com/office/drawing/2014/main" id="{5DB8CBCD-77B2-4C18-8DD0-23AD584A47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596313" y="1339850"/>
            <a:ext cx="82550" cy="82550"/>
          </a:xfrm>
          <a:prstGeom prst="ellipse">
            <a:avLst/>
          </a:prstGeom>
          <a:solidFill>
            <a:srgbClr val="55752F"/>
          </a:solidFill>
          <a:ln w="31750">
            <a:solidFill>
              <a:srgbClr val="55752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9" name="Rectangle 72">
            <a:extLst>
              <a:ext uri="{FF2B5EF4-FFF2-40B4-BE49-F238E27FC236}">
                <a16:creationId xmlns:a16="http://schemas.microsoft.com/office/drawing/2014/main" id="{3C4BE96B-D876-4158-AEAF-DB42C702CDA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706517" y="1203325"/>
            <a:ext cx="1325563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Tuition </a:t>
            </a:r>
            <a:r>
              <a:rPr kumimoji="0" lang="en-US" altLang="en-US" sz="1100" b="0" i="0" u="none" strike="noStrike" cap="none" normalizeH="0" baseline="0" dirty="0" err="1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Deduc</a:t>
            </a: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 (SE)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40" name="Oval 73">
            <a:extLst>
              <a:ext uri="{FF2B5EF4-FFF2-40B4-BE49-F238E27FC236}">
                <a16:creationId xmlns:a16="http://schemas.microsoft.com/office/drawing/2014/main" id="{15F964B1-C0C8-434C-B64C-7F19E8B0FE4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65588" y="3438525"/>
            <a:ext cx="82550" cy="82550"/>
          </a:xfrm>
          <a:prstGeom prst="ellipse">
            <a:avLst/>
          </a:prstGeom>
          <a:solidFill>
            <a:srgbClr val="E37E00"/>
          </a:solidFill>
          <a:ln w="31750">
            <a:solidFill>
              <a:srgbClr val="E37E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1" name="Rectangle 74">
            <a:extLst>
              <a:ext uri="{FF2B5EF4-FFF2-40B4-BE49-F238E27FC236}">
                <a16:creationId xmlns:a16="http://schemas.microsoft.com/office/drawing/2014/main" id="{938F3C84-3CEE-4A3D-8243-D095D9B204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55988" y="3383916"/>
            <a:ext cx="663575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Ohio Pell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42" name="Oval 75">
            <a:extLst>
              <a:ext uri="{FF2B5EF4-FFF2-40B4-BE49-F238E27FC236}">
                <a16:creationId xmlns:a16="http://schemas.microsoft.com/office/drawing/2014/main" id="{8FC0DA07-B5E2-48B3-A7C3-BEA9A94D37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11538" y="4498975"/>
            <a:ext cx="82550" cy="82550"/>
          </a:xfrm>
          <a:prstGeom prst="ellipse">
            <a:avLst/>
          </a:prstGeom>
          <a:solidFill>
            <a:srgbClr val="E37E00"/>
          </a:solidFill>
          <a:ln w="31750">
            <a:solidFill>
              <a:srgbClr val="E37E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3" name="Rectangle 76">
            <a:extLst>
              <a:ext uri="{FF2B5EF4-FFF2-40B4-BE49-F238E27FC236}">
                <a16:creationId xmlns:a16="http://schemas.microsoft.com/office/drawing/2014/main" id="{8CCC8563-25EF-4809-A5A0-E6735DEE41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04257" y="4460082"/>
            <a:ext cx="1106488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MA Scholarship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44" name="Oval 77">
            <a:extLst>
              <a:ext uri="{FF2B5EF4-FFF2-40B4-BE49-F238E27FC236}">
                <a16:creationId xmlns:a16="http://schemas.microsoft.com/office/drawing/2014/main" id="{F0C31B0D-BE99-4AB7-9FB7-053B0005F8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03613" y="1339850"/>
            <a:ext cx="82550" cy="82550"/>
          </a:xfrm>
          <a:prstGeom prst="ellipse">
            <a:avLst/>
          </a:prstGeom>
          <a:solidFill>
            <a:srgbClr val="E37E00"/>
          </a:solidFill>
          <a:ln w="31750">
            <a:solidFill>
              <a:srgbClr val="E37E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5" name="Rectangle 78">
            <a:extLst>
              <a:ext uri="{FF2B5EF4-FFF2-40B4-BE49-F238E27FC236}">
                <a16:creationId xmlns:a16="http://schemas.microsoft.com/office/drawing/2014/main" id="{992D73A1-9532-4A0A-86B4-6361945F3B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81315" y="670664"/>
            <a:ext cx="1060450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Cal Grant GPA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46" name="Oval 79">
            <a:extLst>
              <a:ext uri="{FF2B5EF4-FFF2-40B4-BE49-F238E27FC236}">
                <a16:creationId xmlns:a16="http://schemas.microsoft.com/office/drawing/2014/main" id="{8B2954CE-7040-4FDC-A8DD-A0FCFA6E36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00451" y="5340350"/>
            <a:ext cx="80963" cy="82550"/>
          </a:xfrm>
          <a:prstGeom prst="ellipse">
            <a:avLst/>
          </a:prstGeom>
          <a:solidFill>
            <a:srgbClr val="E37E00"/>
          </a:solidFill>
          <a:ln w="31750">
            <a:solidFill>
              <a:srgbClr val="E37E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7" name="Rectangle 80">
            <a:extLst>
              <a:ext uri="{FF2B5EF4-FFF2-40B4-BE49-F238E27FC236}">
                <a16:creationId xmlns:a16="http://schemas.microsoft.com/office/drawing/2014/main" id="{E5B5C15B-0665-46CD-B5F4-46C2205155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2884" y="5289550"/>
            <a:ext cx="941388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Cal Grant Inc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48" name="Oval 81">
            <a:extLst>
              <a:ext uri="{FF2B5EF4-FFF2-40B4-BE49-F238E27FC236}">
                <a16:creationId xmlns:a16="http://schemas.microsoft.com/office/drawing/2014/main" id="{03455A9D-8D1F-43F4-83F3-160001104C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90938" y="1933575"/>
            <a:ext cx="82550" cy="82550"/>
          </a:xfrm>
          <a:prstGeom prst="ellipse">
            <a:avLst/>
          </a:prstGeom>
          <a:solidFill>
            <a:srgbClr val="E37E00"/>
          </a:solidFill>
          <a:ln w="31750">
            <a:solidFill>
              <a:srgbClr val="E37E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9" name="Rectangle 82">
            <a:extLst>
              <a:ext uri="{FF2B5EF4-FFF2-40B4-BE49-F238E27FC236}">
                <a16:creationId xmlns:a16="http://schemas.microsoft.com/office/drawing/2014/main" id="{48823EEA-A47C-4E3D-AF92-4001565FDE5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48793" y="1768474"/>
            <a:ext cx="644525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CC </a:t>
            </a:r>
            <a:r>
              <a:rPr kumimoji="0" lang="en-US" altLang="en-US" sz="1100" b="0" i="0" u="none" strike="noStrike" cap="none" normalizeH="0" baseline="0" dirty="0" err="1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Mich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50" name="Oval 83">
            <a:extLst>
              <a:ext uri="{FF2B5EF4-FFF2-40B4-BE49-F238E27FC236}">
                <a16:creationId xmlns:a16="http://schemas.microsoft.com/office/drawing/2014/main" id="{9F9B898A-252E-4B20-AF8B-2EEDDBA9D7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87776" y="1933575"/>
            <a:ext cx="80963" cy="82550"/>
          </a:xfrm>
          <a:prstGeom prst="ellipse">
            <a:avLst/>
          </a:prstGeom>
          <a:solidFill>
            <a:srgbClr val="E37E00"/>
          </a:solidFill>
          <a:ln w="31750">
            <a:solidFill>
              <a:srgbClr val="E37E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1" name="Rectangle 84">
            <a:extLst>
              <a:ext uri="{FF2B5EF4-FFF2-40B4-BE49-F238E27FC236}">
                <a16:creationId xmlns:a16="http://schemas.microsoft.com/office/drawing/2014/main" id="{E09F1F16-937E-4990-ACD6-4352D00B375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19024" y="2040823"/>
            <a:ext cx="727075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CC Texas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52" name="Oval 85">
            <a:extLst>
              <a:ext uri="{FF2B5EF4-FFF2-40B4-BE49-F238E27FC236}">
                <a16:creationId xmlns:a16="http://schemas.microsoft.com/office/drawing/2014/main" id="{F3424429-B988-45D3-B600-B5CD464F92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78263" y="4092575"/>
            <a:ext cx="82550" cy="80963"/>
          </a:xfrm>
          <a:prstGeom prst="ellipse">
            <a:avLst/>
          </a:prstGeom>
          <a:solidFill>
            <a:srgbClr val="E37E00"/>
          </a:solidFill>
          <a:ln w="31750">
            <a:solidFill>
              <a:srgbClr val="E37E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3" name="Rectangle 86">
            <a:extLst>
              <a:ext uri="{FF2B5EF4-FFF2-40B4-BE49-F238E27FC236}">
                <a16:creationId xmlns:a16="http://schemas.microsoft.com/office/drawing/2014/main" id="{865D7253-2418-48E8-A4E5-AAB3F7618C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68650" y="4028284"/>
            <a:ext cx="777875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CUNY Pell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54" name="Oval 87">
            <a:extLst>
              <a:ext uri="{FF2B5EF4-FFF2-40B4-BE49-F238E27FC236}">
                <a16:creationId xmlns:a16="http://schemas.microsoft.com/office/drawing/2014/main" id="{6763F8E7-3223-498C-86E1-4033A75B4E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75101" y="1933575"/>
            <a:ext cx="82550" cy="82550"/>
          </a:xfrm>
          <a:prstGeom prst="ellipse">
            <a:avLst/>
          </a:prstGeom>
          <a:solidFill>
            <a:srgbClr val="E37E00"/>
          </a:solidFill>
          <a:ln w="31750">
            <a:solidFill>
              <a:srgbClr val="E37E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5" name="Rectangle 88">
            <a:extLst>
              <a:ext uri="{FF2B5EF4-FFF2-40B4-BE49-F238E27FC236}">
                <a16:creationId xmlns:a16="http://schemas.microsoft.com/office/drawing/2014/main" id="{96CE23F4-3E5F-4F1F-96F5-E53AEB2506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62751" y="2309813"/>
            <a:ext cx="700088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DC Grant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56" name="Oval 89">
            <a:extLst>
              <a:ext uri="{FF2B5EF4-FFF2-40B4-BE49-F238E27FC236}">
                <a16:creationId xmlns:a16="http://schemas.microsoft.com/office/drawing/2014/main" id="{04A6AEAF-9998-4F89-946C-C798D178BDE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65588" y="1339850"/>
            <a:ext cx="82550" cy="82550"/>
          </a:xfrm>
          <a:prstGeom prst="ellipse">
            <a:avLst/>
          </a:prstGeom>
          <a:solidFill>
            <a:srgbClr val="E37E00"/>
          </a:solidFill>
          <a:ln w="31750">
            <a:solidFill>
              <a:srgbClr val="E37E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7" name="Rectangle 90">
            <a:extLst>
              <a:ext uri="{FF2B5EF4-FFF2-40B4-BE49-F238E27FC236}">
                <a16:creationId xmlns:a16="http://schemas.microsoft.com/office/drawing/2014/main" id="{EC908016-45F8-4157-9004-3DCBBEE76AE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43363" y="989013"/>
            <a:ext cx="671513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FIU GPA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58" name="Oval 91">
            <a:extLst>
              <a:ext uri="{FF2B5EF4-FFF2-40B4-BE49-F238E27FC236}">
                <a16:creationId xmlns:a16="http://schemas.microsoft.com/office/drawing/2014/main" id="{ECFBED89-869A-4B4E-8A44-FDF4563B5D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62426" y="1933575"/>
            <a:ext cx="82550" cy="82550"/>
          </a:xfrm>
          <a:prstGeom prst="ellipse">
            <a:avLst/>
          </a:prstGeom>
          <a:solidFill>
            <a:srgbClr val="E37E00"/>
          </a:solidFill>
          <a:ln w="31750">
            <a:solidFill>
              <a:srgbClr val="E37E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9" name="Rectangle 92">
            <a:extLst>
              <a:ext uri="{FF2B5EF4-FFF2-40B4-BE49-F238E27FC236}">
                <a16:creationId xmlns:a16="http://schemas.microsoft.com/office/drawing/2014/main" id="{47AE2D62-ACE7-4D2E-BAE8-9CDB22A396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23521" y="2216150"/>
            <a:ext cx="923925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Florida Grant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60" name="Oval 93">
            <a:extLst>
              <a:ext uri="{FF2B5EF4-FFF2-40B4-BE49-F238E27FC236}">
                <a16:creationId xmlns:a16="http://schemas.microsoft.com/office/drawing/2014/main" id="{86A2211C-067B-4B3E-8F1F-B959A75368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52913" y="2536825"/>
            <a:ext cx="82550" cy="82550"/>
          </a:xfrm>
          <a:prstGeom prst="ellipse">
            <a:avLst/>
          </a:prstGeom>
          <a:solidFill>
            <a:srgbClr val="E37E00"/>
          </a:solidFill>
          <a:ln w="31750">
            <a:solidFill>
              <a:srgbClr val="E37E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1" name="Rectangle 94">
            <a:extLst>
              <a:ext uri="{FF2B5EF4-FFF2-40B4-BE49-F238E27FC236}">
                <a16:creationId xmlns:a16="http://schemas.microsoft.com/office/drawing/2014/main" id="{77014DCF-B9E9-45F7-9181-E097A14663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72351" y="2505647"/>
            <a:ext cx="1055688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Georgia HOPE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62" name="Oval 95">
            <a:extLst>
              <a:ext uri="{FF2B5EF4-FFF2-40B4-BE49-F238E27FC236}">
                <a16:creationId xmlns:a16="http://schemas.microsoft.com/office/drawing/2014/main" id="{2335216B-2A7B-4C1C-8D6D-2DEE2EFCC2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49751" y="3771900"/>
            <a:ext cx="82550" cy="82550"/>
          </a:xfrm>
          <a:prstGeom prst="ellipse">
            <a:avLst/>
          </a:prstGeom>
          <a:solidFill>
            <a:srgbClr val="E37E00"/>
          </a:solidFill>
          <a:ln w="31750">
            <a:solidFill>
              <a:srgbClr val="E37E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3" name="Rectangle 96">
            <a:extLst>
              <a:ext uri="{FF2B5EF4-FFF2-40B4-BE49-F238E27FC236}">
                <a16:creationId xmlns:a16="http://schemas.microsoft.com/office/drawing/2014/main" id="{EEA79C7C-778F-4967-A290-47ED094824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05213" y="3673246"/>
            <a:ext cx="785813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Kalamazoo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816" name="Oval 97">
            <a:extLst>
              <a:ext uri="{FF2B5EF4-FFF2-40B4-BE49-F238E27FC236}">
                <a16:creationId xmlns:a16="http://schemas.microsoft.com/office/drawing/2014/main" id="{6A6C22E8-ADDA-4379-9BB0-7ECBF0F590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40238" y="2533650"/>
            <a:ext cx="82550" cy="80963"/>
          </a:xfrm>
          <a:prstGeom prst="ellipse">
            <a:avLst/>
          </a:prstGeom>
          <a:solidFill>
            <a:srgbClr val="E37E00"/>
          </a:solidFill>
          <a:ln w="31750">
            <a:solidFill>
              <a:srgbClr val="E37E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18" name="Rectangle 98">
            <a:extLst>
              <a:ext uri="{FF2B5EF4-FFF2-40B4-BE49-F238E27FC236}">
                <a16:creationId xmlns:a16="http://schemas.microsoft.com/office/drawing/2014/main" id="{40206200-D227-4413-AECE-3E9A61CC73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68826" y="2500312"/>
            <a:ext cx="1023938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College Spend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819" name="Oval 99">
            <a:extLst>
              <a:ext uri="{FF2B5EF4-FFF2-40B4-BE49-F238E27FC236}">
                <a16:creationId xmlns:a16="http://schemas.microsoft.com/office/drawing/2014/main" id="{88FBF26D-4E9D-425E-BC47-75F0FA2017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37076" y="4316413"/>
            <a:ext cx="82550" cy="82550"/>
          </a:xfrm>
          <a:prstGeom prst="ellipse">
            <a:avLst/>
          </a:prstGeom>
          <a:solidFill>
            <a:srgbClr val="E37E00"/>
          </a:solidFill>
          <a:ln w="31750">
            <a:solidFill>
              <a:srgbClr val="E37E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20" name="Rectangle 100">
            <a:extLst>
              <a:ext uri="{FF2B5EF4-FFF2-40B4-BE49-F238E27FC236}">
                <a16:creationId xmlns:a16="http://schemas.microsoft.com/office/drawing/2014/main" id="{E908B8D7-766A-4D21-B480-C3622C2098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64606" y="4165600"/>
            <a:ext cx="1042988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College Tuition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821" name="Oval 101">
            <a:extLst>
              <a:ext uri="{FF2B5EF4-FFF2-40B4-BE49-F238E27FC236}">
                <a16:creationId xmlns:a16="http://schemas.microsoft.com/office/drawing/2014/main" id="{41CE25B2-770B-4C8B-BC32-4052968321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32326" y="4471988"/>
            <a:ext cx="82550" cy="77788"/>
          </a:xfrm>
          <a:prstGeom prst="ellipse">
            <a:avLst/>
          </a:prstGeom>
          <a:solidFill>
            <a:srgbClr val="E37E00"/>
          </a:solidFill>
          <a:ln w="31750">
            <a:solidFill>
              <a:srgbClr val="E37E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22" name="Rectangle 102">
            <a:extLst>
              <a:ext uri="{FF2B5EF4-FFF2-40B4-BE49-F238E27FC236}">
                <a16:creationId xmlns:a16="http://schemas.microsoft.com/office/drawing/2014/main" id="{33201C79-0B8C-40F7-8ED1-2316689232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33813" y="4325835"/>
            <a:ext cx="557213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TN Pell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823" name="Oval 103">
            <a:extLst>
              <a:ext uri="{FF2B5EF4-FFF2-40B4-BE49-F238E27FC236}">
                <a16:creationId xmlns:a16="http://schemas.microsoft.com/office/drawing/2014/main" id="{B2ACF03E-1AEB-4869-889B-B03E532A06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24401" y="1933575"/>
            <a:ext cx="82550" cy="82550"/>
          </a:xfrm>
          <a:prstGeom prst="ellipse">
            <a:avLst/>
          </a:prstGeom>
          <a:solidFill>
            <a:srgbClr val="E37E00"/>
          </a:solidFill>
          <a:ln w="31750">
            <a:solidFill>
              <a:srgbClr val="E37E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24" name="Rectangle 104">
            <a:extLst>
              <a:ext uri="{FF2B5EF4-FFF2-40B4-BE49-F238E27FC236}">
                <a16:creationId xmlns:a16="http://schemas.microsoft.com/office/drawing/2014/main" id="{E2754001-031F-40CC-84DE-B61DECB71D9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88888" y="2171701"/>
            <a:ext cx="1152525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Soc Sec College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826" name="Oval 105">
            <a:extLst>
              <a:ext uri="{FF2B5EF4-FFF2-40B4-BE49-F238E27FC236}">
                <a16:creationId xmlns:a16="http://schemas.microsoft.com/office/drawing/2014/main" id="{8D640CDF-DC0B-423C-80D1-67663CABAD0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19651" y="3767138"/>
            <a:ext cx="82550" cy="82550"/>
          </a:xfrm>
          <a:prstGeom prst="ellipse">
            <a:avLst/>
          </a:prstGeom>
          <a:solidFill>
            <a:srgbClr val="E37E00"/>
          </a:solidFill>
          <a:ln w="31750">
            <a:solidFill>
              <a:srgbClr val="E37E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28" name="Rectangle 106">
            <a:extLst>
              <a:ext uri="{FF2B5EF4-FFF2-40B4-BE49-F238E27FC236}">
                <a16:creationId xmlns:a16="http://schemas.microsoft.com/office/drawing/2014/main" id="{65BC16D6-9C4A-465D-983D-FA98C77068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57664" y="3087529"/>
            <a:ext cx="663575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TN Hope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829" name="Oval 107">
            <a:extLst>
              <a:ext uri="{FF2B5EF4-FFF2-40B4-BE49-F238E27FC236}">
                <a16:creationId xmlns:a16="http://schemas.microsoft.com/office/drawing/2014/main" id="{F987F1B2-7F0C-44BB-976F-D3BB3AFCB1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11726" y="1339850"/>
            <a:ext cx="82550" cy="82550"/>
          </a:xfrm>
          <a:prstGeom prst="ellipse">
            <a:avLst/>
          </a:prstGeom>
          <a:solidFill>
            <a:srgbClr val="E37E00"/>
          </a:solidFill>
          <a:ln w="31750">
            <a:solidFill>
              <a:srgbClr val="E37E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31" name="Rectangle 108">
            <a:extLst>
              <a:ext uri="{FF2B5EF4-FFF2-40B4-BE49-F238E27FC236}">
                <a16:creationId xmlns:a16="http://schemas.microsoft.com/office/drawing/2014/main" id="{97BE6753-C3A2-419E-9924-E4F2E313FB3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82999" y="1390631"/>
            <a:ext cx="749300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Texas Pell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833" name="Oval 109">
            <a:extLst>
              <a:ext uri="{FF2B5EF4-FFF2-40B4-BE49-F238E27FC236}">
                <a16:creationId xmlns:a16="http://schemas.microsoft.com/office/drawing/2014/main" id="{DAAD4414-055B-487B-A0A7-E0E8365806B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08563" y="4068763"/>
            <a:ext cx="80963" cy="82550"/>
          </a:xfrm>
          <a:prstGeom prst="ellipse">
            <a:avLst/>
          </a:prstGeom>
          <a:solidFill>
            <a:srgbClr val="E37E00"/>
          </a:solidFill>
          <a:ln w="31750">
            <a:solidFill>
              <a:srgbClr val="E37E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35" name="Rectangle 110">
            <a:extLst>
              <a:ext uri="{FF2B5EF4-FFF2-40B4-BE49-F238E27FC236}">
                <a16:creationId xmlns:a16="http://schemas.microsoft.com/office/drawing/2014/main" id="{00BC9238-0DBF-42AC-BE80-CED6247C78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88458" y="3871121"/>
            <a:ext cx="1079500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WI Scholarship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837" name="Oval 111">
            <a:extLst>
              <a:ext uri="{FF2B5EF4-FFF2-40B4-BE49-F238E27FC236}">
                <a16:creationId xmlns:a16="http://schemas.microsoft.com/office/drawing/2014/main" id="{3CC5F086-F717-472B-B628-715326FAA7D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85051" y="4462463"/>
            <a:ext cx="82550" cy="82550"/>
          </a:xfrm>
          <a:prstGeom prst="ellipse">
            <a:avLst/>
          </a:prstGeom>
          <a:solidFill>
            <a:srgbClr val="C10534"/>
          </a:solidFill>
          <a:ln w="31750">
            <a:solidFill>
              <a:srgbClr val="C10534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39" name="Rectangle 112">
            <a:extLst>
              <a:ext uri="{FF2B5EF4-FFF2-40B4-BE49-F238E27FC236}">
                <a16:creationId xmlns:a16="http://schemas.microsoft.com/office/drawing/2014/main" id="{232BF303-0991-4C3B-9221-25F5C02F16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46992" y="5081324"/>
            <a:ext cx="663575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DI Judge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841" name="Oval 113">
            <a:extLst>
              <a:ext uri="{FF2B5EF4-FFF2-40B4-BE49-F238E27FC236}">
                <a16:creationId xmlns:a16="http://schemas.microsoft.com/office/drawing/2014/main" id="{3B844083-35FE-478B-AC16-F89C44D054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94588" y="4479925"/>
            <a:ext cx="82550" cy="82550"/>
          </a:xfrm>
          <a:prstGeom prst="ellipse">
            <a:avLst/>
          </a:prstGeom>
          <a:solidFill>
            <a:srgbClr val="C10534"/>
          </a:solidFill>
          <a:ln w="31750">
            <a:solidFill>
              <a:srgbClr val="C10534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43" name="Rectangle 114">
            <a:extLst>
              <a:ext uri="{FF2B5EF4-FFF2-40B4-BE49-F238E27FC236}">
                <a16:creationId xmlns:a16="http://schemas.microsoft.com/office/drawing/2014/main" id="{2962D8CD-DDDD-4D79-93FE-BB470864383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28013" y="4575969"/>
            <a:ext cx="873125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DI Examiner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844" name="Oval 115">
            <a:extLst>
              <a:ext uri="{FF2B5EF4-FFF2-40B4-BE49-F238E27FC236}">
                <a16:creationId xmlns:a16="http://schemas.microsoft.com/office/drawing/2014/main" id="{2DAFC0D3-A5F6-4291-8DDD-628329B2F18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05726" y="4352925"/>
            <a:ext cx="82550" cy="82550"/>
          </a:xfrm>
          <a:prstGeom prst="ellipse">
            <a:avLst/>
          </a:prstGeom>
          <a:solidFill>
            <a:srgbClr val="C10534"/>
          </a:solidFill>
          <a:ln w="31750">
            <a:solidFill>
              <a:srgbClr val="C10534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45" name="Rectangle 116">
            <a:extLst>
              <a:ext uri="{FF2B5EF4-FFF2-40B4-BE49-F238E27FC236}">
                <a16:creationId xmlns:a16="http://schemas.microsoft.com/office/drawing/2014/main" id="{DC63F72E-E03C-48F6-B92A-DD33E9EA24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1527" y="4054330"/>
            <a:ext cx="965200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DI Generosity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846" name="Oval 117">
            <a:extLst>
              <a:ext uri="{FF2B5EF4-FFF2-40B4-BE49-F238E27FC236}">
                <a16:creationId xmlns:a16="http://schemas.microsoft.com/office/drawing/2014/main" id="{B314CFAD-F6E4-47B5-9050-32A143BAD5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80376" y="4357688"/>
            <a:ext cx="82550" cy="80963"/>
          </a:xfrm>
          <a:prstGeom prst="ellipse">
            <a:avLst/>
          </a:prstGeom>
          <a:solidFill>
            <a:srgbClr val="C10534"/>
          </a:solidFill>
          <a:ln w="31750">
            <a:solidFill>
              <a:srgbClr val="C10534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47" name="Rectangle 118">
            <a:extLst>
              <a:ext uri="{FF2B5EF4-FFF2-40B4-BE49-F238E27FC236}">
                <a16:creationId xmlns:a16="http://schemas.microsoft.com/office/drawing/2014/main" id="{86BF6E0B-BF1F-49DC-92B5-EFC9D23D81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765017" y="4210050"/>
            <a:ext cx="846138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DI Veterans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848" name="Oval 119">
            <a:extLst>
              <a:ext uri="{FF2B5EF4-FFF2-40B4-BE49-F238E27FC236}">
                <a16:creationId xmlns:a16="http://schemas.microsoft.com/office/drawing/2014/main" id="{569B5C67-9F78-46CB-9251-DC6B1A6B807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67513" y="4233863"/>
            <a:ext cx="82550" cy="82550"/>
          </a:xfrm>
          <a:prstGeom prst="ellipse">
            <a:avLst/>
          </a:prstGeom>
          <a:solidFill>
            <a:srgbClr val="938DD2"/>
          </a:solidFill>
          <a:ln w="31750">
            <a:solidFill>
              <a:srgbClr val="938DD2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49" name="Rectangle 120">
            <a:extLst>
              <a:ext uri="{FF2B5EF4-FFF2-40B4-BE49-F238E27FC236}">
                <a16:creationId xmlns:a16="http://schemas.microsoft.com/office/drawing/2014/main" id="{2CB44BC9-82EB-48BA-AAD7-0BC729864DD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15197" y="3326606"/>
            <a:ext cx="1019175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Oregon Health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850" name="Oval 121">
            <a:extLst>
              <a:ext uri="{FF2B5EF4-FFF2-40B4-BE49-F238E27FC236}">
                <a16:creationId xmlns:a16="http://schemas.microsoft.com/office/drawing/2014/main" id="{896A4760-A545-4FF0-AC8C-8342D17D7B2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78651" y="4448175"/>
            <a:ext cx="82550" cy="82550"/>
          </a:xfrm>
          <a:prstGeom prst="ellipse">
            <a:avLst/>
          </a:prstGeom>
          <a:solidFill>
            <a:srgbClr val="938DD2"/>
          </a:solidFill>
          <a:ln w="31750">
            <a:solidFill>
              <a:srgbClr val="938DD2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51" name="Rectangle 122">
            <a:extLst>
              <a:ext uri="{FF2B5EF4-FFF2-40B4-BE49-F238E27FC236}">
                <a16:creationId xmlns:a16="http://schemas.microsoft.com/office/drawing/2014/main" id="{173E8211-CEBA-494A-B725-D38AEEB0DE2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46964" y="2955924"/>
            <a:ext cx="1412875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Mass HI (150%FPL)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853" name="Oval 123">
            <a:extLst>
              <a:ext uri="{FF2B5EF4-FFF2-40B4-BE49-F238E27FC236}">
                <a16:creationId xmlns:a16="http://schemas.microsoft.com/office/drawing/2014/main" id="{4D86A5FF-B309-4073-8D87-35A86FC9B5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69138" y="4421188"/>
            <a:ext cx="82550" cy="82550"/>
          </a:xfrm>
          <a:prstGeom prst="ellipse">
            <a:avLst/>
          </a:prstGeom>
          <a:solidFill>
            <a:srgbClr val="938DD2"/>
          </a:solidFill>
          <a:ln w="31750">
            <a:solidFill>
              <a:srgbClr val="938DD2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54" name="Rectangle 124">
            <a:extLst>
              <a:ext uri="{FF2B5EF4-FFF2-40B4-BE49-F238E27FC236}">
                <a16:creationId xmlns:a16="http://schemas.microsoft.com/office/drawing/2014/main" id="{9F75F0AC-11E0-4CC3-BDCB-2EF24C59406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32677" y="3915150"/>
            <a:ext cx="1412875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Mass HI (200%FPL)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856" name="Oval 125">
            <a:extLst>
              <a:ext uri="{FF2B5EF4-FFF2-40B4-BE49-F238E27FC236}">
                <a16:creationId xmlns:a16="http://schemas.microsoft.com/office/drawing/2014/main" id="{5C6FE926-F9F2-4CE2-93D1-F1DC280DA00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65976" y="4275138"/>
            <a:ext cx="82550" cy="82550"/>
          </a:xfrm>
          <a:prstGeom prst="ellipse">
            <a:avLst/>
          </a:prstGeom>
          <a:solidFill>
            <a:srgbClr val="938DD2"/>
          </a:solidFill>
          <a:ln w="31750">
            <a:solidFill>
              <a:srgbClr val="938DD2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57" name="Rectangle 126">
            <a:extLst>
              <a:ext uri="{FF2B5EF4-FFF2-40B4-BE49-F238E27FC236}">
                <a16:creationId xmlns:a16="http://schemas.microsoft.com/office/drawing/2014/main" id="{A7226D40-7668-468B-A42A-D1C031BD4B1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97726" y="3150791"/>
            <a:ext cx="1412875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Mass HI (250%FPL)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859" name="Oval 127">
            <a:extLst>
              <a:ext uri="{FF2B5EF4-FFF2-40B4-BE49-F238E27FC236}">
                <a16:creationId xmlns:a16="http://schemas.microsoft.com/office/drawing/2014/main" id="{9B23CC9B-19DC-4317-8805-EAB943FCD2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704513" y="4691063"/>
            <a:ext cx="82550" cy="82550"/>
          </a:xfrm>
          <a:prstGeom prst="ellipse">
            <a:avLst/>
          </a:prstGeom>
          <a:solidFill>
            <a:srgbClr val="938DD2"/>
          </a:solidFill>
          <a:ln w="31750">
            <a:solidFill>
              <a:srgbClr val="938DD2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61" name="Rectangle 128">
            <a:extLst>
              <a:ext uri="{FF2B5EF4-FFF2-40B4-BE49-F238E27FC236}">
                <a16:creationId xmlns:a16="http://schemas.microsoft.com/office/drawing/2014/main" id="{793C941D-5861-40B9-A635-D8CF4F00FC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828338" y="4659313"/>
            <a:ext cx="909638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Medigap Tax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862" name="Oval 129">
            <a:extLst>
              <a:ext uri="{FF2B5EF4-FFF2-40B4-BE49-F238E27FC236}">
                <a16:creationId xmlns:a16="http://schemas.microsoft.com/office/drawing/2014/main" id="{E817756D-598D-4B1F-A3E8-6599981346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955338" y="3954463"/>
            <a:ext cx="82550" cy="82550"/>
          </a:xfrm>
          <a:prstGeom prst="ellipse">
            <a:avLst/>
          </a:prstGeom>
          <a:solidFill>
            <a:srgbClr val="938DD2"/>
          </a:solidFill>
          <a:ln w="31750">
            <a:solidFill>
              <a:srgbClr val="938DD2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63" name="Rectangle 130">
            <a:extLst>
              <a:ext uri="{FF2B5EF4-FFF2-40B4-BE49-F238E27FC236}">
                <a16:creationId xmlns:a16="http://schemas.microsoft.com/office/drawing/2014/main" id="{A9B67BF5-7A25-4889-8E75-87D6582EB7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083926" y="3922713"/>
            <a:ext cx="1001713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Medicare Intro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865" name="Oval 131">
            <a:extLst>
              <a:ext uri="{FF2B5EF4-FFF2-40B4-BE49-F238E27FC236}">
                <a16:creationId xmlns:a16="http://schemas.microsoft.com/office/drawing/2014/main" id="{3851DC94-6695-41F1-BF6F-DC87EE8179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62138" y="1339850"/>
            <a:ext cx="82550" cy="82550"/>
          </a:xfrm>
          <a:prstGeom prst="ellipse">
            <a:avLst/>
          </a:prstGeom>
          <a:solidFill>
            <a:srgbClr val="CAC27E"/>
          </a:solidFill>
          <a:ln w="31750">
            <a:solidFill>
              <a:srgbClr val="CAC27E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67" name="Rectangle 132">
            <a:extLst>
              <a:ext uri="{FF2B5EF4-FFF2-40B4-BE49-F238E27FC236}">
                <a16:creationId xmlns:a16="http://schemas.microsoft.com/office/drawing/2014/main" id="{D9F7E50D-62AF-4D2E-8B46-DE5181DDFE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3439" y="940815"/>
            <a:ext cx="1568450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MC Pregnant &amp; Infants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869" name="Oval 133">
            <a:extLst>
              <a:ext uri="{FF2B5EF4-FFF2-40B4-BE49-F238E27FC236}">
                <a16:creationId xmlns:a16="http://schemas.microsoft.com/office/drawing/2014/main" id="{C3172E9E-E7EB-496C-895B-E28A4A5CC31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73376" y="1933575"/>
            <a:ext cx="80963" cy="82550"/>
          </a:xfrm>
          <a:prstGeom prst="ellipse">
            <a:avLst/>
          </a:prstGeom>
          <a:solidFill>
            <a:srgbClr val="CAC27E"/>
          </a:solidFill>
          <a:ln w="31750">
            <a:solidFill>
              <a:srgbClr val="CAC27E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70" name="Rectangle 134">
            <a:extLst>
              <a:ext uri="{FF2B5EF4-FFF2-40B4-BE49-F238E27FC236}">
                <a16:creationId xmlns:a16="http://schemas.microsoft.com/office/drawing/2014/main" id="{9367F55B-DDD9-4567-9E39-C7ADE476E2B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43187" y="2173860"/>
            <a:ext cx="635000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MC Intro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871" name="Oval 135">
            <a:extLst>
              <a:ext uri="{FF2B5EF4-FFF2-40B4-BE49-F238E27FC236}">
                <a16:creationId xmlns:a16="http://schemas.microsoft.com/office/drawing/2014/main" id="{E4E1604D-0AA2-48F7-915C-8530616D23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63863" y="1339850"/>
            <a:ext cx="82550" cy="82550"/>
          </a:xfrm>
          <a:prstGeom prst="ellipse">
            <a:avLst/>
          </a:prstGeom>
          <a:solidFill>
            <a:srgbClr val="CAC27E"/>
          </a:solidFill>
          <a:ln w="31750">
            <a:solidFill>
              <a:srgbClr val="CAC27E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73" name="Oval 137">
            <a:extLst>
              <a:ext uri="{FF2B5EF4-FFF2-40B4-BE49-F238E27FC236}">
                <a16:creationId xmlns:a16="http://schemas.microsoft.com/office/drawing/2014/main" id="{0757C25D-000E-4052-952F-90EA8942D3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51188" y="1339850"/>
            <a:ext cx="82550" cy="82550"/>
          </a:xfrm>
          <a:prstGeom prst="ellipse">
            <a:avLst/>
          </a:prstGeom>
          <a:solidFill>
            <a:srgbClr val="CAC27E"/>
          </a:solidFill>
          <a:ln w="31750">
            <a:solidFill>
              <a:srgbClr val="CAC27E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74" name="Rectangle 138">
            <a:extLst>
              <a:ext uri="{FF2B5EF4-FFF2-40B4-BE49-F238E27FC236}">
                <a16:creationId xmlns:a16="http://schemas.microsoft.com/office/drawing/2014/main" id="{611560CA-1068-40F1-BCF1-088E37729C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42394" y="817337"/>
            <a:ext cx="973138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MC Child 83+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875" name="Oval 139">
            <a:extLst>
              <a:ext uri="{FF2B5EF4-FFF2-40B4-BE49-F238E27FC236}">
                <a16:creationId xmlns:a16="http://schemas.microsoft.com/office/drawing/2014/main" id="{AE1FA894-F392-44A6-9051-E461F649BB8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56238" y="4535488"/>
            <a:ext cx="82550" cy="82550"/>
          </a:xfrm>
          <a:prstGeom prst="ellipse">
            <a:avLst/>
          </a:prstGeom>
          <a:solidFill>
            <a:srgbClr val="7B92A8"/>
          </a:solidFill>
          <a:ln w="31750">
            <a:solidFill>
              <a:srgbClr val="7B92A8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76" name="Rectangle 140">
            <a:extLst>
              <a:ext uri="{FF2B5EF4-FFF2-40B4-BE49-F238E27FC236}">
                <a16:creationId xmlns:a16="http://schemas.microsoft.com/office/drawing/2014/main" id="{49C3E317-FDFF-44D4-9862-DF4BE0784B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22752" y="4949023"/>
            <a:ext cx="1449388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HCV Chicago Lottery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878" name="Oval 141">
            <a:extLst>
              <a:ext uri="{FF2B5EF4-FFF2-40B4-BE49-F238E27FC236}">
                <a16:creationId xmlns:a16="http://schemas.microsoft.com/office/drawing/2014/main" id="{04529C79-56F5-4B94-ADAA-E6EA387BB9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65763" y="4471988"/>
            <a:ext cx="80963" cy="80963"/>
          </a:xfrm>
          <a:prstGeom prst="ellipse">
            <a:avLst/>
          </a:prstGeom>
          <a:solidFill>
            <a:srgbClr val="7B92A8"/>
          </a:solidFill>
          <a:ln w="31750">
            <a:solidFill>
              <a:srgbClr val="7B92A8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79" name="Rectangle 142">
            <a:extLst>
              <a:ext uri="{FF2B5EF4-FFF2-40B4-BE49-F238E27FC236}">
                <a16:creationId xmlns:a16="http://schemas.microsoft.com/office/drawing/2014/main" id="{72F1D926-140C-4739-820D-BAD91516B4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71976" y="2849689"/>
            <a:ext cx="1463675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HCV RCT to Welfare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881" name="Oval 143">
            <a:extLst>
              <a:ext uri="{FF2B5EF4-FFF2-40B4-BE49-F238E27FC236}">
                <a16:creationId xmlns:a16="http://schemas.microsoft.com/office/drawing/2014/main" id="{36CB9E51-A21B-4BCF-85B2-69DC0F3B971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75101" y="4567238"/>
            <a:ext cx="82550" cy="82550"/>
          </a:xfrm>
          <a:prstGeom prst="ellipse">
            <a:avLst/>
          </a:prstGeom>
          <a:solidFill>
            <a:srgbClr val="2D6D66"/>
          </a:solidFill>
          <a:ln w="31750">
            <a:solidFill>
              <a:srgbClr val="2D6D6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82" name="Rectangle 144">
            <a:extLst>
              <a:ext uri="{FF2B5EF4-FFF2-40B4-BE49-F238E27FC236}">
                <a16:creationId xmlns:a16="http://schemas.microsoft.com/office/drawing/2014/main" id="{9FF8F050-DCE4-465B-9333-E5B1B0FDAE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56657" y="4599782"/>
            <a:ext cx="855663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NSW Youth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884" name="Oval 145">
            <a:extLst>
              <a:ext uri="{FF2B5EF4-FFF2-40B4-BE49-F238E27FC236}">
                <a16:creationId xmlns:a16="http://schemas.microsoft.com/office/drawing/2014/main" id="{BF1679F2-7ADB-400E-878D-B5999A5B9E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48126" y="4837113"/>
            <a:ext cx="82550" cy="82550"/>
          </a:xfrm>
          <a:prstGeom prst="ellipse">
            <a:avLst/>
          </a:prstGeom>
          <a:solidFill>
            <a:srgbClr val="2D6D66"/>
          </a:solidFill>
          <a:ln w="31750">
            <a:solidFill>
              <a:srgbClr val="2D6D6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85" name="Rectangle 146">
            <a:extLst>
              <a:ext uri="{FF2B5EF4-FFF2-40B4-BE49-F238E27FC236}">
                <a16:creationId xmlns:a16="http://schemas.microsoft.com/office/drawing/2014/main" id="{AB87C557-19A4-4B52-991B-F242570D09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55657" y="4906964"/>
            <a:ext cx="744538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Job Corps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886" name="Oval 147">
            <a:extLst>
              <a:ext uri="{FF2B5EF4-FFF2-40B4-BE49-F238E27FC236}">
                <a16:creationId xmlns:a16="http://schemas.microsoft.com/office/drawing/2014/main" id="{C64F5E97-382E-4894-8053-EE1D8260EE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52888" y="5065713"/>
            <a:ext cx="80963" cy="82550"/>
          </a:xfrm>
          <a:prstGeom prst="ellipse">
            <a:avLst/>
          </a:prstGeom>
          <a:solidFill>
            <a:srgbClr val="2D6D66"/>
          </a:solidFill>
          <a:ln w="31750">
            <a:solidFill>
              <a:srgbClr val="2D6D6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87" name="Rectangle 148">
            <a:extLst>
              <a:ext uri="{FF2B5EF4-FFF2-40B4-BE49-F238E27FC236}">
                <a16:creationId xmlns:a16="http://schemas.microsoft.com/office/drawing/2014/main" id="{02BDA2BD-A76B-4FD9-85FE-FC0C356F018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96126" y="5039104"/>
            <a:ext cx="863600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JTPA Youth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888" name="Oval 149">
            <a:extLst>
              <a:ext uri="{FF2B5EF4-FFF2-40B4-BE49-F238E27FC236}">
                <a16:creationId xmlns:a16="http://schemas.microsoft.com/office/drawing/2014/main" id="{BA788A73-D09A-45CE-8A9F-2A4F4562383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89401" y="4810125"/>
            <a:ext cx="82550" cy="82550"/>
          </a:xfrm>
          <a:prstGeom prst="ellipse">
            <a:avLst/>
          </a:prstGeom>
          <a:solidFill>
            <a:srgbClr val="2D6D66"/>
          </a:solidFill>
          <a:ln w="31750">
            <a:solidFill>
              <a:srgbClr val="2D6D6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89" name="Rectangle 150">
            <a:extLst>
              <a:ext uri="{FF2B5EF4-FFF2-40B4-BE49-F238E27FC236}">
                <a16:creationId xmlns:a16="http://schemas.microsoft.com/office/drawing/2014/main" id="{5E71F085-7ACE-4A5B-A4D3-C2B6AD5EF8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09158" y="4760728"/>
            <a:ext cx="617538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 err="1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JobStart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890" name="Oval 151">
            <a:extLst>
              <a:ext uri="{FF2B5EF4-FFF2-40B4-BE49-F238E27FC236}">
                <a16:creationId xmlns:a16="http://schemas.microsoft.com/office/drawing/2014/main" id="{0664CD87-AD32-4683-9180-A338470AA80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25938" y="4672013"/>
            <a:ext cx="82550" cy="82550"/>
          </a:xfrm>
          <a:prstGeom prst="ellipse">
            <a:avLst/>
          </a:prstGeom>
          <a:solidFill>
            <a:srgbClr val="2D6D66"/>
          </a:solidFill>
          <a:ln w="31750">
            <a:solidFill>
              <a:srgbClr val="2D6D6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91" name="Rectangle 152">
            <a:extLst>
              <a:ext uri="{FF2B5EF4-FFF2-40B4-BE49-F238E27FC236}">
                <a16:creationId xmlns:a16="http://schemas.microsoft.com/office/drawing/2014/main" id="{2B6A8306-B871-4F85-8A7B-457364C3B49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53482" y="4724400"/>
            <a:ext cx="603250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Year Up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892" name="Oval 153">
            <a:extLst>
              <a:ext uri="{FF2B5EF4-FFF2-40B4-BE49-F238E27FC236}">
                <a16:creationId xmlns:a16="http://schemas.microsoft.com/office/drawing/2014/main" id="{3A1F0315-AEBE-4399-9083-EB5AA0148E6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89601" y="4664075"/>
            <a:ext cx="77788" cy="80963"/>
          </a:xfrm>
          <a:prstGeom prst="ellipse">
            <a:avLst/>
          </a:prstGeom>
          <a:solidFill>
            <a:srgbClr val="2D6D66"/>
          </a:solidFill>
          <a:ln w="31750">
            <a:solidFill>
              <a:srgbClr val="2D6D6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93" name="Rectangle 154">
            <a:extLst>
              <a:ext uri="{FF2B5EF4-FFF2-40B4-BE49-F238E27FC236}">
                <a16:creationId xmlns:a16="http://schemas.microsoft.com/office/drawing/2014/main" id="{07164F3E-1BBC-4F31-A1ED-C292CF78E6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06951" y="5258118"/>
            <a:ext cx="1111250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NSW Ex-Addict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894" name="Oval 155">
            <a:extLst>
              <a:ext uri="{FF2B5EF4-FFF2-40B4-BE49-F238E27FC236}">
                <a16:creationId xmlns:a16="http://schemas.microsoft.com/office/drawing/2014/main" id="{9873F80B-143B-4ADD-852D-FA1F6DE25A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80088" y="4545013"/>
            <a:ext cx="82550" cy="82550"/>
          </a:xfrm>
          <a:prstGeom prst="ellipse">
            <a:avLst/>
          </a:prstGeom>
          <a:solidFill>
            <a:srgbClr val="2D6D66"/>
          </a:solidFill>
          <a:ln w="31750">
            <a:solidFill>
              <a:srgbClr val="2D6D6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96" name="Rectangle 156">
            <a:extLst>
              <a:ext uri="{FF2B5EF4-FFF2-40B4-BE49-F238E27FC236}">
                <a16:creationId xmlns:a16="http://schemas.microsoft.com/office/drawing/2014/main" id="{DE98F6A2-7C5F-48E0-9DB2-22681CCD1F9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53231" y="2641692"/>
            <a:ext cx="1276350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NSW Ex-Offender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897" name="Oval 157">
            <a:extLst>
              <a:ext uri="{FF2B5EF4-FFF2-40B4-BE49-F238E27FC236}">
                <a16:creationId xmlns:a16="http://schemas.microsoft.com/office/drawing/2014/main" id="{90463190-52B2-45D3-8513-A840928070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03901" y="4105275"/>
            <a:ext cx="82550" cy="82550"/>
          </a:xfrm>
          <a:prstGeom prst="ellipse">
            <a:avLst/>
          </a:prstGeom>
          <a:solidFill>
            <a:srgbClr val="2D6D66"/>
          </a:solidFill>
          <a:ln w="31750">
            <a:solidFill>
              <a:srgbClr val="2D6D6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98" name="Rectangle 158">
            <a:extLst>
              <a:ext uri="{FF2B5EF4-FFF2-40B4-BE49-F238E27FC236}">
                <a16:creationId xmlns:a16="http://schemas.microsoft.com/office/drawing/2014/main" id="{97A8C746-D275-4C96-B92B-BED6400A72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24435" y="2957512"/>
            <a:ext cx="822325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JTPA Adult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899" name="Oval 159">
            <a:extLst>
              <a:ext uri="{FF2B5EF4-FFF2-40B4-BE49-F238E27FC236}">
                <a16:creationId xmlns:a16="http://schemas.microsoft.com/office/drawing/2014/main" id="{DD6B455A-3CE3-49FE-B0F8-445E3D395CD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03901" y="4041775"/>
            <a:ext cx="82550" cy="82550"/>
          </a:xfrm>
          <a:prstGeom prst="ellipse">
            <a:avLst/>
          </a:prstGeom>
          <a:solidFill>
            <a:srgbClr val="2D6D66"/>
          </a:solidFill>
          <a:ln w="31750">
            <a:solidFill>
              <a:srgbClr val="2D6D6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00" name="Rectangle 160">
            <a:extLst>
              <a:ext uri="{FF2B5EF4-FFF2-40B4-BE49-F238E27FC236}">
                <a16:creationId xmlns:a16="http://schemas.microsoft.com/office/drawing/2014/main" id="{5AFD4DE0-D539-46E5-92AC-FE04DE5977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13414" y="2820987"/>
            <a:ext cx="992188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NSW Women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901" name="Oval 161">
            <a:extLst>
              <a:ext uri="{FF2B5EF4-FFF2-40B4-BE49-F238E27FC236}">
                <a16:creationId xmlns:a16="http://schemas.microsoft.com/office/drawing/2014/main" id="{31A60511-8855-466D-90A9-495B37D2E0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99151" y="4462463"/>
            <a:ext cx="82550" cy="82550"/>
          </a:xfrm>
          <a:prstGeom prst="ellipse">
            <a:avLst/>
          </a:prstGeom>
          <a:solidFill>
            <a:srgbClr val="2D6D66"/>
          </a:solidFill>
          <a:ln w="31750">
            <a:solidFill>
              <a:srgbClr val="2D6D6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02" name="Rectangle 162">
            <a:extLst>
              <a:ext uri="{FF2B5EF4-FFF2-40B4-BE49-F238E27FC236}">
                <a16:creationId xmlns:a16="http://schemas.microsoft.com/office/drawing/2014/main" id="{2EFCF5F8-8692-4B1F-BBAA-9E878BF660B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03332" y="3778252"/>
            <a:ext cx="1033463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Work Advance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903" name="Oval 163">
            <a:extLst>
              <a:ext uri="{FF2B5EF4-FFF2-40B4-BE49-F238E27FC236}">
                <a16:creationId xmlns:a16="http://schemas.microsoft.com/office/drawing/2014/main" id="{1A949957-3B7D-46CA-B415-28B4BA2219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87688" y="1339850"/>
            <a:ext cx="82550" cy="82550"/>
          </a:xfrm>
          <a:prstGeom prst="ellipse">
            <a:avLst/>
          </a:prstGeom>
          <a:solidFill>
            <a:srgbClr val="A0522D"/>
          </a:solidFill>
          <a:ln w="31750">
            <a:solidFill>
              <a:srgbClr val="A0522D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04" name="Rectangle 164">
            <a:extLst>
              <a:ext uri="{FF2B5EF4-FFF2-40B4-BE49-F238E27FC236}">
                <a16:creationId xmlns:a16="http://schemas.microsoft.com/office/drawing/2014/main" id="{B0281E6F-D676-42C7-B587-247DDD67721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71751" y="979271"/>
            <a:ext cx="406400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MTO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905" name="Oval 165">
            <a:extLst>
              <a:ext uri="{FF2B5EF4-FFF2-40B4-BE49-F238E27FC236}">
                <a16:creationId xmlns:a16="http://schemas.microsoft.com/office/drawing/2014/main" id="{C21B1BD3-E70B-4975-A1F8-73F5D4CA99A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34038" y="4306888"/>
            <a:ext cx="82550" cy="82550"/>
          </a:xfrm>
          <a:prstGeom prst="ellipse">
            <a:avLst/>
          </a:prstGeom>
          <a:solidFill>
            <a:srgbClr val="1A476F"/>
          </a:solidFill>
          <a:ln w="31750">
            <a:solidFill>
              <a:srgbClr val="1A476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06" name="Rectangle 166">
            <a:extLst>
              <a:ext uri="{FF2B5EF4-FFF2-40B4-BE49-F238E27FC236}">
                <a16:creationId xmlns:a16="http://schemas.microsoft.com/office/drawing/2014/main" id="{22A25A6D-9364-4B48-9C06-51C27F0095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91921" y="3010377"/>
            <a:ext cx="814388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SNAP Intro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907" name="Oval 167">
            <a:extLst>
              <a:ext uri="{FF2B5EF4-FFF2-40B4-BE49-F238E27FC236}">
                <a16:creationId xmlns:a16="http://schemas.microsoft.com/office/drawing/2014/main" id="{4C685F2D-19A6-4A6E-90C5-866E349B2B0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67413" y="4676775"/>
            <a:ext cx="82550" cy="82550"/>
          </a:xfrm>
          <a:prstGeom prst="ellipse">
            <a:avLst/>
          </a:prstGeom>
          <a:solidFill>
            <a:srgbClr val="1A476F"/>
          </a:solidFill>
          <a:ln w="31750">
            <a:solidFill>
              <a:srgbClr val="1A476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08" name="Rectangle 168">
            <a:extLst>
              <a:ext uri="{FF2B5EF4-FFF2-40B4-BE49-F238E27FC236}">
                <a16:creationId xmlns:a16="http://schemas.microsoft.com/office/drawing/2014/main" id="{A1CCD751-42F3-4FB2-A931-A6EA01B7BD8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93607" y="5394325"/>
            <a:ext cx="850900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SNAP </a:t>
            </a:r>
            <a:r>
              <a:rPr kumimoji="0" lang="en-US" altLang="en-US" sz="1100" b="0" i="0" u="none" strike="noStrike" cap="none" normalizeH="0" baseline="0" dirty="0" err="1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Imm</a:t>
            </a: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.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909" name="Oval 169">
            <a:extLst>
              <a:ext uri="{FF2B5EF4-FFF2-40B4-BE49-F238E27FC236}">
                <a16:creationId xmlns:a16="http://schemas.microsoft.com/office/drawing/2014/main" id="{E421B59A-821F-438C-83D7-451DA896DA90}"/>
              </a:ext>
            </a:extLst>
          </p:cNvPr>
          <p:cNvSpPr>
            <a:spLocks noChangeArrowheads="1"/>
          </p:cNvSpPr>
          <p:nvPr/>
        </p:nvSpPr>
        <p:spPr bwMode="auto">
          <a:xfrm>
            <a:off x="9890126" y="4375150"/>
            <a:ext cx="82550" cy="82550"/>
          </a:xfrm>
          <a:prstGeom prst="ellipse">
            <a:avLst/>
          </a:prstGeom>
          <a:solidFill>
            <a:srgbClr val="1A476F"/>
          </a:solidFill>
          <a:ln w="31750">
            <a:solidFill>
              <a:srgbClr val="1A476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10" name="Rectangle 170">
            <a:extLst>
              <a:ext uri="{FF2B5EF4-FFF2-40B4-BE49-F238E27FC236}">
                <a16:creationId xmlns:a16="http://schemas.microsoft.com/office/drawing/2014/main" id="{A802640E-E91A-48EA-A41B-EAFB593B3BC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210801" y="4202113"/>
            <a:ext cx="928688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SNAP Assist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911" name="Oval 171">
            <a:extLst>
              <a:ext uri="{FF2B5EF4-FFF2-40B4-BE49-F238E27FC236}">
                <a16:creationId xmlns:a16="http://schemas.microsoft.com/office/drawing/2014/main" id="{F32D8C9F-7A0D-4BD1-AFED-869BB89B44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9986963" y="4398963"/>
            <a:ext cx="82550" cy="80963"/>
          </a:xfrm>
          <a:prstGeom prst="ellipse">
            <a:avLst/>
          </a:prstGeom>
          <a:solidFill>
            <a:srgbClr val="1A476F"/>
          </a:solidFill>
          <a:ln w="31750">
            <a:solidFill>
              <a:srgbClr val="1A476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8" name="Rectangle 172">
            <a:extLst>
              <a:ext uri="{FF2B5EF4-FFF2-40B4-BE49-F238E27FC236}">
                <a16:creationId xmlns:a16="http://schemas.microsoft.com/office/drawing/2014/main" id="{B1A7080E-97B0-4E56-8081-DABAB6860F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268349" y="4383882"/>
            <a:ext cx="768350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SNAP Info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89" name="Oval 173">
            <a:extLst>
              <a:ext uri="{FF2B5EF4-FFF2-40B4-BE49-F238E27FC236}">
                <a16:creationId xmlns:a16="http://schemas.microsoft.com/office/drawing/2014/main" id="{BD69C06B-12F2-42FA-9475-1D7A0F7D53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75101" y="4476750"/>
            <a:ext cx="82550" cy="80963"/>
          </a:xfrm>
          <a:prstGeom prst="ellipse">
            <a:avLst/>
          </a:prstGeom>
          <a:solidFill>
            <a:srgbClr val="FFD200"/>
          </a:solidFill>
          <a:ln w="31750">
            <a:solidFill>
              <a:srgbClr val="FFD2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0" name="Rectangle 174">
            <a:extLst>
              <a:ext uri="{FF2B5EF4-FFF2-40B4-BE49-F238E27FC236}">
                <a16:creationId xmlns:a16="http://schemas.microsoft.com/office/drawing/2014/main" id="{8781DDAE-908D-4A8A-B079-136839E8DB8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71763" y="4294700"/>
            <a:ext cx="822325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SSI Review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91" name="Oval 175">
            <a:extLst>
              <a:ext uri="{FF2B5EF4-FFF2-40B4-BE49-F238E27FC236}">
                <a16:creationId xmlns:a16="http://schemas.microsoft.com/office/drawing/2014/main" id="{FB8AD5B4-C4C7-4C91-B363-8E365420544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94588" y="4479925"/>
            <a:ext cx="82550" cy="82550"/>
          </a:xfrm>
          <a:prstGeom prst="ellipse">
            <a:avLst/>
          </a:prstGeom>
          <a:solidFill>
            <a:srgbClr val="FFD200"/>
          </a:solidFill>
          <a:ln w="31750">
            <a:solidFill>
              <a:srgbClr val="FFD2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2" name="Rectangle 176">
            <a:extLst>
              <a:ext uri="{FF2B5EF4-FFF2-40B4-BE49-F238E27FC236}">
                <a16:creationId xmlns:a16="http://schemas.microsoft.com/office/drawing/2014/main" id="{94952932-A949-4DEB-806A-981D4333E8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44065" y="4733925"/>
            <a:ext cx="754063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SSI Judge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93" name="Oval 177">
            <a:extLst>
              <a:ext uri="{FF2B5EF4-FFF2-40B4-BE49-F238E27FC236}">
                <a16:creationId xmlns:a16="http://schemas.microsoft.com/office/drawing/2014/main" id="{C76AB854-EB49-415A-9517-58D0CF5EF06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21563" y="4233863"/>
            <a:ext cx="82550" cy="82550"/>
          </a:xfrm>
          <a:prstGeom prst="ellipse">
            <a:avLst/>
          </a:prstGeom>
          <a:solidFill>
            <a:srgbClr val="BFA19C"/>
          </a:solidFill>
          <a:ln w="31750">
            <a:solidFill>
              <a:srgbClr val="BFA19C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4" name="Rectangle 178">
            <a:extLst>
              <a:ext uri="{FF2B5EF4-FFF2-40B4-BE49-F238E27FC236}">
                <a16:creationId xmlns:a16="http://schemas.microsoft.com/office/drawing/2014/main" id="{5807841E-F383-4237-959F-20C1878481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28013" y="3770313"/>
            <a:ext cx="977900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Top Tax 2013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95" name="Oval 179">
            <a:extLst>
              <a:ext uri="{FF2B5EF4-FFF2-40B4-BE49-F238E27FC236}">
                <a16:creationId xmlns:a16="http://schemas.microsoft.com/office/drawing/2014/main" id="{375D3120-EC9A-4FEB-9C81-7E64706543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18401" y="4110038"/>
            <a:ext cx="82550" cy="82550"/>
          </a:xfrm>
          <a:prstGeom prst="ellipse">
            <a:avLst/>
          </a:prstGeom>
          <a:solidFill>
            <a:srgbClr val="BFA19C"/>
          </a:solidFill>
          <a:ln w="31750">
            <a:solidFill>
              <a:srgbClr val="BFA19C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6" name="Rectangle 180">
            <a:extLst>
              <a:ext uri="{FF2B5EF4-FFF2-40B4-BE49-F238E27FC236}">
                <a16:creationId xmlns:a16="http://schemas.microsoft.com/office/drawing/2014/main" id="{31975513-67F9-4799-83D7-0561EC16BF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98077" y="3583402"/>
            <a:ext cx="977900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Top Tax 2001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97" name="Oval 181">
            <a:extLst>
              <a:ext uri="{FF2B5EF4-FFF2-40B4-BE49-F238E27FC236}">
                <a16:creationId xmlns:a16="http://schemas.microsoft.com/office/drawing/2014/main" id="{9DBC6427-DB47-498D-A85D-82889392D9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08888" y="1339850"/>
            <a:ext cx="82550" cy="82550"/>
          </a:xfrm>
          <a:prstGeom prst="ellipse">
            <a:avLst/>
          </a:prstGeom>
          <a:solidFill>
            <a:srgbClr val="BFA19C"/>
          </a:solidFill>
          <a:ln w="31750">
            <a:solidFill>
              <a:srgbClr val="BFA19C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8" name="Rectangle 182">
            <a:extLst>
              <a:ext uri="{FF2B5EF4-FFF2-40B4-BE49-F238E27FC236}">
                <a16:creationId xmlns:a16="http://schemas.microsoft.com/office/drawing/2014/main" id="{8C386AE5-2244-446A-94D8-63295DAE62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98083" y="1204117"/>
            <a:ext cx="977900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Top Tax 1981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99" name="Oval 183">
            <a:extLst>
              <a:ext uri="{FF2B5EF4-FFF2-40B4-BE49-F238E27FC236}">
                <a16:creationId xmlns:a16="http://schemas.microsoft.com/office/drawing/2014/main" id="{EFA5462D-7B5F-4EFE-B5A7-36DDA2873C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05726" y="3822700"/>
            <a:ext cx="82550" cy="82550"/>
          </a:xfrm>
          <a:prstGeom prst="ellipse">
            <a:avLst/>
          </a:prstGeom>
          <a:solidFill>
            <a:srgbClr val="BFA19C"/>
          </a:solidFill>
          <a:ln w="31750">
            <a:solidFill>
              <a:srgbClr val="BFA19C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00" name="Rectangle 184">
            <a:extLst>
              <a:ext uri="{FF2B5EF4-FFF2-40B4-BE49-F238E27FC236}">
                <a16:creationId xmlns:a16="http://schemas.microsoft.com/office/drawing/2014/main" id="{3A0AB124-60EC-492B-9B69-736CC23011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91727" y="3367692"/>
            <a:ext cx="977900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Top Tax 1993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01" name="Oval 185">
            <a:extLst>
              <a:ext uri="{FF2B5EF4-FFF2-40B4-BE49-F238E27FC236}">
                <a16:creationId xmlns:a16="http://schemas.microsoft.com/office/drawing/2014/main" id="{74DC30A6-2489-46BA-A62C-1BF8CB3F0F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96213" y="1933575"/>
            <a:ext cx="82550" cy="82550"/>
          </a:xfrm>
          <a:prstGeom prst="ellipse">
            <a:avLst/>
          </a:prstGeom>
          <a:solidFill>
            <a:srgbClr val="BFA19C"/>
          </a:solidFill>
          <a:ln w="31750">
            <a:solidFill>
              <a:srgbClr val="BFA19C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02" name="Rectangle 186">
            <a:extLst>
              <a:ext uri="{FF2B5EF4-FFF2-40B4-BE49-F238E27FC236}">
                <a16:creationId xmlns:a16="http://schemas.microsoft.com/office/drawing/2014/main" id="{86BF4C31-8AF8-4F82-85DC-CC816EED25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24801" y="1901825"/>
            <a:ext cx="977900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Top Tax 1986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03" name="Oval 187">
            <a:extLst>
              <a:ext uri="{FF2B5EF4-FFF2-40B4-BE49-F238E27FC236}">
                <a16:creationId xmlns:a16="http://schemas.microsoft.com/office/drawing/2014/main" id="{5D66F19C-9B12-4599-90C5-456873B33C7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89601" y="4672013"/>
            <a:ext cx="77788" cy="82550"/>
          </a:xfrm>
          <a:prstGeom prst="ellipse">
            <a:avLst/>
          </a:prstGeom>
          <a:solidFill>
            <a:srgbClr val="9C8847"/>
          </a:solidFill>
          <a:ln w="31750">
            <a:solidFill>
              <a:srgbClr val="9C8847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04" name="Rectangle 188">
            <a:extLst>
              <a:ext uri="{FF2B5EF4-FFF2-40B4-BE49-F238E27FC236}">
                <a16:creationId xmlns:a16="http://schemas.microsoft.com/office/drawing/2014/main" id="{C325636C-86FF-41C2-844A-995ECCF426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72110" y="5090733"/>
            <a:ext cx="882650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UI Ben (DD)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05" name="Oval 189">
            <a:extLst>
              <a:ext uri="{FF2B5EF4-FFF2-40B4-BE49-F238E27FC236}">
                <a16:creationId xmlns:a16="http://schemas.microsoft.com/office/drawing/2014/main" id="{699FDBA6-1E27-4102-B964-60916F234D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80088" y="4659313"/>
            <a:ext cx="82550" cy="82550"/>
          </a:xfrm>
          <a:prstGeom prst="ellipse">
            <a:avLst/>
          </a:prstGeom>
          <a:solidFill>
            <a:srgbClr val="9C8847"/>
          </a:solidFill>
          <a:ln w="31750">
            <a:solidFill>
              <a:srgbClr val="9C8847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06" name="Rectangle 190">
            <a:extLst>
              <a:ext uri="{FF2B5EF4-FFF2-40B4-BE49-F238E27FC236}">
                <a16:creationId xmlns:a16="http://schemas.microsoft.com/office/drawing/2014/main" id="{C99AFD3E-F5F5-49B4-8D43-2FDBC627D2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65730" y="5396098"/>
            <a:ext cx="863600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UI Dur (DD)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07" name="Oval 191">
            <a:extLst>
              <a:ext uri="{FF2B5EF4-FFF2-40B4-BE49-F238E27FC236}">
                <a16:creationId xmlns:a16="http://schemas.microsoft.com/office/drawing/2014/main" id="{1085DE97-3418-44C6-A430-E3F370323C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48351" y="4430713"/>
            <a:ext cx="82550" cy="77788"/>
          </a:xfrm>
          <a:prstGeom prst="ellipse">
            <a:avLst/>
          </a:prstGeom>
          <a:solidFill>
            <a:srgbClr val="9C8847"/>
          </a:solidFill>
          <a:ln w="31750">
            <a:solidFill>
              <a:srgbClr val="9C8847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09" name="Rectangle 192">
            <a:extLst>
              <a:ext uri="{FF2B5EF4-FFF2-40B4-BE49-F238E27FC236}">
                <a16:creationId xmlns:a16="http://schemas.microsoft.com/office/drawing/2014/main" id="{ED90653B-BFCB-4641-BA81-8E228DD2A1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46763" y="3468685"/>
            <a:ext cx="873125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UI Ben (RK)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10" name="Oval 193">
            <a:extLst>
              <a:ext uri="{FF2B5EF4-FFF2-40B4-BE49-F238E27FC236}">
                <a16:creationId xmlns:a16="http://schemas.microsoft.com/office/drawing/2014/main" id="{9E6AA03C-70AA-47D9-BAF1-281B4C3CF5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54738" y="4516438"/>
            <a:ext cx="82550" cy="82550"/>
          </a:xfrm>
          <a:prstGeom prst="ellipse">
            <a:avLst/>
          </a:prstGeom>
          <a:solidFill>
            <a:srgbClr val="9C8847"/>
          </a:solidFill>
          <a:ln w="31750">
            <a:solidFill>
              <a:srgbClr val="9C8847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1" name="Rectangle 194">
            <a:extLst>
              <a:ext uri="{FF2B5EF4-FFF2-40B4-BE49-F238E27FC236}">
                <a16:creationId xmlns:a16="http://schemas.microsoft.com/office/drawing/2014/main" id="{969F9F2D-009A-478D-99C3-12274305FB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62689" y="5184775"/>
            <a:ext cx="1312863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UI Ben (State Max)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13" name="Oval 195">
            <a:extLst>
              <a:ext uri="{FF2B5EF4-FFF2-40B4-BE49-F238E27FC236}">
                <a16:creationId xmlns:a16="http://schemas.microsoft.com/office/drawing/2014/main" id="{A98DA6B4-B588-43A7-B5D3-B6A0A54956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51576" y="4640263"/>
            <a:ext cx="82550" cy="82550"/>
          </a:xfrm>
          <a:prstGeom prst="ellipse">
            <a:avLst/>
          </a:prstGeom>
          <a:solidFill>
            <a:srgbClr val="9C8847"/>
          </a:solidFill>
          <a:ln w="31750">
            <a:solidFill>
              <a:srgbClr val="9C8847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4" name="Rectangle 196">
            <a:extLst>
              <a:ext uri="{FF2B5EF4-FFF2-40B4-BE49-F238E27FC236}">
                <a16:creationId xmlns:a16="http://schemas.microsoft.com/office/drawing/2014/main" id="{55D0DFE9-A107-44A7-B25A-18C4CC5748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58732" y="5013416"/>
            <a:ext cx="1289050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UI Ben (DD w UR)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15" name="Oval 197">
            <a:extLst>
              <a:ext uri="{FF2B5EF4-FFF2-40B4-BE49-F238E27FC236}">
                <a16:creationId xmlns:a16="http://schemas.microsoft.com/office/drawing/2014/main" id="{901A59C1-9928-4496-B19D-9B075D8CEFD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43676" y="4489450"/>
            <a:ext cx="82550" cy="82550"/>
          </a:xfrm>
          <a:prstGeom prst="ellipse">
            <a:avLst/>
          </a:prstGeom>
          <a:solidFill>
            <a:srgbClr val="9C8847"/>
          </a:solidFill>
          <a:ln w="31750">
            <a:solidFill>
              <a:srgbClr val="9C8847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6" name="Rectangle 198">
            <a:extLst>
              <a:ext uri="{FF2B5EF4-FFF2-40B4-BE49-F238E27FC236}">
                <a16:creationId xmlns:a16="http://schemas.microsoft.com/office/drawing/2014/main" id="{CFF9C512-4DF3-41CB-8882-E2763E4F8D1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41952" y="4714784"/>
            <a:ext cx="1198563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UI Ben (MO Exp)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17" name="Oval 199">
            <a:extLst>
              <a:ext uri="{FF2B5EF4-FFF2-40B4-BE49-F238E27FC236}">
                <a16:creationId xmlns:a16="http://schemas.microsoft.com/office/drawing/2014/main" id="{6FBF2B33-7B3E-4642-9729-2B49CF11B9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35751" y="4667250"/>
            <a:ext cx="82550" cy="82550"/>
          </a:xfrm>
          <a:prstGeom prst="ellipse">
            <a:avLst/>
          </a:prstGeom>
          <a:solidFill>
            <a:srgbClr val="9C8847"/>
          </a:solidFill>
          <a:ln w="31750">
            <a:solidFill>
              <a:srgbClr val="9C8847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8" name="Rectangle 200">
            <a:extLst>
              <a:ext uri="{FF2B5EF4-FFF2-40B4-BE49-F238E27FC236}">
                <a16:creationId xmlns:a16="http://schemas.microsoft.com/office/drawing/2014/main" id="{11B80B3A-D10C-4FE5-B081-C50A89976D6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63809" y="4870449"/>
            <a:ext cx="1211263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UI Ben (MO Rec)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19" name="Oval 201">
            <a:extLst>
              <a:ext uri="{FF2B5EF4-FFF2-40B4-BE49-F238E27FC236}">
                <a16:creationId xmlns:a16="http://schemas.microsoft.com/office/drawing/2014/main" id="{568787A3-079A-4488-930D-76CEA295A8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31001" y="4394200"/>
            <a:ext cx="82550" cy="82550"/>
          </a:xfrm>
          <a:prstGeom prst="ellipse">
            <a:avLst/>
          </a:prstGeom>
          <a:solidFill>
            <a:srgbClr val="9C8847"/>
          </a:solidFill>
          <a:ln w="31750">
            <a:solidFill>
              <a:srgbClr val="9C8847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2" name="Rectangle 202">
            <a:extLst>
              <a:ext uri="{FF2B5EF4-FFF2-40B4-BE49-F238E27FC236}">
                <a16:creationId xmlns:a16="http://schemas.microsoft.com/office/drawing/2014/main" id="{1190DD87-31DA-4754-B56D-4F1EC6238A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49877" y="4557713"/>
            <a:ext cx="868363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UI Ben (NY)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53" name="Oval 203">
            <a:extLst>
              <a:ext uri="{FF2B5EF4-FFF2-40B4-BE49-F238E27FC236}">
                <a16:creationId xmlns:a16="http://schemas.microsoft.com/office/drawing/2014/main" id="{4123A020-193D-438B-80F0-E452F126E2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27838" y="4316413"/>
            <a:ext cx="77788" cy="82550"/>
          </a:xfrm>
          <a:prstGeom prst="ellipse">
            <a:avLst/>
          </a:prstGeom>
          <a:solidFill>
            <a:srgbClr val="9C8847"/>
          </a:solidFill>
          <a:ln w="31750">
            <a:solidFill>
              <a:srgbClr val="9C8847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4" name="Rectangle 204">
            <a:extLst>
              <a:ext uri="{FF2B5EF4-FFF2-40B4-BE49-F238E27FC236}">
                <a16:creationId xmlns:a16="http://schemas.microsoft.com/office/drawing/2014/main" id="{D2441076-1672-4238-9C92-B04EEE1557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70167" y="3542506"/>
            <a:ext cx="882650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UI Ben (GA)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3" name="Oval 206">
            <a:extLst>
              <a:ext uri="{FF2B5EF4-FFF2-40B4-BE49-F238E27FC236}">
                <a16:creationId xmlns:a16="http://schemas.microsoft.com/office/drawing/2014/main" id="{FA34FB18-2E48-4469-8AC1-05986375CC0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18326" y="4435475"/>
            <a:ext cx="82550" cy="77788"/>
          </a:xfrm>
          <a:prstGeom prst="ellipse">
            <a:avLst/>
          </a:prstGeom>
          <a:solidFill>
            <a:srgbClr val="9C8847"/>
          </a:solidFill>
          <a:ln w="31750">
            <a:solidFill>
              <a:srgbClr val="9C8847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" name="Rectangle 207">
            <a:extLst>
              <a:ext uri="{FF2B5EF4-FFF2-40B4-BE49-F238E27FC236}">
                <a16:creationId xmlns:a16="http://schemas.microsoft.com/office/drawing/2014/main" id="{68205912-316D-4DDE-8A57-9A04229C6F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57244" y="2665028"/>
            <a:ext cx="887413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UI Dur (MO)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5" name="Line 208">
            <a:extLst>
              <a:ext uri="{FF2B5EF4-FFF2-40B4-BE49-F238E27FC236}">
                <a16:creationId xmlns:a16="http://schemas.microsoft.com/office/drawing/2014/main" id="{11FB632B-16F1-4AFF-8785-43A68834AFE2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752601" y="1230312"/>
            <a:ext cx="0" cy="4489451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" name="Line 209">
            <a:extLst>
              <a:ext uri="{FF2B5EF4-FFF2-40B4-BE49-F238E27FC236}">
                <a16:creationId xmlns:a16="http://schemas.microsoft.com/office/drawing/2014/main" id="{FD9612CC-8F8D-407E-9BD3-88A1DCA6DE2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57351" y="5568950"/>
            <a:ext cx="95250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" name="Rectangle 210">
            <a:extLst>
              <a:ext uri="{FF2B5EF4-FFF2-40B4-BE49-F238E27FC236}">
                <a16:creationId xmlns:a16="http://schemas.microsoft.com/office/drawing/2014/main" id="{0B89D421-802D-41EE-96B1-82086C17FA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39838" y="5430838"/>
            <a:ext cx="493713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&lt;-1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8" name="Line 211">
            <a:extLst>
              <a:ext uri="{FF2B5EF4-FFF2-40B4-BE49-F238E27FC236}">
                <a16:creationId xmlns:a16="http://schemas.microsoft.com/office/drawing/2014/main" id="{560175BE-7635-4596-938E-5BE69B65017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57351" y="4970463"/>
            <a:ext cx="95250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" name="Rectangle 212">
            <a:extLst>
              <a:ext uri="{FF2B5EF4-FFF2-40B4-BE49-F238E27FC236}">
                <a16:creationId xmlns:a16="http://schemas.microsoft.com/office/drawing/2014/main" id="{A7F74859-D6DA-4FE1-A8B0-0EEA58310F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68438" y="4832350"/>
            <a:ext cx="255588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0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0" name="Line 213">
            <a:extLst>
              <a:ext uri="{FF2B5EF4-FFF2-40B4-BE49-F238E27FC236}">
                <a16:creationId xmlns:a16="http://schemas.microsoft.com/office/drawing/2014/main" id="{330B0663-70A2-43CB-8123-A93DB2C222A5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57351" y="4370388"/>
            <a:ext cx="95250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" name="Rectangle 214">
            <a:extLst>
              <a:ext uri="{FF2B5EF4-FFF2-40B4-BE49-F238E27FC236}">
                <a16:creationId xmlns:a16="http://schemas.microsoft.com/office/drawing/2014/main" id="{89A24396-B236-4E34-976E-1B1C7F0BB0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68438" y="4233863"/>
            <a:ext cx="255588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1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2" name="Line 215">
            <a:extLst>
              <a:ext uri="{FF2B5EF4-FFF2-40B4-BE49-F238E27FC236}">
                <a16:creationId xmlns:a16="http://schemas.microsoft.com/office/drawing/2014/main" id="{FCC767FC-BAE1-4528-87A5-A43D239C6DC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57351" y="3771900"/>
            <a:ext cx="95250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" name="Rectangle 216">
            <a:extLst>
              <a:ext uri="{FF2B5EF4-FFF2-40B4-BE49-F238E27FC236}">
                <a16:creationId xmlns:a16="http://schemas.microsoft.com/office/drawing/2014/main" id="{A4289561-AF52-40A0-B2CD-CE45248762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68438" y="3638550"/>
            <a:ext cx="255588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2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4" name="Line 217">
            <a:extLst>
              <a:ext uri="{FF2B5EF4-FFF2-40B4-BE49-F238E27FC236}">
                <a16:creationId xmlns:a16="http://schemas.microsoft.com/office/drawing/2014/main" id="{5F176719-C344-4E65-99CF-E91074F67EA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57351" y="3173412"/>
            <a:ext cx="95250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" name="Rectangle 218">
            <a:extLst>
              <a:ext uri="{FF2B5EF4-FFF2-40B4-BE49-F238E27FC236}">
                <a16:creationId xmlns:a16="http://schemas.microsoft.com/office/drawing/2014/main" id="{042FC00B-E8D7-4B5F-82AE-8A7DB50F401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68438" y="3040062"/>
            <a:ext cx="255588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3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6" name="Line 219">
            <a:extLst>
              <a:ext uri="{FF2B5EF4-FFF2-40B4-BE49-F238E27FC236}">
                <a16:creationId xmlns:a16="http://schemas.microsoft.com/office/drawing/2014/main" id="{1A1C1E7C-5CDA-43EB-B023-127993A9D2F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57351" y="2573337"/>
            <a:ext cx="95250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7" name="Rectangle 220">
            <a:extLst>
              <a:ext uri="{FF2B5EF4-FFF2-40B4-BE49-F238E27FC236}">
                <a16:creationId xmlns:a16="http://schemas.microsoft.com/office/drawing/2014/main" id="{3D797E09-CC1E-4FAA-B888-9825BA1B33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68438" y="2441575"/>
            <a:ext cx="255588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4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8" name="Line 221">
            <a:extLst>
              <a:ext uri="{FF2B5EF4-FFF2-40B4-BE49-F238E27FC236}">
                <a16:creationId xmlns:a16="http://schemas.microsoft.com/office/drawing/2014/main" id="{B2C7FAAD-AC6B-4502-9A33-6BC3ACAD214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57351" y="1974850"/>
            <a:ext cx="95250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" name="Rectangle 222">
            <a:extLst>
              <a:ext uri="{FF2B5EF4-FFF2-40B4-BE49-F238E27FC236}">
                <a16:creationId xmlns:a16="http://schemas.microsoft.com/office/drawing/2014/main" id="{CE2A0B5E-E23B-4DE0-87C9-BDB98A78D5D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22388" y="1843087"/>
            <a:ext cx="406400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&gt;5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0" name="Line 223">
            <a:extLst>
              <a:ext uri="{FF2B5EF4-FFF2-40B4-BE49-F238E27FC236}">
                <a16:creationId xmlns:a16="http://schemas.microsoft.com/office/drawing/2014/main" id="{F700F6A8-91A8-419F-A0A7-C53BF437915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57351" y="1381125"/>
            <a:ext cx="95250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" name="Rectangle 224">
            <a:extLst>
              <a:ext uri="{FF2B5EF4-FFF2-40B4-BE49-F238E27FC236}">
                <a16:creationId xmlns:a16="http://schemas.microsoft.com/office/drawing/2014/main" id="{50E6BE88-C836-4627-BBBD-9164E4D9BD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31926" y="1243012"/>
            <a:ext cx="0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752" name="Rectangle 225">
            <a:extLst>
              <a:ext uri="{FF2B5EF4-FFF2-40B4-BE49-F238E27FC236}">
                <a16:creationId xmlns:a16="http://schemas.microsoft.com/office/drawing/2014/main" id="{1B9F8204-FC72-49F2-A3B4-CC618F097E13}"/>
              </a:ext>
            </a:extLst>
          </p:cNvPr>
          <p:cNvSpPr>
            <a:spLocks noChangeArrowheads="1"/>
          </p:cNvSpPr>
          <p:nvPr/>
        </p:nvSpPr>
        <p:spPr bwMode="auto">
          <a:xfrm rot="16200000">
            <a:off x="523875" y="3236912"/>
            <a:ext cx="822325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MVPF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754" name="Line 226">
            <a:extLst>
              <a:ext uri="{FF2B5EF4-FFF2-40B4-BE49-F238E27FC236}">
                <a16:creationId xmlns:a16="http://schemas.microsoft.com/office/drawing/2014/main" id="{4F9F47B8-35C9-4B5B-B738-82FF5E5D2275}"/>
              </a:ext>
            </a:extLst>
          </p:cNvPr>
          <p:cNvSpPr>
            <a:spLocks noChangeShapeType="1"/>
          </p:cNvSpPr>
          <p:nvPr/>
        </p:nvSpPr>
        <p:spPr bwMode="auto">
          <a:xfrm>
            <a:off x="1752601" y="5719763"/>
            <a:ext cx="9688513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755" name="Line 227">
            <a:extLst>
              <a:ext uri="{FF2B5EF4-FFF2-40B4-BE49-F238E27FC236}">
                <a16:creationId xmlns:a16="http://schemas.microsoft.com/office/drawing/2014/main" id="{0A6C296D-47AF-4625-9066-D09D81D84782}"/>
              </a:ext>
            </a:extLst>
          </p:cNvPr>
          <p:cNvSpPr>
            <a:spLocks noChangeShapeType="1"/>
          </p:cNvSpPr>
          <p:nvPr/>
        </p:nvSpPr>
        <p:spPr bwMode="auto">
          <a:xfrm>
            <a:off x="1903413" y="5719763"/>
            <a:ext cx="0" cy="90488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756" name="Rectangle 228">
            <a:extLst>
              <a:ext uri="{FF2B5EF4-FFF2-40B4-BE49-F238E27FC236}">
                <a16:creationId xmlns:a16="http://schemas.microsoft.com/office/drawing/2014/main" id="{73FBF44E-ED0B-4751-B41E-512EBA1D034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30388" y="5861050"/>
            <a:ext cx="255588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0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757" name="Line 229">
            <a:extLst>
              <a:ext uri="{FF2B5EF4-FFF2-40B4-BE49-F238E27FC236}">
                <a16:creationId xmlns:a16="http://schemas.microsoft.com/office/drawing/2014/main" id="{50B5BE78-7F49-489E-84C1-66BDE89E1860}"/>
              </a:ext>
            </a:extLst>
          </p:cNvPr>
          <p:cNvSpPr>
            <a:spLocks noChangeShapeType="1"/>
          </p:cNvSpPr>
          <p:nvPr/>
        </p:nvSpPr>
        <p:spPr bwMode="auto">
          <a:xfrm>
            <a:off x="4248151" y="5719763"/>
            <a:ext cx="0" cy="90488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758" name="Rectangle 230">
            <a:extLst>
              <a:ext uri="{FF2B5EF4-FFF2-40B4-BE49-F238E27FC236}">
                <a16:creationId xmlns:a16="http://schemas.microsoft.com/office/drawing/2014/main" id="{F3A04F6F-23A0-4DE3-9057-5F1686AF93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06863" y="5861050"/>
            <a:ext cx="398463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20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760" name="Line 231">
            <a:extLst>
              <a:ext uri="{FF2B5EF4-FFF2-40B4-BE49-F238E27FC236}">
                <a16:creationId xmlns:a16="http://schemas.microsoft.com/office/drawing/2014/main" id="{2A35E680-4FBB-4788-9A3B-292489D5F036}"/>
              </a:ext>
            </a:extLst>
          </p:cNvPr>
          <p:cNvSpPr>
            <a:spLocks noChangeShapeType="1"/>
          </p:cNvSpPr>
          <p:nvPr/>
        </p:nvSpPr>
        <p:spPr bwMode="auto">
          <a:xfrm>
            <a:off x="6594476" y="5719763"/>
            <a:ext cx="0" cy="90488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762" name="Rectangle 232">
            <a:extLst>
              <a:ext uri="{FF2B5EF4-FFF2-40B4-BE49-F238E27FC236}">
                <a16:creationId xmlns:a16="http://schemas.microsoft.com/office/drawing/2014/main" id="{D2495F0C-332C-409B-8674-CF43DFAD31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53188" y="5861050"/>
            <a:ext cx="398463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40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763" name="Line 233">
            <a:extLst>
              <a:ext uri="{FF2B5EF4-FFF2-40B4-BE49-F238E27FC236}">
                <a16:creationId xmlns:a16="http://schemas.microsoft.com/office/drawing/2014/main" id="{307EE72A-D1A7-4E39-A361-4D57919FC9A0}"/>
              </a:ext>
            </a:extLst>
          </p:cNvPr>
          <p:cNvSpPr>
            <a:spLocks noChangeShapeType="1"/>
          </p:cNvSpPr>
          <p:nvPr/>
        </p:nvSpPr>
        <p:spPr bwMode="auto">
          <a:xfrm>
            <a:off x="8943976" y="5719763"/>
            <a:ext cx="0" cy="90488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764" name="Rectangle 234">
            <a:extLst>
              <a:ext uri="{FF2B5EF4-FFF2-40B4-BE49-F238E27FC236}">
                <a16:creationId xmlns:a16="http://schemas.microsoft.com/office/drawing/2014/main" id="{B71A6FF3-B35D-40E6-B09F-3CACD86030D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802688" y="5861050"/>
            <a:ext cx="398463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60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766" name="Line 235">
            <a:extLst>
              <a:ext uri="{FF2B5EF4-FFF2-40B4-BE49-F238E27FC236}">
                <a16:creationId xmlns:a16="http://schemas.microsoft.com/office/drawing/2014/main" id="{8F6139FF-D71A-4355-B114-221E7EBD1361}"/>
              </a:ext>
            </a:extLst>
          </p:cNvPr>
          <p:cNvSpPr>
            <a:spLocks noChangeShapeType="1"/>
          </p:cNvSpPr>
          <p:nvPr/>
        </p:nvSpPr>
        <p:spPr bwMode="auto">
          <a:xfrm>
            <a:off x="11290301" y="5719763"/>
            <a:ext cx="0" cy="90488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768" name="Rectangle 236">
            <a:extLst>
              <a:ext uri="{FF2B5EF4-FFF2-40B4-BE49-F238E27FC236}">
                <a16:creationId xmlns:a16="http://schemas.microsoft.com/office/drawing/2014/main" id="{92EC8F42-E94A-4172-BFE7-69F5D1DFBD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147426" y="5861050"/>
            <a:ext cx="398463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80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769" name="Rectangle 237">
            <a:extLst>
              <a:ext uri="{FF2B5EF4-FFF2-40B4-BE49-F238E27FC236}">
                <a16:creationId xmlns:a16="http://schemas.microsoft.com/office/drawing/2014/main" id="{521A80DB-716E-4178-8FEE-9C27B0DC274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78463" y="6175375"/>
            <a:ext cx="2400300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Age of Beneficiaries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771" name="Rectangle 238">
            <a:extLst>
              <a:ext uri="{FF2B5EF4-FFF2-40B4-BE49-F238E27FC236}">
                <a16:creationId xmlns:a16="http://schemas.microsoft.com/office/drawing/2014/main" id="{352D9925-7F1E-46C2-8B95-DF44E51FFB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02401" y="444500"/>
            <a:ext cx="484188" cy="904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5300" b="0" i="0" u="none" strike="noStrike" cap="none" normalizeH="0" baseline="0">
                <a:ln>
                  <a:noFill/>
                </a:ln>
                <a:solidFill>
                  <a:srgbClr val="1E2D53"/>
                </a:solidFill>
                <a:effectLst/>
                <a:latin typeface="Arial" panose="020B0604020202020204" pitchFamily="34" charset="0"/>
              </a:rPr>
              <a:t> 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92" name="Rectangle 134">
            <a:extLst>
              <a:ext uri="{FF2B5EF4-FFF2-40B4-BE49-F238E27FC236}">
                <a16:creationId xmlns:a16="http://schemas.microsoft.com/office/drawing/2014/main" id="{77A41D71-E70C-4BDF-9AA7-BF6FB8EF44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0520" y="95828"/>
            <a:ext cx="11250591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>
              <a:defRPr/>
            </a:pPr>
            <a:r>
              <a:rPr lang="en-US" sz="2400" b="1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Direct Investments in Children Historically Had Highest MVPFs</a:t>
            </a:r>
            <a:endParaRPr lang="en-US" sz="2400" dirty="0">
              <a:solidFill>
                <a:srgbClr val="00206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pSp>
        <p:nvGrpSpPr>
          <p:cNvPr id="597" name="Group 596">
            <a:extLst>
              <a:ext uri="{FF2B5EF4-FFF2-40B4-BE49-F238E27FC236}">
                <a16:creationId xmlns:a16="http://schemas.microsoft.com/office/drawing/2014/main" id="{77A010DA-ECFD-40D5-BB79-76BFDB6754BA}"/>
              </a:ext>
            </a:extLst>
          </p:cNvPr>
          <p:cNvGrpSpPr/>
          <p:nvPr/>
        </p:nvGrpSpPr>
        <p:grpSpPr>
          <a:xfrm>
            <a:off x="10535317" y="28140"/>
            <a:ext cx="1556863" cy="3259572"/>
            <a:chOff x="7586394" y="0"/>
            <a:chExt cx="1556863" cy="3259572"/>
          </a:xfrm>
        </p:grpSpPr>
        <p:sp>
          <p:nvSpPr>
            <p:cNvPr id="598" name="Rectangle 597">
              <a:extLst>
                <a:ext uri="{FF2B5EF4-FFF2-40B4-BE49-F238E27FC236}">
                  <a16:creationId xmlns:a16="http://schemas.microsoft.com/office/drawing/2014/main" id="{D640C63C-B9CE-4B40-9A1A-D0D1C0049E37}"/>
                </a:ext>
              </a:extLst>
            </p:cNvPr>
            <p:cNvSpPr/>
            <p:nvPr/>
          </p:nvSpPr>
          <p:spPr>
            <a:xfrm>
              <a:off x="7586394" y="0"/>
              <a:ext cx="1556863" cy="3259572"/>
            </a:xfrm>
            <a:prstGeom prst="rect">
              <a:avLst/>
            </a:prstGeom>
            <a:solidFill>
              <a:sysClr val="window" lastClr="FFFFFF"/>
            </a:solidFill>
            <a:ln w="12700" cap="flat" cmpd="sng" algn="ctr">
              <a:solidFill>
                <a:sysClr val="window" lastClr="FFFFFF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80808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599" name="Group 598">
              <a:extLst>
                <a:ext uri="{FF2B5EF4-FFF2-40B4-BE49-F238E27FC236}">
                  <a16:creationId xmlns:a16="http://schemas.microsoft.com/office/drawing/2014/main" id="{E3B855D0-9AB7-4DDF-BE45-BA5ECB6797D8}"/>
                </a:ext>
              </a:extLst>
            </p:cNvPr>
            <p:cNvGrpSpPr/>
            <p:nvPr/>
          </p:nvGrpSpPr>
          <p:grpSpPr>
            <a:xfrm>
              <a:off x="8932632" y="81907"/>
              <a:ext cx="100013" cy="3092451"/>
              <a:chOff x="7856490" y="119972"/>
              <a:chExt cx="100013" cy="3092451"/>
            </a:xfrm>
          </p:grpSpPr>
          <p:sp>
            <p:nvSpPr>
              <p:cNvPr id="615" name="Oval 239">
                <a:extLst>
                  <a:ext uri="{FF2B5EF4-FFF2-40B4-BE49-F238E27FC236}">
                    <a16:creationId xmlns:a16="http://schemas.microsoft.com/office/drawing/2014/main" id="{BC9DC298-317E-4D98-B3B1-117851C67F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56490" y="119972"/>
                <a:ext cx="100013" cy="93663"/>
              </a:xfrm>
              <a:prstGeom prst="ellipse">
                <a:avLst/>
              </a:prstGeom>
              <a:solidFill>
                <a:srgbClr val="6E8E84"/>
              </a:solidFill>
              <a:ln w="22225">
                <a:solidFill>
                  <a:srgbClr val="6E8E84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80808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16" name="Oval 240">
                <a:extLst>
                  <a:ext uri="{FF2B5EF4-FFF2-40B4-BE49-F238E27FC236}">
                    <a16:creationId xmlns:a16="http://schemas.microsoft.com/office/drawing/2014/main" id="{2262879F-79CA-4D1B-AA05-FAEB34E047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56490" y="346985"/>
                <a:ext cx="100013" cy="100013"/>
              </a:xfrm>
              <a:prstGeom prst="ellipse">
                <a:avLst/>
              </a:prstGeom>
              <a:solidFill>
                <a:srgbClr val="90353B"/>
              </a:solidFill>
              <a:ln w="22225">
                <a:solidFill>
                  <a:srgbClr val="90353B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80808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17" name="Oval 241">
                <a:extLst>
                  <a:ext uri="{FF2B5EF4-FFF2-40B4-BE49-F238E27FC236}">
                    <a16:creationId xmlns:a16="http://schemas.microsoft.com/office/drawing/2014/main" id="{95E27812-9161-4F10-BAA4-488E35B49A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56490" y="578760"/>
                <a:ext cx="100013" cy="95250"/>
              </a:xfrm>
              <a:prstGeom prst="ellipse">
                <a:avLst/>
              </a:prstGeom>
              <a:solidFill>
                <a:srgbClr val="55752F"/>
              </a:solidFill>
              <a:ln w="22225">
                <a:solidFill>
                  <a:srgbClr val="55752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80808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18" name="Oval 242">
                <a:extLst>
                  <a:ext uri="{FF2B5EF4-FFF2-40B4-BE49-F238E27FC236}">
                    <a16:creationId xmlns:a16="http://schemas.microsoft.com/office/drawing/2014/main" id="{67FC4E0C-F289-4288-89B9-EC6F5D46F7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56490" y="812122"/>
                <a:ext cx="100013" cy="93663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80808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19" name="Oval 243">
                <a:extLst>
                  <a:ext uri="{FF2B5EF4-FFF2-40B4-BE49-F238E27FC236}">
                    <a16:creationId xmlns:a16="http://schemas.microsoft.com/office/drawing/2014/main" id="{97BFE43F-8DFA-489B-928A-FBA1EE77F7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56490" y="1039135"/>
                <a:ext cx="100013" cy="100013"/>
              </a:xfrm>
              <a:prstGeom prst="ellipse">
                <a:avLst/>
              </a:prstGeom>
              <a:solidFill>
                <a:srgbClr val="C10534"/>
              </a:solidFill>
              <a:ln w="22225">
                <a:solidFill>
                  <a:srgbClr val="C10534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80808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20" name="Oval 244">
                <a:extLst>
                  <a:ext uri="{FF2B5EF4-FFF2-40B4-BE49-F238E27FC236}">
                    <a16:creationId xmlns:a16="http://schemas.microsoft.com/office/drawing/2014/main" id="{42823AEF-0798-47F5-A284-BAD035D5B4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56490" y="1272497"/>
                <a:ext cx="100013" cy="93663"/>
              </a:xfrm>
              <a:prstGeom prst="ellipse">
                <a:avLst/>
              </a:prstGeom>
              <a:solidFill>
                <a:srgbClr val="938DD2"/>
              </a:solidFill>
              <a:ln w="22225">
                <a:solidFill>
                  <a:srgbClr val="938DD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80808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21" name="Oval 245">
                <a:extLst>
                  <a:ext uri="{FF2B5EF4-FFF2-40B4-BE49-F238E27FC236}">
                    <a16:creationId xmlns:a16="http://schemas.microsoft.com/office/drawing/2014/main" id="{EA5AE6AC-70A4-45D1-9F4B-99AEE874B5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56490" y="1499510"/>
                <a:ext cx="100013" cy="100013"/>
              </a:xfrm>
              <a:prstGeom prst="ellipse">
                <a:avLst/>
              </a:prstGeom>
              <a:solidFill>
                <a:srgbClr val="CAC27E"/>
              </a:solidFill>
              <a:ln w="22225">
                <a:solidFill>
                  <a:srgbClr val="CAC27E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80808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22" name="Oval 246">
                <a:extLst>
                  <a:ext uri="{FF2B5EF4-FFF2-40B4-BE49-F238E27FC236}">
                    <a16:creationId xmlns:a16="http://schemas.microsoft.com/office/drawing/2014/main" id="{5589DC5F-8068-47C6-AE9F-CF62AB6ACD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56490" y="1732872"/>
                <a:ext cx="100013" cy="98425"/>
              </a:xfrm>
              <a:prstGeom prst="ellipse">
                <a:avLst/>
              </a:prstGeom>
              <a:solidFill>
                <a:srgbClr val="7B92A8"/>
              </a:solidFill>
              <a:ln w="22225">
                <a:solidFill>
                  <a:srgbClr val="7B92A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80808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23" name="Oval 247">
                <a:extLst>
                  <a:ext uri="{FF2B5EF4-FFF2-40B4-BE49-F238E27FC236}">
                    <a16:creationId xmlns:a16="http://schemas.microsoft.com/office/drawing/2014/main" id="{1FABA204-87EE-495B-AE4C-43ECC6D2A6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56490" y="1964647"/>
                <a:ext cx="100013" cy="95250"/>
              </a:xfrm>
              <a:prstGeom prst="ellipse">
                <a:avLst/>
              </a:prstGeom>
              <a:solidFill>
                <a:srgbClr val="2D6D66"/>
              </a:solidFill>
              <a:ln w="22225">
                <a:solidFill>
                  <a:srgbClr val="2D6D6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80808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24" name="Oval 248">
                <a:extLst>
                  <a:ext uri="{FF2B5EF4-FFF2-40B4-BE49-F238E27FC236}">
                    <a16:creationId xmlns:a16="http://schemas.microsoft.com/office/drawing/2014/main" id="{76F8EBE2-3B27-4DF2-AC11-72BF7224BA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56490" y="2191660"/>
                <a:ext cx="100013" cy="100013"/>
              </a:xfrm>
              <a:prstGeom prst="ellipse">
                <a:avLst/>
              </a:prstGeom>
              <a:solidFill>
                <a:srgbClr val="A0522D"/>
              </a:solidFill>
              <a:ln w="22225">
                <a:solidFill>
                  <a:srgbClr val="A0522D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80808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25" name="Oval 249">
                <a:extLst>
                  <a:ext uri="{FF2B5EF4-FFF2-40B4-BE49-F238E27FC236}">
                    <a16:creationId xmlns:a16="http://schemas.microsoft.com/office/drawing/2014/main" id="{83BC4F7D-CC84-4264-A045-A80815D903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56490" y="2425022"/>
                <a:ext cx="100013" cy="93663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80808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26" name="Oval 250">
                <a:extLst>
                  <a:ext uri="{FF2B5EF4-FFF2-40B4-BE49-F238E27FC236}">
                    <a16:creationId xmlns:a16="http://schemas.microsoft.com/office/drawing/2014/main" id="{CF9926FF-8F1B-4749-93F7-A1B69F8B49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56490" y="2658385"/>
                <a:ext cx="100013" cy="93663"/>
              </a:xfrm>
              <a:prstGeom prst="ellipse">
                <a:avLst/>
              </a:prstGeom>
              <a:solidFill>
                <a:srgbClr val="FFD200"/>
              </a:solidFill>
              <a:ln w="22225">
                <a:solidFill>
                  <a:srgbClr val="FFD2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80808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27" name="Oval 251">
                <a:extLst>
                  <a:ext uri="{FF2B5EF4-FFF2-40B4-BE49-F238E27FC236}">
                    <a16:creationId xmlns:a16="http://schemas.microsoft.com/office/drawing/2014/main" id="{84101614-7293-42FA-83A8-5FE829CF26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56490" y="2885397"/>
                <a:ext cx="100013" cy="100013"/>
              </a:xfrm>
              <a:prstGeom prst="ellipse">
                <a:avLst/>
              </a:prstGeom>
              <a:solidFill>
                <a:srgbClr val="BFA19C"/>
              </a:solidFill>
              <a:ln w="22225">
                <a:solidFill>
                  <a:srgbClr val="BFA19C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80808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28" name="Oval 252">
                <a:extLst>
                  <a:ext uri="{FF2B5EF4-FFF2-40B4-BE49-F238E27FC236}">
                    <a16:creationId xmlns:a16="http://schemas.microsoft.com/office/drawing/2014/main" id="{A233F2E3-430E-4AB6-B890-9ABABD9DE5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56490" y="3118760"/>
                <a:ext cx="100013" cy="93663"/>
              </a:xfrm>
              <a:prstGeom prst="ellipse">
                <a:avLst/>
              </a:prstGeom>
              <a:solidFill>
                <a:srgbClr val="9C8847"/>
              </a:solidFill>
              <a:ln w="22225">
                <a:solidFill>
                  <a:srgbClr val="9C8847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808080"/>
                  </a:solidFill>
                  <a:effectLst/>
                  <a:uLnTx/>
                  <a:uFillTx/>
                </a:endParaRPr>
              </a:p>
            </p:txBody>
          </p:sp>
        </p:grpSp>
        <p:grpSp>
          <p:nvGrpSpPr>
            <p:cNvPr id="600" name="Group 599">
              <a:extLst>
                <a:ext uri="{FF2B5EF4-FFF2-40B4-BE49-F238E27FC236}">
                  <a16:creationId xmlns:a16="http://schemas.microsoft.com/office/drawing/2014/main" id="{5ACF7FD4-92AF-4025-88FD-59317CE6E6D5}"/>
                </a:ext>
              </a:extLst>
            </p:cNvPr>
            <p:cNvGrpSpPr/>
            <p:nvPr/>
          </p:nvGrpSpPr>
          <p:grpSpPr>
            <a:xfrm>
              <a:off x="7659869" y="33792"/>
              <a:ext cx="1202253" cy="3174414"/>
              <a:chOff x="7906496" y="91397"/>
              <a:chExt cx="1202253" cy="3174414"/>
            </a:xfrm>
          </p:grpSpPr>
          <p:sp>
            <p:nvSpPr>
              <p:cNvPr id="601" name="Rectangle 253">
                <a:extLst>
                  <a:ext uri="{FF2B5EF4-FFF2-40B4-BE49-F238E27FC236}">
                    <a16:creationId xmlns:a16="http://schemas.microsoft.com/office/drawing/2014/main" id="{8CF04F0C-2531-4C97-80D3-658C9FFF81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097253" y="91397"/>
                <a:ext cx="963405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808080"/>
                    </a:solidFill>
                    <a:effectLst/>
                    <a:uLnTx/>
                    <a:uFillTx/>
                    <a:latin typeface="Arial" panose="020B0604020202020204" pitchFamily="34" charset="0"/>
                  </a:rPr>
                  <a:t>Cash Transfers</a:t>
                </a:r>
                <a:endParaRPr kumimoji="0" lang="en-US" alt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808080"/>
                  </a:solidFill>
                  <a:effectLst/>
                  <a:uLnTx/>
                  <a:uFillTx/>
                  <a:latin typeface="Arial" panose="020B0604020202020204" pitchFamily="34" charset="0"/>
                </a:endParaRPr>
              </a:p>
            </p:txBody>
          </p:sp>
          <p:sp>
            <p:nvSpPr>
              <p:cNvPr id="602" name="Rectangle 254">
                <a:extLst>
                  <a:ext uri="{FF2B5EF4-FFF2-40B4-BE49-F238E27FC236}">
                    <a16:creationId xmlns:a16="http://schemas.microsoft.com/office/drawing/2014/main" id="{EF66BAA3-79E5-461D-ABF2-4BE300C622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070002" y="324760"/>
                <a:ext cx="990656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808080"/>
                    </a:solidFill>
                    <a:effectLst/>
                    <a:uLnTx/>
                    <a:uFillTx/>
                    <a:latin typeface="Arial" panose="020B0604020202020204" pitchFamily="34" charset="0"/>
                  </a:rPr>
                  <a:t>Child Education</a:t>
                </a:r>
                <a:endParaRPr kumimoji="0" lang="en-US" alt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808080"/>
                  </a:solidFill>
                  <a:effectLst/>
                  <a:uLnTx/>
                  <a:uFillTx/>
                  <a:latin typeface="Arial" panose="020B0604020202020204" pitchFamily="34" charset="0"/>
                </a:endParaRPr>
              </a:p>
            </p:txBody>
          </p:sp>
          <p:sp>
            <p:nvSpPr>
              <p:cNvPr id="603" name="Rectangle 255">
                <a:extLst>
                  <a:ext uri="{FF2B5EF4-FFF2-40B4-BE49-F238E27FC236}">
                    <a16:creationId xmlns:a16="http://schemas.microsoft.com/office/drawing/2014/main" id="{B25464A7-2789-425C-AB08-66E8CACFD5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219081" y="556535"/>
                <a:ext cx="841577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808080"/>
                    </a:solidFill>
                    <a:effectLst/>
                    <a:uLnTx/>
                    <a:uFillTx/>
                    <a:latin typeface="Arial" panose="020B0604020202020204" pitchFamily="34" charset="0"/>
                  </a:rPr>
                  <a:t>College Adult</a:t>
                </a: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808080"/>
                  </a:solidFill>
                  <a:effectLst/>
                  <a:uLnTx/>
                  <a:uFillTx/>
                  <a:latin typeface="Arial" panose="020B0604020202020204" pitchFamily="34" charset="0"/>
                </a:endParaRPr>
              </a:p>
            </p:txBody>
          </p:sp>
          <p:sp>
            <p:nvSpPr>
              <p:cNvPr id="604" name="Rectangle 256">
                <a:extLst>
                  <a:ext uri="{FF2B5EF4-FFF2-40B4-BE49-F238E27FC236}">
                    <a16:creationId xmlns:a16="http://schemas.microsoft.com/office/drawing/2014/main" id="{281AB532-8B5E-4DDC-8F76-3A25EB092D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265569" y="785135"/>
                <a:ext cx="843180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808080"/>
                    </a:solidFill>
                    <a:effectLst/>
                    <a:uLnTx/>
                    <a:uFillTx/>
                    <a:latin typeface="Arial" panose="020B0604020202020204" pitchFamily="34" charset="0"/>
                  </a:rPr>
                  <a:t>College Child</a:t>
                </a: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808080"/>
                  </a:solidFill>
                  <a:effectLst/>
                  <a:uLnTx/>
                  <a:uFillTx/>
                  <a:latin typeface="Arial" panose="020B0604020202020204" pitchFamily="34" charset="0"/>
                </a:endParaRPr>
              </a:p>
            </p:txBody>
          </p:sp>
          <p:sp>
            <p:nvSpPr>
              <p:cNvPr id="605" name="Rectangle 257">
                <a:extLst>
                  <a:ext uri="{FF2B5EF4-FFF2-40B4-BE49-F238E27FC236}">
                    <a16:creationId xmlns:a16="http://schemas.microsoft.com/office/drawing/2014/main" id="{948F59A5-8B62-457C-ABBE-2E6CD43FC8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261854" y="1016910"/>
                <a:ext cx="831959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808080"/>
                    </a:solidFill>
                    <a:effectLst/>
                    <a:uLnTx/>
                    <a:uFillTx/>
                    <a:latin typeface="Arial" panose="020B0604020202020204" pitchFamily="34" charset="0"/>
                  </a:rPr>
                  <a:t>Disability Ins.</a:t>
                </a: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808080"/>
                  </a:solidFill>
                  <a:effectLst/>
                  <a:uLnTx/>
                  <a:uFillTx/>
                  <a:latin typeface="Arial" panose="020B0604020202020204" pitchFamily="34" charset="0"/>
                </a:endParaRPr>
              </a:p>
            </p:txBody>
          </p:sp>
          <p:sp>
            <p:nvSpPr>
              <p:cNvPr id="606" name="Rectangle 258">
                <a:extLst>
                  <a:ext uri="{FF2B5EF4-FFF2-40B4-BE49-F238E27FC236}">
                    <a16:creationId xmlns:a16="http://schemas.microsoft.com/office/drawing/2014/main" id="{33765690-033F-4135-A805-2E0FDEAA20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291217" y="1250272"/>
                <a:ext cx="769441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808080"/>
                    </a:solidFill>
                    <a:effectLst/>
                    <a:uLnTx/>
                    <a:uFillTx/>
                    <a:latin typeface="Arial" panose="020B0604020202020204" pitchFamily="34" charset="0"/>
                  </a:rPr>
                  <a:t>Health Adult</a:t>
                </a: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808080"/>
                  </a:solidFill>
                  <a:effectLst/>
                  <a:uLnTx/>
                  <a:uFillTx/>
                  <a:latin typeface="Arial" panose="020B0604020202020204" pitchFamily="34" charset="0"/>
                </a:endParaRPr>
              </a:p>
            </p:txBody>
          </p:sp>
          <p:sp>
            <p:nvSpPr>
              <p:cNvPr id="607" name="Rectangle 259">
                <a:extLst>
                  <a:ext uri="{FF2B5EF4-FFF2-40B4-BE49-F238E27FC236}">
                    <a16:creationId xmlns:a16="http://schemas.microsoft.com/office/drawing/2014/main" id="{DEA520DE-634D-424A-9BB9-B1DF352E57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289613" y="1477285"/>
                <a:ext cx="771045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808080"/>
                    </a:solidFill>
                    <a:effectLst/>
                    <a:uLnTx/>
                    <a:uFillTx/>
                    <a:latin typeface="Arial" panose="020B0604020202020204" pitchFamily="34" charset="0"/>
                  </a:rPr>
                  <a:t>Health Child</a:t>
                </a:r>
                <a:endParaRPr kumimoji="0" lang="en-US" alt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808080"/>
                  </a:solidFill>
                  <a:effectLst/>
                  <a:uLnTx/>
                  <a:uFillTx/>
                  <a:latin typeface="Arial" panose="020B0604020202020204" pitchFamily="34" charset="0"/>
                </a:endParaRPr>
              </a:p>
            </p:txBody>
          </p:sp>
          <p:sp>
            <p:nvSpPr>
              <p:cNvPr id="608" name="Rectangle 260">
                <a:extLst>
                  <a:ext uri="{FF2B5EF4-FFF2-40B4-BE49-F238E27FC236}">
                    <a16:creationId xmlns:a16="http://schemas.microsoft.com/office/drawing/2014/main" id="{A54058C0-3746-4C05-875C-90506777AD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906496" y="1703232"/>
                <a:ext cx="1154162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808080"/>
                    </a:solidFill>
                    <a:effectLst/>
                    <a:uLnTx/>
                    <a:uFillTx/>
                    <a:latin typeface="Arial" panose="020B0604020202020204" pitchFamily="34" charset="0"/>
                  </a:rPr>
                  <a:t>Housing Vouchers</a:t>
                </a: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808080"/>
                  </a:solidFill>
                  <a:effectLst/>
                  <a:uLnTx/>
                  <a:uFillTx/>
                  <a:latin typeface="Arial" panose="020B0604020202020204" pitchFamily="34" charset="0"/>
                </a:endParaRPr>
              </a:p>
            </p:txBody>
          </p:sp>
          <p:sp>
            <p:nvSpPr>
              <p:cNvPr id="609" name="Rectangle 261">
                <a:extLst>
                  <a:ext uri="{FF2B5EF4-FFF2-40B4-BE49-F238E27FC236}">
                    <a16:creationId xmlns:a16="http://schemas.microsoft.com/office/drawing/2014/main" id="{20B0CFF2-7D3E-4D50-B6A8-90FB17F3F4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283201" y="1937660"/>
                <a:ext cx="777457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808080"/>
                    </a:solidFill>
                    <a:effectLst/>
                    <a:uLnTx/>
                    <a:uFillTx/>
                    <a:latin typeface="Arial" panose="020B0604020202020204" pitchFamily="34" charset="0"/>
                  </a:rPr>
                  <a:t>Job Training</a:t>
                </a: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808080"/>
                  </a:solidFill>
                  <a:effectLst/>
                  <a:uLnTx/>
                  <a:uFillTx/>
                  <a:latin typeface="Arial" panose="020B0604020202020204" pitchFamily="34" charset="0"/>
                </a:endParaRPr>
              </a:p>
            </p:txBody>
          </p:sp>
          <p:sp>
            <p:nvSpPr>
              <p:cNvPr id="610" name="Rectangle 262">
                <a:extLst>
                  <a:ext uri="{FF2B5EF4-FFF2-40B4-BE49-F238E27FC236}">
                    <a16:creationId xmlns:a16="http://schemas.microsoft.com/office/drawing/2014/main" id="{D84C7461-9753-463A-8588-65B5E27BC3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748072" y="2169435"/>
                <a:ext cx="312586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808080"/>
                    </a:solidFill>
                    <a:effectLst/>
                    <a:uLnTx/>
                    <a:uFillTx/>
                    <a:latin typeface="Arial" panose="020B0604020202020204" pitchFamily="34" charset="0"/>
                  </a:rPr>
                  <a:t>MTO</a:t>
                </a: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808080"/>
                  </a:solidFill>
                  <a:effectLst/>
                  <a:uLnTx/>
                  <a:uFillTx/>
                  <a:latin typeface="Arial" panose="020B0604020202020204" pitchFamily="34" charset="0"/>
                </a:endParaRPr>
              </a:p>
            </p:txBody>
          </p:sp>
          <p:sp>
            <p:nvSpPr>
              <p:cNvPr id="611" name="Rectangle 263">
                <a:extLst>
                  <a:ext uri="{FF2B5EF4-FFF2-40B4-BE49-F238E27FC236}">
                    <a16:creationId xmlns:a16="http://schemas.microsoft.com/office/drawing/2014/main" id="{A78BF700-70DD-473D-8773-6523C3A496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534873" y="2402797"/>
                <a:ext cx="525785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808080"/>
                    </a:solidFill>
                    <a:effectLst/>
                    <a:uLnTx/>
                    <a:uFillTx/>
                    <a:latin typeface="Arial" panose="020B0604020202020204" pitchFamily="34" charset="0"/>
                  </a:rPr>
                  <a:t>Nutrition</a:t>
                </a:r>
                <a:endParaRPr kumimoji="0" lang="en-US" alt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808080"/>
                  </a:solidFill>
                  <a:effectLst/>
                  <a:uLnTx/>
                  <a:uFillTx/>
                  <a:latin typeface="Arial" panose="020B0604020202020204" pitchFamily="34" charset="0"/>
                </a:endParaRPr>
              </a:p>
            </p:txBody>
          </p:sp>
          <p:sp>
            <p:nvSpPr>
              <p:cNvPr id="612" name="Rectangle 264">
                <a:extLst>
                  <a:ext uri="{FF2B5EF4-FFF2-40B4-BE49-F238E27FC236}">
                    <a16:creationId xmlns:a16="http://schemas.microsoft.com/office/drawing/2014/main" id="{871A00E3-74E7-4B5C-AE97-D5776E034F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127135" y="2629536"/>
                <a:ext cx="953787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808080"/>
                    </a:solidFill>
                    <a:effectLst/>
                    <a:uLnTx/>
                    <a:uFillTx/>
                    <a:latin typeface="Arial" panose="020B0604020202020204" pitchFamily="34" charset="0"/>
                  </a:rPr>
                  <a:t>Supp. Sec. Inc.</a:t>
                </a: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808080"/>
                  </a:solidFill>
                  <a:effectLst/>
                  <a:uLnTx/>
                  <a:uFillTx/>
                  <a:latin typeface="Arial" panose="020B0604020202020204" pitchFamily="34" charset="0"/>
                </a:endParaRPr>
              </a:p>
            </p:txBody>
          </p:sp>
          <p:sp>
            <p:nvSpPr>
              <p:cNvPr id="613" name="Rectangle 265">
                <a:extLst>
                  <a:ext uri="{FF2B5EF4-FFF2-40B4-BE49-F238E27FC236}">
                    <a16:creationId xmlns:a16="http://schemas.microsoft.com/office/drawing/2014/main" id="{1A982A72-AD8E-4856-AACE-DCB57AF23D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393809" y="2863172"/>
                <a:ext cx="666849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808080"/>
                    </a:solidFill>
                    <a:effectLst/>
                    <a:uLnTx/>
                    <a:uFillTx/>
                    <a:latin typeface="Arial" panose="020B0604020202020204" pitchFamily="34" charset="0"/>
                  </a:rPr>
                  <a:t>Top Taxes</a:t>
                </a: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808080"/>
                  </a:solidFill>
                  <a:effectLst/>
                  <a:uLnTx/>
                  <a:uFillTx/>
                  <a:latin typeface="Arial" panose="020B0604020202020204" pitchFamily="34" charset="0"/>
                </a:endParaRPr>
              </a:p>
            </p:txBody>
          </p:sp>
          <p:sp>
            <p:nvSpPr>
              <p:cNvPr id="614" name="Rectangle 266">
                <a:extLst>
                  <a:ext uri="{FF2B5EF4-FFF2-40B4-BE49-F238E27FC236}">
                    <a16:creationId xmlns:a16="http://schemas.microsoft.com/office/drawing/2014/main" id="{8EEDAF56-6541-4605-A227-EA2489D205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335592" y="3096534"/>
                <a:ext cx="758221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lang="en-US" altLang="en-US" sz="1100" kern="0" dirty="0" err="1">
                    <a:solidFill>
                      <a:srgbClr val="808080"/>
                    </a:solidFill>
                  </a:rPr>
                  <a:t>Unemp</a:t>
                </a:r>
                <a:r>
                  <a:rPr lang="en-US" altLang="en-US" sz="1100" kern="0" dirty="0">
                    <a:solidFill>
                      <a:srgbClr val="808080"/>
                    </a:solidFill>
                  </a:rPr>
                  <a:t>. Ins.</a:t>
                </a: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808080"/>
                  </a:solidFill>
                  <a:effectLst/>
                  <a:uLnTx/>
                  <a:uFillTx/>
                  <a:latin typeface="Arial" panose="020B0604020202020204" pitchFamily="34" charset="0"/>
                </a:endParaRPr>
              </a:p>
            </p:txBody>
          </p:sp>
        </p:grpSp>
      </p:grpSp>
      <p:grpSp>
        <p:nvGrpSpPr>
          <p:cNvPr id="629" name="Group 628">
            <a:extLst>
              <a:ext uri="{FF2B5EF4-FFF2-40B4-BE49-F238E27FC236}">
                <a16:creationId xmlns:a16="http://schemas.microsoft.com/office/drawing/2014/main" id="{DE1DA0E6-DC9A-4303-B7E6-101656FDEBA6}"/>
              </a:ext>
            </a:extLst>
          </p:cNvPr>
          <p:cNvGrpSpPr/>
          <p:nvPr/>
        </p:nvGrpSpPr>
        <p:grpSpPr>
          <a:xfrm>
            <a:off x="1398052" y="1174749"/>
            <a:ext cx="599024" cy="616982"/>
            <a:chOff x="1398052" y="1174749"/>
            <a:chExt cx="599024" cy="616982"/>
          </a:xfrm>
        </p:grpSpPr>
        <p:sp>
          <p:nvSpPr>
            <p:cNvPr id="630" name="Rectangle 629">
              <a:extLst>
                <a:ext uri="{FF2B5EF4-FFF2-40B4-BE49-F238E27FC236}">
                  <a16:creationId xmlns:a16="http://schemas.microsoft.com/office/drawing/2014/main" id="{7E73C364-7156-4EA3-827A-1CAFA1654EBF}"/>
                </a:ext>
              </a:extLst>
            </p:cNvPr>
            <p:cNvSpPr/>
            <p:nvPr/>
          </p:nvSpPr>
          <p:spPr>
            <a:xfrm>
              <a:off x="1468438" y="1508125"/>
              <a:ext cx="528638" cy="283606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grpSp>
          <p:nvGrpSpPr>
            <p:cNvPr id="631" name="Group 630">
              <a:extLst>
                <a:ext uri="{FF2B5EF4-FFF2-40B4-BE49-F238E27FC236}">
                  <a16:creationId xmlns:a16="http://schemas.microsoft.com/office/drawing/2014/main" id="{A0163746-6B61-4323-BC5F-F3ECB8C869E6}"/>
                </a:ext>
              </a:extLst>
            </p:cNvPr>
            <p:cNvGrpSpPr/>
            <p:nvPr/>
          </p:nvGrpSpPr>
          <p:grpSpPr>
            <a:xfrm>
              <a:off x="1674813" y="1573079"/>
              <a:ext cx="166687" cy="149224"/>
              <a:chOff x="1462882" y="1471634"/>
              <a:chExt cx="166687" cy="149224"/>
            </a:xfrm>
          </p:grpSpPr>
          <p:cxnSp>
            <p:nvCxnSpPr>
              <p:cNvPr id="633" name="Straight Connector 632">
                <a:extLst>
                  <a:ext uri="{FF2B5EF4-FFF2-40B4-BE49-F238E27FC236}">
                    <a16:creationId xmlns:a16="http://schemas.microsoft.com/office/drawing/2014/main" id="{0EBCB9F6-0DAF-4086-8ABF-E4BA8F45B664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546225" y="1512888"/>
                <a:ext cx="0" cy="60326"/>
              </a:xfrm>
              <a:prstGeom prst="line">
                <a:avLst/>
              </a:prstGeom>
              <a:ln w="3810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34" name="Straight Connector 633">
                <a:extLst>
                  <a:ext uri="{FF2B5EF4-FFF2-40B4-BE49-F238E27FC236}">
                    <a16:creationId xmlns:a16="http://schemas.microsoft.com/office/drawing/2014/main" id="{C934CA65-577D-43EE-83D5-927286B45F96}"/>
                  </a:ext>
                </a:extLst>
              </p:cNvPr>
              <p:cNvCxnSpPr/>
              <p:nvPr/>
            </p:nvCxnSpPr>
            <p:spPr>
              <a:xfrm flipV="1">
                <a:off x="1462882" y="1471634"/>
                <a:ext cx="166687" cy="83364"/>
              </a:xfrm>
              <a:prstGeom prst="line">
                <a:avLst/>
              </a:prstGeom>
              <a:ln w="19050">
                <a:solidFill>
                  <a:srgbClr val="80808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35" name="Straight Connector 634">
                <a:extLst>
                  <a:ext uri="{FF2B5EF4-FFF2-40B4-BE49-F238E27FC236}">
                    <a16:creationId xmlns:a16="http://schemas.microsoft.com/office/drawing/2014/main" id="{524BC289-DDD9-4857-8A93-8A8D7E1B0324}"/>
                  </a:ext>
                </a:extLst>
              </p:cNvPr>
              <p:cNvCxnSpPr/>
              <p:nvPr/>
            </p:nvCxnSpPr>
            <p:spPr>
              <a:xfrm flipV="1">
                <a:off x="1462882" y="1537494"/>
                <a:ext cx="166687" cy="83364"/>
              </a:xfrm>
              <a:prstGeom prst="line">
                <a:avLst/>
              </a:prstGeom>
              <a:ln w="19050">
                <a:solidFill>
                  <a:srgbClr val="80808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632" name="Rectangle 176">
              <a:extLst>
                <a:ext uri="{FF2B5EF4-FFF2-40B4-BE49-F238E27FC236}">
                  <a16:creationId xmlns:a16="http://schemas.microsoft.com/office/drawing/2014/main" id="{81A95933-3A48-4FCA-8446-64484DBE5A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98052" y="1174749"/>
              <a:ext cx="219612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80808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+mn-cs"/>
                </a:rPr>
                <a:t>∞</a:t>
              </a: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80808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</p:grpSp>
      <p:sp>
        <p:nvSpPr>
          <p:cNvPr id="2815" name="Rectangle 34">
            <a:extLst>
              <a:ext uri="{FF2B5EF4-FFF2-40B4-BE49-F238E27FC236}">
                <a16:creationId xmlns:a16="http://schemas.microsoft.com/office/drawing/2014/main" id="{F6AD4D46-9CA8-4477-A4B1-8730A90F59F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66901" y="1682750"/>
            <a:ext cx="1111250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Perry Preschool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cxnSp>
        <p:nvCxnSpPr>
          <p:cNvPr id="356" name="Straight Connector 355">
            <a:extLst>
              <a:ext uri="{FF2B5EF4-FFF2-40B4-BE49-F238E27FC236}">
                <a16:creationId xmlns:a16="http://schemas.microsoft.com/office/drawing/2014/main" id="{EEE52776-4E98-4638-B044-78B6B1FC2CA9}"/>
              </a:ext>
            </a:extLst>
          </p:cNvPr>
          <p:cNvCxnSpPr>
            <a:cxnSpLocks/>
          </p:cNvCxnSpPr>
          <p:nvPr/>
        </p:nvCxnSpPr>
        <p:spPr>
          <a:xfrm flipH="1">
            <a:off x="2124076" y="2049972"/>
            <a:ext cx="44117" cy="85216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39" name="Straight Connector 638">
            <a:extLst>
              <a:ext uri="{FF2B5EF4-FFF2-40B4-BE49-F238E27FC236}">
                <a16:creationId xmlns:a16="http://schemas.microsoft.com/office/drawing/2014/main" id="{BEAFA70B-4F7D-427D-AFB2-692F3A892D70}"/>
              </a:ext>
            </a:extLst>
          </p:cNvPr>
          <p:cNvCxnSpPr>
            <a:cxnSpLocks/>
          </p:cNvCxnSpPr>
          <p:nvPr/>
        </p:nvCxnSpPr>
        <p:spPr>
          <a:xfrm>
            <a:off x="2285041" y="1852569"/>
            <a:ext cx="56690" cy="57970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41" name="Straight Connector 640">
            <a:extLst>
              <a:ext uri="{FF2B5EF4-FFF2-40B4-BE49-F238E27FC236}">
                <a16:creationId xmlns:a16="http://schemas.microsoft.com/office/drawing/2014/main" id="{0AA455CE-33AF-4A7E-8B15-195796184C4F}"/>
              </a:ext>
            </a:extLst>
          </p:cNvPr>
          <p:cNvCxnSpPr>
            <a:cxnSpLocks/>
          </p:cNvCxnSpPr>
          <p:nvPr/>
        </p:nvCxnSpPr>
        <p:spPr>
          <a:xfrm flipV="1">
            <a:off x="2909889" y="2052637"/>
            <a:ext cx="2896" cy="116460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45" name="Straight Connector 644">
            <a:extLst>
              <a:ext uri="{FF2B5EF4-FFF2-40B4-BE49-F238E27FC236}">
                <a16:creationId xmlns:a16="http://schemas.microsoft.com/office/drawing/2014/main" id="{9B23F794-5318-42DC-BA7B-BFAB202EA49E}"/>
              </a:ext>
            </a:extLst>
          </p:cNvPr>
          <p:cNvCxnSpPr>
            <a:cxnSpLocks/>
          </p:cNvCxnSpPr>
          <p:nvPr/>
        </p:nvCxnSpPr>
        <p:spPr>
          <a:xfrm flipH="1" flipV="1">
            <a:off x="1815447" y="1128426"/>
            <a:ext cx="70644" cy="178879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47" name="Straight Connector 646">
            <a:extLst>
              <a:ext uri="{FF2B5EF4-FFF2-40B4-BE49-F238E27FC236}">
                <a16:creationId xmlns:a16="http://schemas.microsoft.com/office/drawing/2014/main" id="{660C3F85-6BC9-4BAD-A208-CD4C94F76904}"/>
              </a:ext>
            </a:extLst>
          </p:cNvPr>
          <p:cNvCxnSpPr>
            <a:cxnSpLocks/>
          </p:cNvCxnSpPr>
          <p:nvPr/>
        </p:nvCxnSpPr>
        <p:spPr>
          <a:xfrm flipH="1" flipV="1">
            <a:off x="3600451" y="1889125"/>
            <a:ext cx="66020" cy="50659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49" name="Straight Connector 648">
            <a:extLst>
              <a:ext uri="{FF2B5EF4-FFF2-40B4-BE49-F238E27FC236}">
                <a16:creationId xmlns:a16="http://schemas.microsoft.com/office/drawing/2014/main" id="{7D2D0841-3C8F-4B46-BD8E-B0EFF168F416}"/>
              </a:ext>
            </a:extLst>
          </p:cNvPr>
          <p:cNvCxnSpPr>
            <a:cxnSpLocks/>
          </p:cNvCxnSpPr>
          <p:nvPr/>
        </p:nvCxnSpPr>
        <p:spPr>
          <a:xfrm flipH="1" flipV="1">
            <a:off x="4278313" y="3400266"/>
            <a:ext cx="64474" cy="81121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53" name="Straight Connector 652">
            <a:extLst>
              <a:ext uri="{FF2B5EF4-FFF2-40B4-BE49-F238E27FC236}">
                <a16:creationId xmlns:a16="http://schemas.microsoft.com/office/drawing/2014/main" id="{CCC57DDE-C33C-40C1-9A1D-E2251F33FA90}"/>
              </a:ext>
            </a:extLst>
          </p:cNvPr>
          <p:cNvCxnSpPr>
            <a:cxnSpLocks/>
          </p:cNvCxnSpPr>
          <p:nvPr/>
        </p:nvCxnSpPr>
        <p:spPr>
          <a:xfrm flipH="1" flipV="1">
            <a:off x="4851645" y="3146424"/>
            <a:ext cx="285019" cy="453313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56" name="Straight Connector 655">
            <a:extLst>
              <a:ext uri="{FF2B5EF4-FFF2-40B4-BE49-F238E27FC236}">
                <a16:creationId xmlns:a16="http://schemas.microsoft.com/office/drawing/2014/main" id="{699FBFE2-3986-4D5E-AB3F-4E54EF706427}"/>
              </a:ext>
            </a:extLst>
          </p:cNvPr>
          <p:cNvCxnSpPr>
            <a:cxnSpLocks/>
          </p:cNvCxnSpPr>
          <p:nvPr/>
        </p:nvCxnSpPr>
        <p:spPr>
          <a:xfrm flipH="1" flipV="1">
            <a:off x="4600270" y="3265844"/>
            <a:ext cx="230861" cy="452877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58" name="Straight Connector 657">
            <a:extLst>
              <a:ext uri="{FF2B5EF4-FFF2-40B4-BE49-F238E27FC236}">
                <a16:creationId xmlns:a16="http://schemas.microsoft.com/office/drawing/2014/main" id="{0E56A890-884F-4258-9F89-4A4931A7BE23}"/>
              </a:ext>
            </a:extLst>
          </p:cNvPr>
          <p:cNvCxnSpPr>
            <a:cxnSpLocks/>
          </p:cNvCxnSpPr>
          <p:nvPr/>
        </p:nvCxnSpPr>
        <p:spPr>
          <a:xfrm flipH="1" flipV="1">
            <a:off x="3851275" y="3971706"/>
            <a:ext cx="1111252" cy="134965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60" name="Straight Connector 659">
            <a:extLst>
              <a:ext uri="{FF2B5EF4-FFF2-40B4-BE49-F238E27FC236}">
                <a16:creationId xmlns:a16="http://schemas.microsoft.com/office/drawing/2014/main" id="{16798ED1-585F-42E3-A46C-DE8A8937B579}"/>
              </a:ext>
            </a:extLst>
          </p:cNvPr>
          <p:cNvCxnSpPr>
            <a:cxnSpLocks/>
          </p:cNvCxnSpPr>
          <p:nvPr/>
        </p:nvCxnSpPr>
        <p:spPr>
          <a:xfrm flipH="1" flipV="1">
            <a:off x="3532188" y="4265203"/>
            <a:ext cx="966789" cy="94880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62" name="Straight Connector 661">
            <a:extLst>
              <a:ext uri="{FF2B5EF4-FFF2-40B4-BE49-F238E27FC236}">
                <a16:creationId xmlns:a16="http://schemas.microsoft.com/office/drawing/2014/main" id="{FC85AB2D-7D6F-42B3-BE1B-3C0BCD4865E0}"/>
              </a:ext>
            </a:extLst>
          </p:cNvPr>
          <p:cNvCxnSpPr>
            <a:cxnSpLocks/>
          </p:cNvCxnSpPr>
          <p:nvPr/>
        </p:nvCxnSpPr>
        <p:spPr>
          <a:xfrm flipH="1">
            <a:off x="3298824" y="4537870"/>
            <a:ext cx="77789" cy="12700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66" name="Straight Connector 665">
            <a:extLst>
              <a:ext uri="{FF2B5EF4-FFF2-40B4-BE49-F238E27FC236}">
                <a16:creationId xmlns:a16="http://schemas.microsoft.com/office/drawing/2014/main" id="{DBA4D965-B1A0-4189-B259-6D3B7EFC7C21}"/>
              </a:ext>
            </a:extLst>
          </p:cNvPr>
          <p:cNvCxnSpPr>
            <a:cxnSpLocks/>
          </p:cNvCxnSpPr>
          <p:nvPr/>
        </p:nvCxnSpPr>
        <p:spPr>
          <a:xfrm flipH="1" flipV="1">
            <a:off x="3423445" y="4402336"/>
            <a:ext cx="508002" cy="107567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68" name="Straight Connector 667">
            <a:extLst>
              <a:ext uri="{FF2B5EF4-FFF2-40B4-BE49-F238E27FC236}">
                <a16:creationId xmlns:a16="http://schemas.microsoft.com/office/drawing/2014/main" id="{FCF6339C-D196-4BEF-AED3-B841B427E123}"/>
              </a:ext>
            </a:extLst>
          </p:cNvPr>
          <p:cNvCxnSpPr>
            <a:cxnSpLocks/>
          </p:cNvCxnSpPr>
          <p:nvPr/>
        </p:nvCxnSpPr>
        <p:spPr>
          <a:xfrm flipH="1">
            <a:off x="3208338" y="4628961"/>
            <a:ext cx="735014" cy="70040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70" name="Straight Connector 669">
            <a:extLst>
              <a:ext uri="{FF2B5EF4-FFF2-40B4-BE49-F238E27FC236}">
                <a16:creationId xmlns:a16="http://schemas.microsoft.com/office/drawing/2014/main" id="{5BD8B8C1-5041-4B3C-9DA9-CCE9EAFC89EA}"/>
              </a:ext>
            </a:extLst>
          </p:cNvPr>
          <p:cNvCxnSpPr>
            <a:cxnSpLocks/>
          </p:cNvCxnSpPr>
          <p:nvPr/>
        </p:nvCxnSpPr>
        <p:spPr>
          <a:xfrm flipH="1">
            <a:off x="3013076" y="4725017"/>
            <a:ext cx="1249363" cy="83522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72" name="Straight Connector 671">
            <a:extLst>
              <a:ext uri="{FF2B5EF4-FFF2-40B4-BE49-F238E27FC236}">
                <a16:creationId xmlns:a16="http://schemas.microsoft.com/office/drawing/2014/main" id="{8AE02B5D-8B70-43DA-B640-B10336F521D8}"/>
              </a:ext>
            </a:extLst>
          </p:cNvPr>
          <p:cNvCxnSpPr>
            <a:cxnSpLocks/>
          </p:cNvCxnSpPr>
          <p:nvPr/>
        </p:nvCxnSpPr>
        <p:spPr>
          <a:xfrm flipH="1">
            <a:off x="3960813" y="4815682"/>
            <a:ext cx="101603" cy="16670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76" name="Straight Connector 675">
            <a:extLst>
              <a:ext uri="{FF2B5EF4-FFF2-40B4-BE49-F238E27FC236}">
                <a16:creationId xmlns:a16="http://schemas.microsoft.com/office/drawing/2014/main" id="{DEAFC5FB-D158-4475-A263-7D510F899633}"/>
              </a:ext>
            </a:extLst>
          </p:cNvPr>
          <p:cNvCxnSpPr>
            <a:cxnSpLocks/>
          </p:cNvCxnSpPr>
          <p:nvPr/>
        </p:nvCxnSpPr>
        <p:spPr>
          <a:xfrm flipH="1">
            <a:off x="3717927" y="4918471"/>
            <a:ext cx="295278" cy="74218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77" name="Straight Connector 676">
            <a:extLst>
              <a:ext uri="{FF2B5EF4-FFF2-40B4-BE49-F238E27FC236}">
                <a16:creationId xmlns:a16="http://schemas.microsoft.com/office/drawing/2014/main" id="{C50A051E-C2A0-487C-B2B6-4E92A6858C42}"/>
              </a:ext>
            </a:extLst>
          </p:cNvPr>
          <p:cNvCxnSpPr>
            <a:cxnSpLocks/>
          </p:cNvCxnSpPr>
          <p:nvPr/>
        </p:nvCxnSpPr>
        <p:spPr>
          <a:xfrm flipH="1">
            <a:off x="3773486" y="5112156"/>
            <a:ext cx="245271" cy="13883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79" name="Straight Connector 678">
            <a:extLst>
              <a:ext uri="{FF2B5EF4-FFF2-40B4-BE49-F238E27FC236}">
                <a16:creationId xmlns:a16="http://schemas.microsoft.com/office/drawing/2014/main" id="{14C27EE0-313D-4608-9878-342D9992547A}"/>
              </a:ext>
            </a:extLst>
          </p:cNvPr>
          <p:cNvCxnSpPr>
            <a:cxnSpLocks/>
          </p:cNvCxnSpPr>
          <p:nvPr/>
        </p:nvCxnSpPr>
        <p:spPr>
          <a:xfrm flipV="1">
            <a:off x="9988917" y="4306707"/>
            <a:ext cx="166777" cy="61301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81" name="Straight Connector 680">
            <a:extLst>
              <a:ext uri="{FF2B5EF4-FFF2-40B4-BE49-F238E27FC236}">
                <a16:creationId xmlns:a16="http://schemas.microsoft.com/office/drawing/2014/main" id="{C3B1C196-52DF-4DF6-94E4-C74E7256EEDD}"/>
              </a:ext>
            </a:extLst>
          </p:cNvPr>
          <p:cNvCxnSpPr>
            <a:cxnSpLocks/>
          </p:cNvCxnSpPr>
          <p:nvPr/>
        </p:nvCxnSpPr>
        <p:spPr>
          <a:xfrm>
            <a:off x="10121375" y="4447383"/>
            <a:ext cx="103809" cy="13272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83" name="Straight Connector 682">
            <a:extLst>
              <a:ext uri="{FF2B5EF4-FFF2-40B4-BE49-F238E27FC236}">
                <a16:creationId xmlns:a16="http://schemas.microsoft.com/office/drawing/2014/main" id="{3C26D3A9-BEAE-49F0-B537-9F3934161CB2}"/>
              </a:ext>
            </a:extLst>
          </p:cNvPr>
          <p:cNvCxnSpPr>
            <a:cxnSpLocks/>
          </p:cNvCxnSpPr>
          <p:nvPr/>
        </p:nvCxnSpPr>
        <p:spPr>
          <a:xfrm flipV="1">
            <a:off x="8312153" y="5458024"/>
            <a:ext cx="101598" cy="45840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86" name="Straight Connector 685">
            <a:extLst>
              <a:ext uri="{FF2B5EF4-FFF2-40B4-BE49-F238E27FC236}">
                <a16:creationId xmlns:a16="http://schemas.microsoft.com/office/drawing/2014/main" id="{2B4B436A-E677-49DD-A463-31C5924E2241}"/>
              </a:ext>
            </a:extLst>
          </p:cNvPr>
          <p:cNvCxnSpPr>
            <a:cxnSpLocks/>
          </p:cNvCxnSpPr>
          <p:nvPr/>
        </p:nvCxnSpPr>
        <p:spPr>
          <a:xfrm>
            <a:off x="8234364" y="5045870"/>
            <a:ext cx="199232" cy="186530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0" name="Straight Connector 689">
            <a:extLst>
              <a:ext uri="{FF2B5EF4-FFF2-40B4-BE49-F238E27FC236}">
                <a16:creationId xmlns:a16="http://schemas.microsoft.com/office/drawing/2014/main" id="{F0C4AA11-576F-420E-993E-2E411E1BF0F8}"/>
              </a:ext>
            </a:extLst>
          </p:cNvPr>
          <p:cNvCxnSpPr>
            <a:cxnSpLocks/>
          </p:cNvCxnSpPr>
          <p:nvPr/>
        </p:nvCxnSpPr>
        <p:spPr>
          <a:xfrm>
            <a:off x="8626475" y="5016660"/>
            <a:ext cx="569399" cy="148273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6" name="Straight Connector 695">
            <a:extLst>
              <a:ext uri="{FF2B5EF4-FFF2-40B4-BE49-F238E27FC236}">
                <a16:creationId xmlns:a16="http://schemas.microsoft.com/office/drawing/2014/main" id="{1BAC02A4-8998-4D25-ABE7-02DD7ED56329}"/>
              </a:ext>
            </a:extLst>
          </p:cNvPr>
          <p:cNvCxnSpPr>
            <a:cxnSpLocks/>
          </p:cNvCxnSpPr>
          <p:nvPr/>
        </p:nvCxnSpPr>
        <p:spPr>
          <a:xfrm flipH="1" flipV="1">
            <a:off x="4329113" y="4440238"/>
            <a:ext cx="258764" cy="55182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8" name="Straight Connector 697">
            <a:extLst>
              <a:ext uri="{FF2B5EF4-FFF2-40B4-BE49-F238E27FC236}">
                <a16:creationId xmlns:a16="http://schemas.microsoft.com/office/drawing/2014/main" id="{8AD3CD36-DDD2-4F52-94D9-BA184D43E809}"/>
              </a:ext>
            </a:extLst>
          </p:cNvPr>
          <p:cNvCxnSpPr>
            <a:cxnSpLocks/>
          </p:cNvCxnSpPr>
          <p:nvPr/>
        </p:nvCxnSpPr>
        <p:spPr>
          <a:xfrm flipH="1" flipV="1">
            <a:off x="4906168" y="4296695"/>
            <a:ext cx="138907" cy="126905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0" name="Straight Connector 699">
            <a:extLst>
              <a:ext uri="{FF2B5EF4-FFF2-40B4-BE49-F238E27FC236}">
                <a16:creationId xmlns:a16="http://schemas.microsoft.com/office/drawing/2014/main" id="{A7D65598-5373-48C6-BAC0-29A358B972F9}"/>
              </a:ext>
            </a:extLst>
          </p:cNvPr>
          <p:cNvCxnSpPr>
            <a:cxnSpLocks/>
          </p:cNvCxnSpPr>
          <p:nvPr/>
        </p:nvCxnSpPr>
        <p:spPr>
          <a:xfrm flipH="1" flipV="1">
            <a:off x="5175119" y="4025197"/>
            <a:ext cx="26348" cy="132321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2" name="Straight Connector 701">
            <a:extLst>
              <a:ext uri="{FF2B5EF4-FFF2-40B4-BE49-F238E27FC236}">
                <a16:creationId xmlns:a16="http://schemas.microsoft.com/office/drawing/2014/main" id="{47507A51-2731-4312-B1BE-6FEB165B2129}"/>
              </a:ext>
            </a:extLst>
          </p:cNvPr>
          <p:cNvCxnSpPr>
            <a:cxnSpLocks/>
          </p:cNvCxnSpPr>
          <p:nvPr/>
        </p:nvCxnSpPr>
        <p:spPr>
          <a:xfrm flipH="1">
            <a:off x="5157788" y="4380694"/>
            <a:ext cx="106365" cy="263513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4" name="Straight Connector 703">
            <a:extLst>
              <a:ext uri="{FF2B5EF4-FFF2-40B4-BE49-F238E27FC236}">
                <a16:creationId xmlns:a16="http://schemas.microsoft.com/office/drawing/2014/main" id="{39D6300E-CEA6-4838-822C-18E686CC28CA}"/>
              </a:ext>
            </a:extLst>
          </p:cNvPr>
          <p:cNvCxnSpPr>
            <a:cxnSpLocks/>
          </p:cNvCxnSpPr>
          <p:nvPr/>
        </p:nvCxnSpPr>
        <p:spPr>
          <a:xfrm flipH="1">
            <a:off x="5224065" y="4524181"/>
            <a:ext cx="149623" cy="235969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11" name="Straight Connector 710">
            <a:extLst>
              <a:ext uri="{FF2B5EF4-FFF2-40B4-BE49-F238E27FC236}">
                <a16:creationId xmlns:a16="http://schemas.microsoft.com/office/drawing/2014/main" id="{4056824F-E449-4D55-B91D-DFD4F319D841}"/>
              </a:ext>
            </a:extLst>
          </p:cNvPr>
          <p:cNvCxnSpPr>
            <a:cxnSpLocks/>
          </p:cNvCxnSpPr>
          <p:nvPr/>
        </p:nvCxnSpPr>
        <p:spPr>
          <a:xfrm flipH="1">
            <a:off x="5414963" y="4652627"/>
            <a:ext cx="68462" cy="293641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13" name="Straight Connector 712">
            <a:extLst>
              <a:ext uri="{FF2B5EF4-FFF2-40B4-BE49-F238E27FC236}">
                <a16:creationId xmlns:a16="http://schemas.microsoft.com/office/drawing/2014/main" id="{2E152A93-32EC-4922-A057-2214E7F41980}"/>
              </a:ext>
            </a:extLst>
          </p:cNvPr>
          <p:cNvCxnSpPr>
            <a:cxnSpLocks/>
          </p:cNvCxnSpPr>
          <p:nvPr/>
        </p:nvCxnSpPr>
        <p:spPr>
          <a:xfrm>
            <a:off x="5133876" y="3013098"/>
            <a:ext cx="382687" cy="1424736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19" name="Straight Connector 718">
            <a:extLst>
              <a:ext uri="{FF2B5EF4-FFF2-40B4-BE49-F238E27FC236}">
                <a16:creationId xmlns:a16="http://schemas.microsoft.com/office/drawing/2014/main" id="{DD22360A-FEE8-4701-9ADB-AC3781588EFF}"/>
              </a:ext>
            </a:extLst>
          </p:cNvPr>
          <p:cNvCxnSpPr>
            <a:cxnSpLocks/>
          </p:cNvCxnSpPr>
          <p:nvPr/>
        </p:nvCxnSpPr>
        <p:spPr>
          <a:xfrm flipH="1">
            <a:off x="5852190" y="2994025"/>
            <a:ext cx="78691" cy="1015973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23" name="Straight Connector 722">
            <a:extLst>
              <a:ext uri="{FF2B5EF4-FFF2-40B4-BE49-F238E27FC236}">
                <a16:creationId xmlns:a16="http://schemas.microsoft.com/office/drawing/2014/main" id="{E81D6438-F069-467E-8CB0-AB49341062E4}"/>
              </a:ext>
            </a:extLst>
          </p:cNvPr>
          <p:cNvCxnSpPr>
            <a:cxnSpLocks/>
          </p:cNvCxnSpPr>
          <p:nvPr/>
        </p:nvCxnSpPr>
        <p:spPr>
          <a:xfrm flipH="1">
            <a:off x="5586414" y="4785510"/>
            <a:ext cx="100115" cy="282999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24" name="Straight Connector 723">
            <a:extLst>
              <a:ext uri="{FF2B5EF4-FFF2-40B4-BE49-F238E27FC236}">
                <a16:creationId xmlns:a16="http://schemas.microsoft.com/office/drawing/2014/main" id="{13C7FC08-9B65-459A-B90D-CB40BA975EB6}"/>
              </a:ext>
            </a:extLst>
          </p:cNvPr>
          <p:cNvCxnSpPr>
            <a:cxnSpLocks/>
          </p:cNvCxnSpPr>
          <p:nvPr/>
        </p:nvCxnSpPr>
        <p:spPr>
          <a:xfrm flipH="1">
            <a:off x="5686529" y="4803865"/>
            <a:ext cx="43652" cy="428535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27" name="Straight Connector 726">
            <a:extLst>
              <a:ext uri="{FF2B5EF4-FFF2-40B4-BE49-F238E27FC236}">
                <a16:creationId xmlns:a16="http://schemas.microsoft.com/office/drawing/2014/main" id="{DDC8BAB3-078E-4579-ABF9-D8446FB42EF5}"/>
              </a:ext>
            </a:extLst>
          </p:cNvPr>
          <p:cNvCxnSpPr>
            <a:cxnSpLocks/>
          </p:cNvCxnSpPr>
          <p:nvPr/>
        </p:nvCxnSpPr>
        <p:spPr>
          <a:xfrm>
            <a:off x="5952985" y="4991102"/>
            <a:ext cx="10459" cy="527785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28" name="Straight Connector 727">
            <a:extLst>
              <a:ext uri="{FF2B5EF4-FFF2-40B4-BE49-F238E27FC236}">
                <a16:creationId xmlns:a16="http://schemas.microsoft.com/office/drawing/2014/main" id="{A86F3444-B687-4976-8E21-9148F75DF25D}"/>
              </a:ext>
            </a:extLst>
          </p:cNvPr>
          <p:cNvCxnSpPr>
            <a:cxnSpLocks/>
          </p:cNvCxnSpPr>
          <p:nvPr/>
        </p:nvCxnSpPr>
        <p:spPr>
          <a:xfrm>
            <a:off x="5838535" y="4781172"/>
            <a:ext cx="0" cy="600305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33" name="Straight Connector 732">
            <a:extLst>
              <a:ext uri="{FF2B5EF4-FFF2-40B4-BE49-F238E27FC236}">
                <a16:creationId xmlns:a16="http://schemas.microsoft.com/office/drawing/2014/main" id="{55EA7BE4-E4AB-433F-8EEF-85B42E4C099E}"/>
              </a:ext>
            </a:extLst>
          </p:cNvPr>
          <p:cNvCxnSpPr>
            <a:cxnSpLocks/>
          </p:cNvCxnSpPr>
          <p:nvPr/>
        </p:nvCxnSpPr>
        <p:spPr>
          <a:xfrm>
            <a:off x="6042678" y="4819592"/>
            <a:ext cx="65426" cy="550920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36" name="Straight Connector 735">
            <a:extLst>
              <a:ext uri="{FF2B5EF4-FFF2-40B4-BE49-F238E27FC236}">
                <a16:creationId xmlns:a16="http://schemas.microsoft.com/office/drawing/2014/main" id="{14C41C28-4A0B-4C6A-981F-9D78D3B6B6BC}"/>
              </a:ext>
            </a:extLst>
          </p:cNvPr>
          <p:cNvCxnSpPr>
            <a:cxnSpLocks/>
          </p:cNvCxnSpPr>
          <p:nvPr/>
        </p:nvCxnSpPr>
        <p:spPr>
          <a:xfrm>
            <a:off x="5419727" y="3171824"/>
            <a:ext cx="234838" cy="1092949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37" name="Straight Connector 736">
            <a:extLst>
              <a:ext uri="{FF2B5EF4-FFF2-40B4-BE49-F238E27FC236}">
                <a16:creationId xmlns:a16="http://schemas.microsoft.com/office/drawing/2014/main" id="{EABA3EA4-7B3A-411B-A41F-1E644B4B29A0}"/>
              </a:ext>
            </a:extLst>
          </p:cNvPr>
          <p:cNvCxnSpPr>
            <a:cxnSpLocks/>
          </p:cNvCxnSpPr>
          <p:nvPr/>
        </p:nvCxnSpPr>
        <p:spPr>
          <a:xfrm>
            <a:off x="5688014" y="3487738"/>
            <a:ext cx="119118" cy="859259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39" name="Straight Connector 738">
            <a:extLst>
              <a:ext uri="{FF2B5EF4-FFF2-40B4-BE49-F238E27FC236}">
                <a16:creationId xmlns:a16="http://schemas.microsoft.com/office/drawing/2014/main" id="{AFD0C713-DA39-4DAD-95D5-6FC2F1DA445B}"/>
              </a:ext>
            </a:extLst>
          </p:cNvPr>
          <p:cNvCxnSpPr>
            <a:cxnSpLocks/>
          </p:cNvCxnSpPr>
          <p:nvPr/>
        </p:nvCxnSpPr>
        <p:spPr>
          <a:xfrm flipH="1">
            <a:off x="5913685" y="3131752"/>
            <a:ext cx="284713" cy="998924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40" name="Straight Connector 739">
            <a:extLst>
              <a:ext uri="{FF2B5EF4-FFF2-40B4-BE49-F238E27FC236}">
                <a16:creationId xmlns:a16="http://schemas.microsoft.com/office/drawing/2014/main" id="{2C1CC909-7C24-4794-ABE3-9458FC1CAF6B}"/>
              </a:ext>
            </a:extLst>
          </p:cNvPr>
          <p:cNvCxnSpPr>
            <a:cxnSpLocks/>
          </p:cNvCxnSpPr>
          <p:nvPr/>
        </p:nvCxnSpPr>
        <p:spPr>
          <a:xfrm flipH="1">
            <a:off x="6090690" y="3364345"/>
            <a:ext cx="332317" cy="931815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42" name="Straight Connector 741">
            <a:extLst>
              <a:ext uri="{FF2B5EF4-FFF2-40B4-BE49-F238E27FC236}">
                <a16:creationId xmlns:a16="http://schemas.microsoft.com/office/drawing/2014/main" id="{46700DD0-169D-4E37-9B5F-AA0AF3A25665}"/>
              </a:ext>
            </a:extLst>
          </p:cNvPr>
          <p:cNvCxnSpPr>
            <a:cxnSpLocks/>
          </p:cNvCxnSpPr>
          <p:nvPr/>
        </p:nvCxnSpPr>
        <p:spPr>
          <a:xfrm flipH="1">
            <a:off x="5936533" y="3643494"/>
            <a:ext cx="185364" cy="754132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45" name="Straight Connector 744">
            <a:extLst>
              <a:ext uri="{FF2B5EF4-FFF2-40B4-BE49-F238E27FC236}">
                <a16:creationId xmlns:a16="http://schemas.microsoft.com/office/drawing/2014/main" id="{373A9CC5-1F1E-4EA7-92EE-D3C8C5340C6F}"/>
              </a:ext>
            </a:extLst>
          </p:cNvPr>
          <p:cNvCxnSpPr>
            <a:cxnSpLocks/>
          </p:cNvCxnSpPr>
          <p:nvPr/>
        </p:nvCxnSpPr>
        <p:spPr>
          <a:xfrm flipH="1" flipV="1">
            <a:off x="5419033" y="2811306"/>
            <a:ext cx="366464" cy="1702687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48" name="Straight Connector 747">
            <a:extLst>
              <a:ext uri="{FF2B5EF4-FFF2-40B4-BE49-F238E27FC236}">
                <a16:creationId xmlns:a16="http://schemas.microsoft.com/office/drawing/2014/main" id="{09E9B923-6F53-41DF-8745-02456FFBEA70}"/>
              </a:ext>
            </a:extLst>
          </p:cNvPr>
          <p:cNvCxnSpPr>
            <a:cxnSpLocks/>
          </p:cNvCxnSpPr>
          <p:nvPr/>
        </p:nvCxnSpPr>
        <p:spPr>
          <a:xfrm>
            <a:off x="6328563" y="4768327"/>
            <a:ext cx="76770" cy="202137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50" name="Straight Connector 749">
            <a:extLst>
              <a:ext uri="{FF2B5EF4-FFF2-40B4-BE49-F238E27FC236}">
                <a16:creationId xmlns:a16="http://schemas.microsoft.com/office/drawing/2014/main" id="{351AC271-1708-494B-9BC3-F74ECE961CB8}"/>
              </a:ext>
            </a:extLst>
          </p:cNvPr>
          <p:cNvCxnSpPr>
            <a:cxnSpLocks/>
          </p:cNvCxnSpPr>
          <p:nvPr/>
        </p:nvCxnSpPr>
        <p:spPr>
          <a:xfrm flipH="1">
            <a:off x="5958232" y="3949701"/>
            <a:ext cx="149872" cy="475652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55" name="Straight Connector 754">
            <a:extLst>
              <a:ext uri="{FF2B5EF4-FFF2-40B4-BE49-F238E27FC236}">
                <a16:creationId xmlns:a16="http://schemas.microsoft.com/office/drawing/2014/main" id="{E4869662-B140-4E6E-973F-7A062CB791A9}"/>
              </a:ext>
            </a:extLst>
          </p:cNvPr>
          <p:cNvCxnSpPr>
            <a:cxnSpLocks/>
          </p:cNvCxnSpPr>
          <p:nvPr/>
        </p:nvCxnSpPr>
        <p:spPr>
          <a:xfrm>
            <a:off x="6188740" y="4634406"/>
            <a:ext cx="102445" cy="526381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64" name="Straight Connector 763">
            <a:extLst>
              <a:ext uri="{FF2B5EF4-FFF2-40B4-BE49-F238E27FC236}">
                <a16:creationId xmlns:a16="http://schemas.microsoft.com/office/drawing/2014/main" id="{B4BA3820-9300-4C0C-B7D2-424AB6AA1395}"/>
              </a:ext>
            </a:extLst>
          </p:cNvPr>
          <p:cNvCxnSpPr>
            <a:cxnSpLocks/>
          </p:cNvCxnSpPr>
          <p:nvPr/>
        </p:nvCxnSpPr>
        <p:spPr>
          <a:xfrm flipH="1">
            <a:off x="6821627" y="3535362"/>
            <a:ext cx="42341" cy="673053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67" name="Straight Connector 766">
            <a:extLst>
              <a:ext uri="{FF2B5EF4-FFF2-40B4-BE49-F238E27FC236}">
                <a16:creationId xmlns:a16="http://schemas.microsoft.com/office/drawing/2014/main" id="{3C7237BD-E289-418E-8F0D-3F4F1877081B}"/>
              </a:ext>
            </a:extLst>
          </p:cNvPr>
          <p:cNvCxnSpPr>
            <a:cxnSpLocks/>
          </p:cNvCxnSpPr>
          <p:nvPr/>
        </p:nvCxnSpPr>
        <p:spPr>
          <a:xfrm>
            <a:off x="6678425" y="4791076"/>
            <a:ext cx="0" cy="72492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69" name="Straight Connector 768">
            <a:extLst>
              <a:ext uri="{FF2B5EF4-FFF2-40B4-BE49-F238E27FC236}">
                <a16:creationId xmlns:a16="http://schemas.microsoft.com/office/drawing/2014/main" id="{3721F047-AC1E-4C9F-8A39-BBBAC89053CC}"/>
              </a:ext>
            </a:extLst>
          </p:cNvPr>
          <p:cNvCxnSpPr>
            <a:cxnSpLocks/>
          </p:cNvCxnSpPr>
          <p:nvPr/>
        </p:nvCxnSpPr>
        <p:spPr>
          <a:xfrm>
            <a:off x="6647529" y="4582019"/>
            <a:ext cx="258097" cy="199153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1" name="Straight Connector 770">
            <a:extLst>
              <a:ext uri="{FF2B5EF4-FFF2-40B4-BE49-F238E27FC236}">
                <a16:creationId xmlns:a16="http://schemas.microsoft.com/office/drawing/2014/main" id="{33402903-E15C-4911-85F7-6A3AD824033B}"/>
              </a:ext>
            </a:extLst>
          </p:cNvPr>
          <p:cNvCxnSpPr>
            <a:cxnSpLocks/>
          </p:cNvCxnSpPr>
          <p:nvPr/>
        </p:nvCxnSpPr>
        <p:spPr>
          <a:xfrm>
            <a:off x="6831346" y="4508142"/>
            <a:ext cx="45705" cy="59096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3" name="Straight Connector 772">
            <a:extLst>
              <a:ext uri="{FF2B5EF4-FFF2-40B4-BE49-F238E27FC236}">
                <a16:creationId xmlns:a16="http://schemas.microsoft.com/office/drawing/2014/main" id="{C8110E07-184F-4F29-8F2A-923BE3E98318}"/>
              </a:ext>
            </a:extLst>
          </p:cNvPr>
          <p:cNvCxnSpPr>
            <a:cxnSpLocks/>
          </p:cNvCxnSpPr>
          <p:nvPr/>
        </p:nvCxnSpPr>
        <p:spPr>
          <a:xfrm flipH="1">
            <a:off x="7792767" y="3464124"/>
            <a:ext cx="391022" cy="337542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6" name="Straight Connector 775">
            <a:extLst>
              <a:ext uri="{FF2B5EF4-FFF2-40B4-BE49-F238E27FC236}">
                <a16:creationId xmlns:a16="http://schemas.microsoft.com/office/drawing/2014/main" id="{DA388BEF-ED96-4EBE-A2B5-101643C584B2}"/>
              </a:ext>
            </a:extLst>
          </p:cNvPr>
          <p:cNvCxnSpPr>
            <a:cxnSpLocks/>
          </p:cNvCxnSpPr>
          <p:nvPr/>
        </p:nvCxnSpPr>
        <p:spPr>
          <a:xfrm flipH="1">
            <a:off x="6922620" y="3708400"/>
            <a:ext cx="183030" cy="588391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9" name="Straight Connector 778">
            <a:extLst>
              <a:ext uri="{FF2B5EF4-FFF2-40B4-BE49-F238E27FC236}">
                <a16:creationId xmlns:a16="http://schemas.microsoft.com/office/drawing/2014/main" id="{66F5F213-9B33-4895-A097-2D2AE912084F}"/>
              </a:ext>
            </a:extLst>
          </p:cNvPr>
          <p:cNvCxnSpPr>
            <a:cxnSpLocks/>
          </p:cNvCxnSpPr>
          <p:nvPr/>
        </p:nvCxnSpPr>
        <p:spPr>
          <a:xfrm flipH="1">
            <a:off x="7225727" y="3332163"/>
            <a:ext cx="432375" cy="908050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1" name="Straight Connector 780">
            <a:extLst>
              <a:ext uri="{FF2B5EF4-FFF2-40B4-BE49-F238E27FC236}">
                <a16:creationId xmlns:a16="http://schemas.microsoft.com/office/drawing/2014/main" id="{BF3001E4-0444-427F-A4A6-BB8DD51772F0}"/>
              </a:ext>
            </a:extLst>
          </p:cNvPr>
          <p:cNvCxnSpPr>
            <a:cxnSpLocks/>
          </p:cNvCxnSpPr>
          <p:nvPr/>
        </p:nvCxnSpPr>
        <p:spPr>
          <a:xfrm flipH="1">
            <a:off x="6984395" y="2839200"/>
            <a:ext cx="492759" cy="1559226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3" name="Straight Connector 782">
            <a:extLst>
              <a:ext uri="{FF2B5EF4-FFF2-40B4-BE49-F238E27FC236}">
                <a16:creationId xmlns:a16="http://schemas.microsoft.com/office/drawing/2014/main" id="{A53C8F2A-E310-4B48-810F-09F3005CD668}"/>
              </a:ext>
            </a:extLst>
          </p:cNvPr>
          <p:cNvCxnSpPr>
            <a:cxnSpLocks/>
          </p:cNvCxnSpPr>
          <p:nvPr/>
        </p:nvCxnSpPr>
        <p:spPr>
          <a:xfrm flipH="1">
            <a:off x="7046202" y="3095626"/>
            <a:ext cx="560049" cy="1328737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6" name="Straight Connector 785">
            <a:extLst>
              <a:ext uri="{FF2B5EF4-FFF2-40B4-BE49-F238E27FC236}">
                <a16:creationId xmlns:a16="http://schemas.microsoft.com/office/drawing/2014/main" id="{C29DCFF3-835D-4E7A-BB21-E030CF4BCD18}"/>
              </a:ext>
            </a:extLst>
          </p:cNvPr>
          <p:cNvCxnSpPr>
            <a:cxnSpLocks/>
          </p:cNvCxnSpPr>
          <p:nvPr/>
        </p:nvCxnSpPr>
        <p:spPr>
          <a:xfrm flipH="1">
            <a:off x="7200849" y="4090194"/>
            <a:ext cx="320755" cy="340427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8" name="Straight Connector 787">
            <a:extLst>
              <a:ext uri="{FF2B5EF4-FFF2-40B4-BE49-F238E27FC236}">
                <a16:creationId xmlns:a16="http://schemas.microsoft.com/office/drawing/2014/main" id="{E5E8403A-A2F8-4376-A3AF-7BC03285EA11}"/>
              </a:ext>
            </a:extLst>
          </p:cNvPr>
          <p:cNvCxnSpPr>
            <a:cxnSpLocks/>
          </p:cNvCxnSpPr>
          <p:nvPr/>
        </p:nvCxnSpPr>
        <p:spPr>
          <a:xfrm>
            <a:off x="8566151" y="4519615"/>
            <a:ext cx="764384" cy="82546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90" name="Straight Connector 789">
            <a:extLst>
              <a:ext uri="{FF2B5EF4-FFF2-40B4-BE49-F238E27FC236}">
                <a16:creationId xmlns:a16="http://schemas.microsoft.com/office/drawing/2014/main" id="{F24323F1-A003-444C-AE44-86955B68EF08}"/>
              </a:ext>
            </a:extLst>
          </p:cNvPr>
          <p:cNvCxnSpPr>
            <a:cxnSpLocks/>
          </p:cNvCxnSpPr>
          <p:nvPr/>
        </p:nvCxnSpPr>
        <p:spPr>
          <a:xfrm flipH="1">
            <a:off x="7646512" y="3690442"/>
            <a:ext cx="537277" cy="428406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92" name="Straight Connector 791">
            <a:extLst>
              <a:ext uri="{FF2B5EF4-FFF2-40B4-BE49-F238E27FC236}">
                <a16:creationId xmlns:a16="http://schemas.microsoft.com/office/drawing/2014/main" id="{0419DB03-EEAB-4E26-BAAC-8E914070F5BD}"/>
              </a:ext>
            </a:extLst>
          </p:cNvPr>
          <p:cNvCxnSpPr>
            <a:cxnSpLocks/>
          </p:cNvCxnSpPr>
          <p:nvPr/>
        </p:nvCxnSpPr>
        <p:spPr>
          <a:xfrm flipH="1">
            <a:off x="7564328" y="3870555"/>
            <a:ext cx="624224" cy="393582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94" name="Straight Connector 793">
            <a:extLst>
              <a:ext uri="{FF2B5EF4-FFF2-40B4-BE49-F238E27FC236}">
                <a16:creationId xmlns:a16="http://schemas.microsoft.com/office/drawing/2014/main" id="{A41B881D-C79F-444D-A333-ECEEA4E68062}"/>
              </a:ext>
            </a:extLst>
          </p:cNvPr>
          <p:cNvCxnSpPr>
            <a:cxnSpLocks/>
          </p:cNvCxnSpPr>
          <p:nvPr/>
        </p:nvCxnSpPr>
        <p:spPr>
          <a:xfrm flipH="1">
            <a:off x="7822239" y="4225191"/>
            <a:ext cx="161379" cy="119857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96" name="Straight Connector 795">
            <a:extLst>
              <a:ext uri="{FF2B5EF4-FFF2-40B4-BE49-F238E27FC236}">
                <a16:creationId xmlns:a16="http://schemas.microsoft.com/office/drawing/2014/main" id="{4EE9C3A1-0160-4E9B-9FE5-A17D56B13A2F}"/>
              </a:ext>
            </a:extLst>
          </p:cNvPr>
          <p:cNvCxnSpPr>
            <a:cxnSpLocks/>
          </p:cNvCxnSpPr>
          <p:nvPr/>
        </p:nvCxnSpPr>
        <p:spPr>
          <a:xfrm flipH="1">
            <a:off x="8207476" y="4300159"/>
            <a:ext cx="505599" cy="73509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98" name="Straight Connector 797">
            <a:extLst>
              <a:ext uri="{FF2B5EF4-FFF2-40B4-BE49-F238E27FC236}">
                <a16:creationId xmlns:a16="http://schemas.microsoft.com/office/drawing/2014/main" id="{C259EC66-DEC8-479B-9986-D3E877E39B78}"/>
              </a:ext>
            </a:extLst>
          </p:cNvPr>
          <p:cNvCxnSpPr>
            <a:cxnSpLocks/>
          </p:cNvCxnSpPr>
          <p:nvPr/>
        </p:nvCxnSpPr>
        <p:spPr>
          <a:xfrm flipH="1" flipV="1">
            <a:off x="7449461" y="4573371"/>
            <a:ext cx="333665" cy="492342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0" name="Straight Connector 799">
            <a:extLst>
              <a:ext uri="{FF2B5EF4-FFF2-40B4-BE49-F238E27FC236}">
                <a16:creationId xmlns:a16="http://schemas.microsoft.com/office/drawing/2014/main" id="{BD8DD614-C684-47E7-88EC-55815F682D60}"/>
              </a:ext>
            </a:extLst>
          </p:cNvPr>
          <p:cNvCxnSpPr>
            <a:cxnSpLocks/>
          </p:cNvCxnSpPr>
          <p:nvPr/>
        </p:nvCxnSpPr>
        <p:spPr>
          <a:xfrm flipH="1" flipV="1">
            <a:off x="7642748" y="4549515"/>
            <a:ext cx="537910" cy="100531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2" name="Straight Connector 801">
            <a:extLst>
              <a:ext uri="{FF2B5EF4-FFF2-40B4-BE49-F238E27FC236}">
                <a16:creationId xmlns:a16="http://schemas.microsoft.com/office/drawing/2014/main" id="{822E2E12-9D88-4FC8-A1DD-C40E748DE517}"/>
              </a:ext>
            </a:extLst>
          </p:cNvPr>
          <p:cNvCxnSpPr>
            <a:cxnSpLocks/>
          </p:cNvCxnSpPr>
          <p:nvPr/>
        </p:nvCxnSpPr>
        <p:spPr>
          <a:xfrm flipH="1" flipV="1">
            <a:off x="7623031" y="4578352"/>
            <a:ext cx="493857" cy="209549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9" name="Straight Connector 808">
            <a:extLst>
              <a:ext uri="{FF2B5EF4-FFF2-40B4-BE49-F238E27FC236}">
                <a16:creationId xmlns:a16="http://schemas.microsoft.com/office/drawing/2014/main" id="{E81BAB31-1283-42FA-8A76-8DB01EA562C8}"/>
              </a:ext>
            </a:extLst>
          </p:cNvPr>
          <p:cNvCxnSpPr>
            <a:cxnSpLocks/>
          </p:cNvCxnSpPr>
          <p:nvPr/>
        </p:nvCxnSpPr>
        <p:spPr>
          <a:xfrm flipH="1">
            <a:off x="3677318" y="2059067"/>
            <a:ext cx="122880" cy="66594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0" name="Straight Connector 819">
            <a:extLst>
              <a:ext uri="{FF2B5EF4-FFF2-40B4-BE49-F238E27FC236}">
                <a16:creationId xmlns:a16="http://schemas.microsoft.com/office/drawing/2014/main" id="{D0C4DFFA-5F13-417F-926C-8926C554720A}"/>
              </a:ext>
            </a:extLst>
          </p:cNvPr>
          <p:cNvCxnSpPr>
            <a:cxnSpLocks/>
          </p:cNvCxnSpPr>
          <p:nvPr/>
        </p:nvCxnSpPr>
        <p:spPr>
          <a:xfrm flipH="1">
            <a:off x="3663942" y="2050917"/>
            <a:ext cx="323076" cy="261923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1" name="Straight Connector 820">
            <a:extLst>
              <a:ext uri="{FF2B5EF4-FFF2-40B4-BE49-F238E27FC236}">
                <a16:creationId xmlns:a16="http://schemas.microsoft.com/office/drawing/2014/main" id="{3DDD79AD-FA45-4FD0-9FEB-1DD65D7CE9AD}"/>
              </a:ext>
            </a:extLst>
          </p:cNvPr>
          <p:cNvCxnSpPr>
            <a:cxnSpLocks/>
          </p:cNvCxnSpPr>
          <p:nvPr/>
        </p:nvCxnSpPr>
        <p:spPr>
          <a:xfrm flipH="1">
            <a:off x="3950887" y="2055071"/>
            <a:ext cx="144553" cy="293413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5" name="Straight Connector 824">
            <a:extLst>
              <a:ext uri="{FF2B5EF4-FFF2-40B4-BE49-F238E27FC236}">
                <a16:creationId xmlns:a16="http://schemas.microsoft.com/office/drawing/2014/main" id="{36B0F02A-2E0F-4116-8B5F-9888E37DCC5C}"/>
              </a:ext>
            </a:extLst>
          </p:cNvPr>
          <p:cNvCxnSpPr>
            <a:cxnSpLocks/>
          </p:cNvCxnSpPr>
          <p:nvPr/>
        </p:nvCxnSpPr>
        <p:spPr>
          <a:xfrm flipH="1">
            <a:off x="4177157" y="2059067"/>
            <a:ext cx="23015" cy="159248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9" name="Straight Connector 828">
            <a:extLst>
              <a:ext uri="{FF2B5EF4-FFF2-40B4-BE49-F238E27FC236}">
                <a16:creationId xmlns:a16="http://schemas.microsoft.com/office/drawing/2014/main" id="{58C44CF0-62B3-48E6-B075-C7C273633939}"/>
              </a:ext>
            </a:extLst>
          </p:cNvPr>
          <p:cNvCxnSpPr>
            <a:cxnSpLocks/>
          </p:cNvCxnSpPr>
          <p:nvPr/>
        </p:nvCxnSpPr>
        <p:spPr>
          <a:xfrm>
            <a:off x="4264447" y="2044700"/>
            <a:ext cx="233746" cy="330633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33" name="Straight Connector 832">
            <a:extLst>
              <a:ext uri="{FF2B5EF4-FFF2-40B4-BE49-F238E27FC236}">
                <a16:creationId xmlns:a16="http://schemas.microsoft.com/office/drawing/2014/main" id="{630453EE-A3A5-486B-AE60-CE3292C1AA30}"/>
              </a:ext>
            </a:extLst>
          </p:cNvPr>
          <p:cNvCxnSpPr>
            <a:cxnSpLocks/>
          </p:cNvCxnSpPr>
          <p:nvPr/>
        </p:nvCxnSpPr>
        <p:spPr>
          <a:xfrm flipH="1">
            <a:off x="4535228" y="1853093"/>
            <a:ext cx="59930" cy="57359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34" name="Straight Connector 833">
            <a:extLst>
              <a:ext uri="{FF2B5EF4-FFF2-40B4-BE49-F238E27FC236}">
                <a16:creationId xmlns:a16="http://schemas.microsoft.com/office/drawing/2014/main" id="{93CCC063-898A-406B-98D5-3A94FBC2A8BD}"/>
              </a:ext>
            </a:extLst>
          </p:cNvPr>
          <p:cNvCxnSpPr>
            <a:cxnSpLocks/>
          </p:cNvCxnSpPr>
          <p:nvPr/>
        </p:nvCxnSpPr>
        <p:spPr>
          <a:xfrm>
            <a:off x="4782053" y="2038573"/>
            <a:ext cx="174125" cy="147416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37" name="Straight Connector 836">
            <a:extLst>
              <a:ext uri="{FF2B5EF4-FFF2-40B4-BE49-F238E27FC236}">
                <a16:creationId xmlns:a16="http://schemas.microsoft.com/office/drawing/2014/main" id="{F44970DD-5211-408C-998B-520D9608232D}"/>
              </a:ext>
            </a:extLst>
          </p:cNvPr>
          <p:cNvCxnSpPr>
            <a:cxnSpLocks/>
          </p:cNvCxnSpPr>
          <p:nvPr/>
        </p:nvCxnSpPr>
        <p:spPr>
          <a:xfrm>
            <a:off x="4958012" y="2020428"/>
            <a:ext cx="173382" cy="63014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39" name="Straight Connector 838">
            <a:extLst>
              <a:ext uri="{FF2B5EF4-FFF2-40B4-BE49-F238E27FC236}">
                <a16:creationId xmlns:a16="http://schemas.microsoft.com/office/drawing/2014/main" id="{27400430-7FE4-45A4-BDFD-3D40D8CDF025}"/>
              </a:ext>
            </a:extLst>
          </p:cNvPr>
          <p:cNvCxnSpPr>
            <a:cxnSpLocks/>
          </p:cNvCxnSpPr>
          <p:nvPr/>
        </p:nvCxnSpPr>
        <p:spPr>
          <a:xfrm flipV="1">
            <a:off x="4838701" y="1847641"/>
            <a:ext cx="225886" cy="70067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43" name="Straight Connector 842">
            <a:extLst>
              <a:ext uri="{FF2B5EF4-FFF2-40B4-BE49-F238E27FC236}">
                <a16:creationId xmlns:a16="http://schemas.microsoft.com/office/drawing/2014/main" id="{5F1066B0-B32B-4CCC-9544-F85049E3E15F}"/>
              </a:ext>
            </a:extLst>
          </p:cNvPr>
          <p:cNvCxnSpPr>
            <a:cxnSpLocks/>
          </p:cNvCxnSpPr>
          <p:nvPr/>
        </p:nvCxnSpPr>
        <p:spPr>
          <a:xfrm flipH="1" flipV="1">
            <a:off x="2884488" y="1135630"/>
            <a:ext cx="210906" cy="180407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45" name="Straight Connector 844">
            <a:extLst>
              <a:ext uri="{FF2B5EF4-FFF2-40B4-BE49-F238E27FC236}">
                <a16:creationId xmlns:a16="http://schemas.microsoft.com/office/drawing/2014/main" id="{477242BA-EC66-40CE-8C84-86F4853BECA4}"/>
              </a:ext>
            </a:extLst>
          </p:cNvPr>
          <p:cNvCxnSpPr>
            <a:cxnSpLocks/>
          </p:cNvCxnSpPr>
          <p:nvPr/>
        </p:nvCxnSpPr>
        <p:spPr>
          <a:xfrm flipH="1">
            <a:off x="2873376" y="1434576"/>
            <a:ext cx="70310" cy="53895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48" name="Straight Connector 847">
            <a:extLst>
              <a:ext uri="{FF2B5EF4-FFF2-40B4-BE49-F238E27FC236}">
                <a16:creationId xmlns:a16="http://schemas.microsoft.com/office/drawing/2014/main" id="{F657D974-8EB5-47C2-A732-ED1638815FD1}"/>
              </a:ext>
            </a:extLst>
          </p:cNvPr>
          <p:cNvCxnSpPr>
            <a:cxnSpLocks/>
          </p:cNvCxnSpPr>
          <p:nvPr/>
        </p:nvCxnSpPr>
        <p:spPr>
          <a:xfrm flipH="1" flipV="1">
            <a:off x="3077837" y="1008914"/>
            <a:ext cx="109632" cy="299480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72" name="Rectangle 136">
            <a:extLst>
              <a:ext uri="{FF2B5EF4-FFF2-40B4-BE49-F238E27FC236}">
                <a16:creationId xmlns:a16="http://schemas.microsoft.com/office/drawing/2014/main" id="{40E76807-A849-43CE-BCD4-05FB61D6735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6905" y="1469230"/>
            <a:ext cx="1454150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MC Child (State Exp)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cxnSp>
        <p:nvCxnSpPr>
          <p:cNvPr id="850" name="Straight Connector 849">
            <a:extLst>
              <a:ext uri="{FF2B5EF4-FFF2-40B4-BE49-F238E27FC236}">
                <a16:creationId xmlns:a16="http://schemas.microsoft.com/office/drawing/2014/main" id="{E8313710-8C4E-4665-85C4-237C3CD80FAC}"/>
              </a:ext>
            </a:extLst>
          </p:cNvPr>
          <p:cNvCxnSpPr>
            <a:cxnSpLocks/>
          </p:cNvCxnSpPr>
          <p:nvPr/>
        </p:nvCxnSpPr>
        <p:spPr>
          <a:xfrm flipH="1" flipV="1">
            <a:off x="3226431" y="1462085"/>
            <a:ext cx="41834" cy="174485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2" name="Straight Connector 851">
            <a:extLst>
              <a:ext uri="{FF2B5EF4-FFF2-40B4-BE49-F238E27FC236}">
                <a16:creationId xmlns:a16="http://schemas.microsoft.com/office/drawing/2014/main" id="{B8E0878C-41FD-4E1A-B107-6041A2C7FBDA}"/>
              </a:ext>
            </a:extLst>
          </p:cNvPr>
          <p:cNvCxnSpPr>
            <a:cxnSpLocks/>
          </p:cNvCxnSpPr>
          <p:nvPr/>
        </p:nvCxnSpPr>
        <p:spPr>
          <a:xfrm flipH="1" flipV="1">
            <a:off x="3546945" y="859122"/>
            <a:ext cx="7004" cy="448625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6" name="Straight Connector 855">
            <a:extLst>
              <a:ext uri="{FF2B5EF4-FFF2-40B4-BE49-F238E27FC236}">
                <a16:creationId xmlns:a16="http://schemas.microsoft.com/office/drawing/2014/main" id="{14AC594C-69E8-40A3-80E6-11F0F6F6E622}"/>
              </a:ext>
            </a:extLst>
          </p:cNvPr>
          <p:cNvCxnSpPr>
            <a:cxnSpLocks/>
          </p:cNvCxnSpPr>
          <p:nvPr/>
        </p:nvCxnSpPr>
        <p:spPr>
          <a:xfrm flipH="1">
            <a:off x="3907500" y="1466419"/>
            <a:ext cx="5491" cy="220777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8" name="Straight Connector 857">
            <a:extLst>
              <a:ext uri="{FF2B5EF4-FFF2-40B4-BE49-F238E27FC236}">
                <a16:creationId xmlns:a16="http://schemas.microsoft.com/office/drawing/2014/main" id="{9A94382D-B8B7-4918-9E71-877923C61085}"/>
              </a:ext>
            </a:extLst>
          </p:cNvPr>
          <p:cNvCxnSpPr>
            <a:cxnSpLocks/>
          </p:cNvCxnSpPr>
          <p:nvPr/>
        </p:nvCxnSpPr>
        <p:spPr>
          <a:xfrm>
            <a:off x="3989902" y="989626"/>
            <a:ext cx="20225" cy="306046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1" name="Straight Connector 860">
            <a:extLst>
              <a:ext uri="{FF2B5EF4-FFF2-40B4-BE49-F238E27FC236}">
                <a16:creationId xmlns:a16="http://schemas.microsoft.com/office/drawing/2014/main" id="{044744FA-AC3C-4007-B136-41F3FA5B8DBB}"/>
              </a:ext>
            </a:extLst>
          </p:cNvPr>
          <p:cNvCxnSpPr>
            <a:cxnSpLocks/>
          </p:cNvCxnSpPr>
          <p:nvPr/>
        </p:nvCxnSpPr>
        <p:spPr>
          <a:xfrm flipH="1">
            <a:off x="4133851" y="1152907"/>
            <a:ext cx="58611" cy="164229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3" name="Straight Connector 862">
            <a:extLst>
              <a:ext uri="{FF2B5EF4-FFF2-40B4-BE49-F238E27FC236}">
                <a16:creationId xmlns:a16="http://schemas.microsoft.com/office/drawing/2014/main" id="{8FBD0C60-7BAE-4D8F-8F9C-D91E55E9DCC0}"/>
              </a:ext>
            </a:extLst>
          </p:cNvPr>
          <p:cNvCxnSpPr>
            <a:cxnSpLocks/>
          </p:cNvCxnSpPr>
          <p:nvPr/>
        </p:nvCxnSpPr>
        <p:spPr>
          <a:xfrm flipH="1">
            <a:off x="4273425" y="1457450"/>
            <a:ext cx="11964" cy="95251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7" name="Straight Connector 866">
            <a:extLst>
              <a:ext uri="{FF2B5EF4-FFF2-40B4-BE49-F238E27FC236}">
                <a16:creationId xmlns:a16="http://schemas.microsoft.com/office/drawing/2014/main" id="{2F1D75B7-CAA1-47EA-8120-43A42280901A}"/>
              </a:ext>
            </a:extLst>
          </p:cNvPr>
          <p:cNvCxnSpPr>
            <a:cxnSpLocks/>
          </p:cNvCxnSpPr>
          <p:nvPr/>
        </p:nvCxnSpPr>
        <p:spPr>
          <a:xfrm flipH="1">
            <a:off x="4635005" y="1234605"/>
            <a:ext cx="129085" cy="90327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9" name="Straight Connector 868">
            <a:extLst>
              <a:ext uri="{FF2B5EF4-FFF2-40B4-BE49-F238E27FC236}">
                <a16:creationId xmlns:a16="http://schemas.microsoft.com/office/drawing/2014/main" id="{656EB487-8987-42BF-8B1D-4BA8FB73FBBE}"/>
              </a:ext>
            </a:extLst>
          </p:cNvPr>
          <p:cNvCxnSpPr>
            <a:cxnSpLocks/>
          </p:cNvCxnSpPr>
          <p:nvPr/>
        </p:nvCxnSpPr>
        <p:spPr>
          <a:xfrm flipH="1" flipV="1">
            <a:off x="5035844" y="1427874"/>
            <a:ext cx="129886" cy="36236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52899380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0">
        <p:fade/>
      </p:transition>
    </mc:Choice>
    <mc:Fallback xmlns="">
      <p:transition>
        <p:fade/>
      </p:transition>
    </mc:Fallback>
  </mc:AlternateContent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AutoShape 3">
            <a:extLst>
              <a:ext uri="{FF2B5EF4-FFF2-40B4-BE49-F238E27FC236}">
                <a16:creationId xmlns:a16="http://schemas.microsoft.com/office/drawing/2014/main" id="{C36FD20B-FD2B-4A4C-8BDF-CF4F5B88BB97}"/>
              </a:ext>
            </a:extLst>
          </p:cNvPr>
          <p:cNvSpPr>
            <a:spLocks noChangeAspect="1" noChangeArrowheads="1" noTextEdit="1"/>
          </p:cNvSpPr>
          <p:nvPr/>
        </p:nvSpPr>
        <p:spPr bwMode="auto">
          <a:xfrm>
            <a:off x="609601" y="0"/>
            <a:ext cx="10972800" cy="68580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772" name="Rectangle 5">
            <a:extLst>
              <a:ext uri="{FF2B5EF4-FFF2-40B4-BE49-F238E27FC236}">
                <a16:creationId xmlns:a16="http://schemas.microsoft.com/office/drawing/2014/main" id="{39C65A93-8E2C-4CB4-BE2B-1233D1477AD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4838" y="-4763"/>
            <a:ext cx="10982325" cy="6867526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774" name="Rectangle 6">
            <a:extLst>
              <a:ext uri="{FF2B5EF4-FFF2-40B4-BE49-F238E27FC236}">
                <a16:creationId xmlns:a16="http://schemas.microsoft.com/office/drawing/2014/main" id="{292210CF-7EDA-4C72-A81E-079021DBBB3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9601" y="0"/>
            <a:ext cx="10968038" cy="6853238"/>
          </a:xfrm>
          <a:prstGeom prst="rect">
            <a:avLst/>
          </a:prstGeom>
          <a:solidFill>
            <a:srgbClr val="FFFFFF"/>
          </a:solidFill>
          <a:ln w="14288">
            <a:solidFill>
              <a:srgbClr val="FFFFF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776" name="Rectangle 7">
            <a:extLst>
              <a:ext uri="{FF2B5EF4-FFF2-40B4-BE49-F238E27FC236}">
                <a16:creationId xmlns:a16="http://schemas.microsoft.com/office/drawing/2014/main" id="{C4C0274A-D954-4B72-AC49-59D52C0271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31964" y="1230312"/>
            <a:ext cx="9688513" cy="4489451"/>
          </a:xfrm>
          <a:prstGeom prst="rect">
            <a:avLst/>
          </a:prstGeom>
          <a:solidFill>
            <a:srgbClr val="FFFFFF"/>
          </a:solidFill>
          <a:ln w="14288">
            <a:solidFill>
              <a:srgbClr val="FFFFF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778" name="Line 8">
            <a:extLst>
              <a:ext uri="{FF2B5EF4-FFF2-40B4-BE49-F238E27FC236}">
                <a16:creationId xmlns:a16="http://schemas.microsoft.com/office/drawing/2014/main" id="{AC4AA098-3D65-4CC5-BF61-8CD52561DE1F}"/>
              </a:ext>
            </a:extLst>
          </p:cNvPr>
          <p:cNvSpPr>
            <a:spLocks noChangeShapeType="1"/>
          </p:cNvSpPr>
          <p:nvPr/>
        </p:nvSpPr>
        <p:spPr bwMode="auto">
          <a:xfrm>
            <a:off x="1752601" y="5568950"/>
            <a:ext cx="9688513" cy="0"/>
          </a:xfrm>
          <a:prstGeom prst="line">
            <a:avLst/>
          </a:prstGeom>
          <a:noFill/>
          <a:ln w="19050">
            <a:solidFill>
              <a:srgbClr val="EAF2F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780" name="Line 9">
            <a:extLst>
              <a:ext uri="{FF2B5EF4-FFF2-40B4-BE49-F238E27FC236}">
                <a16:creationId xmlns:a16="http://schemas.microsoft.com/office/drawing/2014/main" id="{AC2376DF-6B30-4F4F-831A-02B93063EF5E}"/>
              </a:ext>
            </a:extLst>
          </p:cNvPr>
          <p:cNvSpPr>
            <a:spLocks noChangeShapeType="1"/>
          </p:cNvSpPr>
          <p:nvPr/>
        </p:nvSpPr>
        <p:spPr bwMode="auto">
          <a:xfrm>
            <a:off x="1752601" y="4970463"/>
            <a:ext cx="9688513" cy="0"/>
          </a:xfrm>
          <a:prstGeom prst="line">
            <a:avLst/>
          </a:prstGeom>
          <a:noFill/>
          <a:ln w="19050">
            <a:solidFill>
              <a:srgbClr val="EAF2F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782" name="Line 10">
            <a:extLst>
              <a:ext uri="{FF2B5EF4-FFF2-40B4-BE49-F238E27FC236}">
                <a16:creationId xmlns:a16="http://schemas.microsoft.com/office/drawing/2014/main" id="{2A7234DB-980B-4645-A05A-FF65220A580A}"/>
              </a:ext>
            </a:extLst>
          </p:cNvPr>
          <p:cNvSpPr>
            <a:spLocks noChangeShapeType="1"/>
          </p:cNvSpPr>
          <p:nvPr/>
        </p:nvSpPr>
        <p:spPr bwMode="auto">
          <a:xfrm>
            <a:off x="1752601" y="4370388"/>
            <a:ext cx="9688513" cy="0"/>
          </a:xfrm>
          <a:prstGeom prst="line">
            <a:avLst/>
          </a:prstGeom>
          <a:noFill/>
          <a:ln w="19050">
            <a:solidFill>
              <a:srgbClr val="EAF2F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783" name="Line 11">
            <a:extLst>
              <a:ext uri="{FF2B5EF4-FFF2-40B4-BE49-F238E27FC236}">
                <a16:creationId xmlns:a16="http://schemas.microsoft.com/office/drawing/2014/main" id="{24FFFD6A-FC85-4906-824C-F884E9CABF21}"/>
              </a:ext>
            </a:extLst>
          </p:cNvPr>
          <p:cNvSpPr>
            <a:spLocks noChangeShapeType="1"/>
          </p:cNvSpPr>
          <p:nvPr/>
        </p:nvSpPr>
        <p:spPr bwMode="auto">
          <a:xfrm>
            <a:off x="1752601" y="3771900"/>
            <a:ext cx="9688513" cy="0"/>
          </a:xfrm>
          <a:prstGeom prst="line">
            <a:avLst/>
          </a:prstGeom>
          <a:noFill/>
          <a:ln w="19050">
            <a:solidFill>
              <a:srgbClr val="EAF2F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784" name="Line 12">
            <a:extLst>
              <a:ext uri="{FF2B5EF4-FFF2-40B4-BE49-F238E27FC236}">
                <a16:creationId xmlns:a16="http://schemas.microsoft.com/office/drawing/2014/main" id="{58E29EDC-948B-48E5-9B8F-7610A6A4BD45}"/>
              </a:ext>
            </a:extLst>
          </p:cNvPr>
          <p:cNvSpPr>
            <a:spLocks noChangeShapeType="1"/>
          </p:cNvSpPr>
          <p:nvPr/>
        </p:nvSpPr>
        <p:spPr bwMode="auto">
          <a:xfrm>
            <a:off x="1752601" y="3173412"/>
            <a:ext cx="9688513" cy="0"/>
          </a:xfrm>
          <a:prstGeom prst="line">
            <a:avLst/>
          </a:prstGeom>
          <a:noFill/>
          <a:ln w="19050">
            <a:solidFill>
              <a:srgbClr val="EAF2F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785" name="Line 13">
            <a:extLst>
              <a:ext uri="{FF2B5EF4-FFF2-40B4-BE49-F238E27FC236}">
                <a16:creationId xmlns:a16="http://schemas.microsoft.com/office/drawing/2014/main" id="{20AF9ECE-FB69-41BA-B388-173FD4F24EA2}"/>
              </a:ext>
            </a:extLst>
          </p:cNvPr>
          <p:cNvSpPr>
            <a:spLocks noChangeShapeType="1"/>
          </p:cNvSpPr>
          <p:nvPr/>
        </p:nvSpPr>
        <p:spPr bwMode="auto">
          <a:xfrm>
            <a:off x="1752601" y="2573337"/>
            <a:ext cx="9688513" cy="0"/>
          </a:xfrm>
          <a:prstGeom prst="line">
            <a:avLst/>
          </a:prstGeom>
          <a:noFill/>
          <a:ln w="19050">
            <a:solidFill>
              <a:srgbClr val="EAF2F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787" name="Line 14">
            <a:extLst>
              <a:ext uri="{FF2B5EF4-FFF2-40B4-BE49-F238E27FC236}">
                <a16:creationId xmlns:a16="http://schemas.microsoft.com/office/drawing/2014/main" id="{66F3DEE7-B520-4869-8C3C-6F6046C506E3}"/>
              </a:ext>
            </a:extLst>
          </p:cNvPr>
          <p:cNvSpPr>
            <a:spLocks noChangeShapeType="1"/>
          </p:cNvSpPr>
          <p:nvPr/>
        </p:nvSpPr>
        <p:spPr bwMode="auto">
          <a:xfrm>
            <a:off x="1752601" y="1974850"/>
            <a:ext cx="9688513" cy="0"/>
          </a:xfrm>
          <a:prstGeom prst="line">
            <a:avLst/>
          </a:prstGeom>
          <a:noFill/>
          <a:ln w="19050">
            <a:solidFill>
              <a:srgbClr val="EAF2F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788" name="Line 15">
            <a:extLst>
              <a:ext uri="{FF2B5EF4-FFF2-40B4-BE49-F238E27FC236}">
                <a16:creationId xmlns:a16="http://schemas.microsoft.com/office/drawing/2014/main" id="{DB83475A-AD32-4C04-8FA1-7E82D070050E}"/>
              </a:ext>
            </a:extLst>
          </p:cNvPr>
          <p:cNvSpPr>
            <a:spLocks noChangeShapeType="1"/>
          </p:cNvSpPr>
          <p:nvPr/>
        </p:nvSpPr>
        <p:spPr bwMode="auto">
          <a:xfrm>
            <a:off x="1752601" y="1381125"/>
            <a:ext cx="9688513" cy="0"/>
          </a:xfrm>
          <a:prstGeom prst="line">
            <a:avLst/>
          </a:prstGeom>
          <a:noFill/>
          <a:ln w="19050">
            <a:solidFill>
              <a:srgbClr val="EAF2F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789" name="Line 16">
            <a:extLst>
              <a:ext uri="{FF2B5EF4-FFF2-40B4-BE49-F238E27FC236}">
                <a16:creationId xmlns:a16="http://schemas.microsoft.com/office/drawing/2014/main" id="{B3C00A31-8316-4E56-A4D9-3F3288F49943}"/>
              </a:ext>
            </a:extLst>
          </p:cNvPr>
          <p:cNvSpPr>
            <a:spLocks noChangeShapeType="1"/>
          </p:cNvSpPr>
          <p:nvPr/>
        </p:nvSpPr>
        <p:spPr bwMode="auto">
          <a:xfrm>
            <a:off x="1752601" y="1381125"/>
            <a:ext cx="9688513" cy="0"/>
          </a:xfrm>
          <a:prstGeom prst="line">
            <a:avLst/>
          </a:prstGeom>
          <a:noFill/>
          <a:ln w="9525">
            <a:solidFill>
              <a:srgbClr val="008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790" name="Oval 17">
            <a:extLst>
              <a:ext uri="{FF2B5EF4-FFF2-40B4-BE49-F238E27FC236}">
                <a16:creationId xmlns:a16="http://schemas.microsoft.com/office/drawing/2014/main" id="{C2F9EA65-FF65-4606-9399-381EB19AD3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53013" y="4438650"/>
            <a:ext cx="82550" cy="82550"/>
          </a:xfrm>
          <a:prstGeom prst="ellipse">
            <a:avLst/>
          </a:prstGeom>
          <a:solidFill>
            <a:srgbClr val="6E8E84"/>
          </a:solidFill>
          <a:ln w="31750">
            <a:solidFill>
              <a:srgbClr val="6E8E84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791" name="Rectangle 18">
            <a:extLst>
              <a:ext uri="{FF2B5EF4-FFF2-40B4-BE49-F238E27FC236}">
                <a16:creationId xmlns:a16="http://schemas.microsoft.com/office/drawing/2014/main" id="{3DF7DE25-97DD-4AF0-A7F7-433D8D6267F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6711" y="4130675"/>
            <a:ext cx="1298575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AFDC Term Limits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792" name="Oval 19">
            <a:extLst>
              <a:ext uri="{FF2B5EF4-FFF2-40B4-BE49-F238E27FC236}">
                <a16:creationId xmlns:a16="http://schemas.microsoft.com/office/drawing/2014/main" id="{31F45D2F-2762-478B-B1E8-ADD6E2EA2D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62551" y="4210050"/>
            <a:ext cx="82550" cy="82550"/>
          </a:xfrm>
          <a:prstGeom prst="ellipse">
            <a:avLst/>
          </a:prstGeom>
          <a:solidFill>
            <a:srgbClr val="6E8E84"/>
          </a:solidFill>
          <a:ln w="31750">
            <a:solidFill>
              <a:srgbClr val="6E8E84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793" name="Rectangle 20">
            <a:extLst>
              <a:ext uri="{FF2B5EF4-FFF2-40B4-BE49-F238E27FC236}">
                <a16:creationId xmlns:a16="http://schemas.microsoft.com/office/drawing/2014/main" id="{C37A1B49-7EF2-400D-8735-BB7E2D6F06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90156" y="3849057"/>
            <a:ext cx="785813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EITC 1986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794" name="Oval 21">
            <a:extLst>
              <a:ext uri="{FF2B5EF4-FFF2-40B4-BE49-F238E27FC236}">
                <a16:creationId xmlns:a16="http://schemas.microsoft.com/office/drawing/2014/main" id="{0BBA820C-8683-485F-BE0F-AA4771357B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45101" y="4260850"/>
            <a:ext cx="82550" cy="77788"/>
          </a:xfrm>
          <a:prstGeom prst="ellipse">
            <a:avLst/>
          </a:prstGeom>
          <a:solidFill>
            <a:srgbClr val="6E8E84"/>
          </a:solidFill>
          <a:ln w="31750">
            <a:solidFill>
              <a:srgbClr val="6E8E84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796" name="Rectangle 22">
            <a:extLst>
              <a:ext uri="{FF2B5EF4-FFF2-40B4-BE49-F238E27FC236}">
                <a16:creationId xmlns:a16="http://schemas.microsoft.com/office/drawing/2014/main" id="{894EB055-6949-4E1E-B1AD-6C0E0280EE0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02150" y="4617257"/>
            <a:ext cx="785813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EITC 1993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797" name="Oval 23">
            <a:extLst>
              <a:ext uri="{FF2B5EF4-FFF2-40B4-BE49-F238E27FC236}">
                <a16:creationId xmlns:a16="http://schemas.microsoft.com/office/drawing/2014/main" id="{D451F120-09FA-4F5D-BD56-D4D530991B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73688" y="4406900"/>
            <a:ext cx="82550" cy="82550"/>
          </a:xfrm>
          <a:prstGeom prst="ellipse">
            <a:avLst/>
          </a:prstGeom>
          <a:solidFill>
            <a:srgbClr val="6E8E84"/>
          </a:solidFill>
          <a:ln w="31750">
            <a:solidFill>
              <a:srgbClr val="6E8E84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798" name="Rectangle 24">
            <a:extLst>
              <a:ext uri="{FF2B5EF4-FFF2-40B4-BE49-F238E27FC236}">
                <a16:creationId xmlns:a16="http://schemas.microsoft.com/office/drawing/2014/main" id="{3ADAE19F-5FDF-4C2F-A43D-17851ABB98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68789" y="4772025"/>
            <a:ext cx="1225550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AFDC Generosity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799" name="Oval 25">
            <a:extLst>
              <a:ext uri="{FF2B5EF4-FFF2-40B4-BE49-F238E27FC236}">
                <a16:creationId xmlns:a16="http://schemas.microsoft.com/office/drawing/2014/main" id="{101B8BF7-9F01-482A-810B-A3F76CFB082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94376" y="4379913"/>
            <a:ext cx="82550" cy="77788"/>
          </a:xfrm>
          <a:prstGeom prst="ellipse">
            <a:avLst/>
          </a:prstGeom>
          <a:solidFill>
            <a:srgbClr val="6E8E84"/>
          </a:solidFill>
          <a:ln w="31750">
            <a:solidFill>
              <a:srgbClr val="6E8E84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01" name="Rectangle 26">
            <a:extLst>
              <a:ext uri="{FF2B5EF4-FFF2-40B4-BE49-F238E27FC236}">
                <a16:creationId xmlns:a16="http://schemas.microsoft.com/office/drawing/2014/main" id="{8A536B1A-D515-482F-A85C-DF81B31796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47523" y="3300412"/>
            <a:ext cx="800100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Alaska UBI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803" name="Oval 27">
            <a:extLst>
              <a:ext uri="{FF2B5EF4-FFF2-40B4-BE49-F238E27FC236}">
                <a16:creationId xmlns:a16="http://schemas.microsoft.com/office/drawing/2014/main" id="{DD661CCF-6F85-48C7-8468-3F6FCD4ED3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22963" y="4864100"/>
            <a:ext cx="80963" cy="82550"/>
          </a:xfrm>
          <a:prstGeom prst="ellipse">
            <a:avLst/>
          </a:prstGeom>
          <a:solidFill>
            <a:srgbClr val="6E8E84"/>
          </a:solidFill>
          <a:ln w="31750">
            <a:solidFill>
              <a:srgbClr val="6E8E84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05" name="Rectangle 28">
            <a:extLst>
              <a:ext uri="{FF2B5EF4-FFF2-40B4-BE49-F238E27FC236}">
                <a16:creationId xmlns:a16="http://schemas.microsoft.com/office/drawing/2014/main" id="{AD006C90-CB1D-46EA-AD26-0AAD734D261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08244" y="5548313"/>
            <a:ext cx="863600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Neg Inc Tax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807" name="Oval 29">
            <a:extLst>
              <a:ext uri="{FF2B5EF4-FFF2-40B4-BE49-F238E27FC236}">
                <a16:creationId xmlns:a16="http://schemas.microsoft.com/office/drawing/2014/main" id="{B2A4744A-E496-48C7-BE00-4A995E9C54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3451" y="4329113"/>
            <a:ext cx="82550" cy="82550"/>
          </a:xfrm>
          <a:prstGeom prst="ellipse">
            <a:avLst/>
          </a:prstGeom>
          <a:solidFill>
            <a:srgbClr val="6E8E84"/>
          </a:solidFill>
          <a:ln w="31750">
            <a:solidFill>
              <a:srgbClr val="6E8E84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09" name="Rectangle 30">
            <a:extLst>
              <a:ext uri="{FF2B5EF4-FFF2-40B4-BE49-F238E27FC236}">
                <a16:creationId xmlns:a16="http://schemas.microsoft.com/office/drawing/2014/main" id="{24B39F50-3C9B-49C1-A5DC-F38AEC69B5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14548" y="3168649"/>
            <a:ext cx="790575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Paycheck+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811" name="Oval 31">
            <a:extLst>
              <a:ext uri="{FF2B5EF4-FFF2-40B4-BE49-F238E27FC236}">
                <a16:creationId xmlns:a16="http://schemas.microsoft.com/office/drawing/2014/main" id="{16246152-2675-4528-80C1-E5B1BC07DD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54238" y="1933575"/>
            <a:ext cx="82550" cy="82550"/>
          </a:xfrm>
          <a:prstGeom prst="ellipse">
            <a:avLst/>
          </a:prstGeom>
          <a:solidFill>
            <a:srgbClr val="90353B"/>
          </a:solidFill>
          <a:ln w="31750">
            <a:solidFill>
              <a:srgbClr val="90353B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13" name="Rectangle 32">
            <a:extLst>
              <a:ext uri="{FF2B5EF4-FFF2-40B4-BE49-F238E27FC236}">
                <a16:creationId xmlns:a16="http://schemas.microsoft.com/office/drawing/2014/main" id="{341DF846-CB7B-4176-BC77-84A1C03ED5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97052" y="2120343"/>
            <a:ext cx="887413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Abecedarian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814" name="Oval 33">
            <a:extLst>
              <a:ext uri="{FF2B5EF4-FFF2-40B4-BE49-F238E27FC236}">
                <a16:creationId xmlns:a16="http://schemas.microsoft.com/office/drawing/2014/main" id="{0BA8F332-AF94-4434-A9AB-817B2D4C66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33626" y="1933575"/>
            <a:ext cx="77788" cy="82550"/>
          </a:xfrm>
          <a:prstGeom prst="ellipse">
            <a:avLst/>
          </a:prstGeom>
          <a:solidFill>
            <a:srgbClr val="90353B"/>
          </a:solidFill>
          <a:ln w="31750">
            <a:solidFill>
              <a:srgbClr val="90353B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08" name="Oval 35">
            <a:extLst>
              <a:ext uri="{FF2B5EF4-FFF2-40B4-BE49-F238E27FC236}">
                <a16:creationId xmlns:a16="http://schemas.microsoft.com/office/drawing/2014/main" id="{B083E0C1-4461-480C-A14D-A39520D9A2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51188" y="1339850"/>
            <a:ext cx="82550" cy="82550"/>
          </a:xfrm>
          <a:prstGeom prst="ellipse">
            <a:avLst/>
          </a:prstGeom>
          <a:solidFill>
            <a:srgbClr val="90353B"/>
          </a:solidFill>
          <a:ln w="31750">
            <a:solidFill>
              <a:srgbClr val="90353B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09" name="Rectangle 36">
            <a:extLst>
              <a:ext uri="{FF2B5EF4-FFF2-40B4-BE49-F238E27FC236}">
                <a16:creationId xmlns:a16="http://schemas.microsoft.com/office/drawing/2014/main" id="{93C00FB1-8AEB-423D-A212-347FB4949EF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54800" y="1631950"/>
            <a:ext cx="800100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K12 Spend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410" name="Oval 37">
            <a:extLst>
              <a:ext uri="{FF2B5EF4-FFF2-40B4-BE49-F238E27FC236}">
                <a16:creationId xmlns:a16="http://schemas.microsoft.com/office/drawing/2014/main" id="{4C142ED6-0259-4C8F-B439-39213E246D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78263" y="1339850"/>
            <a:ext cx="82550" cy="82550"/>
          </a:xfrm>
          <a:prstGeom prst="ellipse">
            <a:avLst/>
          </a:prstGeom>
          <a:solidFill>
            <a:srgbClr val="55752F"/>
          </a:solidFill>
          <a:ln w="31750">
            <a:solidFill>
              <a:srgbClr val="55752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11" name="Rectangle 38">
            <a:extLst>
              <a:ext uri="{FF2B5EF4-FFF2-40B4-BE49-F238E27FC236}">
                <a16:creationId xmlns:a16="http://schemas.microsoft.com/office/drawing/2014/main" id="{1F178EB0-836C-433E-8973-5B2625451B7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57138" y="1696935"/>
            <a:ext cx="814388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AOTC (JS)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412" name="Oval 39">
            <a:extLst>
              <a:ext uri="{FF2B5EF4-FFF2-40B4-BE49-F238E27FC236}">
                <a16:creationId xmlns:a16="http://schemas.microsoft.com/office/drawing/2014/main" id="{6AA1AD51-463D-4E6E-98B3-683E42FBB2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75101" y="1339850"/>
            <a:ext cx="82550" cy="82550"/>
          </a:xfrm>
          <a:prstGeom prst="ellipse">
            <a:avLst/>
          </a:prstGeom>
          <a:solidFill>
            <a:srgbClr val="55752F"/>
          </a:solidFill>
          <a:ln w="31750">
            <a:solidFill>
              <a:srgbClr val="55752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14" name="Rectangle 40">
            <a:extLst>
              <a:ext uri="{FF2B5EF4-FFF2-40B4-BE49-F238E27FC236}">
                <a16:creationId xmlns:a16="http://schemas.microsoft.com/office/drawing/2014/main" id="{142D2C5D-2970-463A-AAAF-E328085794F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24459" y="816574"/>
            <a:ext cx="836613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AOTC (SS)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415" name="Oval 41">
            <a:extLst>
              <a:ext uri="{FF2B5EF4-FFF2-40B4-BE49-F238E27FC236}">
                <a16:creationId xmlns:a16="http://schemas.microsoft.com/office/drawing/2014/main" id="{82496BFF-54AD-45A6-A7F0-078F18C8B8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65588" y="1933575"/>
            <a:ext cx="82550" cy="82550"/>
          </a:xfrm>
          <a:prstGeom prst="ellipse">
            <a:avLst/>
          </a:prstGeom>
          <a:solidFill>
            <a:srgbClr val="55752F"/>
          </a:solidFill>
          <a:ln w="31750">
            <a:solidFill>
              <a:srgbClr val="55752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16" name="Rectangle 42">
            <a:extLst>
              <a:ext uri="{FF2B5EF4-FFF2-40B4-BE49-F238E27FC236}">
                <a16:creationId xmlns:a16="http://schemas.microsoft.com/office/drawing/2014/main" id="{E7A99932-698A-4B50-A9D5-77DAF376B4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81414" y="2355942"/>
            <a:ext cx="777875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AOTC (SI)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417" name="Oval 43">
            <a:extLst>
              <a:ext uri="{FF2B5EF4-FFF2-40B4-BE49-F238E27FC236}">
                <a16:creationId xmlns:a16="http://schemas.microsoft.com/office/drawing/2014/main" id="{3464E395-C1BD-4EED-9AFD-C01CA55D13D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62426" y="1933575"/>
            <a:ext cx="82550" cy="82550"/>
          </a:xfrm>
          <a:prstGeom prst="ellipse">
            <a:avLst/>
          </a:prstGeom>
          <a:solidFill>
            <a:srgbClr val="55752F"/>
          </a:solidFill>
          <a:ln w="31750">
            <a:solidFill>
              <a:srgbClr val="55752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18" name="Rectangle 44">
            <a:extLst>
              <a:ext uri="{FF2B5EF4-FFF2-40B4-BE49-F238E27FC236}">
                <a16:creationId xmlns:a16="http://schemas.microsoft.com/office/drawing/2014/main" id="{C7590CD5-BF2B-4C71-A247-32B4C649C10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03727" y="2363926"/>
            <a:ext cx="900113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HOPE Cred.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419" name="Oval 45">
            <a:extLst>
              <a:ext uri="{FF2B5EF4-FFF2-40B4-BE49-F238E27FC236}">
                <a16:creationId xmlns:a16="http://schemas.microsoft.com/office/drawing/2014/main" id="{DCE05DAC-DD65-44F9-9170-8DAA0077F2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52913" y="1339850"/>
            <a:ext cx="82550" cy="82550"/>
          </a:xfrm>
          <a:prstGeom prst="ellipse">
            <a:avLst/>
          </a:prstGeom>
          <a:solidFill>
            <a:srgbClr val="55752F"/>
          </a:solidFill>
          <a:ln w="31750">
            <a:solidFill>
              <a:srgbClr val="55752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20" name="Rectangle 46">
            <a:extLst>
              <a:ext uri="{FF2B5EF4-FFF2-40B4-BE49-F238E27FC236}">
                <a16:creationId xmlns:a16="http://schemas.microsoft.com/office/drawing/2014/main" id="{C986C365-E600-4755-809D-37BF06A6A0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76987" y="1530350"/>
            <a:ext cx="704850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HTC (JS)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421" name="Oval 47">
            <a:extLst>
              <a:ext uri="{FF2B5EF4-FFF2-40B4-BE49-F238E27FC236}">
                <a16:creationId xmlns:a16="http://schemas.microsoft.com/office/drawing/2014/main" id="{ED2BB895-3F1B-4B65-873D-2DE058F060D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49751" y="3511550"/>
            <a:ext cx="82550" cy="82550"/>
          </a:xfrm>
          <a:prstGeom prst="ellipse">
            <a:avLst/>
          </a:prstGeom>
          <a:solidFill>
            <a:srgbClr val="55752F"/>
          </a:solidFill>
          <a:ln w="31750">
            <a:solidFill>
              <a:srgbClr val="55752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22" name="Rectangle 48">
            <a:extLst>
              <a:ext uri="{FF2B5EF4-FFF2-40B4-BE49-F238E27FC236}">
                <a16:creationId xmlns:a16="http://schemas.microsoft.com/office/drawing/2014/main" id="{D0E679A1-0E6F-47A3-BD17-C06A4BB6F8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748" y="3219451"/>
            <a:ext cx="704850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HTC (JE)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423" name="Oval 49">
            <a:extLst>
              <a:ext uri="{FF2B5EF4-FFF2-40B4-BE49-F238E27FC236}">
                <a16:creationId xmlns:a16="http://schemas.microsoft.com/office/drawing/2014/main" id="{69529DC5-B63A-4BEF-BC59-6BEEDD58B9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40238" y="1933575"/>
            <a:ext cx="82550" cy="82550"/>
          </a:xfrm>
          <a:prstGeom prst="ellipse">
            <a:avLst/>
          </a:prstGeom>
          <a:solidFill>
            <a:srgbClr val="55752F"/>
          </a:solidFill>
          <a:ln w="31750">
            <a:solidFill>
              <a:srgbClr val="55752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24" name="Rectangle 50">
            <a:extLst>
              <a:ext uri="{FF2B5EF4-FFF2-40B4-BE49-F238E27FC236}">
                <a16:creationId xmlns:a16="http://schemas.microsoft.com/office/drawing/2014/main" id="{F62A3A84-9D5B-42A4-94F8-BD1460E258F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71182" y="1682750"/>
            <a:ext cx="727075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HTC (SE)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425" name="Oval 51">
            <a:extLst>
              <a:ext uri="{FF2B5EF4-FFF2-40B4-BE49-F238E27FC236}">
                <a16:creationId xmlns:a16="http://schemas.microsoft.com/office/drawing/2014/main" id="{F123AA67-552C-4E7E-A5A0-23350BE164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37076" y="1339850"/>
            <a:ext cx="82550" cy="82550"/>
          </a:xfrm>
          <a:prstGeom prst="ellipse">
            <a:avLst/>
          </a:prstGeom>
          <a:solidFill>
            <a:srgbClr val="55752F"/>
          </a:solidFill>
          <a:ln w="31750">
            <a:solidFill>
              <a:srgbClr val="55752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26" name="Rectangle 52">
            <a:extLst>
              <a:ext uri="{FF2B5EF4-FFF2-40B4-BE49-F238E27FC236}">
                <a16:creationId xmlns:a16="http://schemas.microsoft.com/office/drawing/2014/main" id="{6DD7A6A9-B6F7-4F81-913C-5BC539AECA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50501" y="1093787"/>
            <a:ext cx="1325563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Tuition </a:t>
            </a:r>
            <a:r>
              <a:rPr kumimoji="0" lang="en-US" altLang="en-US" sz="1100" b="0" i="0" u="none" strike="noStrike" cap="none" normalizeH="0" baseline="0" dirty="0" err="1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Deduc</a:t>
            </a: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 (SS)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427" name="Oval 53">
            <a:extLst>
              <a:ext uri="{FF2B5EF4-FFF2-40B4-BE49-F238E27FC236}">
                <a16:creationId xmlns:a16="http://schemas.microsoft.com/office/drawing/2014/main" id="{9F36BCF5-EC45-4FAA-8F75-7B6BA9C033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46626" y="1933575"/>
            <a:ext cx="82550" cy="82550"/>
          </a:xfrm>
          <a:prstGeom prst="ellipse">
            <a:avLst/>
          </a:prstGeom>
          <a:solidFill>
            <a:srgbClr val="55752F"/>
          </a:solidFill>
          <a:ln w="31750">
            <a:solidFill>
              <a:srgbClr val="55752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28" name="Rectangle 54">
            <a:extLst>
              <a:ext uri="{FF2B5EF4-FFF2-40B4-BE49-F238E27FC236}">
                <a16:creationId xmlns:a16="http://schemas.microsoft.com/office/drawing/2014/main" id="{6E082318-7FFB-4E49-BD3E-FF0CD3D24D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76825" y="1746877"/>
            <a:ext cx="777875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AOTC (IS)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429" name="Oval 55">
            <a:extLst>
              <a:ext uri="{FF2B5EF4-FFF2-40B4-BE49-F238E27FC236}">
                <a16:creationId xmlns:a16="http://schemas.microsoft.com/office/drawing/2014/main" id="{B03D0983-BB43-4E9A-BF85-C9941FB807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43463" y="1933575"/>
            <a:ext cx="82550" cy="82550"/>
          </a:xfrm>
          <a:prstGeom prst="ellipse">
            <a:avLst/>
          </a:prstGeom>
          <a:solidFill>
            <a:srgbClr val="55752F"/>
          </a:solidFill>
          <a:ln w="31750">
            <a:solidFill>
              <a:srgbClr val="55752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30" name="Rectangle 56">
            <a:extLst>
              <a:ext uri="{FF2B5EF4-FFF2-40B4-BE49-F238E27FC236}">
                <a16:creationId xmlns:a16="http://schemas.microsoft.com/office/drawing/2014/main" id="{16A91BFC-D192-4E7F-8312-19BB2DC3B4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62831" y="2012360"/>
            <a:ext cx="666750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HTC (IS)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431" name="Oval 57">
            <a:extLst>
              <a:ext uri="{FF2B5EF4-FFF2-40B4-BE49-F238E27FC236}">
                <a16:creationId xmlns:a16="http://schemas.microsoft.com/office/drawing/2014/main" id="{7D27B5A4-B000-400A-85F4-773F349813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45088" y="3625850"/>
            <a:ext cx="82550" cy="82550"/>
          </a:xfrm>
          <a:prstGeom prst="ellipse">
            <a:avLst/>
          </a:prstGeom>
          <a:solidFill>
            <a:srgbClr val="55752F"/>
          </a:solidFill>
          <a:ln w="31750">
            <a:solidFill>
              <a:srgbClr val="55752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32" name="Rectangle 58">
            <a:extLst>
              <a:ext uri="{FF2B5EF4-FFF2-40B4-BE49-F238E27FC236}">
                <a16:creationId xmlns:a16="http://schemas.microsoft.com/office/drawing/2014/main" id="{9827E5B2-EB05-4638-8137-A0F2D09E11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86264" y="2970056"/>
            <a:ext cx="690563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Adult Pell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433" name="Oval 59">
            <a:extLst>
              <a:ext uri="{FF2B5EF4-FFF2-40B4-BE49-F238E27FC236}">
                <a16:creationId xmlns:a16="http://schemas.microsoft.com/office/drawing/2014/main" id="{39C9E297-1E8F-4E26-9A29-B4E16E0204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34338" y="5527675"/>
            <a:ext cx="82550" cy="82550"/>
          </a:xfrm>
          <a:prstGeom prst="ellipse">
            <a:avLst/>
          </a:prstGeom>
          <a:solidFill>
            <a:srgbClr val="55752F"/>
          </a:solidFill>
          <a:ln w="31750">
            <a:solidFill>
              <a:srgbClr val="55752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34" name="Rectangle 60">
            <a:extLst>
              <a:ext uri="{FF2B5EF4-FFF2-40B4-BE49-F238E27FC236}">
                <a16:creationId xmlns:a16="http://schemas.microsoft.com/office/drawing/2014/main" id="{44B547CE-FC65-4853-8206-A4F0EB9AEE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15994" y="5484311"/>
            <a:ext cx="779464" cy="1692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AOTC (JE)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435" name="Oval 61">
            <a:extLst>
              <a:ext uri="{FF2B5EF4-FFF2-40B4-BE49-F238E27FC236}">
                <a16:creationId xmlns:a16="http://schemas.microsoft.com/office/drawing/2014/main" id="{FB9D5663-2EA9-4031-9ADA-8A6109655F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26413" y="4937125"/>
            <a:ext cx="82550" cy="82550"/>
          </a:xfrm>
          <a:prstGeom prst="ellipse">
            <a:avLst/>
          </a:prstGeom>
          <a:solidFill>
            <a:srgbClr val="55752F"/>
          </a:solidFill>
          <a:ln w="31750">
            <a:solidFill>
              <a:srgbClr val="55752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36" name="Rectangle 62">
            <a:extLst>
              <a:ext uri="{FF2B5EF4-FFF2-40B4-BE49-F238E27FC236}">
                <a16:creationId xmlns:a16="http://schemas.microsoft.com/office/drawing/2014/main" id="{27CA8C0E-E246-490C-9896-14A21AD8BF3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17722" y="5215732"/>
            <a:ext cx="836613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AOTC (SE)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437" name="Oval 63">
            <a:extLst>
              <a:ext uri="{FF2B5EF4-FFF2-40B4-BE49-F238E27FC236}">
                <a16:creationId xmlns:a16="http://schemas.microsoft.com/office/drawing/2014/main" id="{2D364A61-5C24-45E7-98D1-0F0BCC317E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21663" y="5527675"/>
            <a:ext cx="82550" cy="82550"/>
          </a:xfrm>
          <a:prstGeom prst="ellipse">
            <a:avLst/>
          </a:prstGeom>
          <a:solidFill>
            <a:srgbClr val="55752F"/>
          </a:solidFill>
          <a:ln w="31750">
            <a:solidFill>
              <a:srgbClr val="55752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38" name="Rectangle 64">
            <a:extLst>
              <a:ext uri="{FF2B5EF4-FFF2-40B4-BE49-F238E27FC236}">
                <a16:creationId xmlns:a16="http://schemas.microsoft.com/office/drawing/2014/main" id="{DB37D7DD-C674-4E0D-9F4B-05278FD276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43915" y="5370512"/>
            <a:ext cx="814388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HOPE/LLC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439" name="Oval 65">
            <a:extLst>
              <a:ext uri="{FF2B5EF4-FFF2-40B4-BE49-F238E27FC236}">
                <a16:creationId xmlns:a16="http://schemas.microsoft.com/office/drawing/2014/main" id="{90B4C694-AF6B-47C0-98B6-543FF724ED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13738" y="5527675"/>
            <a:ext cx="82550" cy="82550"/>
          </a:xfrm>
          <a:prstGeom prst="ellipse">
            <a:avLst/>
          </a:prstGeom>
          <a:solidFill>
            <a:srgbClr val="55752F"/>
          </a:solidFill>
          <a:ln w="31750">
            <a:solidFill>
              <a:srgbClr val="55752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" name="Rectangle 66">
            <a:extLst>
              <a:ext uri="{FF2B5EF4-FFF2-40B4-BE49-F238E27FC236}">
                <a16:creationId xmlns:a16="http://schemas.microsoft.com/office/drawing/2014/main" id="{94B89F72-02EA-49CA-A901-AFD22DE9669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62170" y="5492750"/>
            <a:ext cx="727075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HTC (SS)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4" name="Oval 67">
            <a:extLst>
              <a:ext uri="{FF2B5EF4-FFF2-40B4-BE49-F238E27FC236}">
                <a16:creationId xmlns:a16="http://schemas.microsoft.com/office/drawing/2014/main" id="{64EA9930-CB4A-4AC6-AE27-52AD595EA5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08988" y="4467225"/>
            <a:ext cx="82550" cy="77788"/>
          </a:xfrm>
          <a:prstGeom prst="ellipse">
            <a:avLst/>
          </a:prstGeom>
          <a:solidFill>
            <a:srgbClr val="55752F"/>
          </a:solidFill>
          <a:ln w="31750">
            <a:solidFill>
              <a:srgbClr val="55752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" name="Rectangle 68">
            <a:extLst>
              <a:ext uri="{FF2B5EF4-FFF2-40B4-BE49-F238E27FC236}">
                <a16:creationId xmlns:a16="http://schemas.microsoft.com/office/drawing/2014/main" id="{15BC8774-7B9A-4BE3-93D4-38347C92DE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9380541" y="4531881"/>
            <a:ext cx="1303338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Tuition </a:t>
            </a:r>
            <a:r>
              <a:rPr kumimoji="0" lang="en-US" altLang="en-US" sz="1100" b="0" i="0" u="none" strike="noStrike" cap="none" normalizeH="0" baseline="0" dirty="0" err="1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Deduc</a:t>
            </a: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 (JE)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6" name="Oval 69">
            <a:extLst>
              <a:ext uri="{FF2B5EF4-FFF2-40B4-BE49-F238E27FC236}">
                <a16:creationId xmlns:a16="http://schemas.microsoft.com/office/drawing/2014/main" id="{542FAB48-29E9-4916-80B3-D2076C5BE8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501063" y="4937125"/>
            <a:ext cx="82550" cy="82550"/>
          </a:xfrm>
          <a:prstGeom prst="ellipse">
            <a:avLst/>
          </a:prstGeom>
          <a:solidFill>
            <a:srgbClr val="55752F"/>
          </a:solidFill>
          <a:ln w="31750">
            <a:solidFill>
              <a:srgbClr val="55752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7" name="Rectangle 70">
            <a:extLst>
              <a:ext uri="{FF2B5EF4-FFF2-40B4-BE49-F238E27FC236}">
                <a16:creationId xmlns:a16="http://schemas.microsoft.com/office/drawing/2014/main" id="{831595D4-88CE-4B18-9E25-5EF329534A13}"/>
              </a:ext>
            </a:extLst>
          </p:cNvPr>
          <p:cNvSpPr>
            <a:spLocks noChangeArrowheads="1"/>
          </p:cNvSpPr>
          <p:nvPr/>
        </p:nvSpPr>
        <p:spPr bwMode="auto">
          <a:xfrm>
            <a:off x="9220998" y="5092701"/>
            <a:ext cx="1303338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Tuition </a:t>
            </a:r>
            <a:r>
              <a:rPr kumimoji="0" lang="en-US" altLang="en-US" sz="1100" b="0" i="0" u="none" strike="noStrike" cap="none" normalizeH="0" baseline="0" dirty="0" err="1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Deduc</a:t>
            </a: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 (JS)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8" name="Oval 71">
            <a:extLst>
              <a:ext uri="{FF2B5EF4-FFF2-40B4-BE49-F238E27FC236}">
                <a16:creationId xmlns:a16="http://schemas.microsoft.com/office/drawing/2014/main" id="{5DB8CBCD-77B2-4C18-8DD0-23AD584A47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596313" y="1339850"/>
            <a:ext cx="82550" cy="82550"/>
          </a:xfrm>
          <a:prstGeom prst="ellipse">
            <a:avLst/>
          </a:prstGeom>
          <a:solidFill>
            <a:srgbClr val="55752F"/>
          </a:solidFill>
          <a:ln w="31750">
            <a:solidFill>
              <a:srgbClr val="55752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9" name="Rectangle 72">
            <a:extLst>
              <a:ext uri="{FF2B5EF4-FFF2-40B4-BE49-F238E27FC236}">
                <a16:creationId xmlns:a16="http://schemas.microsoft.com/office/drawing/2014/main" id="{3C4BE96B-D876-4158-AEAF-DB42C702CDA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706517" y="1203325"/>
            <a:ext cx="1325563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Tuition </a:t>
            </a:r>
            <a:r>
              <a:rPr kumimoji="0" lang="en-US" altLang="en-US" sz="1100" b="0" i="0" u="none" strike="noStrike" cap="none" normalizeH="0" baseline="0" dirty="0" err="1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Deduc</a:t>
            </a: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 (SE)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40" name="Oval 73">
            <a:extLst>
              <a:ext uri="{FF2B5EF4-FFF2-40B4-BE49-F238E27FC236}">
                <a16:creationId xmlns:a16="http://schemas.microsoft.com/office/drawing/2014/main" id="{15F964B1-C0C8-434C-B64C-7F19E8B0FE4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65588" y="3438525"/>
            <a:ext cx="82550" cy="82550"/>
          </a:xfrm>
          <a:prstGeom prst="ellipse">
            <a:avLst/>
          </a:prstGeom>
          <a:solidFill>
            <a:srgbClr val="E37E00"/>
          </a:solidFill>
          <a:ln w="31750">
            <a:solidFill>
              <a:srgbClr val="E37E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1" name="Rectangle 74">
            <a:extLst>
              <a:ext uri="{FF2B5EF4-FFF2-40B4-BE49-F238E27FC236}">
                <a16:creationId xmlns:a16="http://schemas.microsoft.com/office/drawing/2014/main" id="{938F3C84-3CEE-4A3D-8243-D095D9B204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55988" y="3383916"/>
            <a:ext cx="663575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Ohio Pell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42" name="Oval 75">
            <a:extLst>
              <a:ext uri="{FF2B5EF4-FFF2-40B4-BE49-F238E27FC236}">
                <a16:creationId xmlns:a16="http://schemas.microsoft.com/office/drawing/2014/main" id="{8FC0DA07-B5E2-48B3-A7C3-BEA9A94D37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11538" y="4498975"/>
            <a:ext cx="82550" cy="82550"/>
          </a:xfrm>
          <a:prstGeom prst="ellipse">
            <a:avLst/>
          </a:prstGeom>
          <a:solidFill>
            <a:srgbClr val="E37E00"/>
          </a:solidFill>
          <a:ln w="31750">
            <a:solidFill>
              <a:srgbClr val="E37E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3" name="Rectangle 76">
            <a:extLst>
              <a:ext uri="{FF2B5EF4-FFF2-40B4-BE49-F238E27FC236}">
                <a16:creationId xmlns:a16="http://schemas.microsoft.com/office/drawing/2014/main" id="{8CCC8563-25EF-4809-A5A0-E6735DEE41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04257" y="4460082"/>
            <a:ext cx="1106488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MA Scholarship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44" name="Oval 77">
            <a:extLst>
              <a:ext uri="{FF2B5EF4-FFF2-40B4-BE49-F238E27FC236}">
                <a16:creationId xmlns:a16="http://schemas.microsoft.com/office/drawing/2014/main" id="{F0C31B0D-BE99-4AB7-9FB7-053B0005F8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03613" y="1339850"/>
            <a:ext cx="82550" cy="82550"/>
          </a:xfrm>
          <a:prstGeom prst="ellipse">
            <a:avLst/>
          </a:prstGeom>
          <a:solidFill>
            <a:srgbClr val="E37E00"/>
          </a:solidFill>
          <a:ln w="31750">
            <a:solidFill>
              <a:srgbClr val="E37E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5" name="Rectangle 78">
            <a:extLst>
              <a:ext uri="{FF2B5EF4-FFF2-40B4-BE49-F238E27FC236}">
                <a16:creationId xmlns:a16="http://schemas.microsoft.com/office/drawing/2014/main" id="{992D73A1-9532-4A0A-86B4-6361945F3B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81315" y="670664"/>
            <a:ext cx="1060450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Cal Grant GPA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46" name="Oval 79">
            <a:extLst>
              <a:ext uri="{FF2B5EF4-FFF2-40B4-BE49-F238E27FC236}">
                <a16:creationId xmlns:a16="http://schemas.microsoft.com/office/drawing/2014/main" id="{8B2954CE-7040-4FDC-A8DD-A0FCFA6E36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00451" y="5340350"/>
            <a:ext cx="80963" cy="82550"/>
          </a:xfrm>
          <a:prstGeom prst="ellipse">
            <a:avLst/>
          </a:prstGeom>
          <a:solidFill>
            <a:srgbClr val="E37E00"/>
          </a:solidFill>
          <a:ln w="31750">
            <a:solidFill>
              <a:srgbClr val="E37E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7" name="Rectangle 80">
            <a:extLst>
              <a:ext uri="{FF2B5EF4-FFF2-40B4-BE49-F238E27FC236}">
                <a16:creationId xmlns:a16="http://schemas.microsoft.com/office/drawing/2014/main" id="{E5B5C15B-0665-46CD-B5F4-46C2205155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2884" y="5289550"/>
            <a:ext cx="941388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Cal Grant Inc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48" name="Oval 81">
            <a:extLst>
              <a:ext uri="{FF2B5EF4-FFF2-40B4-BE49-F238E27FC236}">
                <a16:creationId xmlns:a16="http://schemas.microsoft.com/office/drawing/2014/main" id="{03455A9D-8D1F-43F4-83F3-160001104C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90938" y="1933575"/>
            <a:ext cx="82550" cy="82550"/>
          </a:xfrm>
          <a:prstGeom prst="ellipse">
            <a:avLst/>
          </a:prstGeom>
          <a:solidFill>
            <a:srgbClr val="E37E00"/>
          </a:solidFill>
          <a:ln w="31750">
            <a:solidFill>
              <a:srgbClr val="E37E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9" name="Rectangle 82">
            <a:extLst>
              <a:ext uri="{FF2B5EF4-FFF2-40B4-BE49-F238E27FC236}">
                <a16:creationId xmlns:a16="http://schemas.microsoft.com/office/drawing/2014/main" id="{48823EEA-A47C-4E3D-AF92-4001565FDE5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48793" y="1768474"/>
            <a:ext cx="644525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CC </a:t>
            </a:r>
            <a:r>
              <a:rPr kumimoji="0" lang="en-US" altLang="en-US" sz="1100" b="0" i="0" u="none" strike="noStrike" cap="none" normalizeH="0" baseline="0" dirty="0" err="1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Mich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50" name="Oval 83">
            <a:extLst>
              <a:ext uri="{FF2B5EF4-FFF2-40B4-BE49-F238E27FC236}">
                <a16:creationId xmlns:a16="http://schemas.microsoft.com/office/drawing/2014/main" id="{9F9B898A-252E-4B20-AF8B-2EEDDBA9D7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87776" y="1933575"/>
            <a:ext cx="80963" cy="82550"/>
          </a:xfrm>
          <a:prstGeom prst="ellipse">
            <a:avLst/>
          </a:prstGeom>
          <a:solidFill>
            <a:srgbClr val="E37E00"/>
          </a:solidFill>
          <a:ln w="31750">
            <a:solidFill>
              <a:srgbClr val="E37E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1" name="Rectangle 84">
            <a:extLst>
              <a:ext uri="{FF2B5EF4-FFF2-40B4-BE49-F238E27FC236}">
                <a16:creationId xmlns:a16="http://schemas.microsoft.com/office/drawing/2014/main" id="{E09F1F16-937E-4990-ACD6-4352D00B375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19024" y="2040823"/>
            <a:ext cx="727075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CC Texas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52" name="Oval 85">
            <a:extLst>
              <a:ext uri="{FF2B5EF4-FFF2-40B4-BE49-F238E27FC236}">
                <a16:creationId xmlns:a16="http://schemas.microsoft.com/office/drawing/2014/main" id="{F3424429-B988-45D3-B600-B5CD464F92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78263" y="4092575"/>
            <a:ext cx="82550" cy="80963"/>
          </a:xfrm>
          <a:prstGeom prst="ellipse">
            <a:avLst/>
          </a:prstGeom>
          <a:solidFill>
            <a:srgbClr val="E37E00"/>
          </a:solidFill>
          <a:ln w="31750">
            <a:solidFill>
              <a:srgbClr val="E37E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3" name="Rectangle 86">
            <a:extLst>
              <a:ext uri="{FF2B5EF4-FFF2-40B4-BE49-F238E27FC236}">
                <a16:creationId xmlns:a16="http://schemas.microsoft.com/office/drawing/2014/main" id="{865D7253-2418-48E8-A4E5-AAB3F7618C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68650" y="4028284"/>
            <a:ext cx="777875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CUNY Pell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54" name="Oval 87">
            <a:extLst>
              <a:ext uri="{FF2B5EF4-FFF2-40B4-BE49-F238E27FC236}">
                <a16:creationId xmlns:a16="http://schemas.microsoft.com/office/drawing/2014/main" id="{6763F8E7-3223-498C-86E1-4033A75B4E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75101" y="1933575"/>
            <a:ext cx="82550" cy="82550"/>
          </a:xfrm>
          <a:prstGeom prst="ellipse">
            <a:avLst/>
          </a:prstGeom>
          <a:solidFill>
            <a:srgbClr val="E37E00"/>
          </a:solidFill>
          <a:ln w="31750">
            <a:solidFill>
              <a:srgbClr val="E37E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5" name="Rectangle 88">
            <a:extLst>
              <a:ext uri="{FF2B5EF4-FFF2-40B4-BE49-F238E27FC236}">
                <a16:creationId xmlns:a16="http://schemas.microsoft.com/office/drawing/2014/main" id="{96CE23F4-3E5F-4F1F-96F5-E53AEB2506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62751" y="2309813"/>
            <a:ext cx="700088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DC Grant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56" name="Oval 89">
            <a:extLst>
              <a:ext uri="{FF2B5EF4-FFF2-40B4-BE49-F238E27FC236}">
                <a16:creationId xmlns:a16="http://schemas.microsoft.com/office/drawing/2014/main" id="{04A6AEAF-9998-4F89-946C-C798D178BDE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65588" y="1339850"/>
            <a:ext cx="82550" cy="82550"/>
          </a:xfrm>
          <a:prstGeom prst="ellipse">
            <a:avLst/>
          </a:prstGeom>
          <a:solidFill>
            <a:srgbClr val="E37E00"/>
          </a:solidFill>
          <a:ln w="31750">
            <a:solidFill>
              <a:srgbClr val="E37E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7" name="Rectangle 90">
            <a:extLst>
              <a:ext uri="{FF2B5EF4-FFF2-40B4-BE49-F238E27FC236}">
                <a16:creationId xmlns:a16="http://schemas.microsoft.com/office/drawing/2014/main" id="{EC908016-45F8-4157-9004-3DCBBEE76AE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43363" y="989013"/>
            <a:ext cx="671513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FIU GPA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58" name="Oval 91">
            <a:extLst>
              <a:ext uri="{FF2B5EF4-FFF2-40B4-BE49-F238E27FC236}">
                <a16:creationId xmlns:a16="http://schemas.microsoft.com/office/drawing/2014/main" id="{ECFBED89-869A-4B4E-8A44-FDF4563B5D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62426" y="1933575"/>
            <a:ext cx="82550" cy="82550"/>
          </a:xfrm>
          <a:prstGeom prst="ellipse">
            <a:avLst/>
          </a:prstGeom>
          <a:solidFill>
            <a:srgbClr val="E37E00"/>
          </a:solidFill>
          <a:ln w="31750">
            <a:solidFill>
              <a:srgbClr val="E37E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9" name="Rectangle 92">
            <a:extLst>
              <a:ext uri="{FF2B5EF4-FFF2-40B4-BE49-F238E27FC236}">
                <a16:creationId xmlns:a16="http://schemas.microsoft.com/office/drawing/2014/main" id="{47AE2D62-ACE7-4D2E-BAE8-9CDB22A396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23521" y="2216150"/>
            <a:ext cx="923925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Florida Grant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60" name="Oval 93">
            <a:extLst>
              <a:ext uri="{FF2B5EF4-FFF2-40B4-BE49-F238E27FC236}">
                <a16:creationId xmlns:a16="http://schemas.microsoft.com/office/drawing/2014/main" id="{86A2211C-067B-4B3E-8F1F-B959A75368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52913" y="2536825"/>
            <a:ext cx="82550" cy="82550"/>
          </a:xfrm>
          <a:prstGeom prst="ellipse">
            <a:avLst/>
          </a:prstGeom>
          <a:solidFill>
            <a:srgbClr val="E37E00"/>
          </a:solidFill>
          <a:ln w="31750">
            <a:solidFill>
              <a:srgbClr val="E37E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1" name="Rectangle 94">
            <a:extLst>
              <a:ext uri="{FF2B5EF4-FFF2-40B4-BE49-F238E27FC236}">
                <a16:creationId xmlns:a16="http://schemas.microsoft.com/office/drawing/2014/main" id="{77014DCF-B9E9-45F7-9181-E097A14663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72351" y="2505647"/>
            <a:ext cx="1055688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Georgia HOPE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62" name="Oval 95">
            <a:extLst>
              <a:ext uri="{FF2B5EF4-FFF2-40B4-BE49-F238E27FC236}">
                <a16:creationId xmlns:a16="http://schemas.microsoft.com/office/drawing/2014/main" id="{2335216B-2A7B-4C1C-8D6D-2DEE2EFCC2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49751" y="3771900"/>
            <a:ext cx="82550" cy="82550"/>
          </a:xfrm>
          <a:prstGeom prst="ellipse">
            <a:avLst/>
          </a:prstGeom>
          <a:solidFill>
            <a:srgbClr val="E37E00"/>
          </a:solidFill>
          <a:ln w="31750">
            <a:solidFill>
              <a:srgbClr val="E37E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3" name="Rectangle 96">
            <a:extLst>
              <a:ext uri="{FF2B5EF4-FFF2-40B4-BE49-F238E27FC236}">
                <a16:creationId xmlns:a16="http://schemas.microsoft.com/office/drawing/2014/main" id="{EEA79C7C-778F-4967-A290-47ED094824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05213" y="3673246"/>
            <a:ext cx="785813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Kalamazoo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816" name="Oval 97">
            <a:extLst>
              <a:ext uri="{FF2B5EF4-FFF2-40B4-BE49-F238E27FC236}">
                <a16:creationId xmlns:a16="http://schemas.microsoft.com/office/drawing/2014/main" id="{6A6C22E8-ADDA-4379-9BB0-7ECBF0F590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40238" y="2533650"/>
            <a:ext cx="82550" cy="80963"/>
          </a:xfrm>
          <a:prstGeom prst="ellipse">
            <a:avLst/>
          </a:prstGeom>
          <a:solidFill>
            <a:srgbClr val="E37E00"/>
          </a:solidFill>
          <a:ln w="31750">
            <a:solidFill>
              <a:srgbClr val="E37E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18" name="Rectangle 98">
            <a:extLst>
              <a:ext uri="{FF2B5EF4-FFF2-40B4-BE49-F238E27FC236}">
                <a16:creationId xmlns:a16="http://schemas.microsoft.com/office/drawing/2014/main" id="{40206200-D227-4413-AECE-3E9A61CC73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68826" y="2500312"/>
            <a:ext cx="1023938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College Spend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819" name="Oval 99">
            <a:extLst>
              <a:ext uri="{FF2B5EF4-FFF2-40B4-BE49-F238E27FC236}">
                <a16:creationId xmlns:a16="http://schemas.microsoft.com/office/drawing/2014/main" id="{88FBF26D-4E9D-425E-BC47-75F0FA2017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37076" y="4316413"/>
            <a:ext cx="82550" cy="82550"/>
          </a:xfrm>
          <a:prstGeom prst="ellipse">
            <a:avLst/>
          </a:prstGeom>
          <a:solidFill>
            <a:srgbClr val="E37E00"/>
          </a:solidFill>
          <a:ln w="31750">
            <a:solidFill>
              <a:srgbClr val="E37E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20" name="Rectangle 100">
            <a:extLst>
              <a:ext uri="{FF2B5EF4-FFF2-40B4-BE49-F238E27FC236}">
                <a16:creationId xmlns:a16="http://schemas.microsoft.com/office/drawing/2014/main" id="{E908B8D7-766A-4D21-B480-C3622C2098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64606" y="4165600"/>
            <a:ext cx="1042988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College Tuition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821" name="Oval 101">
            <a:extLst>
              <a:ext uri="{FF2B5EF4-FFF2-40B4-BE49-F238E27FC236}">
                <a16:creationId xmlns:a16="http://schemas.microsoft.com/office/drawing/2014/main" id="{41CE25B2-770B-4C8B-BC32-4052968321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32326" y="4471988"/>
            <a:ext cx="82550" cy="77788"/>
          </a:xfrm>
          <a:prstGeom prst="ellipse">
            <a:avLst/>
          </a:prstGeom>
          <a:solidFill>
            <a:srgbClr val="E37E00"/>
          </a:solidFill>
          <a:ln w="31750">
            <a:solidFill>
              <a:srgbClr val="E37E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22" name="Rectangle 102">
            <a:extLst>
              <a:ext uri="{FF2B5EF4-FFF2-40B4-BE49-F238E27FC236}">
                <a16:creationId xmlns:a16="http://schemas.microsoft.com/office/drawing/2014/main" id="{33201C79-0B8C-40F7-8ED1-2316689232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33813" y="4325835"/>
            <a:ext cx="557213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TN Pell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823" name="Oval 103">
            <a:extLst>
              <a:ext uri="{FF2B5EF4-FFF2-40B4-BE49-F238E27FC236}">
                <a16:creationId xmlns:a16="http://schemas.microsoft.com/office/drawing/2014/main" id="{B2ACF03E-1AEB-4869-889B-B03E532A06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24401" y="1933575"/>
            <a:ext cx="82550" cy="82550"/>
          </a:xfrm>
          <a:prstGeom prst="ellipse">
            <a:avLst/>
          </a:prstGeom>
          <a:solidFill>
            <a:srgbClr val="E37E00"/>
          </a:solidFill>
          <a:ln w="31750">
            <a:solidFill>
              <a:srgbClr val="E37E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24" name="Rectangle 104">
            <a:extLst>
              <a:ext uri="{FF2B5EF4-FFF2-40B4-BE49-F238E27FC236}">
                <a16:creationId xmlns:a16="http://schemas.microsoft.com/office/drawing/2014/main" id="{E2754001-031F-40CC-84DE-B61DECB71D9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88888" y="2171701"/>
            <a:ext cx="1152525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Soc Sec College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826" name="Oval 105">
            <a:extLst>
              <a:ext uri="{FF2B5EF4-FFF2-40B4-BE49-F238E27FC236}">
                <a16:creationId xmlns:a16="http://schemas.microsoft.com/office/drawing/2014/main" id="{8D640CDF-DC0B-423C-80D1-67663CABAD0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19651" y="3767138"/>
            <a:ext cx="82550" cy="82550"/>
          </a:xfrm>
          <a:prstGeom prst="ellipse">
            <a:avLst/>
          </a:prstGeom>
          <a:solidFill>
            <a:srgbClr val="E37E00"/>
          </a:solidFill>
          <a:ln w="31750">
            <a:solidFill>
              <a:srgbClr val="E37E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28" name="Rectangle 106">
            <a:extLst>
              <a:ext uri="{FF2B5EF4-FFF2-40B4-BE49-F238E27FC236}">
                <a16:creationId xmlns:a16="http://schemas.microsoft.com/office/drawing/2014/main" id="{65BC16D6-9C4A-465D-983D-FA98C77068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57664" y="3087529"/>
            <a:ext cx="663575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TN Hope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829" name="Oval 107">
            <a:extLst>
              <a:ext uri="{FF2B5EF4-FFF2-40B4-BE49-F238E27FC236}">
                <a16:creationId xmlns:a16="http://schemas.microsoft.com/office/drawing/2014/main" id="{F987F1B2-7F0C-44BB-976F-D3BB3AFCB1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11726" y="1339850"/>
            <a:ext cx="82550" cy="82550"/>
          </a:xfrm>
          <a:prstGeom prst="ellipse">
            <a:avLst/>
          </a:prstGeom>
          <a:solidFill>
            <a:srgbClr val="E37E00"/>
          </a:solidFill>
          <a:ln w="31750">
            <a:solidFill>
              <a:srgbClr val="E37E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31" name="Rectangle 108">
            <a:extLst>
              <a:ext uri="{FF2B5EF4-FFF2-40B4-BE49-F238E27FC236}">
                <a16:creationId xmlns:a16="http://schemas.microsoft.com/office/drawing/2014/main" id="{97BE6753-C3A2-419E-9924-E4F2E313FB3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82999" y="1390631"/>
            <a:ext cx="749300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Texas Pell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833" name="Oval 109">
            <a:extLst>
              <a:ext uri="{FF2B5EF4-FFF2-40B4-BE49-F238E27FC236}">
                <a16:creationId xmlns:a16="http://schemas.microsoft.com/office/drawing/2014/main" id="{DAAD4414-055B-487B-A0A7-E0E8365806B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08563" y="4068763"/>
            <a:ext cx="80963" cy="82550"/>
          </a:xfrm>
          <a:prstGeom prst="ellipse">
            <a:avLst/>
          </a:prstGeom>
          <a:solidFill>
            <a:srgbClr val="E37E00"/>
          </a:solidFill>
          <a:ln w="31750">
            <a:solidFill>
              <a:srgbClr val="E37E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35" name="Rectangle 110">
            <a:extLst>
              <a:ext uri="{FF2B5EF4-FFF2-40B4-BE49-F238E27FC236}">
                <a16:creationId xmlns:a16="http://schemas.microsoft.com/office/drawing/2014/main" id="{00BC9238-0DBF-42AC-BE80-CED6247C78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88458" y="3871121"/>
            <a:ext cx="1079500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WI Scholarship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837" name="Oval 111">
            <a:extLst>
              <a:ext uri="{FF2B5EF4-FFF2-40B4-BE49-F238E27FC236}">
                <a16:creationId xmlns:a16="http://schemas.microsoft.com/office/drawing/2014/main" id="{3CC5F086-F717-472B-B628-715326FAA7D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85051" y="4462463"/>
            <a:ext cx="82550" cy="82550"/>
          </a:xfrm>
          <a:prstGeom prst="ellipse">
            <a:avLst/>
          </a:prstGeom>
          <a:solidFill>
            <a:srgbClr val="C10534"/>
          </a:solidFill>
          <a:ln w="31750">
            <a:solidFill>
              <a:srgbClr val="C10534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39" name="Rectangle 112">
            <a:extLst>
              <a:ext uri="{FF2B5EF4-FFF2-40B4-BE49-F238E27FC236}">
                <a16:creationId xmlns:a16="http://schemas.microsoft.com/office/drawing/2014/main" id="{232BF303-0991-4C3B-9221-25F5C02F16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46992" y="5081324"/>
            <a:ext cx="663575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DI Judge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841" name="Oval 113">
            <a:extLst>
              <a:ext uri="{FF2B5EF4-FFF2-40B4-BE49-F238E27FC236}">
                <a16:creationId xmlns:a16="http://schemas.microsoft.com/office/drawing/2014/main" id="{3B844083-35FE-478B-AC16-F89C44D054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94588" y="4479925"/>
            <a:ext cx="82550" cy="82550"/>
          </a:xfrm>
          <a:prstGeom prst="ellipse">
            <a:avLst/>
          </a:prstGeom>
          <a:solidFill>
            <a:srgbClr val="C10534"/>
          </a:solidFill>
          <a:ln w="31750">
            <a:solidFill>
              <a:srgbClr val="C10534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43" name="Rectangle 114">
            <a:extLst>
              <a:ext uri="{FF2B5EF4-FFF2-40B4-BE49-F238E27FC236}">
                <a16:creationId xmlns:a16="http://schemas.microsoft.com/office/drawing/2014/main" id="{2962D8CD-DDDD-4D79-93FE-BB470864383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28013" y="4575969"/>
            <a:ext cx="873125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DI Examiner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844" name="Oval 115">
            <a:extLst>
              <a:ext uri="{FF2B5EF4-FFF2-40B4-BE49-F238E27FC236}">
                <a16:creationId xmlns:a16="http://schemas.microsoft.com/office/drawing/2014/main" id="{2DAFC0D3-A5F6-4291-8DDD-628329B2F18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05726" y="4352925"/>
            <a:ext cx="82550" cy="82550"/>
          </a:xfrm>
          <a:prstGeom prst="ellipse">
            <a:avLst/>
          </a:prstGeom>
          <a:solidFill>
            <a:srgbClr val="C10534"/>
          </a:solidFill>
          <a:ln w="31750">
            <a:solidFill>
              <a:srgbClr val="C10534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45" name="Rectangle 116">
            <a:extLst>
              <a:ext uri="{FF2B5EF4-FFF2-40B4-BE49-F238E27FC236}">
                <a16:creationId xmlns:a16="http://schemas.microsoft.com/office/drawing/2014/main" id="{DC63F72E-E03C-48F6-B92A-DD33E9EA24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1527" y="4054330"/>
            <a:ext cx="965200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DI Generosity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846" name="Oval 117">
            <a:extLst>
              <a:ext uri="{FF2B5EF4-FFF2-40B4-BE49-F238E27FC236}">
                <a16:creationId xmlns:a16="http://schemas.microsoft.com/office/drawing/2014/main" id="{B314CFAD-F6E4-47B5-9050-32A143BAD5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80376" y="4357688"/>
            <a:ext cx="82550" cy="80963"/>
          </a:xfrm>
          <a:prstGeom prst="ellipse">
            <a:avLst/>
          </a:prstGeom>
          <a:solidFill>
            <a:srgbClr val="C10534"/>
          </a:solidFill>
          <a:ln w="31750">
            <a:solidFill>
              <a:srgbClr val="C10534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47" name="Rectangle 118">
            <a:extLst>
              <a:ext uri="{FF2B5EF4-FFF2-40B4-BE49-F238E27FC236}">
                <a16:creationId xmlns:a16="http://schemas.microsoft.com/office/drawing/2014/main" id="{86BF6E0B-BF1F-49DC-92B5-EFC9D23D81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765017" y="4210050"/>
            <a:ext cx="846138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DI Veterans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848" name="Oval 119">
            <a:extLst>
              <a:ext uri="{FF2B5EF4-FFF2-40B4-BE49-F238E27FC236}">
                <a16:creationId xmlns:a16="http://schemas.microsoft.com/office/drawing/2014/main" id="{569B5C67-9F78-46CB-9251-DC6B1A6B807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67513" y="4233863"/>
            <a:ext cx="82550" cy="82550"/>
          </a:xfrm>
          <a:prstGeom prst="ellipse">
            <a:avLst/>
          </a:prstGeom>
          <a:solidFill>
            <a:srgbClr val="938DD2"/>
          </a:solidFill>
          <a:ln w="31750">
            <a:solidFill>
              <a:srgbClr val="938DD2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49" name="Rectangle 120">
            <a:extLst>
              <a:ext uri="{FF2B5EF4-FFF2-40B4-BE49-F238E27FC236}">
                <a16:creationId xmlns:a16="http://schemas.microsoft.com/office/drawing/2014/main" id="{2CB44BC9-82EB-48BA-AAD7-0BC729864DD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15197" y="3326606"/>
            <a:ext cx="1019175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Oregon Health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850" name="Oval 121">
            <a:extLst>
              <a:ext uri="{FF2B5EF4-FFF2-40B4-BE49-F238E27FC236}">
                <a16:creationId xmlns:a16="http://schemas.microsoft.com/office/drawing/2014/main" id="{896A4760-A545-4FF0-AC8C-8342D17D7B2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78651" y="4448175"/>
            <a:ext cx="82550" cy="82550"/>
          </a:xfrm>
          <a:prstGeom prst="ellipse">
            <a:avLst/>
          </a:prstGeom>
          <a:solidFill>
            <a:srgbClr val="938DD2"/>
          </a:solidFill>
          <a:ln w="31750">
            <a:solidFill>
              <a:srgbClr val="938DD2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51" name="Rectangle 122">
            <a:extLst>
              <a:ext uri="{FF2B5EF4-FFF2-40B4-BE49-F238E27FC236}">
                <a16:creationId xmlns:a16="http://schemas.microsoft.com/office/drawing/2014/main" id="{173E8211-CEBA-494A-B725-D38AEEB0DE2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46964" y="2955924"/>
            <a:ext cx="1412875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Mass HI (150%FPL)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853" name="Oval 123">
            <a:extLst>
              <a:ext uri="{FF2B5EF4-FFF2-40B4-BE49-F238E27FC236}">
                <a16:creationId xmlns:a16="http://schemas.microsoft.com/office/drawing/2014/main" id="{4D86A5FF-B309-4073-8D87-35A86FC9B5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69138" y="4421188"/>
            <a:ext cx="82550" cy="82550"/>
          </a:xfrm>
          <a:prstGeom prst="ellipse">
            <a:avLst/>
          </a:prstGeom>
          <a:solidFill>
            <a:srgbClr val="938DD2"/>
          </a:solidFill>
          <a:ln w="31750">
            <a:solidFill>
              <a:srgbClr val="938DD2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54" name="Rectangle 124">
            <a:extLst>
              <a:ext uri="{FF2B5EF4-FFF2-40B4-BE49-F238E27FC236}">
                <a16:creationId xmlns:a16="http://schemas.microsoft.com/office/drawing/2014/main" id="{9F75F0AC-11E0-4CC3-BDCB-2EF24C59406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32677" y="3915150"/>
            <a:ext cx="1412875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Mass HI (200%FPL)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856" name="Oval 125">
            <a:extLst>
              <a:ext uri="{FF2B5EF4-FFF2-40B4-BE49-F238E27FC236}">
                <a16:creationId xmlns:a16="http://schemas.microsoft.com/office/drawing/2014/main" id="{5C6FE926-F9F2-4CE2-93D1-F1DC280DA00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65976" y="4275138"/>
            <a:ext cx="82550" cy="82550"/>
          </a:xfrm>
          <a:prstGeom prst="ellipse">
            <a:avLst/>
          </a:prstGeom>
          <a:solidFill>
            <a:srgbClr val="938DD2"/>
          </a:solidFill>
          <a:ln w="31750">
            <a:solidFill>
              <a:srgbClr val="938DD2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57" name="Rectangle 126">
            <a:extLst>
              <a:ext uri="{FF2B5EF4-FFF2-40B4-BE49-F238E27FC236}">
                <a16:creationId xmlns:a16="http://schemas.microsoft.com/office/drawing/2014/main" id="{A7226D40-7668-468B-A42A-D1C031BD4B1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97726" y="3150791"/>
            <a:ext cx="1412875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Mass HI (250%FPL)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859" name="Oval 127">
            <a:extLst>
              <a:ext uri="{FF2B5EF4-FFF2-40B4-BE49-F238E27FC236}">
                <a16:creationId xmlns:a16="http://schemas.microsoft.com/office/drawing/2014/main" id="{9B23CC9B-19DC-4317-8805-EAB943FCD2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704513" y="4691063"/>
            <a:ext cx="82550" cy="82550"/>
          </a:xfrm>
          <a:prstGeom prst="ellipse">
            <a:avLst/>
          </a:prstGeom>
          <a:solidFill>
            <a:srgbClr val="938DD2"/>
          </a:solidFill>
          <a:ln w="31750">
            <a:solidFill>
              <a:srgbClr val="938DD2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61" name="Rectangle 128">
            <a:extLst>
              <a:ext uri="{FF2B5EF4-FFF2-40B4-BE49-F238E27FC236}">
                <a16:creationId xmlns:a16="http://schemas.microsoft.com/office/drawing/2014/main" id="{793C941D-5861-40B9-A635-D8CF4F00FC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828338" y="4659313"/>
            <a:ext cx="909638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Medigap Tax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862" name="Oval 129">
            <a:extLst>
              <a:ext uri="{FF2B5EF4-FFF2-40B4-BE49-F238E27FC236}">
                <a16:creationId xmlns:a16="http://schemas.microsoft.com/office/drawing/2014/main" id="{E817756D-598D-4B1F-A3E8-6599981346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955338" y="3954463"/>
            <a:ext cx="82550" cy="82550"/>
          </a:xfrm>
          <a:prstGeom prst="ellipse">
            <a:avLst/>
          </a:prstGeom>
          <a:solidFill>
            <a:srgbClr val="938DD2"/>
          </a:solidFill>
          <a:ln w="31750">
            <a:solidFill>
              <a:srgbClr val="938DD2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63" name="Rectangle 130">
            <a:extLst>
              <a:ext uri="{FF2B5EF4-FFF2-40B4-BE49-F238E27FC236}">
                <a16:creationId xmlns:a16="http://schemas.microsoft.com/office/drawing/2014/main" id="{A9B67BF5-7A25-4889-8E75-87D6582EB7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083926" y="3922713"/>
            <a:ext cx="1001713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Medicare Intro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865" name="Oval 131">
            <a:extLst>
              <a:ext uri="{FF2B5EF4-FFF2-40B4-BE49-F238E27FC236}">
                <a16:creationId xmlns:a16="http://schemas.microsoft.com/office/drawing/2014/main" id="{3851DC94-6695-41F1-BF6F-DC87EE8179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62138" y="1339850"/>
            <a:ext cx="82550" cy="82550"/>
          </a:xfrm>
          <a:prstGeom prst="ellipse">
            <a:avLst/>
          </a:prstGeom>
          <a:solidFill>
            <a:srgbClr val="CAC27E"/>
          </a:solidFill>
          <a:ln w="31750">
            <a:solidFill>
              <a:srgbClr val="CAC27E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67" name="Rectangle 132">
            <a:extLst>
              <a:ext uri="{FF2B5EF4-FFF2-40B4-BE49-F238E27FC236}">
                <a16:creationId xmlns:a16="http://schemas.microsoft.com/office/drawing/2014/main" id="{D9F7E50D-62AF-4D2E-8B46-DE5181DDFE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3439" y="940815"/>
            <a:ext cx="1568450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MC Pregnant &amp; Infants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869" name="Oval 133">
            <a:extLst>
              <a:ext uri="{FF2B5EF4-FFF2-40B4-BE49-F238E27FC236}">
                <a16:creationId xmlns:a16="http://schemas.microsoft.com/office/drawing/2014/main" id="{C3172E9E-E7EB-496C-895B-E28A4A5CC31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73376" y="1933575"/>
            <a:ext cx="80963" cy="82550"/>
          </a:xfrm>
          <a:prstGeom prst="ellipse">
            <a:avLst/>
          </a:prstGeom>
          <a:solidFill>
            <a:srgbClr val="CAC27E"/>
          </a:solidFill>
          <a:ln w="31750">
            <a:solidFill>
              <a:srgbClr val="CAC27E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70" name="Rectangle 134">
            <a:extLst>
              <a:ext uri="{FF2B5EF4-FFF2-40B4-BE49-F238E27FC236}">
                <a16:creationId xmlns:a16="http://schemas.microsoft.com/office/drawing/2014/main" id="{9367F55B-DDD9-4567-9E39-C7ADE476E2B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43187" y="2173860"/>
            <a:ext cx="635000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MC Intro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871" name="Oval 135">
            <a:extLst>
              <a:ext uri="{FF2B5EF4-FFF2-40B4-BE49-F238E27FC236}">
                <a16:creationId xmlns:a16="http://schemas.microsoft.com/office/drawing/2014/main" id="{E4E1604D-0AA2-48F7-915C-8530616D23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63863" y="1339850"/>
            <a:ext cx="82550" cy="82550"/>
          </a:xfrm>
          <a:prstGeom prst="ellipse">
            <a:avLst/>
          </a:prstGeom>
          <a:solidFill>
            <a:srgbClr val="CAC27E"/>
          </a:solidFill>
          <a:ln w="31750">
            <a:solidFill>
              <a:srgbClr val="CAC27E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73" name="Oval 137">
            <a:extLst>
              <a:ext uri="{FF2B5EF4-FFF2-40B4-BE49-F238E27FC236}">
                <a16:creationId xmlns:a16="http://schemas.microsoft.com/office/drawing/2014/main" id="{0757C25D-000E-4052-952F-90EA8942D3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51188" y="1339850"/>
            <a:ext cx="82550" cy="82550"/>
          </a:xfrm>
          <a:prstGeom prst="ellipse">
            <a:avLst/>
          </a:prstGeom>
          <a:solidFill>
            <a:srgbClr val="CAC27E"/>
          </a:solidFill>
          <a:ln w="31750">
            <a:solidFill>
              <a:srgbClr val="CAC27E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74" name="Rectangle 138">
            <a:extLst>
              <a:ext uri="{FF2B5EF4-FFF2-40B4-BE49-F238E27FC236}">
                <a16:creationId xmlns:a16="http://schemas.microsoft.com/office/drawing/2014/main" id="{611560CA-1068-40F1-BCF1-088E37729C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42394" y="817337"/>
            <a:ext cx="973138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MC Child 83+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875" name="Oval 139">
            <a:extLst>
              <a:ext uri="{FF2B5EF4-FFF2-40B4-BE49-F238E27FC236}">
                <a16:creationId xmlns:a16="http://schemas.microsoft.com/office/drawing/2014/main" id="{AE1FA894-F392-44A6-9051-E461F649BB8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56238" y="4535488"/>
            <a:ext cx="82550" cy="82550"/>
          </a:xfrm>
          <a:prstGeom prst="ellipse">
            <a:avLst/>
          </a:prstGeom>
          <a:solidFill>
            <a:srgbClr val="7B92A8"/>
          </a:solidFill>
          <a:ln w="31750">
            <a:solidFill>
              <a:srgbClr val="7B92A8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76" name="Rectangle 140">
            <a:extLst>
              <a:ext uri="{FF2B5EF4-FFF2-40B4-BE49-F238E27FC236}">
                <a16:creationId xmlns:a16="http://schemas.microsoft.com/office/drawing/2014/main" id="{49C3E317-FDFF-44D4-9862-DF4BE0784B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22752" y="4949023"/>
            <a:ext cx="1449388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HCV Chicago Lottery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878" name="Oval 141">
            <a:extLst>
              <a:ext uri="{FF2B5EF4-FFF2-40B4-BE49-F238E27FC236}">
                <a16:creationId xmlns:a16="http://schemas.microsoft.com/office/drawing/2014/main" id="{04529C79-56F5-4B94-ADAA-E6EA387BB9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65763" y="4471988"/>
            <a:ext cx="80963" cy="80963"/>
          </a:xfrm>
          <a:prstGeom prst="ellipse">
            <a:avLst/>
          </a:prstGeom>
          <a:solidFill>
            <a:srgbClr val="7B92A8"/>
          </a:solidFill>
          <a:ln w="31750">
            <a:solidFill>
              <a:srgbClr val="7B92A8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79" name="Rectangle 142">
            <a:extLst>
              <a:ext uri="{FF2B5EF4-FFF2-40B4-BE49-F238E27FC236}">
                <a16:creationId xmlns:a16="http://schemas.microsoft.com/office/drawing/2014/main" id="{72F1D926-140C-4739-820D-BAD91516B4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71976" y="2849689"/>
            <a:ext cx="1463675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HCV RCT to Welfare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881" name="Oval 143">
            <a:extLst>
              <a:ext uri="{FF2B5EF4-FFF2-40B4-BE49-F238E27FC236}">
                <a16:creationId xmlns:a16="http://schemas.microsoft.com/office/drawing/2014/main" id="{36CB9E51-A21B-4BCF-85B2-69DC0F3B971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75101" y="4567238"/>
            <a:ext cx="82550" cy="82550"/>
          </a:xfrm>
          <a:prstGeom prst="ellipse">
            <a:avLst/>
          </a:prstGeom>
          <a:solidFill>
            <a:srgbClr val="2D6D66"/>
          </a:solidFill>
          <a:ln w="31750">
            <a:solidFill>
              <a:srgbClr val="2D6D6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82" name="Rectangle 144">
            <a:extLst>
              <a:ext uri="{FF2B5EF4-FFF2-40B4-BE49-F238E27FC236}">
                <a16:creationId xmlns:a16="http://schemas.microsoft.com/office/drawing/2014/main" id="{9FF8F050-DCE4-465B-9333-E5B1B0FDAE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56657" y="4599782"/>
            <a:ext cx="855663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NSW Youth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884" name="Oval 145">
            <a:extLst>
              <a:ext uri="{FF2B5EF4-FFF2-40B4-BE49-F238E27FC236}">
                <a16:creationId xmlns:a16="http://schemas.microsoft.com/office/drawing/2014/main" id="{BF1679F2-7ADB-400E-878D-B5999A5B9E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48126" y="4837113"/>
            <a:ext cx="82550" cy="82550"/>
          </a:xfrm>
          <a:prstGeom prst="ellipse">
            <a:avLst/>
          </a:prstGeom>
          <a:solidFill>
            <a:srgbClr val="2D6D66"/>
          </a:solidFill>
          <a:ln w="31750">
            <a:solidFill>
              <a:srgbClr val="2D6D6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85" name="Rectangle 146">
            <a:extLst>
              <a:ext uri="{FF2B5EF4-FFF2-40B4-BE49-F238E27FC236}">
                <a16:creationId xmlns:a16="http://schemas.microsoft.com/office/drawing/2014/main" id="{AB87C557-19A4-4B52-991B-F242570D09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55657" y="4906964"/>
            <a:ext cx="744538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Job Corps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886" name="Oval 147">
            <a:extLst>
              <a:ext uri="{FF2B5EF4-FFF2-40B4-BE49-F238E27FC236}">
                <a16:creationId xmlns:a16="http://schemas.microsoft.com/office/drawing/2014/main" id="{C64F5E97-382E-4894-8053-EE1D8260EE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52888" y="5065713"/>
            <a:ext cx="80963" cy="82550"/>
          </a:xfrm>
          <a:prstGeom prst="ellipse">
            <a:avLst/>
          </a:prstGeom>
          <a:solidFill>
            <a:srgbClr val="2D6D66"/>
          </a:solidFill>
          <a:ln w="31750">
            <a:solidFill>
              <a:srgbClr val="2D6D6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87" name="Rectangle 148">
            <a:extLst>
              <a:ext uri="{FF2B5EF4-FFF2-40B4-BE49-F238E27FC236}">
                <a16:creationId xmlns:a16="http://schemas.microsoft.com/office/drawing/2014/main" id="{02BDA2BD-A76B-4FD9-85FE-FC0C356F018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96126" y="5039104"/>
            <a:ext cx="863600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JTPA Youth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888" name="Oval 149">
            <a:extLst>
              <a:ext uri="{FF2B5EF4-FFF2-40B4-BE49-F238E27FC236}">
                <a16:creationId xmlns:a16="http://schemas.microsoft.com/office/drawing/2014/main" id="{BA788A73-D09A-45CE-8A9F-2A4F4562383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89401" y="4810125"/>
            <a:ext cx="82550" cy="82550"/>
          </a:xfrm>
          <a:prstGeom prst="ellipse">
            <a:avLst/>
          </a:prstGeom>
          <a:solidFill>
            <a:srgbClr val="2D6D66"/>
          </a:solidFill>
          <a:ln w="31750">
            <a:solidFill>
              <a:srgbClr val="2D6D6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89" name="Rectangle 150">
            <a:extLst>
              <a:ext uri="{FF2B5EF4-FFF2-40B4-BE49-F238E27FC236}">
                <a16:creationId xmlns:a16="http://schemas.microsoft.com/office/drawing/2014/main" id="{5E71F085-7ACE-4A5B-A4D3-C2B6AD5EF8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09158" y="4760728"/>
            <a:ext cx="617538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 err="1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JobStart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890" name="Oval 151">
            <a:extLst>
              <a:ext uri="{FF2B5EF4-FFF2-40B4-BE49-F238E27FC236}">
                <a16:creationId xmlns:a16="http://schemas.microsoft.com/office/drawing/2014/main" id="{0664CD87-AD32-4683-9180-A338470AA80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25938" y="4672013"/>
            <a:ext cx="82550" cy="82550"/>
          </a:xfrm>
          <a:prstGeom prst="ellipse">
            <a:avLst/>
          </a:prstGeom>
          <a:solidFill>
            <a:srgbClr val="2D6D66"/>
          </a:solidFill>
          <a:ln w="31750">
            <a:solidFill>
              <a:srgbClr val="2D6D6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91" name="Rectangle 152">
            <a:extLst>
              <a:ext uri="{FF2B5EF4-FFF2-40B4-BE49-F238E27FC236}">
                <a16:creationId xmlns:a16="http://schemas.microsoft.com/office/drawing/2014/main" id="{2B6A8306-B871-4F85-8A7B-457364C3B49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53482" y="4724400"/>
            <a:ext cx="603250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Year Up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892" name="Oval 153">
            <a:extLst>
              <a:ext uri="{FF2B5EF4-FFF2-40B4-BE49-F238E27FC236}">
                <a16:creationId xmlns:a16="http://schemas.microsoft.com/office/drawing/2014/main" id="{3A1F0315-AEBE-4399-9083-EB5AA0148E6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89601" y="4664075"/>
            <a:ext cx="77788" cy="80963"/>
          </a:xfrm>
          <a:prstGeom prst="ellipse">
            <a:avLst/>
          </a:prstGeom>
          <a:solidFill>
            <a:srgbClr val="2D6D66"/>
          </a:solidFill>
          <a:ln w="31750">
            <a:solidFill>
              <a:srgbClr val="2D6D6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93" name="Rectangle 154">
            <a:extLst>
              <a:ext uri="{FF2B5EF4-FFF2-40B4-BE49-F238E27FC236}">
                <a16:creationId xmlns:a16="http://schemas.microsoft.com/office/drawing/2014/main" id="{07164F3E-1BBC-4F31-A1ED-C292CF78E6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06951" y="5258118"/>
            <a:ext cx="1111250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NSW Ex-Addict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894" name="Oval 155">
            <a:extLst>
              <a:ext uri="{FF2B5EF4-FFF2-40B4-BE49-F238E27FC236}">
                <a16:creationId xmlns:a16="http://schemas.microsoft.com/office/drawing/2014/main" id="{9873F80B-143B-4ADD-852D-FA1F6DE25A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80088" y="4545013"/>
            <a:ext cx="82550" cy="82550"/>
          </a:xfrm>
          <a:prstGeom prst="ellipse">
            <a:avLst/>
          </a:prstGeom>
          <a:solidFill>
            <a:srgbClr val="2D6D66"/>
          </a:solidFill>
          <a:ln w="31750">
            <a:solidFill>
              <a:srgbClr val="2D6D6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96" name="Rectangle 156">
            <a:extLst>
              <a:ext uri="{FF2B5EF4-FFF2-40B4-BE49-F238E27FC236}">
                <a16:creationId xmlns:a16="http://schemas.microsoft.com/office/drawing/2014/main" id="{DE98F6A2-7C5F-48E0-9DB2-22681CCD1F9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53231" y="2641692"/>
            <a:ext cx="1276350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NSW Ex-Offender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897" name="Oval 157">
            <a:extLst>
              <a:ext uri="{FF2B5EF4-FFF2-40B4-BE49-F238E27FC236}">
                <a16:creationId xmlns:a16="http://schemas.microsoft.com/office/drawing/2014/main" id="{90463190-52B2-45D3-8513-A840928070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03901" y="4105275"/>
            <a:ext cx="82550" cy="82550"/>
          </a:xfrm>
          <a:prstGeom prst="ellipse">
            <a:avLst/>
          </a:prstGeom>
          <a:solidFill>
            <a:srgbClr val="2D6D66"/>
          </a:solidFill>
          <a:ln w="31750">
            <a:solidFill>
              <a:srgbClr val="2D6D6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98" name="Rectangle 158">
            <a:extLst>
              <a:ext uri="{FF2B5EF4-FFF2-40B4-BE49-F238E27FC236}">
                <a16:creationId xmlns:a16="http://schemas.microsoft.com/office/drawing/2014/main" id="{97A8C746-D275-4C96-B92B-BED6400A72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24435" y="2957512"/>
            <a:ext cx="822325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JTPA Adult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899" name="Oval 159">
            <a:extLst>
              <a:ext uri="{FF2B5EF4-FFF2-40B4-BE49-F238E27FC236}">
                <a16:creationId xmlns:a16="http://schemas.microsoft.com/office/drawing/2014/main" id="{DD6B455A-3CE3-49FE-B0F8-445E3D395CD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03901" y="4041775"/>
            <a:ext cx="82550" cy="82550"/>
          </a:xfrm>
          <a:prstGeom prst="ellipse">
            <a:avLst/>
          </a:prstGeom>
          <a:solidFill>
            <a:srgbClr val="2D6D66"/>
          </a:solidFill>
          <a:ln w="31750">
            <a:solidFill>
              <a:srgbClr val="2D6D6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00" name="Rectangle 160">
            <a:extLst>
              <a:ext uri="{FF2B5EF4-FFF2-40B4-BE49-F238E27FC236}">
                <a16:creationId xmlns:a16="http://schemas.microsoft.com/office/drawing/2014/main" id="{5AFD4DE0-D539-46E5-92AC-FE04DE5977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13414" y="2820987"/>
            <a:ext cx="992188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NSW Women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901" name="Oval 161">
            <a:extLst>
              <a:ext uri="{FF2B5EF4-FFF2-40B4-BE49-F238E27FC236}">
                <a16:creationId xmlns:a16="http://schemas.microsoft.com/office/drawing/2014/main" id="{31A60511-8855-466D-90A9-495B37D2E0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99151" y="4462463"/>
            <a:ext cx="82550" cy="82550"/>
          </a:xfrm>
          <a:prstGeom prst="ellipse">
            <a:avLst/>
          </a:prstGeom>
          <a:solidFill>
            <a:srgbClr val="2D6D66"/>
          </a:solidFill>
          <a:ln w="31750">
            <a:solidFill>
              <a:srgbClr val="2D6D6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02" name="Rectangle 162">
            <a:extLst>
              <a:ext uri="{FF2B5EF4-FFF2-40B4-BE49-F238E27FC236}">
                <a16:creationId xmlns:a16="http://schemas.microsoft.com/office/drawing/2014/main" id="{2EFCF5F8-8692-4B1F-BBAA-9E878BF660B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03332" y="3778252"/>
            <a:ext cx="1033463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Work Advance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903" name="Oval 163">
            <a:extLst>
              <a:ext uri="{FF2B5EF4-FFF2-40B4-BE49-F238E27FC236}">
                <a16:creationId xmlns:a16="http://schemas.microsoft.com/office/drawing/2014/main" id="{1A949957-3B7D-46CA-B415-28B4BA2219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87688" y="1339850"/>
            <a:ext cx="82550" cy="82550"/>
          </a:xfrm>
          <a:prstGeom prst="ellipse">
            <a:avLst/>
          </a:prstGeom>
          <a:solidFill>
            <a:srgbClr val="A0522D"/>
          </a:solidFill>
          <a:ln w="31750">
            <a:solidFill>
              <a:srgbClr val="A0522D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04" name="Rectangle 164">
            <a:extLst>
              <a:ext uri="{FF2B5EF4-FFF2-40B4-BE49-F238E27FC236}">
                <a16:creationId xmlns:a16="http://schemas.microsoft.com/office/drawing/2014/main" id="{B0281E6F-D676-42C7-B587-247DDD67721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71751" y="979271"/>
            <a:ext cx="406400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MTO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905" name="Oval 165">
            <a:extLst>
              <a:ext uri="{FF2B5EF4-FFF2-40B4-BE49-F238E27FC236}">
                <a16:creationId xmlns:a16="http://schemas.microsoft.com/office/drawing/2014/main" id="{C21B1BD3-E70B-4975-A1F8-73F5D4CA99A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34038" y="4306888"/>
            <a:ext cx="82550" cy="82550"/>
          </a:xfrm>
          <a:prstGeom prst="ellipse">
            <a:avLst/>
          </a:prstGeom>
          <a:solidFill>
            <a:srgbClr val="1A476F"/>
          </a:solidFill>
          <a:ln w="31750">
            <a:solidFill>
              <a:srgbClr val="1A476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06" name="Rectangle 166">
            <a:extLst>
              <a:ext uri="{FF2B5EF4-FFF2-40B4-BE49-F238E27FC236}">
                <a16:creationId xmlns:a16="http://schemas.microsoft.com/office/drawing/2014/main" id="{22A25A6D-9364-4B48-9C06-51C27F0095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91921" y="3010377"/>
            <a:ext cx="814388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SNAP Intro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907" name="Oval 167">
            <a:extLst>
              <a:ext uri="{FF2B5EF4-FFF2-40B4-BE49-F238E27FC236}">
                <a16:creationId xmlns:a16="http://schemas.microsoft.com/office/drawing/2014/main" id="{4C685F2D-19A6-4A6E-90C5-866E349B2B0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67413" y="4676775"/>
            <a:ext cx="82550" cy="82550"/>
          </a:xfrm>
          <a:prstGeom prst="ellipse">
            <a:avLst/>
          </a:prstGeom>
          <a:solidFill>
            <a:srgbClr val="1A476F"/>
          </a:solidFill>
          <a:ln w="31750">
            <a:solidFill>
              <a:srgbClr val="1A476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08" name="Rectangle 168">
            <a:extLst>
              <a:ext uri="{FF2B5EF4-FFF2-40B4-BE49-F238E27FC236}">
                <a16:creationId xmlns:a16="http://schemas.microsoft.com/office/drawing/2014/main" id="{A1CCD751-42F3-4FB2-A931-A6EA01B7BD8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93607" y="5394325"/>
            <a:ext cx="850900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SNAP </a:t>
            </a:r>
            <a:r>
              <a:rPr kumimoji="0" lang="en-US" altLang="en-US" sz="1100" b="0" i="0" u="none" strike="noStrike" cap="none" normalizeH="0" baseline="0" dirty="0" err="1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Imm</a:t>
            </a: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.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909" name="Oval 169">
            <a:extLst>
              <a:ext uri="{FF2B5EF4-FFF2-40B4-BE49-F238E27FC236}">
                <a16:creationId xmlns:a16="http://schemas.microsoft.com/office/drawing/2014/main" id="{E421B59A-821F-438C-83D7-451DA896DA90}"/>
              </a:ext>
            </a:extLst>
          </p:cNvPr>
          <p:cNvSpPr>
            <a:spLocks noChangeArrowheads="1"/>
          </p:cNvSpPr>
          <p:nvPr/>
        </p:nvSpPr>
        <p:spPr bwMode="auto">
          <a:xfrm>
            <a:off x="9890126" y="4375150"/>
            <a:ext cx="82550" cy="82550"/>
          </a:xfrm>
          <a:prstGeom prst="ellipse">
            <a:avLst/>
          </a:prstGeom>
          <a:solidFill>
            <a:srgbClr val="1A476F"/>
          </a:solidFill>
          <a:ln w="31750">
            <a:solidFill>
              <a:srgbClr val="1A476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10" name="Rectangle 170">
            <a:extLst>
              <a:ext uri="{FF2B5EF4-FFF2-40B4-BE49-F238E27FC236}">
                <a16:creationId xmlns:a16="http://schemas.microsoft.com/office/drawing/2014/main" id="{A802640E-E91A-48EA-A41B-EAFB593B3BC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210801" y="4202113"/>
            <a:ext cx="928688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SNAP Assist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911" name="Oval 171">
            <a:extLst>
              <a:ext uri="{FF2B5EF4-FFF2-40B4-BE49-F238E27FC236}">
                <a16:creationId xmlns:a16="http://schemas.microsoft.com/office/drawing/2014/main" id="{F32D8C9F-7A0D-4BD1-AFED-869BB89B44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9986963" y="4398963"/>
            <a:ext cx="82550" cy="80963"/>
          </a:xfrm>
          <a:prstGeom prst="ellipse">
            <a:avLst/>
          </a:prstGeom>
          <a:solidFill>
            <a:srgbClr val="1A476F"/>
          </a:solidFill>
          <a:ln w="31750">
            <a:solidFill>
              <a:srgbClr val="1A476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8" name="Rectangle 172">
            <a:extLst>
              <a:ext uri="{FF2B5EF4-FFF2-40B4-BE49-F238E27FC236}">
                <a16:creationId xmlns:a16="http://schemas.microsoft.com/office/drawing/2014/main" id="{B1A7080E-97B0-4E56-8081-DABAB6860F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268349" y="4383882"/>
            <a:ext cx="768350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SNAP Info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89" name="Oval 173">
            <a:extLst>
              <a:ext uri="{FF2B5EF4-FFF2-40B4-BE49-F238E27FC236}">
                <a16:creationId xmlns:a16="http://schemas.microsoft.com/office/drawing/2014/main" id="{BD69C06B-12F2-42FA-9475-1D7A0F7D53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75101" y="4476750"/>
            <a:ext cx="82550" cy="80963"/>
          </a:xfrm>
          <a:prstGeom prst="ellipse">
            <a:avLst/>
          </a:prstGeom>
          <a:solidFill>
            <a:srgbClr val="FFD200"/>
          </a:solidFill>
          <a:ln w="31750">
            <a:solidFill>
              <a:srgbClr val="FFD2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0" name="Rectangle 174">
            <a:extLst>
              <a:ext uri="{FF2B5EF4-FFF2-40B4-BE49-F238E27FC236}">
                <a16:creationId xmlns:a16="http://schemas.microsoft.com/office/drawing/2014/main" id="{8781DDAE-908D-4A8A-B079-136839E8DB8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71763" y="4294700"/>
            <a:ext cx="822325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SSI Review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91" name="Oval 175">
            <a:extLst>
              <a:ext uri="{FF2B5EF4-FFF2-40B4-BE49-F238E27FC236}">
                <a16:creationId xmlns:a16="http://schemas.microsoft.com/office/drawing/2014/main" id="{FB8AD5B4-C4C7-4C91-B363-8E365420544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94588" y="4479925"/>
            <a:ext cx="82550" cy="82550"/>
          </a:xfrm>
          <a:prstGeom prst="ellipse">
            <a:avLst/>
          </a:prstGeom>
          <a:solidFill>
            <a:srgbClr val="FFD200"/>
          </a:solidFill>
          <a:ln w="31750">
            <a:solidFill>
              <a:srgbClr val="FFD2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2" name="Rectangle 176">
            <a:extLst>
              <a:ext uri="{FF2B5EF4-FFF2-40B4-BE49-F238E27FC236}">
                <a16:creationId xmlns:a16="http://schemas.microsoft.com/office/drawing/2014/main" id="{94952932-A949-4DEB-806A-981D4333E8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44065" y="4733925"/>
            <a:ext cx="754063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SSI Judge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93" name="Oval 177">
            <a:extLst>
              <a:ext uri="{FF2B5EF4-FFF2-40B4-BE49-F238E27FC236}">
                <a16:creationId xmlns:a16="http://schemas.microsoft.com/office/drawing/2014/main" id="{C76AB854-EB49-415A-9517-58D0CF5EF06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21563" y="4233863"/>
            <a:ext cx="82550" cy="82550"/>
          </a:xfrm>
          <a:prstGeom prst="ellipse">
            <a:avLst/>
          </a:prstGeom>
          <a:solidFill>
            <a:srgbClr val="BFA19C"/>
          </a:solidFill>
          <a:ln w="31750">
            <a:solidFill>
              <a:srgbClr val="BFA19C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4" name="Rectangle 178">
            <a:extLst>
              <a:ext uri="{FF2B5EF4-FFF2-40B4-BE49-F238E27FC236}">
                <a16:creationId xmlns:a16="http://schemas.microsoft.com/office/drawing/2014/main" id="{5807841E-F383-4237-959F-20C1878481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28013" y="3770313"/>
            <a:ext cx="977900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Top Tax 2013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95" name="Oval 179">
            <a:extLst>
              <a:ext uri="{FF2B5EF4-FFF2-40B4-BE49-F238E27FC236}">
                <a16:creationId xmlns:a16="http://schemas.microsoft.com/office/drawing/2014/main" id="{375D3120-EC9A-4FEB-9C81-7E64706543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18401" y="4110038"/>
            <a:ext cx="82550" cy="82550"/>
          </a:xfrm>
          <a:prstGeom prst="ellipse">
            <a:avLst/>
          </a:prstGeom>
          <a:solidFill>
            <a:srgbClr val="BFA19C"/>
          </a:solidFill>
          <a:ln w="31750">
            <a:solidFill>
              <a:srgbClr val="BFA19C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6" name="Rectangle 180">
            <a:extLst>
              <a:ext uri="{FF2B5EF4-FFF2-40B4-BE49-F238E27FC236}">
                <a16:creationId xmlns:a16="http://schemas.microsoft.com/office/drawing/2014/main" id="{31975513-67F9-4799-83D7-0561EC16BF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98077" y="3583402"/>
            <a:ext cx="977900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Top Tax 2001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97" name="Oval 181">
            <a:extLst>
              <a:ext uri="{FF2B5EF4-FFF2-40B4-BE49-F238E27FC236}">
                <a16:creationId xmlns:a16="http://schemas.microsoft.com/office/drawing/2014/main" id="{9DBC6427-DB47-498D-A85D-82889392D9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08888" y="1339850"/>
            <a:ext cx="82550" cy="82550"/>
          </a:xfrm>
          <a:prstGeom prst="ellipse">
            <a:avLst/>
          </a:prstGeom>
          <a:solidFill>
            <a:srgbClr val="BFA19C"/>
          </a:solidFill>
          <a:ln w="31750">
            <a:solidFill>
              <a:srgbClr val="BFA19C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8" name="Rectangle 182">
            <a:extLst>
              <a:ext uri="{FF2B5EF4-FFF2-40B4-BE49-F238E27FC236}">
                <a16:creationId xmlns:a16="http://schemas.microsoft.com/office/drawing/2014/main" id="{8C386AE5-2244-446A-94D8-63295DAE62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98083" y="1204117"/>
            <a:ext cx="977900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Top Tax 1981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99" name="Oval 183">
            <a:extLst>
              <a:ext uri="{FF2B5EF4-FFF2-40B4-BE49-F238E27FC236}">
                <a16:creationId xmlns:a16="http://schemas.microsoft.com/office/drawing/2014/main" id="{EFA5462D-7B5F-4EFE-B5A7-36DDA2873C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05726" y="3822700"/>
            <a:ext cx="82550" cy="82550"/>
          </a:xfrm>
          <a:prstGeom prst="ellipse">
            <a:avLst/>
          </a:prstGeom>
          <a:solidFill>
            <a:srgbClr val="BFA19C"/>
          </a:solidFill>
          <a:ln w="31750">
            <a:solidFill>
              <a:srgbClr val="BFA19C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00" name="Rectangle 184">
            <a:extLst>
              <a:ext uri="{FF2B5EF4-FFF2-40B4-BE49-F238E27FC236}">
                <a16:creationId xmlns:a16="http://schemas.microsoft.com/office/drawing/2014/main" id="{3A0AB124-60EC-492B-9B69-736CC23011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91727" y="3367692"/>
            <a:ext cx="977900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Top Tax 1993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01" name="Oval 185">
            <a:extLst>
              <a:ext uri="{FF2B5EF4-FFF2-40B4-BE49-F238E27FC236}">
                <a16:creationId xmlns:a16="http://schemas.microsoft.com/office/drawing/2014/main" id="{74DC30A6-2489-46BA-A62C-1BF8CB3F0F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96213" y="1933575"/>
            <a:ext cx="82550" cy="82550"/>
          </a:xfrm>
          <a:prstGeom prst="ellipse">
            <a:avLst/>
          </a:prstGeom>
          <a:solidFill>
            <a:srgbClr val="BFA19C"/>
          </a:solidFill>
          <a:ln w="31750">
            <a:solidFill>
              <a:srgbClr val="BFA19C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02" name="Rectangle 186">
            <a:extLst>
              <a:ext uri="{FF2B5EF4-FFF2-40B4-BE49-F238E27FC236}">
                <a16:creationId xmlns:a16="http://schemas.microsoft.com/office/drawing/2014/main" id="{86BF4C31-8AF8-4F82-85DC-CC816EED25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24801" y="1901825"/>
            <a:ext cx="977900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Top Tax 1986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03" name="Oval 187">
            <a:extLst>
              <a:ext uri="{FF2B5EF4-FFF2-40B4-BE49-F238E27FC236}">
                <a16:creationId xmlns:a16="http://schemas.microsoft.com/office/drawing/2014/main" id="{5D66F19C-9B12-4599-90C5-456873B33C7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89601" y="4672013"/>
            <a:ext cx="77788" cy="82550"/>
          </a:xfrm>
          <a:prstGeom prst="ellipse">
            <a:avLst/>
          </a:prstGeom>
          <a:solidFill>
            <a:srgbClr val="9C8847"/>
          </a:solidFill>
          <a:ln w="31750">
            <a:solidFill>
              <a:srgbClr val="9C8847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04" name="Rectangle 188">
            <a:extLst>
              <a:ext uri="{FF2B5EF4-FFF2-40B4-BE49-F238E27FC236}">
                <a16:creationId xmlns:a16="http://schemas.microsoft.com/office/drawing/2014/main" id="{C325636C-86FF-41C2-844A-995ECCF426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72110" y="5090733"/>
            <a:ext cx="882650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UI Ben (DD)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05" name="Oval 189">
            <a:extLst>
              <a:ext uri="{FF2B5EF4-FFF2-40B4-BE49-F238E27FC236}">
                <a16:creationId xmlns:a16="http://schemas.microsoft.com/office/drawing/2014/main" id="{699FDBA6-1E27-4102-B964-60916F234D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80088" y="4659313"/>
            <a:ext cx="82550" cy="82550"/>
          </a:xfrm>
          <a:prstGeom prst="ellipse">
            <a:avLst/>
          </a:prstGeom>
          <a:solidFill>
            <a:srgbClr val="9C8847"/>
          </a:solidFill>
          <a:ln w="31750">
            <a:solidFill>
              <a:srgbClr val="9C8847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06" name="Rectangle 190">
            <a:extLst>
              <a:ext uri="{FF2B5EF4-FFF2-40B4-BE49-F238E27FC236}">
                <a16:creationId xmlns:a16="http://schemas.microsoft.com/office/drawing/2014/main" id="{C99AFD3E-F5F5-49B4-8D43-2FDBC627D2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65730" y="5396098"/>
            <a:ext cx="863600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UI Dur (DD)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07" name="Oval 191">
            <a:extLst>
              <a:ext uri="{FF2B5EF4-FFF2-40B4-BE49-F238E27FC236}">
                <a16:creationId xmlns:a16="http://schemas.microsoft.com/office/drawing/2014/main" id="{1085DE97-3418-44C6-A430-E3F370323C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48351" y="4430713"/>
            <a:ext cx="82550" cy="77788"/>
          </a:xfrm>
          <a:prstGeom prst="ellipse">
            <a:avLst/>
          </a:prstGeom>
          <a:solidFill>
            <a:srgbClr val="9C8847"/>
          </a:solidFill>
          <a:ln w="31750">
            <a:solidFill>
              <a:srgbClr val="9C8847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09" name="Rectangle 192">
            <a:extLst>
              <a:ext uri="{FF2B5EF4-FFF2-40B4-BE49-F238E27FC236}">
                <a16:creationId xmlns:a16="http://schemas.microsoft.com/office/drawing/2014/main" id="{ED90653B-BFCB-4641-BA81-8E228DD2A1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46763" y="3468685"/>
            <a:ext cx="873125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UI Ben (RK)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10" name="Oval 193">
            <a:extLst>
              <a:ext uri="{FF2B5EF4-FFF2-40B4-BE49-F238E27FC236}">
                <a16:creationId xmlns:a16="http://schemas.microsoft.com/office/drawing/2014/main" id="{9E6AA03C-70AA-47D9-BAF1-281B4C3CF5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54738" y="4516438"/>
            <a:ext cx="82550" cy="82550"/>
          </a:xfrm>
          <a:prstGeom prst="ellipse">
            <a:avLst/>
          </a:prstGeom>
          <a:solidFill>
            <a:srgbClr val="9C8847"/>
          </a:solidFill>
          <a:ln w="31750">
            <a:solidFill>
              <a:srgbClr val="9C8847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1" name="Rectangle 194">
            <a:extLst>
              <a:ext uri="{FF2B5EF4-FFF2-40B4-BE49-F238E27FC236}">
                <a16:creationId xmlns:a16="http://schemas.microsoft.com/office/drawing/2014/main" id="{969F9F2D-009A-478D-99C3-12274305FB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62689" y="5184775"/>
            <a:ext cx="1312863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UI Ben (State Max)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13" name="Oval 195">
            <a:extLst>
              <a:ext uri="{FF2B5EF4-FFF2-40B4-BE49-F238E27FC236}">
                <a16:creationId xmlns:a16="http://schemas.microsoft.com/office/drawing/2014/main" id="{A98DA6B4-B588-43A7-B5D3-B6A0A54956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51576" y="4640263"/>
            <a:ext cx="82550" cy="82550"/>
          </a:xfrm>
          <a:prstGeom prst="ellipse">
            <a:avLst/>
          </a:prstGeom>
          <a:solidFill>
            <a:srgbClr val="9C8847"/>
          </a:solidFill>
          <a:ln w="31750">
            <a:solidFill>
              <a:srgbClr val="9C8847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4" name="Rectangle 196">
            <a:extLst>
              <a:ext uri="{FF2B5EF4-FFF2-40B4-BE49-F238E27FC236}">
                <a16:creationId xmlns:a16="http://schemas.microsoft.com/office/drawing/2014/main" id="{55D0DFE9-A107-44A7-B25A-18C4CC5748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58732" y="5013416"/>
            <a:ext cx="1289050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UI Ben (DD w UR)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15" name="Oval 197">
            <a:extLst>
              <a:ext uri="{FF2B5EF4-FFF2-40B4-BE49-F238E27FC236}">
                <a16:creationId xmlns:a16="http://schemas.microsoft.com/office/drawing/2014/main" id="{901A59C1-9928-4496-B19D-9B075D8CEFD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43676" y="4489450"/>
            <a:ext cx="82550" cy="82550"/>
          </a:xfrm>
          <a:prstGeom prst="ellipse">
            <a:avLst/>
          </a:prstGeom>
          <a:solidFill>
            <a:srgbClr val="9C8847"/>
          </a:solidFill>
          <a:ln w="31750">
            <a:solidFill>
              <a:srgbClr val="9C8847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6" name="Rectangle 198">
            <a:extLst>
              <a:ext uri="{FF2B5EF4-FFF2-40B4-BE49-F238E27FC236}">
                <a16:creationId xmlns:a16="http://schemas.microsoft.com/office/drawing/2014/main" id="{CFF9C512-4DF3-41CB-8882-E2763E4F8D1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41952" y="4714784"/>
            <a:ext cx="1198563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UI Ben (MO Exp)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17" name="Oval 199">
            <a:extLst>
              <a:ext uri="{FF2B5EF4-FFF2-40B4-BE49-F238E27FC236}">
                <a16:creationId xmlns:a16="http://schemas.microsoft.com/office/drawing/2014/main" id="{6FBF2B33-7B3E-4642-9729-2B49CF11B9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35751" y="4667250"/>
            <a:ext cx="82550" cy="82550"/>
          </a:xfrm>
          <a:prstGeom prst="ellipse">
            <a:avLst/>
          </a:prstGeom>
          <a:solidFill>
            <a:srgbClr val="9C8847"/>
          </a:solidFill>
          <a:ln w="31750">
            <a:solidFill>
              <a:srgbClr val="9C8847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8" name="Rectangle 200">
            <a:extLst>
              <a:ext uri="{FF2B5EF4-FFF2-40B4-BE49-F238E27FC236}">
                <a16:creationId xmlns:a16="http://schemas.microsoft.com/office/drawing/2014/main" id="{11B80B3A-D10C-4FE5-B081-C50A89976D6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63809" y="4870449"/>
            <a:ext cx="1211263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UI Ben (MO Rec)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19" name="Oval 201">
            <a:extLst>
              <a:ext uri="{FF2B5EF4-FFF2-40B4-BE49-F238E27FC236}">
                <a16:creationId xmlns:a16="http://schemas.microsoft.com/office/drawing/2014/main" id="{568787A3-079A-4488-930D-76CEA295A8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31001" y="4394200"/>
            <a:ext cx="82550" cy="82550"/>
          </a:xfrm>
          <a:prstGeom prst="ellipse">
            <a:avLst/>
          </a:prstGeom>
          <a:solidFill>
            <a:srgbClr val="9C8847"/>
          </a:solidFill>
          <a:ln w="31750">
            <a:solidFill>
              <a:srgbClr val="9C8847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2" name="Rectangle 202">
            <a:extLst>
              <a:ext uri="{FF2B5EF4-FFF2-40B4-BE49-F238E27FC236}">
                <a16:creationId xmlns:a16="http://schemas.microsoft.com/office/drawing/2014/main" id="{1190DD87-31DA-4754-B56D-4F1EC6238A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49877" y="4557713"/>
            <a:ext cx="868363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UI Ben (NY)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53" name="Oval 203">
            <a:extLst>
              <a:ext uri="{FF2B5EF4-FFF2-40B4-BE49-F238E27FC236}">
                <a16:creationId xmlns:a16="http://schemas.microsoft.com/office/drawing/2014/main" id="{4123A020-193D-438B-80F0-E452F126E2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27838" y="4316413"/>
            <a:ext cx="77788" cy="82550"/>
          </a:xfrm>
          <a:prstGeom prst="ellipse">
            <a:avLst/>
          </a:prstGeom>
          <a:solidFill>
            <a:srgbClr val="9C8847"/>
          </a:solidFill>
          <a:ln w="31750">
            <a:solidFill>
              <a:srgbClr val="9C8847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4" name="Rectangle 204">
            <a:extLst>
              <a:ext uri="{FF2B5EF4-FFF2-40B4-BE49-F238E27FC236}">
                <a16:creationId xmlns:a16="http://schemas.microsoft.com/office/drawing/2014/main" id="{D2441076-1672-4238-9C92-B04EEE1557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70167" y="3542506"/>
            <a:ext cx="882650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UI Ben (GA)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3" name="Oval 206">
            <a:extLst>
              <a:ext uri="{FF2B5EF4-FFF2-40B4-BE49-F238E27FC236}">
                <a16:creationId xmlns:a16="http://schemas.microsoft.com/office/drawing/2014/main" id="{FA34FB18-2E48-4469-8AC1-05986375CC0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18326" y="4435475"/>
            <a:ext cx="82550" cy="77788"/>
          </a:xfrm>
          <a:prstGeom prst="ellipse">
            <a:avLst/>
          </a:prstGeom>
          <a:solidFill>
            <a:srgbClr val="9C8847"/>
          </a:solidFill>
          <a:ln w="31750">
            <a:solidFill>
              <a:srgbClr val="9C8847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" name="Rectangle 207">
            <a:extLst>
              <a:ext uri="{FF2B5EF4-FFF2-40B4-BE49-F238E27FC236}">
                <a16:creationId xmlns:a16="http://schemas.microsoft.com/office/drawing/2014/main" id="{68205912-316D-4DDE-8A57-9A04229C6F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57244" y="2665028"/>
            <a:ext cx="887413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UI Dur (MO)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5" name="Line 208">
            <a:extLst>
              <a:ext uri="{FF2B5EF4-FFF2-40B4-BE49-F238E27FC236}">
                <a16:creationId xmlns:a16="http://schemas.microsoft.com/office/drawing/2014/main" id="{11FB632B-16F1-4AFF-8785-43A68834AFE2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752601" y="1230312"/>
            <a:ext cx="0" cy="4489451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" name="Line 209">
            <a:extLst>
              <a:ext uri="{FF2B5EF4-FFF2-40B4-BE49-F238E27FC236}">
                <a16:creationId xmlns:a16="http://schemas.microsoft.com/office/drawing/2014/main" id="{FD9612CC-8F8D-407E-9BD3-88A1DCA6DE2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57351" y="5568950"/>
            <a:ext cx="95250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" name="Rectangle 210">
            <a:extLst>
              <a:ext uri="{FF2B5EF4-FFF2-40B4-BE49-F238E27FC236}">
                <a16:creationId xmlns:a16="http://schemas.microsoft.com/office/drawing/2014/main" id="{0B89D421-802D-41EE-96B1-82086C17FA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39838" y="5430838"/>
            <a:ext cx="493713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&lt;-1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8" name="Line 211">
            <a:extLst>
              <a:ext uri="{FF2B5EF4-FFF2-40B4-BE49-F238E27FC236}">
                <a16:creationId xmlns:a16="http://schemas.microsoft.com/office/drawing/2014/main" id="{560175BE-7635-4596-938E-5BE69B65017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57351" y="4970463"/>
            <a:ext cx="95250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" name="Rectangle 212">
            <a:extLst>
              <a:ext uri="{FF2B5EF4-FFF2-40B4-BE49-F238E27FC236}">
                <a16:creationId xmlns:a16="http://schemas.microsoft.com/office/drawing/2014/main" id="{A7F74859-D6DA-4FE1-A8B0-0EEA58310F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68438" y="4832350"/>
            <a:ext cx="255588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0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0" name="Line 213">
            <a:extLst>
              <a:ext uri="{FF2B5EF4-FFF2-40B4-BE49-F238E27FC236}">
                <a16:creationId xmlns:a16="http://schemas.microsoft.com/office/drawing/2014/main" id="{330B0663-70A2-43CB-8123-A93DB2C222A5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57351" y="4370388"/>
            <a:ext cx="95250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" name="Rectangle 214">
            <a:extLst>
              <a:ext uri="{FF2B5EF4-FFF2-40B4-BE49-F238E27FC236}">
                <a16:creationId xmlns:a16="http://schemas.microsoft.com/office/drawing/2014/main" id="{89A24396-B236-4E34-976E-1B1C7F0BB0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68438" y="4233863"/>
            <a:ext cx="255588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1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2" name="Line 215">
            <a:extLst>
              <a:ext uri="{FF2B5EF4-FFF2-40B4-BE49-F238E27FC236}">
                <a16:creationId xmlns:a16="http://schemas.microsoft.com/office/drawing/2014/main" id="{FCC767FC-BAE1-4528-87A5-A43D239C6DC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57351" y="3771900"/>
            <a:ext cx="95250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" name="Rectangle 216">
            <a:extLst>
              <a:ext uri="{FF2B5EF4-FFF2-40B4-BE49-F238E27FC236}">
                <a16:creationId xmlns:a16="http://schemas.microsoft.com/office/drawing/2014/main" id="{A4289561-AF52-40A0-B2CD-CE45248762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68438" y="3638550"/>
            <a:ext cx="255588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2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4" name="Line 217">
            <a:extLst>
              <a:ext uri="{FF2B5EF4-FFF2-40B4-BE49-F238E27FC236}">
                <a16:creationId xmlns:a16="http://schemas.microsoft.com/office/drawing/2014/main" id="{5F176719-C344-4E65-99CF-E91074F67EA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57351" y="3173412"/>
            <a:ext cx="95250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" name="Rectangle 218">
            <a:extLst>
              <a:ext uri="{FF2B5EF4-FFF2-40B4-BE49-F238E27FC236}">
                <a16:creationId xmlns:a16="http://schemas.microsoft.com/office/drawing/2014/main" id="{042FC00B-E8D7-4B5F-82AE-8A7DB50F401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68438" y="3040062"/>
            <a:ext cx="255588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3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6" name="Line 219">
            <a:extLst>
              <a:ext uri="{FF2B5EF4-FFF2-40B4-BE49-F238E27FC236}">
                <a16:creationId xmlns:a16="http://schemas.microsoft.com/office/drawing/2014/main" id="{1A1C1E7C-5CDA-43EB-B023-127993A9D2F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57351" y="2573337"/>
            <a:ext cx="95250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7" name="Rectangle 220">
            <a:extLst>
              <a:ext uri="{FF2B5EF4-FFF2-40B4-BE49-F238E27FC236}">
                <a16:creationId xmlns:a16="http://schemas.microsoft.com/office/drawing/2014/main" id="{3D797E09-CC1E-4FAA-B888-9825BA1B33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68438" y="2441575"/>
            <a:ext cx="255588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4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8" name="Line 221">
            <a:extLst>
              <a:ext uri="{FF2B5EF4-FFF2-40B4-BE49-F238E27FC236}">
                <a16:creationId xmlns:a16="http://schemas.microsoft.com/office/drawing/2014/main" id="{B2C7FAAD-AC6B-4502-9A33-6BC3ACAD214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57351" y="1974850"/>
            <a:ext cx="95250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" name="Rectangle 222">
            <a:extLst>
              <a:ext uri="{FF2B5EF4-FFF2-40B4-BE49-F238E27FC236}">
                <a16:creationId xmlns:a16="http://schemas.microsoft.com/office/drawing/2014/main" id="{CE2A0B5E-E23B-4DE0-87C9-BDB98A78D5D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22388" y="1843087"/>
            <a:ext cx="406400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&gt;5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0" name="Line 223">
            <a:extLst>
              <a:ext uri="{FF2B5EF4-FFF2-40B4-BE49-F238E27FC236}">
                <a16:creationId xmlns:a16="http://schemas.microsoft.com/office/drawing/2014/main" id="{F700F6A8-91A8-419F-A0A7-C53BF437915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57351" y="1381125"/>
            <a:ext cx="95250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" name="Rectangle 224">
            <a:extLst>
              <a:ext uri="{FF2B5EF4-FFF2-40B4-BE49-F238E27FC236}">
                <a16:creationId xmlns:a16="http://schemas.microsoft.com/office/drawing/2014/main" id="{50E6BE88-C836-4627-BBBD-9164E4D9BD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31926" y="1243012"/>
            <a:ext cx="0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752" name="Rectangle 225">
            <a:extLst>
              <a:ext uri="{FF2B5EF4-FFF2-40B4-BE49-F238E27FC236}">
                <a16:creationId xmlns:a16="http://schemas.microsoft.com/office/drawing/2014/main" id="{1B9F8204-FC72-49F2-A3B4-CC618F097E13}"/>
              </a:ext>
            </a:extLst>
          </p:cNvPr>
          <p:cNvSpPr>
            <a:spLocks noChangeArrowheads="1"/>
          </p:cNvSpPr>
          <p:nvPr/>
        </p:nvSpPr>
        <p:spPr bwMode="auto">
          <a:xfrm rot="16200000">
            <a:off x="523875" y="3236912"/>
            <a:ext cx="822325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MVPF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754" name="Line 226">
            <a:extLst>
              <a:ext uri="{FF2B5EF4-FFF2-40B4-BE49-F238E27FC236}">
                <a16:creationId xmlns:a16="http://schemas.microsoft.com/office/drawing/2014/main" id="{4F9F47B8-35C9-4B5B-B738-82FF5E5D2275}"/>
              </a:ext>
            </a:extLst>
          </p:cNvPr>
          <p:cNvSpPr>
            <a:spLocks noChangeShapeType="1"/>
          </p:cNvSpPr>
          <p:nvPr/>
        </p:nvSpPr>
        <p:spPr bwMode="auto">
          <a:xfrm>
            <a:off x="1752601" y="5719763"/>
            <a:ext cx="9688513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755" name="Line 227">
            <a:extLst>
              <a:ext uri="{FF2B5EF4-FFF2-40B4-BE49-F238E27FC236}">
                <a16:creationId xmlns:a16="http://schemas.microsoft.com/office/drawing/2014/main" id="{0A6C296D-47AF-4625-9066-D09D81D84782}"/>
              </a:ext>
            </a:extLst>
          </p:cNvPr>
          <p:cNvSpPr>
            <a:spLocks noChangeShapeType="1"/>
          </p:cNvSpPr>
          <p:nvPr/>
        </p:nvSpPr>
        <p:spPr bwMode="auto">
          <a:xfrm>
            <a:off x="1903413" y="5719763"/>
            <a:ext cx="0" cy="90488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756" name="Rectangle 228">
            <a:extLst>
              <a:ext uri="{FF2B5EF4-FFF2-40B4-BE49-F238E27FC236}">
                <a16:creationId xmlns:a16="http://schemas.microsoft.com/office/drawing/2014/main" id="{73FBF44E-ED0B-4751-B41E-512EBA1D034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30388" y="5861050"/>
            <a:ext cx="255588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0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757" name="Line 229">
            <a:extLst>
              <a:ext uri="{FF2B5EF4-FFF2-40B4-BE49-F238E27FC236}">
                <a16:creationId xmlns:a16="http://schemas.microsoft.com/office/drawing/2014/main" id="{50B5BE78-7F49-489E-84C1-66BDE89E1860}"/>
              </a:ext>
            </a:extLst>
          </p:cNvPr>
          <p:cNvSpPr>
            <a:spLocks noChangeShapeType="1"/>
          </p:cNvSpPr>
          <p:nvPr/>
        </p:nvSpPr>
        <p:spPr bwMode="auto">
          <a:xfrm>
            <a:off x="4248151" y="5719763"/>
            <a:ext cx="0" cy="90488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758" name="Rectangle 230">
            <a:extLst>
              <a:ext uri="{FF2B5EF4-FFF2-40B4-BE49-F238E27FC236}">
                <a16:creationId xmlns:a16="http://schemas.microsoft.com/office/drawing/2014/main" id="{F3A04F6F-23A0-4DE3-9057-5F1686AF93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06863" y="5861050"/>
            <a:ext cx="398463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20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760" name="Line 231">
            <a:extLst>
              <a:ext uri="{FF2B5EF4-FFF2-40B4-BE49-F238E27FC236}">
                <a16:creationId xmlns:a16="http://schemas.microsoft.com/office/drawing/2014/main" id="{2A35E680-4FBB-4788-9A3B-292489D5F036}"/>
              </a:ext>
            </a:extLst>
          </p:cNvPr>
          <p:cNvSpPr>
            <a:spLocks noChangeShapeType="1"/>
          </p:cNvSpPr>
          <p:nvPr/>
        </p:nvSpPr>
        <p:spPr bwMode="auto">
          <a:xfrm>
            <a:off x="6594476" y="5719763"/>
            <a:ext cx="0" cy="90488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762" name="Rectangle 232">
            <a:extLst>
              <a:ext uri="{FF2B5EF4-FFF2-40B4-BE49-F238E27FC236}">
                <a16:creationId xmlns:a16="http://schemas.microsoft.com/office/drawing/2014/main" id="{D2495F0C-332C-409B-8674-CF43DFAD31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53188" y="5861050"/>
            <a:ext cx="398463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40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763" name="Line 233">
            <a:extLst>
              <a:ext uri="{FF2B5EF4-FFF2-40B4-BE49-F238E27FC236}">
                <a16:creationId xmlns:a16="http://schemas.microsoft.com/office/drawing/2014/main" id="{307EE72A-D1A7-4E39-A361-4D57919FC9A0}"/>
              </a:ext>
            </a:extLst>
          </p:cNvPr>
          <p:cNvSpPr>
            <a:spLocks noChangeShapeType="1"/>
          </p:cNvSpPr>
          <p:nvPr/>
        </p:nvSpPr>
        <p:spPr bwMode="auto">
          <a:xfrm>
            <a:off x="8943976" y="5719763"/>
            <a:ext cx="0" cy="90488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764" name="Rectangle 234">
            <a:extLst>
              <a:ext uri="{FF2B5EF4-FFF2-40B4-BE49-F238E27FC236}">
                <a16:creationId xmlns:a16="http://schemas.microsoft.com/office/drawing/2014/main" id="{B71A6FF3-B35D-40E6-B09F-3CACD86030D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802688" y="5861050"/>
            <a:ext cx="398463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60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766" name="Line 235">
            <a:extLst>
              <a:ext uri="{FF2B5EF4-FFF2-40B4-BE49-F238E27FC236}">
                <a16:creationId xmlns:a16="http://schemas.microsoft.com/office/drawing/2014/main" id="{8F6139FF-D71A-4355-B114-221E7EBD1361}"/>
              </a:ext>
            </a:extLst>
          </p:cNvPr>
          <p:cNvSpPr>
            <a:spLocks noChangeShapeType="1"/>
          </p:cNvSpPr>
          <p:nvPr/>
        </p:nvSpPr>
        <p:spPr bwMode="auto">
          <a:xfrm>
            <a:off x="11290301" y="5719763"/>
            <a:ext cx="0" cy="90488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768" name="Rectangle 236">
            <a:extLst>
              <a:ext uri="{FF2B5EF4-FFF2-40B4-BE49-F238E27FC236}">
                <a16:creationId xmlns:a16="http://schemas.microsoft.com/office/drawing/2014/main" id="{92EC8F42-E94A-4172-BFE7-69F5D1DFBD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147426" y="5861050"/>
            <a:ext cx="398463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80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769" name="Rectangle 237">
            <a:extLst>
              <a:ext uri="{FF2B5EF4-FFF2-40B4-BE49-F238E27FC236}">
                <a16:creationId xmlns:a16="http://schemas.microsoft.com/office/drawing/2014/main" id="{521A80DB-716E-4178-8FEE-9C27B0DC274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78463" y="6175375"/>
            <a:ext cx="2400300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Age of Beneficiaries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771" name="Rectangle 238">
            <a:extLst>
              <a:ext uri="{FF2B5EF4-FFF2-40B4-BE49-F238E27FC236}">
                <a16:creationId xmlns:a16="http://schemas.microsoft.com/office/drawing/2014/main" id="{352D9925-7F1E-46C2-8B95-DF44E51FFB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02401" y="444500"/>
            <a:ext cx="484188" cy="904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5300" b="0" i="0" u="none" strike="noStrike" cap="none" normalizeH="0" baseline="0">
                <a:ln>
                  <a:noFill/>
                </a:ln>
                <a:solidFill>
                  <a:srgbClr val="1E2D53"/>
                </a:solidFill>
                <a:effectLst/>
                <a:latin typeface="Arial" panose="020B0604020202020204" pitchFamily="34" charset="0"/>
              </a:rPr>
              <a:t> 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92" name="Rectangle 134">
            <a:extLst>
              <a:ext uri="{FF2B5EF4-FFF2-40B4-BE49-F238E27FC236}">
                <a16:creationId xmlns:a16="http://schemas.microsoft.com/office/drawing/2014/main" id="{77A41D71-E70C-4BDF-9AA7-BF6FB8EF44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0520" y="95828"/>
            <a:ext cx="11250591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>
              <a:defRPr/>
            </a:pPr>
            <a:r>
              <a:rPr lang="en-US" sz="2400" b="1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Direct Investments in Children Historically Had Highest MVPFs</a:t>
            </a:r>
            <a:endParaRPr lang="en-US" sz="2400" dirty="0">
              <a:solidFill>
                <a:srgbClr val="00206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pSp>
        <p:nvGrpSpPr>
          <p:cNvPr id="597" name="Group 596">
            <a:extLst>
              <a:ext uri="{FF2B5EF4-FFF2-40B4-BE49-F238E27FC236}">
                <a16:creationId xmlns:a16="http://schemas.microsoft.com/office/drawing/2014/main" id="{77A010DA-ECFD-40D5-BB79-76BFDB6754BA}"/>
              </a:ext>
            </a:extLst>
          </p:cNvPr>
          <p:cNvGrpSpPr/>
          <p:nvPr/>
        </p:nvGrpSpPr>
        <p:grpSpPr>
          <a:xfrm>
            <a:off x="10535317" y="28140"/>
            <a:ext cx="1556863" cy="3259572"/>
            <a:chOff x="7586394" y="0"/>
            <a:chExt cx="1556863" cy="3259572"/>
          </a:xfrm>
        </p:grpSpPr>
        <p:sp>
          <p:nvSpPr>
            <p:cNvPr id="598" name="Rectangle 597">
              <a:extLst>
                <a:ext uri="{FF2B5EF4-FFF2-40B4-BE49-F238E27FC236}">
                  <a16:creationId xmlns:a16="http://schemas.microsoft.com/office/drawing/2014/main" id="{D640C63C-B9CE-4B40-9A1A-D0D1C0049E37}"/>
                </a:ext>
              </a:extLst>
            </p:cNvPr>
            <p:cNvSpPr/>
            <p:nvPr/>
          </p:nvSpPr>
          <p:spPr>
            <a:xfrm>
              <a:off x="7586394" y="0"/>
              <a:ext cx="1556863" cy="3259572"/>
            </a:xfrm>
            <a:prstGeom prst="rect">
              <a:avLst/>
            </a:prstGeom>
            <a:solidFill>
              <a:sysClr val="window" lastClr="FFFFFF"/>
            </a:solidFill>
            <a:ln w="12700" cap="flat" cmpd="sng" algn="ctr">
              <a:solidFill>
                <a:sysClr val="window" lastClr="FFFFFF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80808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599" name="Group 598">
              <a:extLst>
                <a:ext uri="{FF2B5EF4-FFF2-40B4-BE49-F238E27FC236}">
                  <a16:creationId xmlns:a16="http://schemas.microsoft.com/office/drawing/2014/main" id="{E3B855D0-9AB7-4DDF-BE45-BA5ECB6797D8}"/>
                </a:ext>
              </a:extLst>
            </p:cNvPr>
            <p:cNvGrpSpPr/>
            <p:nvPr/>
          </p:nvGrpSpPr>
          <p:grpSpPr>
            <a:xfrm>
              <a:off x="8932632" y="81907"/>
              <a:ext cx="100013" cy="3092451"/>
              <a:chOff x="7856490" y="119972"/>
              <a:chExt cx="100013" cy="3092451"/>
            </a:xfrm>
          </p:grpSpPr>
          <p:sp>
            <p:nvSpPr>
              <p:cNvPr id="615" name="Oval 239">
                <a:extLst>
                  <a:ext uri="{FF2B5EF4-FFF2-40B4-BE49-F238E27FC236}">
                    <a16:creationId xmlns:a16="http://schemas.microsoft.com/office/drawing/2014/main" id="{BC9DC298-317E-4D98-B3B1-117851C67F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56490" y="119972"/>
                <a:ext cx="100013" cy="93663"/>
              </a:xfrm>
              <a:prstGeom prst="ellipse">
                <a:avLst/>
              </a:prstGeom>
              <a:solidFill>
                <a:srgbClr val="6E8E84"/>
              </a:solidFill>
              <a:ln w="22225">
                <a:solidFill>
                  <a:srgbClr val="6E8E84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80808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16" name="Oval 240">
                <a:extLst>
                  <a:ext uri="{FF2B5EF4-FFF2-40B4-BE49-F238E27FC236}">
                    <a16:creationId xmlns:a16="http://schemas.microsoft.com/office/drawing/2014/main" id="{2262879F-79CA-4D1B-AA05-FAEB34E047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56490" y="346985"/>
                <a:ext cx="100013" cy="100013"/>
              </a:xfrm>
              <a:prstGeom prst="ellipse">
                <a:avLst/>
              </a:prstGeom>
              <a:solidFill>
                <a:srgbClr val="90353B"/>
              </a:solidFill>
              <a:ln w="22225">
                <a:solidFill>
                  <a:srgbClr val="90353B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80808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17" name="Oval 241">
                <a:extLst>
                  <a:ext uri="{FF2B5EF4-FFF2-40B4-BE49-F238E27FC236}">
                    <a16:creationId xmlns:a16="http://schemas.microsoft.com/office/drawing/2014/main" id="{95E27812-9161-4F10-BAA4-488E35B49A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56490" y="578760"/>
                <a:ext cx="100013" cy="95250"/>
              </a:xfrm>
              <a:prstGeom prst="ellipse">
                <a:avLst/>
              </a:prstGeom>
              <a:solidFill>
                <a:srgbClr val="55752F"/>
              </a:solidFill>
              <a:ln w="22225">
                <a:solidFill>
                  <a:srgbClr val="55752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80808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18" name="Oval 242">
                <a:extLst>
                  <a:ext uri="{FF2B5EF4-FFF2-40B4-BE49-F238E27FC236}">
                    <a16:creationId xmlns:a16="http://schemas.microsoft.com/office/drawing/2014/main" id="{67FC4E0C-F289-4288-89B9-EC6F5D46F7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56490" y="812122"/>
                <a:ext cx="100013" cy="93663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80808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19" name="Oval 243">
                <a:extLst>
                  <a:ext uri="{FF2B5EF4-FFF2-40B4-BE49-F238E27FC236}">
                    <a16:creationId xmlns:a16="http://schemas.microsoft.com/office/drawing/2014/main" id="{97BFE43F-8DFA-489B-928A-FBA1EE77F7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56490" y="1039135"/>
                <a:ext cx="100013" cy="100013"/>
              </a:xfrm>
              <a:prstGeom prst="ellipse">
                <a:avLst/>
              </a:prstGeom>
              <a:solidFill>
                <a:srgbClr val="C10534"/>
              </a:solidFill>
              <a:ln w="22225">
                <a:solidFill>
                  <a:srgbClr val="C10534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80808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20" name="Oval 244">
                <a:extLst>
                  <a:ext uri="{FF2B5EF4-FFF2-40B4-BE49-F238E27FC236}">
                    <a16:creationId xmlns:a16="http://schemas.microsoft.com/office/drawing/2014/main" id="{42823AEF-0798-47F5-A284-BAD035D5B4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56490" y="1272497"/>
                <a:ext cx="100013" cy="93663"/>
              </a:xfrm>
              <a:prstGeom prst="ellipse">
                <a:avLst/>
              </a:prstGeom>
              <a:solidFill>
                <a:srgbClr val="938DD2"/>
              </a:solidFill>
              <a:ln w="22225">
                <a:solidFill>
                  <a:srgbClr val="938DD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80808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21" name="Oval 245">
                <a:extLst>
                  <a:ext uri="{FF2B5EF4-FFF2-40B4-BE49-F238E27FC236}">
                    <a16:creationId xmlns:a16="http://schemas.microsoft.com/office/drawing/2014/main" id="{EA5AE6AC-70A4-45D1-9F4B-99AEE874B5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56490" y="1499510"/>
                <a:ext cx="100013" cy="100013"/>
              </a:xfrm>
              <a:prstGeom prst="ellipse">
                <a:avLst/>
              </a:prstGeom>
              <a:solidFill>
                <a:srgbClr val="CAC27E"/>
              </a:solidFill>
              <a:ln w="22225">
                <a:solidFill>
                  <a:srgbClr val="CAC27E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80808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22" name="Oval 246">
                <a:extLst>
                  <a:ext uri="{FF2B5EF4-FFF2-40B4-BE49-F238E27FC236}">
                    <a16:creationId xmlns:a16="http://schemas.microsoft.com/office/drawing/2014/main" id="{5589DC5F-8068-47C6-AE9F-CF62AB6ACD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56490" y="1732872"/>
                <a:ext cx="100013" cy="98425"/>
              </a:xfrm>
              <a:prstGeom prst="ellipse">
                <a:avLst/>
              </a:prstGeom>
              <a:solidFill>
                <a:srgbClr val="7B92A8"/>
              </a:solidFill>
              <a:ln w="22225">
                <a:solidFill>
                  <a:srgbClr val="7B92A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80808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23" name="Oval 247">
                <a:extLst>
                  <a:ext uri="{FF2B5EF4-FFF2-40B4-BE49-F238E27FC236}">
                    <a16:creationId xmlns:a16="http://schemas.microsoft.com/office/drawing/2014/main" id="{1FABA204-87EE-495B-AE4C-43ECC6D2A6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56490" y="1964647"/>
                <a:ext cx="100013" cy="95250"/>
              </a:xfrm>
              <a:prstGeom prst="ellipse">
                <a:avLst/>
              </a:prstGeom>
              <a:solidFill>
                <a:srgbClr val="2D6D66"/>
              </a:solidFill>
              <a:ln w="22225">
                <a:solidFill>
                  <a:srgbClr val="2D6D6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80808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24" name="Oval 248">
                <a:extLst>
                  <a:ext uri="{FF2B5EF4-FFF2-40B4-BE49-F238E27FC236}">
                    <a16:creationId xmlns:a16="http://schemas.microsoft.com/office/drawing/2014/main" id="{76F8EBE2-3B27-4DF2-AC11-72BF7224BA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56490" y="2191660"/>
                <a:ext cx="100013" cy="100013"/>
              </a:xfrm>
              <a:prstGeom prst="ellipse">
                <a:avLst/>
              </a:prstGeom>
              <a:solidFill>
                <a:srgbClr val="A0522D"/>
              </a:solidFill>
              <a:ln w="22225">
                <a:solidFill>
                  <a:srgbClr val="A0522D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80808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25" name="Oval 249">
                <a:extLst>
                  <a:ext uri="{FF2B5EF4-FFF2-40B4-BE49-F238E27FC236}">
                    <a16:creationId xmlns:a16="http://schemas.microsoft.com/office/drawing/2014/main" id="{83BC4F7D-CC84-4264-A045-A80815D903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56490" y="2425022"/>
                <a:ext cx="100013" cy="93663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80808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26" name="Oval 250">
                <a:extLst>
                  <a:ext uri="{FF2B5EF4-FFF2-40B4-BE49-F238E27FC236}">
                    <a16:creationId xmlns:a16="http://schemas.microsoft.com/office/drawing/2014/main" id="{CF9926FF-8F1B-4749-93F7-A1B69F8B49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56490" y="2658385"/>
                <a:ext cx="100013" cy="93663"/>
              </a:xfrm>
              <a:prstGeom prst="ellipse">
                <a:avLst/>
              </a:prstGeom>
              <a:solidFill>
                <a:srgbClr val="FFD200"/>
              </a:solidFill>
              <a:ln w="22225">
                <a:solidFill>
                  <a:srgbClr val="FFD2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80808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27" name="Oval 251">
                <a:extLst>
                  <a:ext uri="{FF2B5EF4-FFF2-40B4-BE49-F238E27FC236}">
                    <a16:creationId xmlns:a16="http://schemas.microsoft.com/office/drawing/2014/main" id="{84101614-7293-42FA-83A8-5FE829CF26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56490" y="2885397"/>
                <a:ext cx="100013" cy="100013"/>
              </a:xfrm>
              <a:prstGeom prst="ellipse">
                <a:avLst/>
              </a:prstGeom>
              <a:solidFill>
                <a:srgbClr val="BFA19C"/>
              </a:solidFill>
              <a:ln w="22225">
                <a:solidFill>
                  <a:srgbClr val="BFA19C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80808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28" name="Oval 252">
                <a:extLst>
                  <a:ext uri="{FF2B5EF4-FFF2-40B4-BE49-F238E27FC236}">
                    <a16:creationId xmlns:a16="http://schemas.microsoft.com/office/drawing/2014/main" id="{A233F2E3-430E-4AB6-B890-9ABABD9DE5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56490" y="3118760"/>
                <a:ext cx="100013" cy="93663"/>
              </a:xfrm>
              <a:prstGeom prst="ellipse">
                <a:avLst/>
              </a:prstGeom>
              <a:solidFill>
                <a:srgbClr val="9C8847"/>
              </a:solidFill>
              <a:ln w="22225">
                <a:solidFill>
                  <a:srgbClr val="9C8847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808080"/>
                  </a:solidFill>
                  <a:effectLst/>
                  <a:uLnTx/>
                  <a:uFillTx/>
                </a:endParaRPr>
              </a:p>
            </p:txBody>
          </p:sp>
        </p:grpSp>
        <p:grpSp>
          <p:nvGrpSpPr>
            <p:cNvPr id="600" name="Group 599">
              <a:extLst>
                <a:ext uri="{FF2B5EF4-FFF2-40B4-BE49-F238E27FC236}">
                  <a16:creationId xmlns:a16="http://schemas.microsoft.com/office/drawing/2014/main" id="{5ACF7FD4-92AF-4025-88FD-59317CE6E6D5}"/>
                </a:ext>
              </a:extLst>
            </p:cNvPr>
            <p:cNvGrpSpPr/>
            <p:nvPr/>
          </p:nvGrpSpPr>
          <p:grpSpPr>
            <a:xfrm>
              <a:off x="7659869" y="33792"/>
              <a:ext cx="1202253" cy="3174414"/>
              <a:chOff x="7906496" y="91397"/>
              <a:chExt cx="1202253" cy="3174414"/>
            </a:xfrm>
          </p:grpSpPr>
          <p:sp>
            <p:nvSpPr>
              <p:cNvPr id="601" name="Rectangle 253">
                <a:extLst>
                  <a:ext uri="{FF2B5EF4-FFF2-40B4-BE49-F238E27FC236}">
                    <a16:creationId xmlns:a16="http://schemas.microsoft.com/office/drawing/2014/main" id="{8CF04F0C-2531-4C97-80D3-658C9FFF81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097253" y="91397"/>
                <a:ext cx="963405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808080"/>
                    </a:solidFill>
                    <a:effectLst/>
                    <a:uLnTx/>
                    <a:uFillTx/>
                    <a:latin typeface="Arial" panose="020B0604020202020204" pitchFamily="34" charset="0"/>
                  </a:rPr>
                  <a:t>Cash Transfers</a:t>
                </a:r>
                <a:endParaRPr kumimoji="0" lang="en-US" alt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808080"/>
                  </a:solidFill>
                  <a:effectLst/>
                  <a:uLnTx/>
                  <a:uFillTx/>
                  <a:latin typeface="Arial" panose="020B0604020202020204" pitchFamily="34" charset="0"/>
                </a:endParaRPr>
              </a:p>
            </p:txBody>
          </p:sp>
          <p:sp>
            <p:nvSpPr>
              <p:cNvPr id="602" name="Rectangle 254">
                <a:extLst>
                  <a:ext uri="{FF2B5EF4-FFF2-40B4-BE49-F238E27FC236}">
                    <a16:creationId xmlns:a16="http://schemas.microsoft.com/office/drawing/2014/main" id="{EF66BAA3-79E5-461D-ABF2-4BE300C622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070002" y="324760"/>
                <a:ext cx="990656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808080"/>
                    </a:solidFill>
                    <a:effectLst/>
                    <a:uLnTx/>
                    <a:uFillTx/>
                    <a:latin typeface="Arial" panose="020B0604020202020204" pitchFamily="34" charset="0"/>
                  </a:rPr>
                  <a:t>Child Education</a:t>
                </a:r>
                <a:endParaRPr kumimoji="0" lang="en-US" alt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808080"/>
                  </a:solidFill>
                  <a:effectLst/>
                  <a:uLnTx/>
                  <a:uFillTx/>
                  <a:latin typeface="Arial" panose="020B0604020202020204" pitchFamily="34" charset="0"/>
                </a:endParaRPr>
              </a:p>
            </p:txBody>
          </p:sp>
          <p:sp>
            <p:nvSpPr>
              <p:cNvPr id="603" name="Rectangle 255">
                <a:extLst>
                  <a:ext uri="{FF2B5EF4-FFF2-40B4-BE49-F238E27FC236}">
                    <a16:creationId xmlns:a16="http://schemas.microsoft.com/office/drawing/2014/main" id="{B25464A7-2789-425C-AB08-66E8CACFD5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219081" y="556535"/>
                <a:ext cx="841577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808080"/>
                    </a:solidFill>
                    <a:effectLst/>
                    <a:uLnTx/>
                    <a:uFillTx/>
                    <a:latin typeface="Arial" panose="020B0604020202020204" pitchFamily="34" charset="0"/>
                  </a:rPr>
                  <a:t>College Adult</a:t>
                </a: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808080"/>
                  </a:solidFill>
                  <a:effectLst/>
                  <a:uLnTx/>
                  <a:uFillTx/>
                  <a:latin typeface="Arial" panose="020B0604020202020204" pitchFamily="34" charset="0"/>
                </a:endParaRPr>
              </a:p>
            </p:txBody>
          </p:sp>
          <p:sp>
            <p:nvSpPr>
              <p:cNvPr id="604" name="Rectangle 256">
                <a:extLst>
                  <a:ext uri="{FF2B5EF4-FFF2-40B4-BE49-F238E27FC236}">
                    <a16:creationId xmlns:a16="http://schemas.microsoft.com/office/drawing/2014/main" id="{281AB532-8B5E-4DDC-8F76-3A25EB092D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265569" y="785135"/>
                <a:ext cx="843180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808080"/>
                    </a:solidFill>
                    <a:effectLst/>
                    <a:uLnTx/>
                    <a:uFillTx/>
                    <a:latin typeface="Arial" panose="020B0604020202020204" pitchFamily="34" charset="0"/>
                  </a:rPr>
                  <a:t>College Child</a:t>
                </a: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808080"/>
                  </a:solidFill>
                  <a:effectLst/>
                  <a:uLnTx/>
                  <a:uFillTx/>
                  <a:latin typeface="Arial" panose="020B0604020202020204" pitchFamily="34" charset="0"/>
                </a:endParaRPr>
              </a:p>
            </p:txBody>
          </p:sp>
          <p:sp>
            <p:nvSpPr>
              <p:cNvPr id="605" name="Rectangle 257">
                <a:extLst>
                  <a:ext uri="{FF2B5EF4-FFF2-40B4-BE49-F238E27FC236}">
                    <a16:creationId xmlns:a16="http://schemas.microsoft.com/office/drawing/2014/main" id="{948F59A5-8B62-457C-ABBE-2E6CD43FC8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261854" y="1016910"/>
                <a:ext cx="831959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808080"/>
                    </a:solidFill>
                    <a:effectLst/>
                    <a:uLnTx/>
                    <a:uFillTx/>
                    <a:latin typeface="Arial" panose="020B0604020202020204" pitchFamily="34" charset="0"/>
                  </a:rPr>
                  <a:t>Disability Ins.</a:t>
                </a: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808080"/>
                  </a:solidFill>
                  <a:effectLst/>
                  <a:uLnTx/>
                  <a:uFillTx/>
                  <a:latin typeface="Arial" panose="020B0604020202020204" pitchFamily="34" charset="0"/>
                </a:endParaRPr>
              </a:p>
            </p:txBody>
          </p:sp>
          <p:sp>
            <p:nvSpPr>
              <p:cNvPr id="606" name="Rectangle 258">
                <a:extLst>
                  <a:ext uri="{FF2B5EF4-FFF2-40B4-BE49-F238E27FC236}">
                    <a16:creationId xmlns:a16="http://schemas.microsoft.com/office/drawing/2014/main" id="{33765690-033F-4135-A805-2E0FDEAA20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291217" y="1250272"/>
                <a:ext cx="769441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808080"/>
                    </a:solidFill>
                    <a:effectLst/>
                    <a:uLnTx/>
                    <a:uFillTx/>
                    <a:latin typeface="Arial" panose="020B0604020202020204" pitchFamily="34" charset="0"/>
                  </a:rPr>
                  <a:t>Health Adult</a:t>
                </a: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808080"/>
                  </a:solidFill>
                  <a:effectLst/>
                  <a:uLnTx/>
                  <a:uFillTx/>
                  <a:latin typeface="Arial" panose="020B0604020202020204" pitchFamily="34" charset="0"/>
                </a:endParaRPr>
              </a:p>
            </p:txBody>
          </p:sp>
          <p:sp>
            <p:nvSpPr>
              <p:cNvPr id="607" name="Rectangle 259">
                <a:extLst>
                  <a:ext uri="{FF2B5EF4-FFF2-40B4-BE49-F238E27FC236}">
                    <a16:creationId xmlns:a16="http://schemas.microsoft.com/office/drawing/2014/main" id="{DEA520DE-634D-424A-9BB9-B1DF352E57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289613" y="1477285"/>
                <a:ext cx="771045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808080"/>
                    </a:solidFill>
                    <a:effectLst/>
                    <a:uLnTx/>
                    <a:uFillTx/>
                    <a:latin typeface="Arial" panose="020B0604020202020204" pitchFamily="34" charset="0"/>
                  </a:rPr>
                  <a:t>Health Child</a:t>
                </a:r>
                <a:endParaRPr kumimoji="0" lang="en-US" alt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808080"/>
                  </a:solidFill>
                  <a:effectLst/>
                  <a:uLnTx/>
                  <a:uFillTx/>
                  <a:latin typeface="Arial" panose="020B0604020202020204" pitchFamily="34" charset="0"/>
                </a:endParaRPr>
              </a:p>
            </p:txBody>
          </p:sp>
          <p:sp>
            <p:nvSpPr>
              <p:cNvPr id="608" name="Rectangle 260">
                <a:extLst>
                  <a:ext uri="{FF2B5EF4-FFF2-40B4-BE49-F238E27FC236}">
                    <a16:creationId xmlns:a16="http://schemas.microsoft.com/office/drawing/2014/main" id="{A54058C0-3746-4C05-875C-90506777AD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906496" y="1703232"/>
                <a:ext cx="1154162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808080"/>
                    </a:solidFill>
                    <a:effectLst/>
                    <a:uLnTx/>
                    <a:uFillTx/>
                    <a:latin typeface="Arial" panose="020B0604020202020204" pitchFamily="34" charset="0"/>
                  </a:rPr>
                  <a:t>Housing Vouchers</a:t>
                </a: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808080"/>
                  </a:solidFill>
                  <a:effectLst/>
                  <a:uLnTx/>
                  <a:uFillTx/>
                  <a:latin typeface="Arial" panose="020B0604020202020204" pitchFamily="34" charset="0"/>
                </a:endParaRPr>
              </a:p>
            </p:txBody>
          </p:sp>
          <p:sp>
            <p:nvSpPr>
              <p:cNvPr id="609" name="Rectangle 261">
                <a:extLst>
                  <a:ext uri="{FF2B5EF4-FFF2-40B4-BE49-F238E27FC236}">
                    <a16:creationId xmlns:a16="http://schemas.microsoft.com/office/drawing/2014/main" id="{20B0CFF2-7D3E-4D50-B6A8-90FB17F3F4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283201" y="1937660"/>
                <a:ext cx="777457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808080"/>
                    </a:solidFill>
                    <a:effectLst/>
                    <a:uLnTx/>
                    <a:uFillTx/>
                    <a:latin typeface="Arial" panose="020B0604020202020204" pitchFamily="34" charset="0"/>
                  </a:rPr>
                  <a:t>Job Training</a:t>
                </a: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808080"/>
                  </a:solidFill>
                  <a:effectLst/>
                  <a:uLnTx/>
                  <a:uFillTx/>
                  <a:latin typeface="Arial" panose="020B0604020202020204" pitchFamily="34" charset="0"/>
                </a:endParaRPr>
              </a:p>
            </p:txBody>
          </p:sp>
          <p:sp>
            <p:nvSpPr>
              <p:cNvPr id="610" name="Rectangle 262">
                <a:extLst>
                  <a:ext uri="{FF2B5EF4-FFF2-40B4-BE49-F238E27FC236}">
                    <a16:creationId xmlns:a16="http://schemas.microsoft.com/office/drawing/2014/main" id="{D84C7461-9753-463A-8588-65B5E27BC3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748072" y="2169435"/>
                <a:ext cx="312586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808080"/>
                    </a:solidFill>
                    <a:effectLst/>
                    <a:uLnTx/>
                    <a:uFillTx/>
                    <a:latin typeface="Arial" panose="020B0604020202020204" pitchFamily="34" charset="0"/>
                  </a:rPr>
                  <a:t>MTO</a:t>
                </a: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808080"/>
                  </a:solidFill>
                  <a:effectLst/>
                  <a:uLnTx/>
                  <a:uFillTx/>
                  <a:latin typeface="Arial" panose="020B0604020202020204" pitchFamily="34" charset="0"/>
                </a:endParaRPr>
              </a:p>
            </p:txBody>
          </p:sp>
          <p:sp>
            <p:nvSpPr>
              <p:cNvPr id="611" name="Rectangle 263">
                <a:extLst>
                  <a:ext uri="{FF2B5EF4-FFF2-40B4-BE49-F238E27FC236}">
                    <a16:creationId xmlns:a16="http://schemas.microsoft.com/office/drawing/2014/main" id="{A78BF700-70DD-473D-8773-6523C3A496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534873" y="2402797"/>
                <a:ext cx="525785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808080"/>
                    </a:solidFill>
                    <a:effectLst/>
                    <a:uLnTx/>
                    <a:uFillTx/>
                    <a:latin typeface="Arial" panose="020B0604020202020204" pitchFamily="34" charset="0"/>
                  </a:rPr>
                  <a:t>Nutrition</a:t>
                </a:r>
                <a:endParaRPr kumimoji="0" lang="en-US" alt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808080"/>
                  </a:solidFill>
                  <a:effectLst/>
                  <a:uLnTx/>
                  <a:uFillTx/>
                  <a:latin typeface="Arial" panose="020B0604020202020204" pitchFamily="34" charset="0"/>
                </a:endParaRPr>
              </a:p>
            </p:txBody>
          </p:sp>
          <p:sp>
            <p:nvSpPr>
              <p:cNvPr id="612" name="Rectangle 264">
                <a:extLst>
                  <a:ext uri="{FF2B5EF4-FFF2-40B4-BE49-F238E27FC236}">
                    <a16:creationId xmlns:a16="http://schemas.microsoft.com/office/drawing/2014/main" id="{871A00E3-74E7-4B5C-AE97-D5776E034F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127135" y="2629536"/>
                <a:ext cx="953787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808080"/>
                    </a:solidFill>
                    <a:effectLst/>
                    <a:uLnTx/>
                    <a:uFillTx/>
                    <a:latin typeface="Arial" panose="020B0604020202020204" pitchFamily="34" charset="0"/>
                  </a:rPr>
                  <a:t>Supp. Sec. Inc.</a:t>
                </a: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808080"/>
                  </a:solidFill>
                  <a:effectLst/>
                  <a:uLnTx/>
                  <a:uFillTx/>
                  <a:latin typeface="Arial" panose="020B0604020202020204" pitchFamily="34" charset="0"/>
                </a:endParaRPr>
              </a:p>
            </p:txBody>
          </p:sp>
          <p:sp>
            <p:nvSpPr>
              <p:cNvPr id="613" name="Rectangle 265">
                <a:extLst>
                  <a:ext uri="{FF2B5EF4-FFF2-40B4-BE49-F238E27FC236}">
                    <a16:creationId xmlns:a16="http://schemas.microsoft.com/office/drawing/2014/main" id="{1A982A72-AD8E-4856-AACE-DCB57AF23D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393809" y="2863172"/>
                <a:ext cx="666849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808080"/>
                    </a:solidFill>
                    <a:effectLst/>
                    <a:uLnTx/>
                    <a:uFillTx/>
                    <a:latin typeface="Arial" panose="020B0604020202020204" pitchFamily="34" charset="0"/>
                  </a:rPr>
                  <a:t>Top Taxes</a:t>
                </a: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808080"/>
                  </a:solidFill>
                  <a:effectLst/>
                  <a:uLnTx/>
                  <a:uFillTx/>
                  <a:latin typeface="Arial" panose="020B0604020202020204" pitchFamily="34" charset="0"/>
                </a:endParaRPr>
              </a:p>
            </p:txBody>
          </p:sp>
          <p:sp>
            <p:nvSpPr>
              <p:cNvPr id="614" name="Rectangle 266">
                <a:extLst>
                  <a:ext uri="{FF2B5EF4-FFF2-40B4-BE49-F238E27FC236}">
                    <a16:creationId xmlns:a16="http://schemas.microsoft.com/office/drawing/2014/main" id="{8EEDAF56-6541-4605-A227-EA2489D205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335592" y="3096534"/>
                <a:ext cx="758221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lang="en-US" altLang="en-US" sz="1100" kern="0" dirty="0" err="1">
                    <a:solidFill>
                      <a:srgbClr val="808080"/>
                    </a:solidFill>
                  </a:rPr>
                  <a:t>Unemp</a:t>
                </a:r>
                <a:r>
                  <a:rPr lang="en-US" altLang="en-US" sz="1100" kern="0" dirty="0">
                    <a:solidFill>
                      <a:srgbClr val="808080"/>
                    </a:solidFill>
                  </a:rPr>
                  <a:t>. Ins.</a:t>
                </a: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808080"/>
                  </a:solidFill>
                  <a:effectLst/>
                  <a:uLnTx/>
                  <a:uFillTx/>
                  <a:latin typeface="Arial" panose="020B0604020202020204" pitchFamily="34" charset="0"/>
                </a:endParaRPr>
              </a:p>
            </p:txBody>
          </p:sp>
        </p:grpSp>
      </p:grpSp>
      <p:grpSp>
        <p:nvGrpSpPr>
          <p:cNvPr id="629" name="Group 628">
            <a:extLst>
              <a:ext uri="{FF2B5EF4-FFF2-40B4-BE49-F238E27FC236}">
                <a16:creationId xmlns:a16="http://schemas.microsoft.com/office/drawing/2014/main" id="{DE1DA0E6-DC9A-4303-B7E6-101656FDEBA6}"/>
              </a:ext>
            </a:extLst>
          </p:cNvPr>
          <p:cNvGrpSpPr/>
          <p:nvPr/>
        </p:nvGrpSpPr>
        <p:grpSpPr>
          <a:xfrm>
            <a:off x="1398052" y="1174749"/>
            <a:ext cx="599024" cy="616982"/>
            <a:chOff x="1398052" y="1174749"/>
            <a:chExt cx="599024" cy="616982"/>
          </a:xfrm>
        </p:grpSpPr>
        <p:sp>
          <p:nvSpPr>
            <p:cNvPr id="630" name="Rectangle 629">
              <a:extLst>
                <a:ext uri="{FF2B5EF4-FFF2-40B4-BE49-F238E27FC236}">
                  <a16:creationId xmlns:a16="http://schemas.microsoft.com/office/drawing/2014/main" id="{7E73C364-7156-4EA3-827A-1CAFA1654EBF}"/>
                </a:ext>
              </a:extLst>
            </p:cNvPr>
            <p:cNvSpPr/>
            <p:nvPr/>
          </p:nvSpPr>
          <p:spPr>
            <a:xfrm>
              <a:off x="1468438" y="1508125"/>
              <a:ext cx="528638" cy="283606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grpSp>
          <p:nvGrpSpPr>
            <p:cNvPr id="631" name="Group 630">
              <a:extLst>
                <a:ext uri="{FF2B5EF4-FFF2-40B4-BE49-F238E27FC236}">
                  <a16:creationId xmlns:a16="http://schemas.microsoft.com/office/drawing/2014/main" id="{A0163746-6B61-4323-BC5F-F3ECB8C869E6}"/>
                </a:ext>
              </a:extLst>
            </p:cNvPr>
            <p:cNvGrpSpPr/>
            <p:nvPr/>
          </p:nvGrpSpPr>
          <p:grpSpPr>
            <a:xfrm>
              <a:off x="1674813" y="1573079"/>
              <a:ext cx="166687" cy="149224"/>
              <a:chOff x="1462882" y="1471634"/>
              <a:chExt cx="166687" cy="149224"/>
            </a:xfrm>
          </p:grpSpPr>
          <p:cxnSp>
            <p:nvCxnSpPr>
              <p:cNvPr id="633" name="Straight Connector 632">
                <a:extLst>
                  <a:ext uri="{FF2B5EF4-FFF2-40B4-BE49-F238E27FC236}">
                    <a16:creationId xmlns:a16="http://schemas.microsoft.com/office/drawing/2014/main" id="{0EBCB9F6-0DAF-4086-8ABF-E4BA8F45B664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546225" y="1512888"/>
                <a:ext cx="0" cy="60326"/>
              </a:xfrm>
              <a:prstGeom prst="line">
                <a:avLst/>
              </a:prstGeom>
              <a:ln w="3810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34" name="Straight Connector 633">
                <a:extLst>
                  <a:ext uri="{FF2B5EF4-FFF2-40B4-BE49-F238E27FC236}">
                    <a16:creationId xmlns:a16="http://schemas.microsoft.com/office/drawing/2014/main" id="{C934CA65-577D-43EE-83D5-927286B45F96}"/>
                  </a:ext>
                </a:extLst>
              </p:cNvPr>
              <p:cNvCxnSpPr/>
              <p:nvPr/>
            </p:nvCxnSpPr>
            <p:spPr>
              <a:xfrm flipV="1">
                <a:off x="1462882" y="1471634"/>
                <a:ext cx="166687" cy="83364"/>
              </a:xfrm>
              <a:prstGeom prst="line">
                <a:avLst/>
              </a:prstGeom>
              <a:ln w="19050">
                <a:solidFill>
                  <a:srgbClr val="80808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35" name="Straight Connector 634">
                <a:extLst>
                  <a:ext uri="{FF2B5EF4-FFF2-40B4-BE49-F238E27FC236}">
                    <a16:creationId xmlns:a16="http://schemas.microsoft.com/office/drawing/2014/main" id="{524BC289-DDD9-4857-8A93-8A8D7E1B0324}"/>
                  </a:ext>
                </a:extLst>
              </p:cNvPr>
              <p:cNvCxnSpPr/>
              <p:nvPr/>
            </p:nvCxnSpPr>
            <p:spPr>
              <a:xfrm flipV="1">
                <a:off x="1462882" y="1537494"/>
                <a:ext cx="166687" cy="83364"/>
              </a:xfrm>
              <a:prstGeom prst="line">
                <a:avLst/>
              </a:prstGeom>
              <a:ln w="19050">
                <a:solidFill>
                  <a:srgbClr val="80808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632" name="Rectangle 176">
              <a:extLst>
                <a:ext uri="{FF2B5EF4-FFF2-40B4-BE49-F238E27FC236}">
                  <a16:creationId xmlns:a16="http://schemas.microsoft.com/office/drawing/2014/main" id="{81A95933-3A48-4FCA-8446-64484DBE5A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98052" y="1174749"/>
              <a:ext cx="219612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80808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+mn-cs"/>
                </a:rPr>
                <a:t>∞</a:t>
              </a: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80808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</p:grpSp>
      <p:sp>
        <p:nvSpPr>
          <p:cNvPr id="2815" name="Rectangle 34">
            <a:extLst>
              <a:ext uri="{FF2B5EF4-FFF2-40B4-BE49-F238E27FC236}">
                <a16:creationId xmlns:a16="http://schemas.microsoft.com/office/drawing/2014/main" id="{F6AD4D46-9CA8-4477-A4B1-8730A90F59F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66901" y="1682750"/>
            <a:ext cx="1111250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Perry Preschool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cxnSp>
        <p:nvCxnSpPr>
          <p:cNvPr id="356" name="Straight Connector 355">
            <a:extLst>
              <a:ext uri="{FF2B5EF4-FFF2-40B4-BE49-F238E27FC236}">
                <a16:creationId xmlns:a16="http://schemas.microsoft.com/office/drawing/2014/main" id="{EEE52776-4E98-4638-B044-78B6B1FC2CA9}"/>
              </a:ext>
            </a:extLst>
          </p:cNvPr>
          <p:cNvCxnSpPr>
            <a:cxnSpLocks/>
          </p:cNvCxnSpPr>
          <p:nvPr/>
        </p:nvCxnSpPr>
        <p:spPr>
          <a:xfrm flipH="1">
            <a:off x="2124076" y="2049972"/>
            <a:ext cx="44117" cy="85216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39" name="Straight Connector 638">
            <a:extLst>
              <a:ext uri="{FF2B5EF4-FFF2-40B4-BE49-F238E27FC236}">
                <a16:creationId xmlns:a16="http://schemas.microsoft.com/office/drawing/2014/main" id="{BEAFA70B-4F7D-427D-AFB2-692F3A892D70}"/>
              </a:ext>
            </a:extLst>
          </p:cNvPr>
          <p:cNvCxnSpPr>
            <a:cxnSpLocks/>
          </p:cNvCxnSpPr>
          <p:nvPr/>
        </p:nvCxnSpPr>
        <p:spPr>
          <a:xfrm>
            <a:off x="2285041" y="1852569"/>
            <a:ext cx="56690" cy="57970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41" name="Straight Connector 640">
            <a:extLst>
              <a:ext uri="{FF2B5EF4-FFF2-40B4-BE49-F238E27FC236}">
                <a16:creationId xmlns:a16="http://schemas.microsoft.com/office/drawing/2014/main" id="{0AA455CE-33AF-4A7E-8B15-195796184C4F}"/>
              </a:ext>
            </a:extLst>
          </p:cNvPr>
          <p:cNvCxnSpPr>
            <a:cxnSpLocks/>
          </p:cNvCxnSpPr>
          <p:nvPr/>
        </p:nvCxnSpPr>
        <p:spPr>
          <a:xfrm flipV="1">
            <a:off x="2909889" y="2052637"/>
            <a:ext cx="2896" cy="116460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45" name="Straight Connector 644">
            <a:extLst>
              <a:ext uri="{FF2B5EF4-FFF2-40B4-BE49-F238E27FC236}">
                <a16:creationId xmlns:a16="http://schemas.microsoft.com/office/drawing/2014/main" id="{9B23F794-5318-42DC-BA7B-BFAB202EA49E}"/>
              </a:ext>
            </a:extLst>
          </p:cNvPr>
          <p:cNvCxnSpPr>
            <a:cxnSpLocks/>
          </p:cNvCxnSpPr>
          <p:nvPr/>
        </p:nvCxnSpPr>
        <p:spPr>
          <a:xfrm flipH="1" flipV="1">
            <a:off x="1815447" y="1128426"/>
            <a:ext cx="70644" cy="178879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47" name="Straight Connector 646">
            <a:extLst>
              <a:ext uri="{FF2B5EF4-FFF2-40B4-BE49-F238E27FC236}">
                <a16:creationId xmlns:a16="http://schemas.microsoft.com/office/drawing/2014/main" id="{660C3F85-6BC9-4BAD-A208-CD4C94F76904}"/>
              </a:ext>
            </a:extLst>
          </p:cNvPr>
          <p:cNvCxnSpPr>
            <a:cxnSpLocks/>
          </p:cNvCxnSpPr>
          <p:nvPr/>
        </p:nvCxnSpPr>
        <p:spPr>
          <a:xfrm flipH="1" flipV="1">
            <a:off x="3600451" y="1889125"/>
            <a:ext cx="66020" cy="50659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49" name="Straight Connector 648">
            <a:extLst>
              <a:ext uri="{FF2B5EF4-FFF2-40B4-BE49-F238E27FC236}">
                <a16:creationId xmlns:a16="http://schemas.microsoft.com/office/drawing/2014/main" id="{7D2D0841-3C8F-4B46-BD8E-B0EFF168F416}"/>
              </a:ext>
            </a:extLst>
          </p:cNvPr>
          <p:cNvCxnSpPr>
            <a:cxnSpLocks/>
          </p:cNvCxnSpPr>
          <p:nvPr/>
        </p:nvCxnSpPr>
        <p:spPr>
          <a:xfrm flipH="1" flipV="1">
            <a:off x="4278313" y="3400266"/>
            <a:ext cx="64474" cy="81121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53" name="Straight Connector 652">
            <a:extLst>
              <a:ext uri="{FF2B5EF4-FFF2-40B4-BE49-F238E27FC236}">
                <a16:creationId xmlns:a16="http://schemas.microsoft.com/office/drawing/2014/main" id="{CCC57DDE-C33C-40C1-9A1D-E2251F33FA90}"/>
              </a:ext>
            </a:extLst>
          </p:cNvPr>
          <p:cNvCxnSpPr>
            <a:cxnSpLocks/>
          </p:cNvCxnSpPr>
          <p:nvPr/>
        </p:nvCxnSpPr>
        <p:spPr>
          <a:xfrm flipH="1" flipV="1">
            <a:off x="4851645" y="3146424"/>
            <a:ext cx="285019" cy="453313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56" name="Straight Connector 655">
            <a:extLst>
              <a:ext uri="{FF2B5EF4-FFF2-40B4-BE49-F238E27FC236}">
                <a16:creationId xmlns:a16="http://schemas.microsoft.com/office/drawing/2014/main" id="{699FBFE2-3986-4D5E-AB3F-4E54EF706427}"/>
              </a:ext>
            </a:extLst>
          </p:cNvPr>
          <p:cNvCxnSpPr>
            <a:cxnSpLocks/>
          </p:cNvCxnSpPr>
          <p:nvPr/>
        </p:nvCxnSpPr>
        <p:spPr>
          <a:xfrm flipH="1" flipV="1">
            <a:off x="4600270" y="3265844"/>
            <a:ext cx="230861" cy="452877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58" name="Straight Connector 657">
            <a:extLst>
              <a:ext uri="{FF2B5EF4-FFF2-40B4-BE49-F238E27FC236}">
                <a16:creationId xmlns:a16="http://schemas.microsoft.com/office/drawing/2014/main" id="{0E56A890-884F-4258-9F89-4A4931A7BE23}"/>
              </a:ext>
            </a:extLst>
          </p:cNvPr>
          <p:cNvCxnSpPr>
            <a:cxnSpLocks/>
          </p:cNvCxnSpPr>
          <p:nvPr/>
        </p:nvCxnSpPr>
        <p:spPr>
          <a:xfrm flipH="1" flipV="1">
            <a:off x="3851275" y="3971706"/>
            <a:ext cx="1111252" cy="134965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60" name="Straight Connector 659">
            <a:extLst>
              <a:ext uri="{FF2B5EF4-FFF2-40B4-BE49-F238E27FC236}">
                <a16:creationId xmlns:a16="http://schemas.microsoft.com/office/drawing/2014/main" id="{16798ED1-585F-42E3-A46C-DE8A8937B579}"/>
              </a:ext>
            </a:extLst>
          </p:cNvPr>
          <p:cNvCxnSpPr>
            <a:cxnSpLocks/>
          </p:cNvCxnSpPr>
          <p:nvPr/>
        </p:nvCxnSpPr>
        <p:spPr>
          <a:xfrm flipH="1" flipV="1">
            <a:off x="3532188" y="4265203"/>
            <a:ext cx="966789" cy="94880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62" name="Straight Connector 661">
            <a:extLst>
              <a:ext uri="{FF2B5EF4-FFF2-40B4-BE49-F238E27FC236}">
                <a16:creationId xmlns:a16="http://schemas.microsoft.com/office/drawing/2014/main" id="{FC85AB2D-7D6F-42B3-BE1B-3C0BCD4865E0}"/>
              </a:ext>
            </a:extLst>
          </p:cNvPr>
          <p:cNvCxnSpPr>
            <a:cxnSpLocks/>
          </p:cNvCxnSpPr>
          <p:nvPr/>
        </p:nvCxnSpPr>
        <p:spPr>
          <a:xfrm flipH="1">
            <a:off x="3298824" y="4537870"/>
            <a:ext cx="77789" cy="12700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66" name="Straight Connector 665">
            <a:extLst>
              <a:ext uri="{FF2B5EF4-FFF2-40B4-BE49-F238E27FC236}">
                <a16:creationId xmlns:a16="http://schemas.microsoft.com/office/drawing/2014/main" id="{DBA4D965-B1A0-4189-B259-6D3B7EFC7C21}"/>
              </a:ext>
            </a:extLst>
          </p:cNvPr>
          <p:cNvCxnSpPr>
            <a:cxnSpLocks/>
          </p:cNvCxnSpPr>
          <p:nvPr/>
        </p:nvCxnSpPr>
        <p:spPr>
          <a:xfrm flipH="1" flipV="1">
            <a:off x="3423445" y="4402336"/>
            <a:ext cx="508002" cy="107567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68" name="Straight Connector 667">
            <a:extLst>
              <a:ext uri="{FF2B5EF4-FFF2-40B4-BE49-F238E27FC236}">
                <a16:creationId xmlns:a16="http://schemas.microsoft.com/office/drawing/2014/main" id="{FCF6339C-D196-4BEF-AED3-B841B427E123}"/>
              </a:ext>
            </a:extLst>
          </p:cNvPr>
          <p:cNvCxnSpPr>
            <a:cxnSpLocks/>
          </p:cNvCxnSpPr>
          <p:nvPr/>
        </p:nvCxnSpPr>
        <p:spPr>
          <a:xfrm flipH="1">
            <a:off x="3208338" y="4628961"/>
            <a:ext cx="735014" cy="70040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70" name="Straight Connector 669">
            <a:extLst>
              <a:ext uri="{FF2B5EF4-FFF2-40B4-BE49-F238E27FC236}">
                <a16:creationId xmlns:a16="http://schemas.microsoft.com/office/drawing/2014/main" id="{5BD8B8C1-5041-4B3C-9DA9-CCE9EAFC89EA}"/>
              </a:ext>
            </a:extLst>
          </p:cNvPr>
          <p:cNvCxnSpPr>
            <a:cxnSpLocks/>
          </p:cNvCxnSpPr>
          <p:nvPr/>
        </p:nvCxnSpPr>
        <p:spPr>
          <a:xfrm flipH="1">
            <a:off x="3013076" y="4725017"/>
            <a:ext cx="1249363" cy="83522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72" name="Straight Connector 671">
            <a:extLst>
              <a:ext uri="{FF2B5EF4-FFF2-40B4-BE49-F238E27FC236}">
                <a16:creationId xmlns:a16="http://schemas.microsoft.com/office/drawing/2014/main" id="{8AE02B5D-8B70-43DA-B640-B10336F521D8}"/>
              </a:ext>
            </a:extLst>
          </p:cNvPr>
          <p:cNvCxnSpPr>
            <a:cxnSpLocks/>
          </p:cNvCxnSpPr>
          <p:nvPr/>
        </p:nvCxnSpPr>
        <p:spPr>
          <a:xfrm flipH="1">
            <a:off x="3960813" y="4815682"/>
            <a:ext cx="101603" cy="16670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76" name="Straight Connector 675">
            <a:extLst>
              <a:ext uri="{FF2B5EF4-FFF2-40B4-BE49-F238E27FC236}">
                <a16:creationId xmlns:a16="http://schemas.microsoft.com/office/drawing/2014/main" id="{DEAFC5FB-D158-4475-A263-7D510F899633}"/>
              </a:ext>
            </a:extLst>
          </p:cNvPr>
          <p:cNvCxnSpPr>
            <a:cxnSpLocks/>
          </p:cNvCxnSpPr>
          <p:nvPr/>
        </p:nvCxnSpPr>
        <p:spPr>
          <a:xfrm flipH="1">
            <a:off x="3717927" y="4918471"/>
            <a:ext cx="295278" cy="74218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77" name="Straight Connector 676">
            <a:extLst>
              <a:ext uri="{FF2B5EF4-FFF2-40B4-BE49-F238E27FC236}">
                <a16:creationId xmlns:a16="http://schemas.microsoft.com/office/drawing/2014/main" id="{C50A051E-C2A0-487C-B2B6-4E92A6858C42}"/>
              </a:ext>
            </a:extLst>
          </p:cNvPr>
          <p:cNvCxnSpPr>
            <a:cxnSpLocks/>
          </p:cNvCxnSpPr>
          <p:nvPr/>
        </p:nvCxnSpPr>
        <p:spPr>
          <a:xfrm flipH="1">
            <a:off x="3773486" y="5112156"/>
            <a:ext cx="245271" cy="13883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79" name="Straight Connector 678">
            <a:extLst>
              <a:ext uri="{FF2B5EF4-FFF2-40B4-BE49-F238E27FC236}">
                <a16:creationId xmlns:a16="http://schemas.microsoft.com/office/drawing/2014/main" id="{14C27EE0-313D-4608-9878-342D9992547A}"/>
              </a:ext>
            </a:extLst>
          </p:cNvPr>
          <p:cNvCxnSpPr>
            <a:cxnSpLocks/>
          </p:cNvCxnSpPr>
          <p:nvPr/>
        </p:nvCxnSpPr>
        <p:spPr>
          <a:xfrm flipV="1">
            <a:off x="9988917" y="4306707"/>
            <a:ext cx="166777" cy="61301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81" name="Straight Connector 680">
            <a:extLst>
              <a:ext uri="{FF2B5EF4-FFF2-40B4-BE49-F238E27FC236}">
                <a16:creationId xmlns:a16="http://schemas.microsoft.com/office/drawing/2014/main" id="{C3B1C196-52DF-4DF6-94E4-C74E7256EEDD}"/>
              </a:ext>
            </a:extLst>
          </p:cNvPr>
          <p:cNvCxnSpPr>
            <a:cxnSpLocks/>
          </p:cNvCxnSpPr>
          <p:nvPr/>
        </p:nvCxnSpPr>
        <p:spPr>
          <a:xfrm>
            <a:off x="10121375" y="4447383"/>
            <a:ext cx="103809" cy="13272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83" name="Straight Connector 682">
            <a:extLst>
              <a:ext uri="{FF2B5EF4-FFF2-40B4-BE49-F238E27FC236}">
                <a16:creationId xmlns:a16="http://schemas.microsoft.com/office/drawing/2014/main" id="{3C26D3A9-BEAE-49F0-B537-9F3934161CB2}"/>
              </a:ext>
            </a:extLst>
          </p:cNvPr>
          <p:cNvCxnSpPr>
            <a:cxnSpLocks/>
          </p:cNvCxnSpPr>
          <p:nvPr/>
        </p:nvCxnSpPr>
        <p:spPr>
          <a:xfrm flipV="1">
            <a:off x="8312153" y="5458024"/>
            <a:ext cx="101598" cy="45840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86" name="Straight Connector 685">
            <a:extLst>
              <a:ext uri="{FF2B5EF4-FFF2-40B4-BE49-F238E27FC236}">
                <a16:creationId xmlns:a16="http://schemas.microsoft.com/office/drawing/2014/main" id="{2B4B436A-E677-49DD-A463-31C5924E2241}"/>
              </a:ext>
            </a:extLst>
          </p:cNvPr>
          <p:cNvCxnSpPr>
            <a:cxnSpLocks/>
          </p:cNvCxnSpPr>
          <p:nvPr/>
        </p:nvCxnSpPr>
        <p:spPr>
          <a:xfrm>
            <a:off x="8234364" y="5045870"/>
            <a:ext cx="199232" cy="186530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0" name="Straight Connector 689">
            <a:extLst>
              <a:ext uri="{FF2B5EF4-FFF2-40B4-BE49-F238E27FC236}">
                <a16:creationId xmlns:a16="http://schemas.microsoft.com/office/drawing/2014/main" id="{F0C4AA11-576F-420E-993E-2E411E1BF0F8}"/>
              </a:ext>
            </a:extLst>
          </p:cNvPr>
          <p:cNvCxnSpPr>
            <a:cxnSpLocks/>
          </p:cNvCxnSpPr>
          <p:nvPr/>
        </p:nvCxnSpPr>
        <p:spPr>
          <a:xfrm>
            <a:off x="8626475" y="5016660"/>
            <a:ext cx="569399" cy="148273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6" name="Straight Connector 695">
            <a:extLst>
              <a:ext uri="{FF2B5EF4-FFF2-40B4-BE49-F238E27FC236}">
                <a16:creationId xmlns:a16="http://schemas.microsoft.com/office/drawing/2014/main" id="{1BAC02A4-8998-4D25-ABE7-02DD7ED56329}"/>
              </a:ext>
            </a:extLst>
          </p:cNvPr>
          <p:cNvCxnSpPr>
            <a:cxnSpLocks/>
          </p:cNvCxnSpPr>
          <p:nvPr/>
        </p:nvCxnSpPr>
        <p:spPr>
          <a:xfrm flipH="1" flipV="1">
            <a:off x="4329113" y="4440238"/>
            <a:ext cx="258764" cy="55182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8" name="Straight Connector 697">
            <a:extLst>
              <a:ext uri="{FF2B5EF4-FFF2-40B4-BE49-F238E27FC236}">
                <a16:creationId xmlns:a16="http://schemas.microsoft.com/office/drawing/2014/main" id="{8AD3CD36-DDD2-4F52-94D9-BA184D43E809}"/>
              </a:ext>
            </a:extLst>
          </p:cNvPr>
          <p:cNvCxnSpPr>
            <a:cxnSpLocks/>
          </p:cNvCxnSpPr>
          <p:nvPr/>
        </p:nvCxnSpPr>
        <p:spPr>
          <a:xfrm flipH="1" flipV="1">
            <a:off x="4906168" y="4296695"/>
            <a:ext cx="138907" cy="126905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0" name="Straight Connector 699">
            <a:extLst>
              <a:ext uri="{FF2B5EF4-FFF2-40B4-BE49-F238E27FC236}">
                <a16:creationId xmlns:a16="http://schemas.microsoft.com/office/drawing/2014/main" id="{A7D65598-5373-48C6-BAC0-29A358B972F9}"/>
              </a:ext>
            </a:extLst>
          </p:cNvPr>
          <p:cNvCxnSpPr>
            <a:cxnSpLocks/>
          </p:cNvCxnSpPr>
          <p:nvPr/>
        </p:nvCxnSpPr>
        <p:spPr>
          <a:xfrm flipH="1" flipV="1">
            <a:off x="5175119" y="4025197"/>
            <a:ext cx="26348" cy="132321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2" name="Straight Connector 701">
            <a:extLst>
              <a:ext uri="{FF2B5EF4-FFF2-40B4-BE49-F238E27FC236}">
                <a16:creationId xmlns:a16="http://schemas.microsoft.com/office/drawing/2014/main" id="{47507A51-2731-4312-B1BE-6FEB165B2129}"/>
              </a:ext>
            </a:extLst>
          </p:cNvPr>
          <p:cNvCxnSpPr>
            <a:cxnSpLocks/>
          </p:cNvCxnSpPr>
          <p:nvPr/>
        </p:nvCxnSpPr>
        <p:spPr>
          <a:xfrm flipH="1">
            <a:off x="5157788" y="4380694"/>
            <a:ext cx="106365" cy="263513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4" name="Straight Connector 703">
            <a:extLst>
              <a:ext uri="{FF2B5EF4-FFF2-40B4-BE49-F238E27FC236}">
                <a16:creationId xmlns:a16="http://schemas.microsoft.com/office/drawing/2014/main" id="{39D6300E-CEA6-4838-822C-18E686CC28CA}"/>
              </a:ext>
            </a:extLst>
          </p:cNvPr>
          <p:cNvCxnSpPr>
            <a:cxnSpLocks/>
          </p:cNvCxnSpPr>
          <p:nvPr/>
        </p:nvCxnSpPr>
        <p:spPr>
          <a:xfrm flipH="1">
            <a:off x="5224065" y="4524181"/>
            <a:ext cx="149623" cy="235969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11" name="Straight Connector 710">
            <a:extLst>
              <a:ext uri="{FF2B5EF4-FFF2-40B4-BE49-F238E27FC236}">
                <a16:creationId xmlns:a16="http://schemas.microsoft.com/office/drawing/2014/main" id="{4056824F-E449-4D55-B91D-DFD4F319D841}"/>
              </a:ext>
            </a:extLst>
          </p:cNvPr>
          <p:cNvCxnSpPr>
            <a:cxnSpLocks/>
          </p:cNvCxnSpPr>
          <p:nvPr/>
        </p:nvCxnSpPr>
        <p:spPr>
          <a:xfrm flipH="1">
            <a:off x="5414963" y="4652627"/>
            <a:ext cx="68462" cy="293641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13" name="Straight Connector 712">
            <a:extLst>
              <a:ext uri="{FF2B5EF4-FFF2-40B4-BE49-F238E27FC236}">
                <a16:creationId xmlns:a16="http://schemas.microsoft.com/office/drawing/2014/main" id="{2E152A93-32EC-4922-A057-2214E7F41980}"/>
              </a:ext>
            </a:extLst>
          </p:cNvPr>
          <p:cNvCxnSpPr>
            <a:cxnSpLocks/>
          </p:cNvCxnSpPr>
          <p:nvPr/>
        </p:nvCxnSpPr>
        <p:spPr>
          <a:xfrm>
            <a:off x="5133876" y="3013098"/>
            <a:ext cx="382687" cy="1424736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19" name="Straight Connector 718">
            <a:extLst>
              <a:ext uri="{FF2B5EF4-FFF2-40B4-BE49-F238E27FC236}">
                <a16:creationId xmlns:a16="http://schemas.microsoft.com/office/drawing/2014/main" id="{DD22360A-FEE8-4701-9ADB-AC3781588EFF}"/>
              </a:ext>
            </a:extLst>
          </p:cNvPr>
          <p:cNvCxnSpPr>
            <a:cxnSpLocks/>
          </p:cNvCxnSpPr>
          <p:nvPr/>
        </p:nvCxnSpPr>
        <p:spPr>
          <a:xfrm flipH="1">
            <a:off x="5852190" y="2994025"/>
            <a:ext cx="78691" cy="1015973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23" name="Straight Connector 722">
            <a:extLst>
              <a:ext uri="{FF2B5EF4-FFF2-40B4-BE49-F238E27FC236}">
                <a16:creationId xmlns:a16="http://schemas.microsoft.com/office/drawing/2014/main" id="{E81D6438-F069-467E-8CB0-AB49341062E4}"/>
              </a:ext>
            </a:extLst>
          </p:cNvPr>
          <p:cNvCxnSpPr>
            <a:cxnSpLocks/>
          </p:cNvCxnSpPr>
          <p:nvPr/>
        </p:nvCxnSpPr>
        <p:spPr>
          <a:xfrm flipH="1">
            <a:off x="5586414" y="4785510"/>
            <a:ext cx="100115" cy="282999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24" name="Straight Connector 723">
            <a:extLst>
              <a:ext uri="{FF2B5EF4-FFF2-40B4-BE49-F238E27FC236}">
                <a16:creationId xmlns:a16="http://schemas.microsoft.com/office/drawing/2014/main" id="{13C7FC08-9B65-459A-B90D-CB40BA975EB6}"/>
              </a:ext>
            </a:extLst>
          </p:cNvPr>
          <p:cNvCxnSpPr>
            <a:cxnSpLocks/>
          </p:cNvCxnSpPr>
          <p:nvPr/>
        </p:nvCxnSpPr>
        <p:spPr>
          <a:xfrm flipH="1">
            <a:off x="5686529" y="4803865"/>
            <a:ext cx="43652" cy="428535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27" name="Straight Connector 726">
            <a:extLst>
              <a:ext uri="{FF2B5EF4-FFF2-40B4-BE49-F238E27FC236}">
                <a16:creationId xmlns:a16="http://schemas.microsoft.com/office/drawing/2014/main" id="{DDC8BAB3-078E-4579-ABF9-D8446FB42EF5}"/>
              </a:ext>
            </a:extLst>
          </p:cNvPr>
          <p:cNvCxnSpPr>
            <a:cxnSpLocks/>
          </p:cNvCxnSpPr>
          <p:nvPr/>
        </p:nvCxnSpPr>
        <p:spPr>
          <a:xfrm>
            <a:off x="5952985" y="4991102"/>
            <a:ext cx="10459" cy="527785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28" name="Straight Connector 727">
            <a:extLst>
              <a:ext uri="{FF2B5EF4-FFF2-40B4-BE49-F238E27FC236}">
                <a16:creationId xmlns:a16="http://schemas.microsoft.com/office/drawing/2014/main" id="{A86F3444-B687-4976-8E21-9148F75DF25D}"/>
              </a:ext>
            </a:extLst>
          </p:cNvPr>
          <p:cNvCxnSpPr>
            <a:cxnSpLocks/>
          </p:cNvCxnSpPr>
          <p:nvPr/>
        </p:nvCxnSpPr>
        <p:spPr>
          <a:xfrm>
            <a:off x="5838535" y="4781172"/>
            <a:ext cx="0" cy="600305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33" name="Straight Connector 732">
            <a:extLst>
              <a:ext uri="{FF2B5EF4-FFF2-40B4-BE49-F238E27FC236}">
                <a16:creationId xmlns:a16="http://schemas.microsoft.com/office/drawing/2014/main" id="{55EA7BE4-E4AB-433F-8EEF-85B42E4C099E}"/>
              </a:ext>
            </a:extLst>
          </p:cNvPr>
          <p:cNvCxnSpPr>
            <a:cxnSpLocks/>
          </p:cNvCxnSpPr>
          <p:nvPr/>
        </p:nvCxnSpPr>
        <p:spPr>
          <a:xfrm>
            <a:off x="6042678" y="4819592"/>
            <a:ext cx="65426" cy="550920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36" name="Straight Connector 735">
            <a:extLst>
              <a:ext uri="{FF2B5EF4-FFF2-40B4-BE49-F238E27FC236}">
                <a16:creationId xmlns:a16="http://schemas.microsoft.com/office/drawing/2014/main" id="{14C41C28-4A0B-4C6A-981F-9D78D3B6B6BC}"/>
              </a:ext>
            </a:extLst>
          </p:cNvPr>
          <p:cNvCxnSpPr>
            <a:cxnSpLocks/>
          </p:cNvCxnSpPr>
          <p:nvPr/>
        </p:nvCxnSpPr>
        <p:spPr>
          <a:xfrm>
            <a:off x="5419727" y="3171824"/>
            <a:ext cx="234838" cy="1092949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37" name="Straight Connector 736">
            <a:extLst>
              <a:ext uri="{FF2B5EF4-FFF2-40B4-BE49-F238E27FC236}">
                <a16:creationId xmlns:a16="http://schemas.microsoft.com/office/drawing/2014/main" id="{EABA3EA4-7B3A-411B-A41F-1E644B4B29A0}"/>
              </a:ext>
            </a:extLst>
          </p:cNvPr>
          <p:cNvCxnSpPr>
            <a:cxnSpLocks/>
          </p:cNvCxnSpPr>
          <p:nvPr/>
        </p:nvCxnSpPr>
        <p:spPr>
          <a:xfrm>
            <a:off x="5688014" y="3487738"/>
            <a:ext cx="119118" cy="859259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39" name="Straight Connector 738">
            <a:extLst>
              <a:ext uri="{FF2B5EF4-FFF2-40B4-BE49-F238E27FC236}">
                <a16:creationId xmlns:a16="http://schemas.microsoft.com/office/drawing/2014/main" id="{AFD0C713-DA39-4DAD-95D5-6FC2F1DA445B}"/>
              </a:ext>
            </a:extLst>
          </p:cNvPr>
          <p:cNvCxnSpPr>
            <a:cxnSpLocks/>
          </p:cNvCxnSpPr>
          <p:nvPr/>
        </p:nvCxnSpPr>
        <p:spPr>
          <a:xfrm flipH="1">
            <a:off x="5913685" y="3131752"/>
            <a:ext cx="284713" cy="998924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40" name="Straight Connector 739">
            <a:extLst>
              <a:ext uri="{FF2B5EF4-FFF2-40B4-BE49-F238E27FC236}">
                <a16:creationId xmlns:a16="http://schemas.microsoft.com/office/drawing/2014/main" id="{2C1CC909-7C24-4794-ABE3-9458FC1CAF6B}"/>
              </a:ext>
            </a:extLst>
          </p:cNvPr>
          <p:cNvCxnSpPr>
            <a:cxnSpLocks/>
          </p:cNvCxnSpPr>
          <p:nvPr/>
        </p:nvCxnSpPr>
        <p:spPr>
          <a:xfrm flipH="1">
            <a:off x="6090690" y="3364345"/>
            <a:ext cx="332317" cy="931815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42" name="Straight Connector 741">
            <a:extLst>
              <a:ext uri="{FF2B5EF4-FFF2-40B4-BE49-F238E27FC236}">
                <a16:creationId xmlns:a16="http://schemas.microsoft.com/office/drawing/2014/main" id="{46700DD0-169D-4E37-9B5F-AA0AF3A25665}"/>
              </a:ext>
            </a:extLst>
          </p:cNvPr>
          <p:cNvCxnSpPr>
            <a:cxnSpLocks/>
          </p:cNvCxnSpPr>
          <p:nvPr/>
        </p:nvCxnSpPr>
        <p:spPr>
          <a:xfrm flipH="1">
            <a:off x="5936533" y="3643494"/>
            <a:ext cx="185364" cy="754132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45" name="Straight Connector 744">
            <a:extLst>
              <a:ext uri="{FF2B5EF4-FFF2-40B4-BE49-F238E27FC236}">
                <a16:creationId xmlns:a16="http://schemas.microsoft.com/office/drawing/2014/main" id="{373A9CC5-1F1E-4EA7-92EE-D3C8C5340C6F}"/>
              </a:ext>
            </a:extLst>
          </p:cNvPr>
          <p:cNvCxnSpPr>
            <a:cxnSpLocks/>
          </p:cNvCxnSpPr>
          <p:nvPr/>
        </p:nvCxnSpPr>
        <p:spPr>
          <a:xfrm flipH="1" flipV="1">
            <a:off x="5419033" y="2811306"/>
            <a:ext cx="366464" cy="1702687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48" name="Straight Connector 747">
            <a:extLst>
              <a:ext uri="{FF2B5EF4-FFF2-40B4-BE49-F238E27FC236}">
                <a16:creationId xmlns:a16="http://schemas.microsoft.com/office/drawing/2014/main" id="{09E9B923-6F53-41DF-8745-02456FFBEA70}"/>
              </a:ext>
            </a:extLst>
          </p:cNvPr>
          <p:cNvCxnSpPr>
            <a:cxnSpLocks/>
          </p:cNvCxnSpPr>
          <p:nvPr/>
        </p:nvCxnSpPr>
        <p:spPr>
          <a:xfrm>
            <a:off x="6328563" y="4768327"/>
            <a:ext cx="76770" cy="202137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50" name="Straight Connector 749">
            <a:extLst>
              <a:ext uri="{FF2B5EF4-FFF2-40B4-BE49-F238E27FC236}">
                <a16:creationId xmlns:a16="http://schemas.microsoft.com/office/drawing/2014/main" id="{351AC271-1708-494B-9BC3-F74ECE961CB8}"/>
              </a:ext>
            </a:extLst>
          </p:cNvPr>
          <p:cNvCxnSpPr>
            <a:cxnSpLocks/>
          </p:cNvCxnSpPr>
          <p:nvPr/>
        </p:nvCxnSpPr>
        <p:spPr>
          <a:xfrm flipH="1">
            <a:off x="5958232" y="3949701"/>
            <a:ext cx="149872" cy="475652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55" name="Straight Connector 754">
            <a:extLst>
              <a:ext uri="{FF2B5EF4-FFF2-40B4-BE49-F238E27FC236}">
                <a16:creationId xmlns:a16="http://schemas.microsoft.com/office/drawing/2014/main" id="{E4869662-B140-4E6E-973F-7A062CB791A9}"/>
              </a:ext>
            </a:extLst>
          </p:cNvPr>
          <p:cNvCxnSpPr>
            <a:cxnSpLocks/>
          </p:cNvCxnSpPr>
          <p:nvPr/>
        </p:nvCxnSpPr>
        <p:spPr>
          <a:xfrm>
            <a:off x="6188740" y="4634406"/>
            <a:ext cx="102445" cy="526381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64" name="Straight Connector 763">
            <a:extLst>
              <a:ext uri="{FF2B5EF4-FFF2-40B4-BE49-F238E27FC236}">
                <a16:creationId xmlns:a16="http://schemas.microsoft.com/office/drawing/2014/main" id="{B4BA3820-9300-4C0C-B7D2-424AB6AA1395}"/>
              </a:ext>
            </a:extLst>
          </p:cNvPr>
          <p:cNvCxnSpPr>
            <a:cxnSpLocks/>
          </p:cNvCxnSpPr>
          <p:nvPr/>
        </p:nvCxnSpPr>
        <p:spPr>
          <a:xfrm flipH="1">
            <a:off x="6821627" y="3535362"/>
            <a:ext cx="42341" cy="673053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67" name="Straight Connector 766">
            <a:extLst>
              <a:ext uri="{FF2B5EF4-FFF2-40B4-BE49-F238E27FC236}">
                <a16:creationId xmlns:a16="http://schemas.microsoft.com/office/drawing/2014/main" id="{3C7237BD-E289-418E-8F0D-3F4F1877081B}"/>
              </a:ext>
            </a:extLst>
          </p:cNvPr>
          <p:cNvCxnSpPr>
            <a:cxnSpLocks/>
          </p:cNvCxnSpPr>
          <p:nvPr/>
        </p:nvCxnSpPr>
        <p:spPr>
          <a:xfrm>
            <a:off x="6678425" y="4791076"/>
            <a:ext cx="0" cy="72492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69" name="Straight Connector 768">
            <a:extLst>
              <a:ext uri="{FF2B5EF4-FFF2-40B4-BE49-F238E27FC236}">
                <a16:creationId xmlns:a16="http://schemas.microsoft.com/office/drawing/2014/main" id="{3721F047-AC1E-4C9F-8A39-BBBAC89053CC}"/>
              </a:ext>
            </a:extLst>
          </p:cNvPr>
          <p:cNvCxnSpPr>
            <a:cxnSpLocks/>
          </p:cNvCxnSpPr>
          <p:nvPr/>
        </p:nvCxnSpPr>
        <p:spPr>
          <a:xfrm>
            <a:off x="6647529" y="4582019"/>
            <a:ext cx="258097" cy="199153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1" name="Straight Connector 770">
            <a:extLst>
              <a:ext uri="{FF2B5EF4-FFF2-40B4-BE49-F238E27FC236}">
                <a16:creationId xmlns:a16="http://schemas.microsoft.com/office/drawing/2014/main" id="{33402903-E15C-4911-85F7-6A3AD824033B}"/>
              </a:ext>
            </a:extLst>
          </p:cNvPr>
          <p:cNvCxnSpPr>
            <a:cxnSpLocks/>
          </p:cNvCxnSpPr>
          <p:nvPr/>
        </p:nvCxnSpPr>
        <p:spPr>
          <a:xfrm>
            <a:off x="6831346" y="4508142"/>
            <a:ext cx="45705" cy="59096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3" name="Straight Connector 772">
            <a:extLst>
              <a:ext uri="{FF2B5EF4-FFF2-40B4-BE49-F238E27FC236}">
                <a16:creationId xmlns:a16="http://schemas.microsoft.com/office/drawing/2014/main" id="{C8110E07-184F-4F29-8F2A-923BE3E98318}"/>
              </a:ext>
            </a:extLst>
          </p:cNvPr>
          <p:cNvCxnSpPr>
            <a:cxnSpLocks/>
          </p:cNvCxnSpPr>
          <p:nvPr/>
        </p:nvCxnSpPr>
        <p:spPr>
          <a:xfrm flipH="1">
            <a:off x="7792767" y="3464124"/>
            <a:ext cx="391022" cy="337542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6" name="Straight Connector 775">
            <a:extLst>
              <a:ext uri="{FF2B5EF4-FFF2-40B4-BE49-F238E27FC236}">
                <a16:creationId xmlns:a16="http://schemas.microsoft.com/office/drawing/2014/main" id="{DA388BEF-ED96-4EBE-A2B5-101643C584B2}"/>
              </a:ext>
            </a:extLst>
          </p:cNvPr>
          <p:cNvCxnSpPr>
            <a:cxnSpLocks/>
          </p:cNvCxnSpPr>
          <p:nvPr/>
        </p:nvCxnSpPr>
        <p:spPr>
          <a:xfrm flipH="1">
            <a:off x="6922620" y="3708400"/>
            <a:ext cx="183030" cy="588391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9" name="Straight Connector 778">
            <a:extLst>
              <a:ext uri="{FF2B5EF4-FFF2-40B4-BE49-F238E27FC236}">
                <a16:creationId xmlns:a16="http://schemas.microsoft.com/office/drawing/2014/main" id="{66F5F213-9B33-4895-A097-2D2AE912084F}"/>
              </a:ext>
            </a:extLst>
          </p:cNvPr>
          <p:cNvCxnSpPr>
            <a:cxnSpLocks/>
          </p:cNvCxnSpPr>
          <p:nvPr/>
        </p:nvCxnSpPr>
        <p:spPr>
          <a:xfrm flipH="1">
            <a:off x="7225727" y="3332163"/>
            <a:ext cx="432375" cy="908050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1" name="Straight Connector 780">
            <a:extLst>
              <a:ext uri="{FF2B5EF4-FFF2-40B4-BE49-F238E27FC236}">
                <a16:creationId xmlns:a16="http://schemas.microsoft.com/office/drawing/2014/main" id="{BF3001E4-0444-427F-A4A6-BB8DD51772F0}"/>
              </a:ext>
            </a:extLst>
          </p:cNvPr>
          <p:cNvCxnSpPr>
            <a:cxnSpLocks/>
          </p:cNvCxnSpPr>
          <p:nvPr/>
        </p:nvCxnSpPr>
        <p:spPr>
          <a:xfrm flipH="1">
            <a:off x="6984395" y="2839200"/>
            <a:ext cx="492759" cy="1559226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3" name="Straight Connector 782">
            <a:extLst>
              <a:ext uri="{FF2B5EF4-FFF2-40B4-BE49-F238E27FC236}">
                <a16:creationId xmlns:a16="http://schemas.microsoft.com/office/drawing/2014/main" id="{A53C8F2A-E310-4B48-810F-09F3005CD668}"/>
              </a:ext>
            </a:extLst>
          </p:cNvPr>
          <p:cNvCxnSpPr>
            <a:cxnSpLocks/>
          </p:cNvCxnSpPr>
          <p:nvPr/>
        </p:nvCxnSpPr>
        <p:spPr>
          <a:xfrm flipH="1">
            <a:off x="7046202" y="3095626"/>
            <a:ext cx="560049" cy="1328737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6" name="Straight Connector 785">
            <a:extLst>
              <a:ext uri="{FF2B5EF4-FFF2-40B4-BE49-F238E27FC236}">
                <a16:creationId xmlns:a16="http://schemas.microsoft.com/office/drawing/2014/main" id="{C29DCFF3-835D-4E7A-BB21-E030CF4BCD18}"/>
              </a:ext>
            </a:extLst>
          </p:cNvPr>
          <p:cNvCxnSpPr>
            <a:cxnSpLocks/>
          </p:cNvCxnSpPr>
          <p:nvPr/>
        </p:nvCxnSpPr>
        <p:spPr>
          <a:xfrm flipH="1">
            <a:off x="7200849" y="4090194"/>
            <a:ext cx="320755" cy="340427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8" name="Straight Connector 787">
            <a:extLst>
              <a:ext uri="{FF2B5EF4-FFF2-40B4-BE49-F238E27FC236}">
                <a16:creationId xmlns:a16="http://schemas.microsoft.com/office/drawing/2014/main" id="{E5E8403A-A2F8-4376-A3AF-7BC03285EA11}"/>
              </a:ext>
            </a:extLst>
          </p:cNvPr>
          <p:cNvCxnSpPr>
            <a:cxnSpLocks/>
          </p:cNvCxnSpPr>
          <p:nvPr/>
        </p:nvCxnSpPr>
        <p:spPr>
          <a:xfrm>
            <a:off x="8566151" y="4519615"/>
            <a:ext cx="764384" cy="82546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90" name="Straight Connector 789">
            <a:extLst>
              <a:ext uri="{FF2B5EF4-FFF2-40B4-BE49-F238E27FC236}">
                <a16:creationId xmlns:a16="http://schemas.microsoft.com/office/drawing/2014/main" id="{F24323F1-A003-444C-AE44-86955B68EF08}"/>
              </a:ext>
            </a:extLst>
          </p:cNvPr>
          <p:cNvCxnSpPr>
            <a:cxnSpLocks/>
          </p:cNvCxnSpPr>
          <p:nvPr/>
        </p:nvCxnSpPr>
        <p:spPr>
          <a:xfrm flipH="1">
            <a:off x="7646512" y="3690442"/>
            <a:ext cx="537277" cy="428406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92" name="Straight Connector 791">
            <a:extLst>
              <a:ext uri="{FF2B5EF4-FFF2-40B4-BE49-F238E27FC236}">
                <a16:creationId xmlns:a16="http://schemas.microsoft.com/office/drawing/2014/main" id="{0419DB03-EEAB-4E26-BAAC-8E914070F5BD}"/>
              </a:ext>
            </a:extLst>
          </p:cNvPr>
          <p:cNvCxnSpPr>
            <a:cxnSpLocks/>
          </p:cNvCxnSpPr>
          <p:nvPr/>
        </p:nvCxnSpPr>
        <p:spPr>
          <a:xfrm flipH="1">
            <a:off x="7564328" y="3870555"/>
            <a:ext cx="624224" cy="393582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94" name="Straight Connector 793">
            <a:extLst>
              <a:ext uri="{FF2B5EF4-FFF2-40B4-BE49-F238E27FC236}">
                <a16:creationId xmlns:a16="http://schemas.microsoft.com/office/drawing/2014/main" id="{A41B881D-C79F-444D-A333-ECEEA4E68062}"/>
              </a:ext>
            </a:extLst>
          </p:cNvPr>
          <p:cNvCxnSpPr>
            <a:cxnSpLocks/>
          </p:cNvCxnSpPr>
          <p:nvPr/>
        </p:nvCxnSpPr>
        <p:spPr>
          <a:xfrm flipH="1">
            <a:off x="7822239" y="4225191"/>
            <a:ext cx="161379" cy="119857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96" name="Straight Connector 795">
            <a:extLst>
              <a:ext uri="{FF2B5EF4-FFF2-40B4-BE49-F238E27FC236}">
                <a16:creationId xmlns:a16="http://schemas.microsoft.com/office/drawing/2014/main" id="{4EE9C3A1-0160-4E9B-9FE5-A17D56B13A2F}"/>
              </a:ext>
            </a:extLst>
          </p:cNvPr>
          <p:cNvCxnSpPr>
            <a:cxnSpLocks/>
          </p:cNvCxnSpPr>
          <p:nvPr/>
        </p:nvCxnSpPr>
        <p:spPr>
          <a:xfrm flipH="1">
            <a:off x="8207476" y="4300159"/>
            <a:ext cx="505599" cy="73509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98" name="Straight Connector 797">
            <a:extLst>
              <a:ext uri="{FF2B5EF4-FFF2-40B4-BE49-F238E27FC236}">
                <a16:creationId xmlns:a16="http://schemas.microsoft.com/office/drawing/2014/main" id="{C259EC66-DEC8-479B-9986-D3E877E39B78}"/>
              </a:ext>
            </a:extLst>
          </p:cNvPr>
          <p:cNvCxnSpPr>
            <a:cxnSpLocks/>
          </p:cNvCxnSpPr>
          <p:nvPr/>
        </p:nvCxnSpPr>
        <p:spPr>
          <a:xfrm flipH="1" flipV="1">
            <a:off x="7449461" y="4573371"/>
            <a:ext cx="333665" cy="492342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0" name="Straight Connector 799">
            <a:extLst>
              <a:ext uri="{FF2B5EF4-FFF2-40B4-BE49-F238E27FC236}">
                <a16:creationId xmlns:a16="http://schemas.microsoft.com/office/drawing/2014/main" id="{BD8DD614-C684-47E7-88EC-55815F682D60}"/>
              </a:ext>
            </a:extLst>
          </p:cNvPr>
          <p:cNvCxnSpPr>
            <a:cxnSpLocks/>
          </p:cNvCxnSpPr>
          <p:nvPr/>
        </p:nvCxnSpPr>
        <p:spPr>
          <a:xfrm flipH="1" flipV="1">
            <a:off x="7642748" y="4549515"/>
            <a:ext cx="537910" cy="100531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2" name="Straight Connector 801">
            <a:extLst>
              <a:ext uri="{FF2B5EF4-FFF2-40B4-BE49-F238E27FC236}">
                <a16:creationId xmlns:a16="http://schemas.microsoft.com/office/drawing/2014/main" id="{822E2E12-9D88-4FC8-A1DD-C40E748DE517}"/>
              </a:ext>
            </a:extLst>
          </p:cNvPr>
          <p:cNvCxnSpPr>
            <a:cxnSpLocks/>
          </p:cNvCxnSpPr>
          <p:nvPr/>
        </p:nvCxnSpPr>
        <p:spPr>
          <a:xfrm flipH="1" flipV="1">
            <a:off x="7623031" y="4578352"/>
            <a:ext cx="493857" cy="209549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9" name="Straight Connector 808">
            <a:extLst>
              <a:ext uri="{FF2B5EF4-FFF2-40B4-BE49-F238E27FC236}">
                <a16:creationId xmlns:a16="http://schemas.microsoft.com/office/drawing/2014/main" id="{E81BAB31-1283-42FA-8A76-8DB01EA562C8}"/>
              </a:ext>
            </a:extLst>
          </p:cNvPr>
          <p:cNvCxnSpPr>
            <a:cxnSpLocks/>
          </p:cNvCxnSpPr>
          <p:nvPr/>
        </p:nvCxnSpPr>
        <p:spPr>
          <a:xfrm flipH="1">
            <a:off x="3677318" y="2059067"/>
            <a:ext cx="122880" cy="66594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0" name="Straight Connector 819">
            <a:extLst>
              <a:ext uri="{FF2B5EF4-FFF2-40B4-BE49-F238E27FC236}">
                <a16:creationId xmlns:a16="http://schemas.microsoft.com/office/drawing/2014/main" id="{D0C4DFFA-5F13-417F-926C-8926C554720A}"/>
              </a:ext>
            </a:extLst>
          </p:cNvPr>
          <p:cNvCxnSpPr>
            <a:cxnSpLocks/>
          </p:cNvCxnSpPr>
          <p:nvPr/>
        </p:nvCxnSpPr>
        <p:spPr>
          <a:xfrm flipH="1">
            <a:off x="3663942" y="2050917"/>
            <a:ext cx="323076" cy="261923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1" name="Straight Connector 820">
            <a:extLst>
              <a:ext uri="{FF2B5EF4-FFF2-40B4-BE49-F238E27FC236}">
                <a16:creationId xmlns:a16="http://schemas.microsoft.com/office/drawing/2014/main" id="{3DDD79AD-FA45-4FD0-9FEB-1DD65D7CE9AD}"/>
              </a:ext>
            </a:extLst>
          </p:cNvPr>
          <p:cNvCxnSpPr>
            <a:cxnSpLocks/>
          </p:cNvCxnSpPr>
          <p:nvPr/>
        </p:nvCxnSpPr>
        <p:spPr>
          <a:xfrm flipH="1">
            <a:off x="3950887" y="2055071"/>
            <a:ext cx="144553" cy="293413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5" name="Straight Connector 824">
            <a:extLst>
              <a:ext uri="{FF2B5EF4-FFF2-40B4-BE49-F238E27FC236}">
                <a16:creationId xmlns:a16="http://schemas.microsoft.com/office/drawing/2014/main" id="{36B0F02A-2E0F-4116-8B5F-9888E37DCC5C}"/>
              </a:ext>
            </a:extLst>
          </p:cNvPr>
          <p:cNvCxnSpPr>
            <a:cxnSpLocks/>
          </p:cNvCxnSpPr>
          <p:nvPr/>
        </p:nvCxnSpPr>
        <p:spPr>
          <a:xfrm flipH="1">
            <a:off x="4177157" y="2059067"/>
            <a:ext cx="23015" cy="159248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9" name="Straight Connector 828">
            <a:extLst>
              <a:ext uri="{FF2B5EF4-FFF2-40B4-BE49-F238E27FC236}">
                <a16:creationId xmlns:a16="http://schemas.microsoft.com/office/drawing/2014/main" id="{58C44CF0-62B3-48E6-B075-C7C273633939}"/>
              </a:ext>
            </a:extLst>
          </p:cNvPr>
          <p:cNvCxnSpPr>
            <a:cxnSpLocks/>
          </p:cNvCxnSpPr>
          <p:nvPr/>
        </p:nvCxnSpPr>
        <p:spPr>
          <a:xfrm>
            <a:off x="4264447" y="2044700"/>
            <a:ext cx="233746" cy="330633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33" name="Straight Connector 832">
            <a:extLst>
              <a:ext uri="{FF2B5EF4-FFF2-40B4-BE49-F238E27FC236}">
                <a16:creationId xmlns:a16="http://schemas.microsoft.com/office/drawing/2014/main" id="{630453EE-A3A5-486B-AE60-CE3292C1AA30}"/>
              </a:ext>
            </a:extLst>
          </p:cNvPr>
          <p:cNvCxnSpPr>
            <a:cxnSpLocks/>
          </p:cNvCxnSpPr>
          <p:nvPr/>
        </p:nvCxnSpPr>
        <p:spPr>
          <a:xfrm flipH="1">
            <a:off x="4535228" y="1853093"/>
            <a:ext cx="59930" cy="57359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34" name="Straight Connector 833">
            <a:extLst>
              <a:ext uri="{FF2B5EF4-FFF2-40B4-BE49-F238E27FC236}">
                <a16:creationId xmlns:a16="http://schemas.microsoft.com/office/drawing/2014/main" id="{93CCC063-898A-406B-98D5-3A94FBC2A8BD}"/>
              </a:ext>
            </a:extLst>
          </p:cNvPr>
          <p:cNvCxnSpPr>
            <a:cxnSpLocks/>
          </p:cNvCxnSpPr>
          <p:nvPr/>
        </p:nvCxnSpPr>
        <p:spPr>
          <a:xfrm>
            <a:off x="4782053" y="2038573"/>
            <a:ext cx="174125" cy="147416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37" name="Straight Connector 836">
            <a:extLst>
              <a:ext uri="{FF2B5EF4-FFF2-40B4-BE49-F238E27FC236}">
                <a16:creationId xmlns:a16="http://schemas.microsoft.com/office/drawing/2014/main" id="{F44970DD-5211-408C-998B-520D9608232D}"/>
              </a:ext>
            </a:extLst>
          </p:cNvPr>
          <p:cNvCxnSpPr>
            <a:cxnSpLocks/>
          </p:cNvCxnSpPr>
          <p:nvPr/>
        </p:nvCxnSpPr>
        <p:spPr>
          <a:xfrm>
            <a:off x="4958012" y="2020428"/>
            <a:ext cx="173382" cy="63014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39" name="Straight Connector 838">
            <a:extLst>
              <a:ext uri="{FF2B5EF4-FFF2-40B4-BE49-F238E27FC236}">
                <a16:creationId xmlns:a16="http://schemas.microsoft.com/office/drawing/2014/main" id="{27400430-7FE4-45A4-BDFD-3D40D8CDF025}"/>
              </a:ext>
            </a:extLst>
          </p:cNvPr>
          <p:cNvCxnSpPr>
            <a:cxnSpLocks/>
          </p:cNvCxnSpPr>
          <p:nvPr/>
        </p:nvCxnSpPr>
        <p:spPr>
          <a:xfrm flipV="1">
            <a:off x="4838701" y="1847641"/>
            <a:ext cx="225886" cy="70067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43" name="Straight Connector 842">
            <a:extLst>
              <a:ext uri="{FF2B5EF4-FFF2-40B4-BE49-F238E27FC236}">
                <a16:creationId xmlns:a16="http://schemas.microsoft.com/office/drawing/2014/main" id="{5F1066B0-B32B-4CCC-9544-F85049E3E15F}"/>
              </a:ext>
            </a:extLst>
          </p:cNvPr>
          <p:cNvCxnSpPr>
            <a:cxnSpLocks/>
          </p:cNvCxnSpPr>
          <p:nvPr/>
        </p:nvCxnSpPr>
        <p:spPr>
          <a:xfrm flipH="1" flipV="1">
            <a:off x="2884488" y="1135630"/>
            <a:ext cx="210906" cy="180407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45" name="Straight Connector 844">
            <a:extLst>
              <a:ext uri="{FF2B5EF4-FFF2-40B4-BE49-F238E27FC236}">
                <a16:creationId xmlns:a16="http://schemas.microsoft.com/office/drawing/2014/main" id="{477242BA-EC66-40CE-8C84-86F4853BECA4}"/>
              </a:ext>
            </a:extLst>
          </p:cNvPr>
          <p:cNvCxnSpPr>
            <a:cxnSpLocks/>
          </p:cNvCxnSpPr>
          <p:nvPr/>
        </p:nvCxnSpPr>
        <p:spPr>
          <a:xfrm flipH="1">
            <a:off x="2873376" y="1434576"/>
            <a:ext cx="70310" cy="53895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48" name="Straight Connector 847">
            <a:extLst>
              <a:ext uri="{FF2B5EF4-FFF2-40B4-BE49-F238E27FC236}">
                <a16:creationId xmlns:a16="http://schemas.microsoft.com/office/drawing/2014/main" id="{F657D974-8EB5-47C2-A732-ED1638815FD1}"/>
              </a:ext>
            </a:extLst>
          </p:cNvPr>
          <p:cNvCxnSpPr>
            <a:cxnSpLocks/>
          </p:cNvCxnSpPr>
          <p:nvPr/>
        </p:nvCxnSpPr>
        <p:spPr>
          <a:xfrm flipH="1" flipV="1">
            <a:off x="3077837" y="1008914"/>
            <a:ext cx="109632" cy="299480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72" name="Rectangle 136">
            <a:extLst>
              <a:ext uri="{FF2B5EF4-FFF2-40B4-BE49-F238E27FC236}">
                <a16:creationId xmlns:a16="http://schemas.microsoft.com/office/drawing/2014/main" id="{40E76807-A849-43CE-BCD4-05FB61D6735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6905" y="1469230"/>
            <a:ext cx="1454150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MC Child (State Exp)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cxnSp>
        <p:nvCxnSpPr>
          <p:cNvPr id="850" name="Straight Connector 849">
            <a:extLst>
              <a:ext uri="{FF2B5EF4-FFF2-40B4-BE49-F238E27FC236}">
                <a16:creationId xmlns:a16="http://schemas.microsoft.com/office/drawing/2014/main" id="{E8313710-8C4E-4665-85C4-237C3CD80FAC}"/>
              </a:ext>
            </a:extLst>
          </p:cNvPr>
          <p:cNvCxnSpPr>
            <a:cxnSpLocks/>
          </p:cNvCxnSpPr>
          <p:nvPr/>
        </p:nvCxnSpPr>
        <p:spPr>
          <a:xfrm flipH="1" flipV="1">
            <a:off x="3226431" y="1462085"/>
            <a:ext cx="41834" cy="174485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2" name="Straight Connector 851">
            <a:extLst>
              <a:ext uri="{FF2B5EF4-FFF2-40B4-BE49-F238E27FC236}">
                <a16:creationId xmlns:a16="http://schemas.microsoft.com/office/drawing/2014/main" id="{B8E0878C-41FD-4E1A-B107-6041A2C7FBDA}"/>
              </a:ext>
            </a:extLst>
          </p:cNvPr>
          <p:cNvCxnSpPr>
            <a:cxnSpLocks/>
          </p:cNvCxnSpPr>
          <p:nvPr/>
        </p:nvCxnSpPr>
        <p:spPr>
          <a:xfrm flipH="1" flipV="1">
            <a:off x="3546945" y="859122"/>
            <a:ext cx="7004" cy="448625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6" name="Straight Connector 855">
            <a:extLst>
              <a:ext uri="{FF2B5EF4-FFF2-40B4-BE49-F238E27FC236}">
                <a16:creationId xmlns:a16="http://schemas.microsoft.com/office/drawing/2014/main" id="{14AC594C-69E8-40A3-80E6-11F0F6F6E622}"/>
              </a:ext>
            </a:extLst>
          </p:cNvPr>
          <p:cNvCxnSpPr>
            <a:cxnSpLocks/>
          </p:cNvCxnSpPr>
          <p:nvPr/>
        </p:nvCxnSpPr>
        <p:spPr>
          <a:xfrm flipH="1">
            <a:off x="3907500" y="1466419"/>
            <a:ext cx="5491" cy="220777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8" name="Straight Connector 857">
            <a:extLst>
              <a:ext uri="{FF2B5EF4-FFF2-40B4-BE49-F238E27FC236}">
                <a16:creationId xmlns:a16="http://schemas.microsoft.com/office/drawing/2014/main" id="{9A94382D-B8B7-4918-9E71-877923C61085}"/>
              </a:ext>
            </a:extLst>
          </p:cNvPr>
          <p:cNvCxnSpPr>
            <a:cxnSpLocks/>
          </p:cNvCxnSpPr>
          <p:nvPr/>
        </p:nvCxnSpPr>
        <p:spPr>
          <a:xfrm>
            <a:off x="3989902" y="989626"/>
            <a:ext cx="20225" cy="306046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1" name="Straight Connector 860">
            <a:extLst>
              <a:ext uri="{FF2B5EF4-FFF2-40B4-BE49-F238E27FC236}">
                <a16:creationId xmlns:a16="http://schemas.microsoft.com/office/drawing/2014/main" id="{044744FA-AC3C-4007-B136-41F3FA5B8DBB}"/>
              </a:ext>
            </a:extLst>
          </p:cNvPr>
          <p:cNvCxnSpPr>
            <a:cxnSpLocks/>
          </p:cNvCxnSpPr>
          <p:nvPr/>
        </p:nvCxnSpPr>
        <p:spPr>
          <a:xfrm flipH="1">
            <a:off x="4133851" y="1152907"/>
            <a:ext cx="58611" cy="164229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3" name="Straight Connector 862">
            <a:extLst>
              <a:ext uri="{FF2B5EF4-FFF2-40B4-BE49-F238E27FC236}">
                <a16:creationId xmlns:a16="http://schemas.microsoft.com/office/drawing/2014/main" id="{8FBD0C60-7BAE-4D8F-8F9C-D91E55E9DCC0}"/>
              </a:ext>
            </a:extLst>
          </p:cNvPr>
          <p:cNvCxnSpPr>
            <a:cxnSpLocks/>
          </p:cNvCxnSpPr>
          <p:nvPr/>
        </p:nvCxnSpPr>
        <p:spPr>
          <a:xfrm flipH="1">
            <a:off x="4273425" y="1457450"/>
            <a:ext cx="11964" cy="95251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7" name="Straight Connector 866">
            <a:extLst>
              <a:ext uri="{FF2B5EF4-FFF2-40B4-BE49-F238E27FC236}">
                <a16:creationId xmlns:a16="http://schemas.microsoft.com/office/drawing/2014/main" id="{2F1D75B7-CAA1-47EA-8120-43A42280901A}"/>
              </a:ext>
            </a:extLst>
          </p:cNvPr>
          <p:cNvCxnSpPr>
            <a:cxnSpLocks/>
          </p:cNvCxnSpPr>
          <p:nvPr/>
        </p:nvCxnSpPr>
        <p:spPr>
          <a:xfrm flipH="1">
            <a:off x="4635005" y="1234605"/>
            <a:ext cx="129085" cy="90327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9" name="Straight Connector 868">
            <a:extLst>
              <a:ext uri="{FF2B5EF4-FFF2-40B4-BE49-F238E27FC236}">
                <a16:creationId xmlns:a16="http://schemas.microsoft.com/office/drawing/2014/main" id="{656EB487-8987-42BF-8B1D-4BA8FB73FBBE}"/>
              </a:ext>
            </a:extLst>
          </p:cNvPr>
          <p:cNvCxnSpPr>
            <a:cxnSpLocks/>
          </p:cNvCxnSpPr>
          <p:nvPr/>
        </p:nvCxnSpPr>
        <p:spPr>
          <a:xfrm flipH="1" flipV="1">
            <a:off x="5035844" y="1427874"/>
            <a:ext cx="129886" cy="36236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TextBox 1">
            <a:extLst>
              <a:ext uri="{FF2B5EF4-FFF2-40B4-BE49-F238E27FC236}">
                <a16:creationId xmlns:a16="http://schemas.microsoft.com/office/drawing/2014/main" id="{FF5C2684-AC56-5540-A631-B93B31AAB15C}"/>
              </a:ext>
            </a:extLst>
          </p:cNvPr>
          <p:cNvSpPr txBox="1"/>
          <p:nvPr/>
        </p:nvSpPr>
        <p:spPr>
          <a:xfrm>
            <a:off x="1647774" y="2706904"/>
            <a:ext cx="2481949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dirty="0"/>
              <a:t>High MVPFs for policies targeting children</a:t>
            </a:r>
          </a:p>
        </p:txBody>
      </p:sp>
      <p:cxnSp>
        <p:nvCxnSpPr>
          <p:cNvPr id="359" name="Straight Arrow Connector 358">
            <a:extLst>
              <a:ext uri="{FF2B5EF4-FFF2-40B4-BE49-F238E27FC236}">
                <a16:creationId xmlns:a16="http://schemas.microsoft.com/office/drawing/2014/main" id="{7D0A1866-E4A0-8145-A9D5-8AFD0D11F743}"/>
              </a:ext>
            </a:extLst>
          </p:cNvPr>
          <p:cNvCxnSpPr>
            <a:cxnSpLocks/>
          </p:cNvCxnSpPr>
          <p:nvPr/>
        </p:nvCxnSpPr>
        <p:spPr>
          <a:xfrm flipV="1">
            <a:off x="2728729" y="2389478"/>
            <a:ext cx="0" cy="317426"/>
          </a:xfrm>
          <a:prstGeom prst="straightConnector1">
            <a:avLst/>
          </a:prstGeom>
          <a:ln w="63500"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12426340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0">
        <p:fade/>
      </p:transition>
    </mc:Choice>
    <mc:Fallback xmlns="">
      <p:transition>
        <p:fade/>
      </p:transition>
    </mc:Fallback>
  </mc:AlternateContent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AutoShape 3">
            <a:extLst>
              <a:ext uri="{FF2B5EF4-FFF2-40B4-BE49-F238E27FC236}">
                <a16:creationId xmlns:a16="http://schemas.microsoft.com/office/drawing/2014/main" id="{C36FD20B-FD2B-4A4C-8BDF-CF4F5B88BB97}"/>
              </a:ext>
            </a:extLst>
          </p:cNvPr>
          <p:cNvSpPr>
            <a:spLocks noChangeAspect="1" noChangeArrowheads="1" noTextEdit="1"/>
          </p:cNvSpPr>
          <p:nvPr/>
        </p:nvSpPr>
        <p:spPr bwMode="auto">
          <a:xfrm>
            <a:off x="609601" y="0"/>
            <a:ext cx="10972800" cy="68580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772" name="Rectangle 5">
            <a:extLst>
              <a:ext uri="{FF2B5EF4-FFF2-40B4-BE49-F238E27FC236}">
                <a16:creationId xmlns:a16="http://schemas.microsoft.com/office/drawing/2014/main" id="{39C65A93-8E2C-4CB4-BE2B-1233D1477AD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4838" y="-4763"/>
            <a:ext cx="10982325" cy="6867526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774" name="Rectangle 6">
            <a:extLst>
              <a:ext uri="{FF2B5EF4-FFF2-40B4-BE49-F238E27FC236}">
                <a16:creationId xmlns:a16="http://schemas.microsoft.com/office/drawing/2014/main" id="{292210CF-7EDA-4C72-A81E-079021DBBB3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9601" y="0"/>
            <a:ext cx="10968038" cy="6853238"/>
          </a:xfrm>
          <a:prstGeom prst="rect">
            <a:avLst/>
          </a:prstGeom>
          <a:solidFill>
            <a:srgbClr val="FFFFFF"/>
          </a:solidFill>
          <a:ln w="14288">
            <a:solidFill>
              <a:srgbClr val="FFFFF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776" name="Rectangle 7">
            <a:extLst>
              <a:ext uri="{FF2B5EF4-FFF2-40B4-BE49-F238E27FC236}">
                <a16:creationId xmlns:a16="http://schemas.microsoft.com/office/drawing/2014/main" id="{C4C0274A-D954-4B72-AC49-59D52C0271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31964" y="1230312"/>
            <a:ext cx="9688513" cy="4489451"/>
          </a:xfrm>
          <a:prstGeom prst="rect">
            <a:avLst/>
          </a:prstGeom>
          <a:solidFill>
            <a:srgbClr val="FFFFFF"/>
          </a:solidFill>
          <a:ln w="14288">
            <a:solidFill>
              <a:srgbClr val="FFFFF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778" name="Line 8">
            <a:extLst>
              <a:ext uri="{FF2B5EF4-FFF2-40B4-BE49-F238E27FC236}">
                <a16:creationId xmlns:a16="http://schemas.microsoft.com/office/drawing/2014/main" id="{AC4AA098-3D65-4CC5-BF61-8CD52561DE1F}"/>
              </a:ext>
            </a:extLst>
          </p:cNvPr>
          <p:cNvSpPr>
            <a:spLocks noChangeShapeType="1"/>
          </p:cNvSpPr>
          <p:nvPr/>
        </p:nvSpPr>
        <p:spPr bwMode="auto">
          <a:xfrm>
            <a:off x="1752601" y="5568950"/>
            <a:ext cx="9688513" cy="0"/>
          </a:xfrm>
          <a:prstGeom prst="line">
            <a:avLst/>
          </a:prstGeom>
          <a:noFill/>
          <a:ln w="19050">
            <a:solidFill>
              <a:srgbClr val="EAF2F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780" name="Line 9">
            <a:extLst>
              <a:ext uri="{FF2B5EF4-FFF2-40B4-BE49-F238E27FC236}">
                <a16:creationId xmlns:a16="http://schemas.microsoft.com/office/drawing/2014/main" id="{AC2376DF-6B30-4F4F-831A-02B93063EF5E}"/>
              </a:ext>
            </a:extLst>
          </p:cNvPr>
          <p:cNvSpPr>
            <a:spLocks noChangeShapeType="1"/>
          </p:cNvSpPr>
          <p:nvPr/>
        </p:nvSpPr>
        <p:spPr bwMode="auto">
          <a:xfrm>
            <a:off x="1752601" y="4970463"/>
            <a:ext cx="9688513" cy="0"/>
          </a:xfrm>
          <a:prstGeom prst="line">
            <a:avLst/>
          </a:prstGeom>
          <a:noFill/>
          <a:ln w="19050">
            <a:solidFill>
              <a:srgbClr val="EAF2F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782" name="Line 10">
            <a:extLst>
              <a:ext uri="{FF2B5EF4-FFF2-40B4-BE49-F238E27FC236}">
                <a16:creationId xmlns:a16="http://schemas.microsoft.com/office/drawing/2014/main" id="{2A7234DB-980B-4645-A05A-FF65220A580A}"/>
              </a:ext>
            </a:extLst>
          </p:cNvPr>
          <p:cNvSpPr>
            <a:spLocks noChangeShapeType="1"/>
          </p:cNvSpPr>
          <p:nvPr/>
        </p:nvSpPr>
        <p:spPr bwMode="auto">
          <a:xfrm>
            <a:off x="1752601" y="4370388"/>
            <a:ext cx="9688513" cy="0"/>
          </a:xfrm>
          <a:prstGeom prst="line">
            <a:avLst/>
          </a:prstGeom>
          <a:noFill/>
          <a:ln w="19050">
            <a:solidFill>
              <a:srgbClr val="EAF2F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783" name="Line 11">
            <a:extLst>
              <a:ext uri="{FF2B5EF4-FFF2-40B4-BE49-F238E27FC236}">
                <a16:creationId xmlns:a16="http://schemas.microsoft.com/office/drawing/2014/main" id="{24FFFD6A-FC85-4906-824C-F884E9CABF21}"/>
              </a:ext>
            </a:extLst>
          </p:cNvPr>
          <p:cNvSpPr>
            <a:spLocks noChangeShapeType="1"/>
          </p:cNvSpPr>
          <p:nvPr/>
        </p:nvSpPr>
        <p:spPr bwMode="auto">
          <a:xfrm>
            <a:off x="1752601" y="3771900"/>
            <a:ext cx="9688513" cy="0"/>
          </a:xfrm>
          <a:prstGeom prst="line">
            <a:avLst/>
          </a:prstGeom>
          <a:noFill/>
          <a:ln w="19050">
            <a:solidFill>
              <a:srgbClr val="EAF2F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784" name="Line 12">
            <a:extLst>
              <a:ext uri="{FF2B5EF4-FFF2-40B4-BE49-F238E27FC236}">
                <a16:creationId xmlns:a16="http://schemas.microsoft.com/office/drawing/2014/main" id="{58E29EDC-948B-48E5-9B8F-7610A6A4BD45}"/>
              </a:ext>
            </a:extLst>
          </p:cNvPr>
          <p:cNvSpPr>
            <a:spLocks noChangeShapeType="1"/>
          </p:cNvSpPr>
          <p:nvPr/>
        </p:nvSpPr>
        <p:spPr bwMode="auto">
          <a:xfrm>
            <a:off x="1752601" y="3173412"/>
            <a:ext cx="9688513" cy="0"/>
          </a:xfrm>
          <a:prstGeom prst="line">
            <a:avLst/>
          </a:prstGeom>
          <a:noFill/>
          <a:ln w="19050">
            <a:solidFill>
              <a:srgbClr val="EAF2F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785" name="Line 13">
            <a:extLst>
              <a:ext uri="{FF2B5EF4-FFF2-40B4-BE49-F238E27FC236}">
                <a16:creationId xmlns:a16="http://schemas.microsoft.com/office/drawing/2014/main" id="{20AF9ECE-FB69-41BA-B388-173FD4F24EA2}"/>
              </a:ext>
            </a:extLst>
          </p:cNvPr>
          <p:cNvSpPr>
            <a:spLocks noChangeShapeType="1"/>
          </p:cNvSpPr>
          <p:nvPr/>
        </p:nvSpPr>
        <p:spPr bwMode="auto">
          <a:xfrm>
            <a:off x="1752601" y="2573337"/>
            <a:ext cx="9688513" cy="0"/>
          </a:xfrm>
          <a:prstGeom prst="line">
            <a:avLst/>
          </a:prstGeom>
          <a:noFill/>
          <a:ln w="19050">
            <a:solidFill>
              <a:srgbClr val="EAF2F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787" name="Line 14">
            <a:extLst>
              <a:ext uri="{FF2B5EF4-FFF2-40B4-BE49-F238E27FC236}">
                <a16:creationId xmlns:a16="http://schemas.microsoft.com/office/drawing/2014/main" id="{66F3DEE7-B520-4869-8C3C-6F6046C506E3}"/>
              </a:ext>
            </a:extLst>
          </p:cNvPr>
          <p:cNvSpPr>
            <a:spLocks noChangeShapeType="1"/>
          </p:cNvSpPr>
          <p:nvPr/>
        </p:nvSpPr>
        <p:spPr bwMode="auto">
          <a:xfrm>
            <a:off x="1752601" y="1974850"/>
            <a:ext cx="9688513" cy="0"/>
          </a:xfrm>
          <a:prstGeom prst="line">
            <a:avLst/>
          </a:prstGeom>
          <a:noFill/>
          <a:ln w="19050">
            <a:solidFill>
              <a:srgbClr val="EAF2F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788" name="Line 15">
            <a:extLst>
              <a:ext uri="{FF2B5EF4-FFF2-40B4-BE49-F238E27FC236}">
                <a16:creationId xmlns:a16="http://schemas.microsoft.com/office/drawing/2014/main" id="{DB83475A-AD32-4C04-8FA1-7E82D070050E}"/>
              </a:ext>
            </a:extLst>
          </p:cNvPr>
          <p:cNvSpPr>
            <a:spLocks noChangeShapeType="1"/>
          </p:cNvSpPr>
          <p:nvPr/>
        </p:nvSpPr>
        <p:spPr bwMode="auto">
          <a:xfrm>
            <a:off x="1752601" y="1381125"/>
            <a:ext cx="9688513" cy="0"/>
          </a:xfrm>
          <a:prstGeom prst="line">
            <a:avLst/>
          </a:prstGeom>
          <a:noFill/>
          <a:ln w="19050">
            <a:solidFill>
              <a:srgbClr val="EAF2F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789" name="Line 16">
            <a:extLst>
              <a:ext uri="{FF2B5EF4-FFF2-40B4-BE49-F238E27FC236}">
                <a16:creationId xmlns:a16="http://schemas.microsoft.com/office/drawing/2014/main" id="{B3C00A31-8316-4E56-A4D9-3F3288F49943}"/>
              </a:ext>
            </a:extLst>
          </p:cNvPr>
          <p:cNvSpPr>
            <a:spLocks noChangeShapeType="1"/>
          </p:cNvSpPr>
          <p:nvPr/>
        </p:nvSpPr>
        <p:spPr bwMode="auto">
          <a:xfrm>
            <a:off x="1752601" y="1381125"/>
            <a:ext cx="9688513" cy="0"/>
          </a:xfrm>
          <a:prstGeom prst="line">
            <a:avLst/>
          </a:prstGeom>
          <a:noFill/>
          <a:ln w="9525">
            <a:solidFill>
              <a:srgbClr val="008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790" name="Oval 17">
            <a:extLst>
              <a:ext uri="{FF2B5EF4-FFF2-40B4-BE49-F238E27FC236}">
                <a16:creationId xmlns:a16="http://schemas.microsoft.com/office/drawing/2014/main" id="{C2F9EA65-FF65-4606-9399-381EB19AD3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53013" y="4438650"/>
            <a:ext cx="82550" cy="82550"/>
          </a:xfrm>
          <a:prstGeom prst="ellipse">
            <a:avLst/>
          </a:prstGeom>
          <a:solidFill>
            <a:srgbClr val="6E8E84"/>
          </a:solidFill>
          <a:ln w="31750">
            <a:solidFill>
              <a:srgbClr val="6E8E84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791" name="Rectangle 18">
            <a:extLst>
              <a:ext uri="{FF2B5EF4-FFF2-40B4-BE49-F238E27FC236}">
                <a16:creationId xmlns:a16="http://schemas.microsoft.com/office/drawing/2014/main" id="{3DF7DE25-97DD-4AF0-A7F7-433D8D6267F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6711" y="4130675"/>
            <a:ext cx="1298575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AFDC Term Limits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792" name="Oval 19">
            <a:extLst>
              <a:ext uri="{FF2B5EF4-FFF2-40B4-BE49-F238E27FC236}">
                <a16:creationId xmlns:a16="http://schemas.microsoft.com/office/drawing/2014/main" id="{31F45D2F-2762-478B-B1E8-ADD6E2EA2D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62551" y="4210050"/>
            <a:ext cx="82550" cy="82550"/>
          </a:xfrm>
          <a:prstGeom prst="ellipse">
            <a:avLst/>
          </a:prstGeom>
          <a:solidFill>
            <a:srgbClr val="6E8E84"/>
          </a:solidFill>
          <a:ln w="31750">
            <a:solidFill>
              <a:srgbClr val="6E8E84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793" name="Rectangle 20">
            <a:extLst>
              <a:ext uri="{FF2B5EF4-FFF2-40B4-BE49-F238E27FC236}">
                <a16:creationId xmlns:a16="http://schemas.microsoft.com/office/drawing/2014/main" id="{C37A1B49-7EF2-400D-8735-BB7E2D6F06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90156" y="3849057"/>
            <a:ext cx="785813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EITC 1986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794" name="Oval 21">
            <a:extLst>
              <a:ext uri="{FF2B5EF4-FFF2-40B4-BE49-F238E27FC236}">
                <a16:creationId xmlns:a16="http://schemas.microsoft.com/office/drawing/2014/main" id="{0BBA820C-8683-485F-BE0F-AA4771357B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45101" y="4260850"/>
            <a:ext cx="82550" cy="77788"/>
          </a:xfrm>
          <a:prstGeom prst="ellipse">
            <a:avLst/>
          </a:prstGeom>
          <a:solidFill>
            <a:srgbClr val="6E8E84"/>
          </a:solidFill>
          <a:ln w="31750">
            <a:solidFill>
              <a:srgbClr val="6E8E84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796" name="Rectangle 22">
            <a:extLst>
              <a:ext uri="{FF2B5EF4-FFF2-40B4-BE49-F238E27FC236}">
                <a16:creationId xmlns:a16="http://schemas.microsoft.com/office/drawing/2014/main" id="{894EB055-6949-4E1E-B1AD-6C0E0280EE0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02150" y="4617257"/>
            <a:ext cx="785813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EITC 1993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797" name="Oval 23">
            <a:extLst>
              <a:ext uri="{FF2B5EF4-FFF2-40B4-BE49-F238E27FC236}">
                <a16:creationId xmlns:a16="http://schemas.microsoft.com/office/drawing/2014/main" id="{D451F120-09FA-4F5D-BD56-D4D530991B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73688" y="4406900"/>
            <a:ext cx="82550" cy="82550"/>
          </a:xfrm>
          <a:prstGeom prst="ellipse">
            <a:avLst/>
          </a:prstGeom>
          <a:solidFill>
            <a:srgbClr val="6E8E84"/>
          </a:solidFill>
          <a:ln w="31750">
            <a:solidFill>
              <a:srgbClr val="6E8E84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798" name="Rectangle 24">
            <a:extLst>
              <a:ext uri="{FF2B5EF4-FFF2-40B4-BE49-F238E27FC236}">
                <a16:creationId xmlns:a16="http://schemas.microsoft.com/office/drawing/2014/main" id="{3ADAE19F-5FDF-4C2F-A43D-17851ABB98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68789" y="4772025"/>
            <a:ext cx="1225550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AFDC Generosity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799" name="Oval 25">
            <a:extLst>
              <a:ext uri="{FF2B5EF4-FFF2-40B4-BE49-F238E27FC236}">
                <a16:creationId xmlns:a16="http://schemas.microsoft.com/office/drawing/2014/main" id="{101B8BF7-9F01-482A-810B-A3F76CFB082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94376" y="4379913"/>
            <a:ext cx="82550" cy="77788"/>
          </a:xfrm>
          <a:prstGeom prst="ellipse">
            <a:avLst/>
          </a:prstGeom>
          <a:solidFill>
            <a:srgbClr val="6E8E84"/>
          </a:solidFill>
          <a:ln w="31750">
            <a:solidFill>
              <a:srgbClr val="6E8E84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01" name="Rectangle 26">
            <a:extLst>
              <a:ext uri="{FF2B5EF4-FFF2-40B4-BE49-F238E27FC236}">
                <a16:creationId xmlns:a16="http://schemas.microsoft.com/office/drawing/2014/main" id="{8A536B1A-D515-482F-A85C-DF81B31796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47523" y="3300412"/>
            <a:ext cx="800100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Alaska UBI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803" name="Oval 27">
            <a:extLst>
              <a:ext uri="{FF2B5EF4-FFF2-40B4-BE49-F238E27FC236}">
                <a16:creationId xmlns:a16="http://schemas.microsoft.com/office/drawing/2014/main" id="{DD661CCF-6F85-48C7-8468-3F6FCD4ED3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22963" y="4864100"/>
            <a:ext cx="80963" cy="82550"/>
          </a:xfrm>
          <a:prstGeom prst="ellipse">
            <a:avLst/>
          </a:prstGeom>
          <a:solidFill>
            <a:srgbClr val="6E8E84"/>
          </a:solidFill>
          <a:ln w="31750">
            <a:solidFill>
              <a:srgbClr val="6E8E84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05" name="Rectangle 28">
            <a:extLst>
              <a:ext uri="{FF2B5EF4-FFF2-40B4-BE49-F238E27FC236}">
                <a16:creationId xmlns:a16="http://schemas.microsoft.com/office/drawing/2014/main" id="{AD006C90-CB1D-46EA-AD26-0AAD734D261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08244" y="5548313"/>
            <a:ext cx="863600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Neg Inc Tax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807" name="Oval 29">
            <a:extLst>
              <a:ext uri="{FF2B5EF4-FFF2-40B4-BE49-F238E27FC236}">
                <a16:creationId xmlns:a16="http://schemas.microsoft.com/office/drawing/2014/main" id="{B2A4744A-E496-48C7-BE00-4A995E9C54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3451" y="4329113"/>
            <a:ext cx="82550" cy="82550"/>
          </a:xfrm>
          <a:prstGeom prst="ellipse">
            <a:avLst/>
          </a:prstGeom>
          <a:solidFill>
            <a:srgbClr val="6E8E84"/>
          </a:solidFill>
          <a:ln w="31750">
            <a:solidFill>
              <a:srgbClr val="6E8E84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09" name="Rectangle 30">
            <a:extLst>
              <a:ext uri="{FF2B5EF4-FFF2-40B4-BE49-F238E27FC236}">
                <a16:creationId xmlns:a16="http://schemas.microsoft.com/office/drawing/2014/main" id="{24B39F50-3C9B-49C1-A5DC-F38AEC69B5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14548" y="3168649"/>
            <a:ext cx="790575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Paycheck+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811" name="Oval 31">
            <a:extLst>
              <a:ext uri="{FF2B5EF4-FFF2-40B4-BE49-F238E27FC236}">
                <a16:creationId xmlns:a16="http://schemas.microsoft.com/office/drawing/2014/main" id="{16246152-2675-4528-80C1-E5B1BC07DD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54238" y="1933575"/>
            <a:ext cx="82550" cy="82550"/>
          </a:xfrm>
          <a:prstGeom prst="ellipse">
            <a:avLst/>
          </a:prstGeom>
          <a:solidFill>
            <a:srgbClr val="90353B"/>
          </a:solidFill>
          <a:ln w="31750">
            <a:solidFill>
              <a:srgbClr val="90353B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13" name="Rectangle 32">
            <a:extLst>
              <a:ext uri="{FF2B5EF4-FFF2-40B4-BE49-F238E27FC236}">
                <a16:creationId xmlns:a16="http://schemas.microsoft.com/office/drawing/2014/main" id="{341DF846-CB7B-4176-BC77-84A1C03ED5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97052" y="2120343"/>
            <a:ext cx="887413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Abecedarian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814" name="Oval 33">
            <a:extLst>
              <a:ext uri="{FF2B5EF4-FFF2-40B4-BE49-F238E27FC236}">
                <a16:creationId xmlns:a16="http://schemas.microsoft.com/office/drawing/2014/main" id="{0BA8F332-AF94-4434-A9AB-817B2D4C66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33626" y="1933575"/>
            <a:ext cx="77788" cy="82550"/>
          </a:xfrm>
          <a:prstGeom prst="ellipse">
            <a:avLst/>
          </a:prstGeom>
          <a:solidFill>
            <a:srgbClr val="90353B"/>
          </a:solidFill>
          <a:ln w="31750">
            <a:solidFill>
              <a:srgbClr val="90353B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08" name="Oval 35">
            <a:extLst>
              <a:ext uri="{FF2B5EF4-FFF2-40B4-BE49-F238E27FC236}">
                <a16:creationId xmlns:a16="http://schemas.microsoft.com/office/drawing/2014/main" id="{B083E0C1-4461-480C-A14D-A39520D9A2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51188" y="1339850"/>
            <a:ext cx="82550" cy="82550"/>
          </a:xfrm>
          <a:prstGeom prst="ellipse">
            <a:avLst/>
          </a:prstGeom>
          <a:solidFill>
            <a:srgbClr val="90353B"/>
          </a:solidFill>
          <a:ln w="31750">
            <a:solidFill>
              <a:srgbClr val="90353B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09" name="Rectangle 36">
            <a:extLst>
              <a:ext uri="{FF2B5EF4-FFF2-40B4-BE49-F238E27FC236}">
                <a16:creationId xmlns:a16="http://schemas.microsoft.com/office/drawing/2014/main" id="{93C00FB1-8AEB-423D-A212-347FB4949EF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54800" y="1631950"/>
            <a:ext cx="800100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K12 Spend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410" name="Oval 37">
            <a:extLst>
              <a:ext uri="{FF2B5EF4-FFF2-40B4-BE49-F238E27FC236}">
                <a16:creationId xmlns:a16="http://schemas.microsoft.com/office/drawing/2014/main" id="{4C142ED6-0259-4C8F-B439-39213E246D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78263" y="1339850"/>
            <a:ext cx="82550" cy="82550"/>
          </a:xfrm>
          <a:prstGeom prst="ellipse">
            <a:avLst/>
          </a:prstGeom>
          <a:solidFill>
            <a:srgbClr val="55752F"/>
          </a:solidFill>
          <a:ln w="31750">
            <a:solidFill>
              <a:srgbClr val="55752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11" name="Rectangle 38">
            <a:extLst>
              <a:ext uri="{FF2B5EF4-FFF2-40B4-BE49-F238E27FC236}">
                <a16:creationId xmlns:a16="http://schemas.microsoft.com/office/drawing/2014/main" id="{1F178EB0-836C-433E-8973-5B2625451B7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57138" y="1696935"/>
            <a:ext cx="814388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AOTC (JS)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412" name="Oval 39">
            <a:extLst>
              <a:ext uri="{FF2B5EF4-FFF2-40B4-BE49-F238E27FC236}">
                <a16:creationId xmlns:a16="http://schemas.microsoft.com/office/drawing/2014/main" id="{6AA1AD51-463D-4E6E-98B3-683E42FBB2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75101" y="1339850"/>
            <a:ext cx="82550" cy="82550"/>
          </a:xfrm>
          <a:prstGeom prst="ellipse">
            <a:avLst/>
          </a:prstGeom>
          <a:solidFill>
            <a:srgbClr val="55752F"/>
          </a:solidFill>
          <a:ln w="31750">
            <a:solidFill>
              <a:srgbClr val="55752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14" name="Rectangle 40">
            <a:extLst>
              <a:ext uri="{FF2B5EF4-FFF2-40B4-BE49-F238E27FC236}">
                <a16:creationId xmlns:a16="http://schemas.microsoft.com/office/drawing/2014/main" id="{142D2C5D-2970-463A-AAAF-E328085794F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24459" y="816574"/>
            <a:ext cx="836613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AOTC (SS)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415" name="Oval 41">
            <a:extLst>
              <a:ext uri="{FF2B5EF4-FFF2-40B4-BE49-F238E27FC236}">
                <a16:creationId xmlns:a16="http://schemas.microsoft.com/office/drawing/2014/main" id="{82496BFF-54AD-45A6-A7F0-078F18C8B8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65588" y="1933575"/>
            <a:ext cx="82550" cy="82550"/>
          </a:xfrm>
          <a:prstGeom prst="ellipse">
            <a:avLst/>
          </a:prstGeom>
          <a:solidFill>
            <a:srgbClr val="55752F"/>
          </a:solidFill>
          <a:ln w="31750">
            <a:solidFill>
              <a:srgbClr val="55752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16" name="Rectangle 42">
            <a:extLst>
              <a:ext uri="{FF2B5EF4-FFF2-40B4-BE49-F238E27FC236}">
                <a16:creationId xmlns:a16="http://schemas.microsoft.com/office/drawing/2014/main" id="{E7A99932-698A-4B50-A9D5-77DAF376B4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81414" y="2355942"/>
            <a:ext cx="777875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AOTC (SI)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417" name="Oval 43">
            <a:extLst>
              <a:ext uri="{FF2B5EF4-FFF2-40B4-BE49-F238E27FC236}">
                <a16:creationId xmlns:a16="http://schemas.microsoft.com/office/drawing/2014/main" id="{3464E395-C1BD-4EED-9AFD-C01CA55D13D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62426" y="1933575"/>
            <a:ext cx="82550" cy="82550"/>
          </a:xfrm>
          <a:prstGeom prst="ellipse">
            <a:avLst/>
          </a:prstGeom>
          <a:solidFill>
            <a:srgbClr val="55752F"/>
          </a:solidFill>
          <a:ln w="31750">
            <a:solidFill>
              <a:srgbClr val="55752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18" name="Rectangle 44">
            <a:extLst>
              <a:ext uri="{FF2B5EF4-FFF2-40B4-BE49-F238E27FC236}">
                <a16:creationId xmlns:a16="http://schemas.microsoft.com/office/drawing/2014/main" id="{C7590CD5-BF2B-4C71-A247-32B4C649C10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03727" y="2363926"/>
            <a:ext cx="900113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HOPE Cred.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419" name="Oval 45">
            <a:extLst>
              <a:ext uri="{FF2B5EF4-FFF2-40B4-BE49-F238E27FC236}">
                <a16:creationId xmlns:a16="http://schemas.microsoft.com/office/drawing/2014/main" id="{DCE05DAC-DD65-44F9-9170-8DAA0077F2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52913" y="1339850"/>
            <a:ext cx="82550" cy="82550"/>
          </a:xfrm>
          <a:prstGeom prst="ellipse">
            <a:avLst/>
          </a:prstGeom>
          <a:solidFill>
            <a:srgbClr val="55752F"/>
          </a:solidFill>
          <a:ln w="31750">
            <a:solidFill>
              <a:srgbClr val="55752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20" name="Rectangle 46">
            <a:extLst>
              <a:ext uri="{FF2B5EF4-FFF2-40B4-BE49-F238E27FC236}">
                <a16:creationId xmlns:a16="http://schemas.microsoft.com/office/drawing/2014/main" id="{C986C365-E600-4755-809D-37BF06A6A0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76987" y="1530350"/>
            <a:ext cx="704850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HTC (JS)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421" name="Oval 47">
            <a:extLst>
              <a:ext uri="{FF2B5EF4-FFF2-40B4-BE49-F238E27FC236}">
                <a16:creationId xmlns:a16="http://schemas.microsoft.com/office/drawing/2014/main" id="{ED2BB895-3F1B-4B65-873D-2DE058F060D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49751" y="3511550"/>
            <a:ext cx="82550" cy="82550"/>
          </a:xfrm>
          <a:prstGeom prst="ellipse">
            <a:avLst/>
          </a:prstGeom>
          <a:solidFill>
            <a:srgbClr val="55752F"/>
          </a:solidFill>
          <a:ln w="31750">
            <a:solidFill>
              <a:srgbClr val="55752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22" name="Rectangle 48">
            <a:extLst>
              <a:ext uri="{FF2B5EF4-FFF2-40B4-BE49-F238E27FC236}">
                <a16:creationId xmlns:a16="http://schemas.microsoft.com/office/drawing/2014/main" id="{D0E679A1-0E6F-47A3-BD17-C06A4BB6F8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748" y="3219451"/>
            <a:ext cx="704850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HTC (JE)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423" name="Oval 49">
            <a:extLst>
              <a:ext uri="{FF2B5EF4-FFF2-40B4-BE49-F238E27FC236}">
                <a16:creationId xmlns:a16="http://schemas.microsoft.com/office/drawing/2014/main" id="{69529DC5-B63A-4BEF-BC59-6BEEDD58B9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40238" y="1933575"/>
            <a:ext cx="82550" cy="82550"/>
          </a:xfrm>
          <a:prstGeom prst="ellipse">
            <a:avLst/>
          </a:prstGeom>
          <a:solidFill>
            <a:srgbClr val="55752F"/>
          </a:solidFill>
          <a:ln w="31750">
            <a:solidFill>
              <a:srgbClr val="55752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24" name="Rectangle 50">
            <a:extLst>
              <a:ext uri="{FF2B5EF4-FFF2-40B4-BE49-F238E27FC236}">
                <a16:creationId xmlns:a16="http://schemas.microsoft.com/office/drawing/2014/main" id="{F62A3A84-9D5B-42A4-94F8-BD1460E258F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71182" y="1682750"/>
            <a:ext cx="727075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HTC (SE)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425" name="Oval 51">
            <a:extLst>
              <a:ext uri="{FF2B5EF4-FFF2-40B4-BE49-F238E27FC236}">
                <a16:creationId xmlns:a16="http://schemas.microsoft.com/office/drawing/2014/main" id="{F123AA67-552C-4E7E-A5A0-23350BE164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37076" y="1339850"/>
            <a:ext cx="82550" cy="82550"/>
          </a:xfrm>
          <a:prstGeom prst="ellipse">
            <a:avLst/>
          </a:prstGeom>
          <a:solidFill>
            <a:srgbClr val="55752F"/>
          </a:solidFill>
          <a:ln w="31750">
            <a:solidFill>
              <a:srgbClr val="55752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26" name="Rectangle 52">
            <a:extLst>
              <a:ext uri="{FF2B5EF4-FFF2-40B4-BE49-F238E27FC236}">
                <a16:creationId xmlns:a16="http://schemas.microsoft.com/office/drawing/2014/main" id="{6DD7A6A9-B6F7-4F81-913C-5BC539AECA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50501" y="1093787"/>
            <a:ext cx="1325563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Tuition </a:t>
            </a:r>
            <a:r>
              <a:rPr kumimoji="0" lang="en-US" altLang="en-US" sz="1100" b="0" i="0" u="none" strike="noStrike" cap="none" normalizeH="0" baseline="0" dirty="0" err="1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Deduc</a:t>
            </a: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 (SS)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427" name="Oval 53">
            <a:extLst>
              <a:ext uri="{FF2B5EF4-FFF2-40B4-BE49-F238E27FC236}">
                <a16:creationId xmlns:a16="http://schemas.microsoft.com/office/drawing/2014/main" id="{9F36BCF5-EC45-4FAA-8F75-7B6BA9C033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46626" y="1933575"/>
            <a:ext cx="82550" cy="82550"/>
          </a:xfrm>
          <a:prstGeom prst="ellipse">
            <a:avLst/>
          </a:prstGeom>
          <a:solidFill>
            <a:srgbClr val="55752F"/>
          </a:solidFill>
          <a:ln w="31750">
            <a:solidFill>
              <a:srgbClr val="55752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28" name="Rectangle 54">
            <a:extLst>
              <a:ext uri="{FF2B5EF4-FFF2-40B4-BE49-F238E27FC236}">
                <a16:creationId xmlns:a16="http://schemas.microsoft.com/office/drawing/2014/main" id="{6E082318-7FFB-4E49-BD3E-FF0CD3D24D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76825" y="1746877"/>
            <a:ext cx="777875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AOTC (IS)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429" name="Oval 55">
            <a:extLst>
              <a:ext uri="{FF2B5EF4-FFF2-40B4-BE49-F238E27FC236}">
                <a16:creationId xmlns:a16="http://schemas.microsoft.com/office/drawing/2014/main" id="{B03D0983-BB43-4E9A-BF85-C9941FB807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43463" y="1933575"/>
            <a:ext cx="82550" cy="82550"/>
          </a:xfrm>
          <a:prstGeom prst="ellipse">
            <a:avLst/>
          </a:prstGeom>
          <a:solidFill>
            <a:srgbClr val="55752F"/>
          </a:solidFill>
          <a:ln w="31750">
            <a:solidFill>
              <a:srgbClr val="55752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30" name="Rectangle 56">
            <a:extLst>
              <a:ext uri="{FF2B5EF4-FFF2-40B4-BE49-F238E27FC236}">
                <a16:creationId xmlns:a16="http://schemas.microsoft.com/office/drawing/2014/main" id="{16A91BFC-D192-4E7F-8312-19BB2DC3B4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62831" y="2012360"/>
            <a:ext cx="666750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HTC (IS)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431" name="Oval 57">
            <a:extLst>
              <a:ext uri="{FF2B5EF4-FFF2-40B4-BE49-F238E27FC236}">
                <a16:creationId xmlns:a16="http://schemas.microsoft.com/office/drawing/2014/main" id="{7D27B5A4-B000-400A-85F4-773F349813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45088" y="3625850"/>
            <a:ext cx="82550" cy="82550"/>
          </a:xfrm>
          <a:prstGeom prst="ellipse">
            <a:avLst/>
          </a:prstGeom>
          <a:solidFill>
            <a:srgbClr val="55752F"/>
          </a:solidFill>
          <a:ln w="31750">
            <a:solidFill>
              <a:srgbClr val="55752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32" name="Rectangle 58">
            <a:extLst>
              <a:ext uri="{FF2B5EF4-FFF2-40B4-BE49-F238E27FC236}">
                <a16:creationId xmlns:a16="http://schemas.microsoft.com/office/drawing/2014/main" id="{9827E5B2-EB05-4638-8137-A0F2D09E11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86264" y="2970056"/>
            <a:ext cx="690563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Adult Pell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433" name="Oval 59">
            <a:extLst>
              <a:ext uri="{FF2B5EF4-FFF2-40B4-BE49-F238E27FC236}">
                <a16:creationId xmlns:a16="http://schemas.microsoft.com/office/drawing/2014/main" id="{39C9E297-1E8F-4E26-9A29-B4E16E0204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34338" y="5527675"/>
            <a:ext cx="82550" cy="82550"/>
          </a:xfrm>
          <a:prstGeom prst="ellipse">
            <a:avLst/>
          </a:prstGeom>
          <a:solidFill>
            <a:srgbClr val="55752F"/>
          </a:solidFill>
          <a:ln w="31750">
            <a:solidFill>
              <a:srgbClr val="55752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34" name="Rectangle 60">
            <a:extLst>
              <a:ext uri="{FF2B5EF4-FFF2-40B4-BE49-F238E27FC236}">
                <a16:creationId xmlns:a16="http://schemas.microsoft.com/office/drawing/2014/main" id="{44B547CE-FC65-4853-8206-A4F0EB9AEE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15994" y="5484311"/>
            <a:ext cx="779464" cy="1692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AOTC (JE)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435" name="Oval 61">
            <a:extLst>
              <a:ext uri="{FF2B5EF4-FFF2-40B4-BE49-F238E27FC236}">
                <a16:creationId xmlns:a16="http://schemas.microsoft.com/office/drawing/2014/main" id="{FB9D5663-2EA9-4031-9ADA-8A6109655F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26413" y="4937125"/>
            <a:ext cx="82550" cy="82550"/>
          </a:xfrm>
          <a:prstGeom prst="ellipse">
            <a:avLst/>
          </a:prstGeom>
          <a:solidFill>
            <a:srgbClr val="55752F"/>
          </a:solidFill>
          <a:ln w="31750">
            <a:solidFill>
              <a:srgbClr val="55752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36" name="Rectangle 62">
            <a:extLst>
              <a:ext uri="{FF2B5EF4-FFF2-40B4-BE49-F238E27FC236}">
                <a16:creationId xmlns:a16="http://schemas.microsoft.com/office/drawing/2014/main" id="{27CA8C0E-E246-490C-9896-14A21AD8BF3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17722" y="5215732"/>
            <a:ext cx="836613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AOTC (SE)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437" name="Oval 63">
            <a:extLst>
              <a:ext uri="{FF2B5EF4-FFF2-40B4-BE49-F238E27FC236}">
                <a16:creationId xmlns:a16="http://schemas.microsoft.com/office/drawing/2014/main" id="{2D364A61-5C24-45E7-98D1-0F0BCC317E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21663" y="5527675"/>
            <a:ext cx="82550" cy="82550"/>
          </a:xfrm>
          <a:prstGeom prst="ellipse">
            <a:avLst/>
          </a:prstGeom>
          <a:solidFill>
            <a:srgbClr val="55752F"/>
          </a:solidFill>
          <a:ln w="31750">
            <a:solidFill>
              <a:srgbClr val="55752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38" name="Rectangle 64">
            <a:extLst>
              <a:ext uri="{FF2B5EF4-FFF2-40B4-BE49-F238E27FC236}">
                <a16:creationId xmlns:a16="http://schemas.microsoft.com/office/drawing/2014/main" id="{DB37D7DD-C674-4E0D-9F4B-05278FD276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43915" y="5370512"/>
            <a:ext cx="814388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HOPE/LLC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439" name="Oval 65">
            <a:extLst>
              <a:ext uri="{FF2B5EF4-FFF2-40B4-BE49-F238E27FC236}">
                <a16:creationId xmlns:a16="http://schemas.microsoft.com/office/drawing/2014/main" id="{90B4C694-AF6B-47C0-98B6-543FF724ED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13738" y="5527675"/>
            <a:ext cx="82550" cy="82550"/>
          </a:xfrm>
          <a:prstGeom prst="ellipse">
            <a:avLst/>
          </a:prstGeom>
          <a:solidFill>
            <a:srgbClr val="55752F"/>
          </a:solidFill>
          <a:ln w="31750">
            <a:solidFill>
              <a:srgbClr val="55752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" name="Rectangle 66">
            <a:extLst>
              <a:ext uri="{FF2B5EF4-FFF2-40B4-BE49-F238E27FC236}">
                <a16:creationId xmlns:a16="http://schemas.microsoft.com/office/drawing/2014/main" id="{94B89F72-02EA-49CA-A901-AFD22DE9669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62170" y="5492750"/>
            <a:ext cx="727075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HTC (SS)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4" name="Oval 67">
            <a:extLst>
              <a:ext uri="{FF2B5EF4-FFF2-40B4-BE49-F238E27FC236}">
                <a16:creationId xmlns:a16="http://schemas.microsoft.com/office/drawing/2014/main" id="{64EA9930-CB4A-4AC6-AE27-52AD595EA5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08988" y="4467225"/>
            <a:ext cx="82550" cy="77788"/>
          </a:xfrm>
          <a:prstGeom prst="ellipse">
            <a:avLst/>
          </a:prstGeom>
          <a:solidFill>
            <a:srgbClr val="55752F"/>
          </a:solidFill>
          <a:ln w="31750">
            <a:solidFill>
              <a:srgbClr val="55752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" name="Rectangle 68">
            <a:extLst>
              <a:ext uri="{FF2B5EF4-FFF2-40B4-BE49-F238E27FC236}">
                <a16:creationId xmlns:a16="http://schemas.microsoft.com/office/drawing/2014/main" id="{15BC8774-7B9A-4BE3-93D4-38347C92DE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9380541" y="4531881"/>
            <a:ext cx="1303338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Tuition </a:t>
            </a:r>
            <a:r>
              <a:rPr kumimoji="0" lang="en-US" altLang="en-US" sz="1100" b="0" i="0" u="none" strike="noStrike" cap="none" normalizeH="0" baseline="0" dirty="0" err="1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Deduc</a:t>
            </a: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 (JE)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6" name="Oval 69">
            <a:extLst>
              <a:ext uri="{FF2B5EF4-FFF2-40B4-BE49-F238E27FC236}">
                <a16:creationId xmlns:a16="http://schemas.microsoft.com/office/drawing/2014/main" id="{542FAB48-29E9-4916-80B3-D2076C5BE8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501063" y="4937125"/>
            <a:ext cx="82550" cy="82550"/>
          </a:xfrm>
          <a:prstGeom prst="ellipse">
            <a:avLst/>
          </a:prstGeom>
          <a:solidFill>
            <a:srgbClr val="55752F"/>
          </a:solidFill>
          <a:ln w="31750">
            <a:solidFill>
              <a:srgbClr val="55752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7" name="Rectangle 70">
            <a:extLst>
              <a:ext uri="{FF2B5EF4-FFF2-40B4-BE49-F238E27FC236}">
                <a16:creationId xmlns:a16="http://schemas.microsoft.com/office/drawing/2014/main" id="{831595D4-88CE-4B18-9E25-5EF329534A13}"/>
              </a:ext>
            </a:extLst>
          </p:cNvPr>
          <p:cNvSpPr>
            <a:spLocks noChangeArrowheads="1"/>
          </p:cNvSpPr>
          <p:nvPr/>
        </p:nvSpPr>
        <p:spPr bwMode="auto">
          <a:xfrm>
            <a:off x="9220998" y="5092701"/>
            <a:ext cx="1303338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Tuition </a:t>
            </a:r>
            <a:r>
              <a:rPr kumimoji="0" lang="en-US" altLang="en-US" sz="1100" b="0" i="0" u="none" strike="noStrike" cap="none" normalizeH="0" baseline="0" dirty="0" err="1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Deduc</a:t>
            </a: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 (JS)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8" name="Oval 71">
            <a:extLst>
              <a:ext uri="{FF2B5EF4-FFF2-40B4-BE49-F238E27FC236}">
                <a16:creationId xmlns:a16="http://schemas.microsoft.com/office/drawing/2014/main" id="{5DB8CBCD-77B2-4C18-8DD0-23AD584A47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596313" y="1339850"/>
            <a:ext cx="82550" cy="82550"/>
          </a:xfrm>
          <a:prstGeom prst="ellipse">
            <a:avLst/>
          </a:prstGeom>
          <a:solidFill>
            <a:srgbClr val="55752F"/>
          </a:solidFill>
          <a:ln w="31750">
            <a:solidFill>
              <a:srgbClr val="55752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9" name="Rectangle 72">
            <a:extLst>
              <a:ext uri="{FF2B5EF4-FFF2-40B4-BE49-F238E27FC236}">
                <a16:creationId xmlns:a16="http://schemas.microsoft.com/office/drawing/2014/main" id="{3C4BE96B-D876-4158-AEAF-DB42C702CDA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706517" y="1203325"/>
            <a:ext cx="1325563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Tuition </a:t>
            </a:r>
            <a:r>
              <a:rPr kumimoji="0" lang="en-US" altLang="en-US" sz="1100" b="0" i="0" u="none" strike="noStrike" cap="none" normalizeH="0" baseline="0" dirty="0" err="1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Deduc</a:t>
            </a: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 (SE)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40" name="Oval 73">
            <a:extLst>
              <a:ext uri="{FF2B5EF4-FFF2-40B4-BE49-F238E27FC236}">
                <a16:creationId xmlns:a16="http://schemas.microsoft.com/office/drawing/2014/main" id="{15F964B1-C0C8-434C-B64C-7F19E8B0FE4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65588" y="3438525"/>
            <a:ext cx="82550" cy="82550"/>
          </a:xfrm>
          <a:prstGeom prst="ellipse">
            <a:avLst/>
          </a:prstGeom>
          <a:solidFill>
            <a:srgbClr val="E37E00"/>
          </a:solidFill>
          <a:ln w="31750">
            <a:solidFill>
              <a:srgbClr val="E37E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1" name="Rectangle 74">
            <a:extLst>
              <a:ext uri="{FF2B5EF4-FFF2-40B4-BE49-F238E27FC236}">
                <a16:creationId xmlns:a16="http://schemas.microsoft.com/office/drawing/2014/main" id="{938F3C84-3CEE-4A3D-8243-D095D9B204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55988" y="3383916"/>
            <a:ext cx="663575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Ohio Pell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42" name="Oval 75">
            <a:extLst>
              <a:ext uri="{FF2B5EF4-FFF2-40B4-BE49-F238E27FC236}">
                <a16:creationId xmlns:a16="http://schemas.microsoft.com/office/drawing/2014/main" id="{8FC0DA07-B5E2-48B3-A7C3-BEA9A94D37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11538" y="4498975"/>
            <a:ext cx="82550" cy="82550"/>
          </a:xfrm>
          <a:prstGeom prst="ellipse">
            <a:avLst/>
          </a:prstGeom>
          <a:solidFill>
            <a:srgbClr val="E37E00"/>
          </a:solidFill>
          <a:ln w="31750">
            <a:solidFill>
              <a:srgbClr val="E37E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3" name="Rectangle 76">
            <a:extLst>
              <a:ext uri="{FF2B5EF4-FFF2-40B4-BE49-F238E27FC236}">
                <a16:creationId xmlns:a16="http://schemas.microsoft.com/office/drawing/2014/main" id="{8CCC8563-25EF-4809-A5A0-E6735DEE41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04257" y="4460082"/>
            <a:ext cx="1106488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MA Scholarship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44" name="Oval 77">
            <a:extLst>
              <a:ext uri="{FF2B5EF4-FFF2-40B4-BE49-F238E27FC236}">
                <a16:creationId xmlns:a16="http://schemas.microsoft.com/office/drawing/2014/main" id="{F0C31B0D-BE99-4AB7-9FB7-053B0005F8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03613" y="1339850"/>
            <a:ext cx="82550" cy="82550"/>
          </a:xfrm>
          <a:prstGeom prst="ellipse">
            <a:avLst/>
          </a:prstGeom>
          <a:solidFill>
            <a:srgbClr val="E37E00"/>
          </a:solidFill>
          <a:ln w="31750">
            <a:solidFill>
              <a:srgbClr val="E37E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5" name="Rectangle 78">
            <a:extLst>
              <a:ext uri="{FF2B5EF4-FFF2-40B4-BE49-F238E27FC236}">
                <a16:creationId xmlns:a16="http://schemas.microsoft.com/office/drawing/2014/main" id="{992D73A1-9532-4A0A-86B4-6361945F3B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81315" y="670664"/>
            <a:ext cx="1060450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Cal Grant GPA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46" name="Oval 79">
            <a:extLst>
              <a:ext uri="{FF2B5EF4-FFF2-40B4-BE49-F238E27FC236}">
                <a16:creationId xmlns:a16="http://schemas.microsoft.com/office/drawing/2014/main" id="{8B2954CE-7040-4FDC-A8DD-A0FCFA6E36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00451" y="5340350"/>
            <a:ext cx="80963" cy="82550"/>
          </a:xfrm>
          <a:prstGeom prst="ellipse">
            <a:avLst/>
          </a:prstGeom>
          <a:solidFill>
            <a:srgbClr val="E37E00"/>
          </a:solidFill>
          <a:ln w="31750">
            <a:solidFill>
              <a:srgbClr val="E37E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7" name="Rectangle 80">
            <a:extLst>
              <a:ext uri="{FF2B5EF4-FFF2-40B4-BE49-F238E27FC236}">
                <a16:creationId xmlns:a16="http://schemas.microsoft.com/office/drawing/2014/main" id="{E5B5C15B-0665-46CD-B5F4-46C2205155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2884" y="5289550"/>
            <a:ext cx="941388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Cal Grant Inc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48" name="Oval 81">
            <a:extLst>
              <a:ext uri="{FF2B5EF4-FFF2-40B4-BE49-F238E27FC236}">
                <a16:creationId xmlns:a16="http://schemas.microsoft.com/office/drawing/2014/main" id="{03455A9D-8D1F-43F4-83F3-160001104C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90938" y="1933575"/>
            <a:ext cx="82550" cy="82550"/>
          </a:xfrm>
          <a:prstGeom prst="ellipse">
            <a:avLst/>
          </a:prstGeom>
          <a:solidFill>
            <a:srgbClr val="E37E00"/>
          </a:solidFill>
          <a:ln w="31750">
            <a:solidFill>
              <a:srgbClr val="E37E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9" name="Rectangle 82">
            <a:extLst>
              <a:ext uri="{FF2B5EF4-FFF2-40B4-BE49-F238E27FC236}">
                <a16:creationId xmlns:a16="http://schemas.microsoft.com/office/drawing/2014/main" id="{48823EEA-A47C-4E3D-AF92-4001565FDE5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48793" y="1768474"/>
            <a:ext cx="644525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CC </a:t>
            </a:r>
            <a:r>
              <a:rPr kumimoji="0" lang="en-US" altLang="en-US" sz="1100" b="0" i="0" u="none" strike="noStrike" cap="none" normalizeH="0" baseline="0" dirty="0" err="1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Mich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50" name="Oval 83">
            <a:extLst>
              <a:ext uri="{FF2B5EF4-FFF2-40B4-BE49-F238E27FC236}">
                <a16:creationId xmlns:a16="http://schemas.microsoft.com/office/drawing/2014/main" id="{9F9B898A-252E-4B20-AF8B-2EEDDBA9D7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87776" y="1933575"/>
            <a:ext cx="80963" cy="82550"/>
          </a:xfrm>
          <a:prstGeom prst="ellipse">
            <a:avLst/>
          </a:prstGeom>
          <a:solidFill>
            <a:srgbClr val="E37E00"/>
          </a:solidFill>
          <a:ln w="31750">
            <a:solidFill>
              <a:srgbClr val="E37E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1" name="Rectangle 84">
            <a:extLst>
              <a:ext uri="{FF2B5EF4-FFF2-40B4-BE49-F238E27FC236}">
                <a16:creationId xmlns:a16="http://schemas.microsoft.com/office/drawing/2014/main" id="{E09F1F16-937E-4990-ACD6-4352D00B375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19024" y="2040823"/>
            <a:ext cx="727075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CC Texas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52" name="Oval 85">
            <a:extLst>
              <a:ext uri="{FF2B5EF4-FFF2-40B4-BE49-F238E27FC236}">
                <a16:creationId xmlns:a16="http://schemas.microsoft.com/office/drawing/2014/main" id="{F3424429-B988-45D3-B600-B5CD464F92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78263" y="4092575"/>
            <a:ext cx="82550" cy="80963"/>
          </a:xfrm>
          <a:prstGeom prst="ellipse">
            <a:avLst/>
          </a:prstGeom>
          <a:solidFill>
            <a:srgbClr val="E37E00"/>
          </a:solidFill>
          <a:ln w="31750">
            <a:solidFill>
              <a:srgbClr val="E37E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3" name="Rectangle 86">
            <a:extLst>
              <a:ext uri="{FF2B5EF4-FFF2-40B4-BE49-F238E27FC236}">
                <a16:creationId xmlns:a16="http://schemas.microsoft.com/office/drawing/2014/main" id="{865D7253-2418-48E8-A4E5-AAB3F7618C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68650" y="4028284"/>
            <a:ext cx="777875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CUNY Pell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54" name="Oval 87">
            <a:extLst>
              <a:ext uri="{FF2B5EF4-FFF2-40B4-BE49-F238E27FC236}">
                <a16:creationId xmlns:a16="http://schemas.microsoft.com/office/drawing/2014/main" id="{6763F8E7-3223-498C-86E1-4033A75B4E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75101" y="1933575"/>
            <a:ext cx="82550" cy="82550"/>
          </a:xfrm>
          <a:prstGeom prst="ellipse">
            <a:avLst/>
          </a:prstGeom>
          <a:solidFill>
            <a:srgbClr val="E37E00"/>
          </a:solidFill>
          <a:ln w="31750">
            <a:solidFill>
              <a:srgbClr val="E37E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5" name="Rectangle 88">
            <a:extLst>
              <a:ext uri="{FF2B5EF4-FFF2-40B4-BE49-F238E27FC236}">
                <a16:creationId xmlns:a16="http://schemas.microsoft.com/office/drawing/2014/main" id="{96CE23F4-3E5F-4F1F-96F5-E53AEB2506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62751" y="2309813"/>
            <a:ext cx="700088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DC Grant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56" name="Oval 89">
            <a:extLst>
              <a:ext uri="{FF2B5EF4-FFF2-40B4-BE49-F238E27FC236}">
                <a16:creationId xmlns:a16="http://schemas.microsoft.com/office/drawing/2014/main" id="{04A6AEAF-9998-4F89-946C-C798D178BDE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65588" y="1339850"/>
            <a:ext cx="82550" cy="82550"/>
          </a:xfrm>
          <a:prstGeom prst="ellipse">
            <a:avLst/>
          </a:prstGeom>
          <a:solidFill>
            <a:srgbClr val="E37E00"/>
          </a:solidFill>
          <a:ln w="31750">
            <a:solidFill>
              <a:srgbClr val="E37E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7" name="Rectangle 90">
            <a:extLst>
              <a:ext uri="{FF2B5EF4-FFF2-40B4-BE49-F238E27FC236}">
                <a16:creationId xmlns:a16="http://schemas.microsoft.com/office/drawing/2014/main" id="{EC908016-45F8-4157-9004-3DCBBEE76AE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43363" y="989013"/>
            <a:ext cx="671513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FIU GPA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58" name="Oval 91">
            <a:extLst>
              <a:ext uri="{FF2B5EF4-FFF2-40B4-BE49-F238E27FC236}">
                <a16:creationId xmlns:a16="http://schemas.microsoft.com/office/drawing/2014/main" id="{ECFBED89-869A-4B4E-8A44-FDF4563B5D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62426" y="1933575"/>
            <a:ext cx="82550" cy="82550"/>
          </a:xfrm>
          <a:prstGeom prst="ellipse">
            <a:avLst/>
          </a:prstGeom>
          <a:solidFill>
            <a:srgbClr val="E37E00"/>
          </a:solidFill>
          <a:ln w="31750">
            <a:solidFill>
              <a:srgbClr val="E37E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9" name="Rectangle 92">
            <a:extLst>
              <a:ext uri="{FF2B5EF4-FFF2-40B4-BE49-F238E27FC236}">
                <a16:creationId xmlns:a16="http://schemas.microsoft.com/office/drawing/2014/main" id="{47AE2D62-ACE7-4D2E-BAE8-9CDB22A396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23521" y="2216150"/>
            <a:ext cx="923925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Florida Grant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60" name="Oval 93">
            <a:extLst>
              <a:ext uri="{FF2B5EF4-FFF2-40B4-BE49-F238E27FC236}">
                <a16:creationId xmlns:a16="http://schemas.microsoft.com/office/drawing/2014/main" id="{86A2211C-067B-4B3E-8F1F-B959A75368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52913" y="2536825"/>
            <a:ext cx="82550" cy="82550"/>
          </a:xfrm>
          <a:prstGeom prst="ellipse">
            <a:avLst/>
          </a:prstGeom>
          <a:solidFill>
            <a:srgbClr val="E37E00"/>
          </a:solidFill>
          <a:ln w="31750">
            <a:solidFill>
              <a:srgbClr val="E37E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1" name="Rectangle 94">
            <a:extLst>
              <a:ext uri="{FF2B5EF4-FFF2-40B4-BE49-F238E27FC236}">
                <a16:creationId xmlns:a16="http://schemas.microsoft.com/office/drawing/2014/main" id="{77014DCF-B9E9-45F7-9181-E097A14663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72351" y="2505647"/>
            <a:ext cx="1055688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Georgia HOPE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62" name="Oval 95">
            <a:extLst>
              <a:ext uri="{FF2B5EF4-FFF2-40B4-BE49-F238E27FC236}">
                <a16:creationId xmlns:a16="http://schemas.microsoft.com/office/drawing/2014/main" id="{2335216B-2A7B-4C1C-8D6D-2DEE2EFCC2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49751" y="3771900"/>
            <a:ext cx="82550" cy="82550"/>
          </a:xfrm>
          <a:prstGeom prst="ellipse">
            <a:avLst/>
          </a:prstGeom>
          <a:solidFill>
            <a:srgbClr val="E37E00"/>
          </a:solidFill>
          <a:ln w="31750">
            <a:solidFill>
              <a:srgbClr val="E37E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3" name="Rectangle 96">
            <a:extLst>
              <a:ext uri="{FF2B5EF4-FFF2-40B4-BE49-F238E27FC236}">
                <a16:creationId xmlns:a16="http://schemas.microsoft.com/office/drawing/2014/main" id="{EEA79C7C-778F-4967-A290-47ED094824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05213" y="3673246"/>
            <a:ext cx="785813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Kalamazoo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816" name="Oval 97">
            <a:extLst>
              <a:ext uri="{FF2B5EF4-FFF2-40B4-BE49-F238E27FC236}">
                <a16:creationId xmlns:a16="http://schemas.microsoft.com/office/drawing/2014/main" id="{6A6C22E8-ADDA-4379-9BB0-7ECBF0F590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40238" y="2533650"/>
            <a:ext cx="82550" cy="80963"/>
          </a:xfrm>
          <a:prstGeom prst="ellipse">
            <a:avLst/>
          </a:prstGeom>
          <a:solidFill>
            <a:srgbClr val="E37E00"/>
          </a:solidFill>
          <a:ln w="31750">
            <a:solidFill>
              <a:srgbClr val="E37E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18" name="Rectangle 98">
            <a:extLst>
              <a:ext uri="{FF2B5EF4-FFF2-40B4-BE49-F238E27FC236}">
                <a16:creationId xmlns:a16="http://schemas.microsoft.com/office/drawing/2014/main" id="{40206200-D227-4413-AECE-3E9A61CC73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68826" y="2500312"/>
            <a:ext cx="1023938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College Spend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819" name="Oval 99">
            <a:extLst>
              <a:ext uri="{FF2B5EF4-FFF2-40B4-BE49-F238E27FC236}">
                <a16:creationId xmlns:a16="http://schemas.microsoft.com/office/drawing/2014/main" id="{88FBF26D-4E9D-425E-BC47-75F0FA2017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37076" y="4316413"/>
            <a:ext cx="82550" cy="82550"/>
          </a:xfrm>
          <a:prstGeom prst="ellipse">
            <a:avLst/>
          </a:prstGeom>
          <a:solidFill>
            <a:srgbClr val="E37E00"/>
          </a:solidFill>
          <a:ln w="31750">
            <a:solidFill>
              <a:srgbClr val="E37E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20" name="Rectangle 100">
            <a:extLst>
              <a:ext uri="{FF2B5EF4-FFF2-40B4-BE49-F238E27FC236}">
                <a16:creationId xmlns:a16="http://schemas.microsoft.com/office/drawing/2014/main" id="{E908B8D7-766A-4D21-B480-C3622C2098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64606" y="4165600"/>
            <a:ext cx="1042988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College Tuition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821" name="Oval 101">
            <a:extLst>
              <a:ext uri="{FF2B5EF4-FFF2-40B4-BE49-F238E27FC236}">
                <a16:creationId xmlns:a16="http://schemas.microsoft.com/office/drawing/2014/main" id="{41CE25B2-770B-4C8B-BC32-4052968321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32326" y="4471988"/>
            <a:ext cx="82550" cy="77788"/>
          </a:xfrm>
          <a:prstGeom prst="ellipse">
            <a:avLst/>
          </a:prstGeom>
          <a:solidFill>
            <a:srgbClr val="E37E00"/>
          </a:solidFill>
          <a:ln w="31750">
            <a:solidFill>
              <a:srgbClr val="E37E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22" name="Rectangle 102">
            <a:extLst>
              <a:ext uri="{FF2B5EF4-FFF2-40B4-BE49-F238E27FC236}">
                <a16:creationId xmlns:a16="http://schemas.microsoft.com/office/drawing/2014/main" id="{33201C79-0B8C-40F7-8ED1-2316689232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33813" y="4325835"/>
            <a:ext cx="557213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TN Pell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823" name="Oval 103">
            <a:extLst>
              <a:ext uri="{FF2B5EF4-FFF2-40B4-BE49-F238E27FC236}">
                <a16:creationId xmlns:a16="http://schemas.microsoft.com/office/drawing/2014/main" id="{B2ACF03E-1AEB-4869-889B-B03E532A06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24401" y="1933575"/>
            <a:ext cx="82550" cy="82550"/>
          </a:xfrm>
          <a:prstGeom prst="ellipse">
            <a:avLst/>
          </a:prstGeom>
          <a:solidFill>
            <a:srgbClr val="E37E00"/>
          </a:solidFill>
          <a:ln w="31750">
            <a:solidFill>
              <a:srgbClr val="E37E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24" name="Rectangle 104">
            <a:extLst>
              <a:ext uri="{FF2B5EF4-FFF2-40B4-BE49-F238E27FC236}">
                <a16:creationId xmlns:a16="http://schemas.microsoft.com/office/drawing/2014/main" id="{E2754001-031F-40CC-84DE-B61DECB71D9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88888" y="2171701"/>
            <a:ext cx="1152525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Soc Sec College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826" name="Oval 105">
            <a:extLst>
              <a:ext uri="{FF2B5EF4-FFF2-40B4-BE49-F238E27FC236}">
                <a16:creationId xmlns:a16="http://schemas.microsoft.com/office/drawing/2014/main" id="{8D640CDF-DC0B-423C-80D1-67663CABAD0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19651" y="3767138"/>
            <a:ext cx="82550" cy="82550"/>
          </a:xfrm>
          <a:prstGeom prst="ellipse">
            <a:avLst/>
          </a:prstGeom>
          <a:solidFill>
            <a:srgbClr val="E37E00"/>
          </a:solidFill>
          <a:ln w="31750">
            <a:solidFill>
              <a:srgbClr val="E37E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28" name="Rectangle 106">
            <a:extLst>
              <a:ext uri="{FF2B5EF4-FFF2-40B4-BE49-F238E27FC236}">
                <a16:creationId xmlns:a16="http://schemas.microsoft.com/office/drawing/2014/main" id="{65BC16D6-9C4A-465D-983D-FA98C77068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57664" y="3087529"/>
            <a:ext cx="663575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TN Hope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829" name="Oval 107">
            <a:extLst>
              <a:ext uri="{FF2B5EF4-FFF2-40B4-BE49-F238E27FC236}">
                <a16:creationId xmlns:a16="http://schemas.microsoft.com/office/drawing/2014/main" id="{F987F1B2-7F0C-44BB-976F-D3BB3AFCB1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11726" y="1339850"/>
            <a:ext cx="82550" cy="82550"/>
          </a:xfrm>
          <a:prstGeom prst="ellipse">
            <a:avLst/>
          </a:prstGeom>
          <a:solidFill>
            <a:srgbClr val="E37E00"/>
          </a:solidFill>
          <a:ln w="31750">
            <a:solidFill>
              <a:srgbClr val="E37E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31" name="Rectangle 108">
            <a:extLst>
              <a:ext uri="{FF2B5EF4-FFF2-40B4-BE49-F238E27FC236}">
                <a16:creationId xmlns:a16="http://schemas.microsoft.com/office/drawing/2014/main" id="{97BE6753-C3A2-419E-9924-E4F2E313FB3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82999" y="1390631"/>
            <a:ext cx="749300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Texas Pell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833" name="Oval 109">
            <a:extLst>
              <a:ext uri="{FF2B5EF4-FFF2-40B4-BE49-F238E27FC236}">
                <a16:creationId xmlns:a16="http://schemas.microsoft.com/office/drawing/2014/main" id="{DAAD4414-055B-487B-A0A7-E0E8365806B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08563" y="4068763"/>
            <a:ext cx="80963" cy="82550"/>
          </a:xfrm>
          <a:prstGeom prst="ellipse">
            <a:avLst/>
          </a:prstGeom>
          <a:solidFill>
            <a:srgbClr val="E37E00"/>
          </a:solidFill>
          <a:ln w="31750">
            <a:solidFill>
              <a:srgbClr val="E37E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35" name="Rectangle 110">
            <a:extLst>
              <a:ext uri="{FF2B5EF4-FFF2-40B4-BE49-F238E27FC236}">
                <a16:creationId xmlns:a16="http://schemas.microsoft.com/office/drawing/2014/main" id="{00BC9238-0DBF-42AC-BE80-CED6247C78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88458" y="3871121"/>
            <a:ext cx="1079500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WI Scholarship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837" name="Oval 111">
            <a:extLst>
              <a:ext uri="{FF2B5EF4-FFF2-40B4-BE49-F238E27FC236}">
                <a16:creationId xmlns:a16="http://schemas.microsoft.com/office/drawing/2014/main" id="{3CC5F086-F717-472B-B628-715326FAA7D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85051" y="4462463"/>
            <a:ext cx="82550" cy="82550"/>
          </a:xfrm>
          <a:prstGeom prst="ellipse">
            <a:avLst/>
          </a:prstGeom>
          <a:solidFill>
            <a:srgbClr val="C10534"/>
          </a:solidFill>
          <a:ln w="31750">
            <a:solidFill>
              <a:srgbClr val="C10534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39" name="Rectangle 112">
            <a:extLst>
              <a:ext uri="{FF2B5EF4-FFF2-40B4-BE49-F238E27FC236}">
                <a16:creationId xmlns:a16="http://schemas.microsoft.com/office/drawing/2014/main" id="{232BF303-0991-4C3B-9221-25F5C02F16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46992" y="5081324"/>
            <a:ext cx="663575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DI Judge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841" name="Oval 113">
            <a:extLst>
              <a:ext uri="{FF2B5EF4-FFF2-40B4-BE49-F238E27FC236}">
                <a16:creationId xmlns:a16="http://schemas.microsoft.com/office/drawing/2014/main" id="{3B844083-35FE-478B-AC16-F89C44D054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94588" y="4479925"/>
            <a:ext cx="82550" cy="82550"/>
          </a:xfrm>
          <a:prstGeom prst="ellipse">
            <a:avLst/>
          </a:prstGeom>
          <a:solidFill>
            <a:srgbClr val="C10534"/>
          </a:solidFill>
          <a:ln w="31750">
            <a:solidFill>
              <a:srgbClr val="C10534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43" name="Rectangle 114">
            <a:extLst>
              <a:ext uri="{FF2B5EF4-FFF2-40B4-BE49-F238E27FC236}">
                <a16:creationId xmlns:a16="http://schemas.microsoft.com/office/drawing/2014/main" id="{2962D8CD-DDDD-4D79-93FE-BB470864383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28013" y="4575969"/>
            <a:ext cx="873125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DI Examiner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844" name="Oval 115">
            <a:extLst>
              <a:ext uri="{FF2B5EF4-FFF2-40B4-BE49-F238E27FC236}">
                <a16:creationId xmlns:a16="http://schemas.microsoft.com/office/drawing/2014/main" id="{2DAFC0D3-A5F6-4291-8DDD-628329B2F18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05726" y="4352925"/>
            <a:ext cx="82550" cy="82550"/>
          </a:xfrm>
          <a:prstGeom prst="ellipse">
            <a:avLst/>
          </a:prstGeom>
          <a:solidFill>
            <a:srgbClr val="C10534"/>
          </a:solidFill>
          <a:ln w="31750">
            <a:solidFill>
              <a:srgbClr val="C10534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45" name="Rectangle 116">
            <a:extLst>
              <a:ext uri="{FF2B5EF4-FFF2-40B4-BE49-F238E27FC236}">
                <a16:creationId xmlns:a16="http://schemas.microsoft.com/office/drawing/2014/main" id="{DC63F72E-E03C-48F6-B92A-DD33E9EA24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1527" y="4054330"/>
            <a:ext cx="965200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DI Generosity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846" name="Oval 117">
            <a:extLst>
              <a:ext uri="{FF2B5EF4-FFF2-40B4-BE49-F238E27FC236}">
                <a16:creationId xmlns:a16="http://schemas.microsoft.com/office/drawing/2014/main" id="{B314CFAD-F6E4-47B5-9050-32A143BAD5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80376" y="4357688"/>
            <a:ext cx="82550" cy="80963"/>
          </a:xfrm>
          <a:prstGeom prst="ellipse">
            <a:avLst/>
          </a:prstGeom>
          <a:solidFill>
            <a:srgbClr val="C10534"/>
          </a:solidFill>
          <a:ln w="31750">
            <a:solidFill>
              <a:srgbClr val="C10534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47" name="Rectangle 118">
            <a:extLst>
              <a:ext uri="{FF2B5EF4-FFF2-40B4-BE49-F238E27FC236}">
                <a16:creationId xmlns:a16="http://schemas.microsoft.com/office/drawing/2014/main" id="{86BF6E0B-BF1F-49DC-92B5-EFC9D23D81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765017" y="4210050"/>
            <a:ext cx="846138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DI Veterans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848" name="Oval 119">
            <a:extLst>
              <a:ext uri="{FF2B5EF4-FFF2-40B4-BE49-F238E27FC236}">
                <a16:creationId xmlns:a16="http://schemas.microsoft.com/office/drawing/2014/main" id="{569B5C67-9F78-46CB-9251-DC6B1A6B807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67513" y="4233863"/>
            <a:ext cx="82550" cy="82550"/>
          </a:xfrm>
          <a:prstGeom prst="ellipse">
            <a:avLst/>
          </a:prstGeom>
          <a:solidFill>
            <a:srgbClr val="938DD2"/>
          </a:solidFill>
          <a:ln w="31750">
            <a:solidFill>
              <a:srgbClr val="938DD2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49" name="Rectangle 120">
            <a:extLst>
              <a:ext uri="{FF2B5EF4-FFF2-40B4-BE49-F238E27FC236}">
                <a16:creationId xmlns:a16="http://schemas.microsoft.com/office/drawing/2014/main" id="{2CB44BC9-82EB-48BA-AAD7-0BC729864DD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15197" y="3326606"/>
            <a:ext cx="1019175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Oregon Health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850" name="Oval 121">
            <a:extLst>
              <a:ext uri="{FF2B5EF4-FFF2-40B4-BE49-F238E27FC236}">
                <a16:creationId xmlns:a16="http://schemas.microsoft.com/office/drawing/2014/main" id="{896A4760-A545-4FF0-AC8C-8342D17D7B2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78651" y="4448175"/>
            <a:ext cx="82550" cy="82550"/>
          </a:xfrm>
          <a:prstGeom prst="ellipse">
            <a:avLst/>
          </a:prstGeom>
          <a:solidFill>
            <a:srgbClr val="938DD2"/>
          </a:solidFill>
          <a:ln w="31750">
            <a:solidFill>
              <a:srgbClr val="938DD2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51" name="Rectangle 122">
            <a:extLst>
              <a:ext uri="{FF2B5EF4-FFF2-40B4-BE49-F238E27FC236}">
                <a16:creationId xmlns:a16="http://schemas.microsoft.com/office/drawing/2014/main" id="{173E8211-CEBA-494A-B725-D38AEEB0DE2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46964" y="2955924"/>
            <a:ext cx="1412875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Mass HI (150%FPL)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853" name="Oval 123">
            <a:extLst>
              <a:ext uri="{FF2B5EF4-FFF2-40B4-BE49-F238E27FC236}">
                <a16:creationId xmlns:a16="http://schemas.microsoft.com/office/drawing/2014/main" id="{4D86A5FF-B309-4073-8D87-35A86FC9B5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69138" y="4421188"/>
            <a:ext cx="82550" cy="82550"/>
          </a:xfrm>
          <a:prstGeom prst="ellipse">
            <a:avLst/>
          </a:prstGeom>
          <a:solidFill>
            <a:srgbClr val="938DD2"/>
          </a:solidFill>
          <a:ln w="31750">
            <a:solidFill>
              <a:srgbClr val="938DD2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54" name="Rectangle 124">
            <a:extLst>
              <a:ext uri="{FF2B5EF4-FFF2-40B4-BE49-F238E27FC236}">
                <a16:creationId xmlns:a16="http://schemas.microsoft.com/office/drawing/2014/main" id="{9F75F0AC-11E0-4CC3-BDCB-2EF24C59406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32677" y="3915150"/>
            <a:ext cx="1412875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Mass HI (200%FPL)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856" name="Oval 125">
            <a:extLst>
              <a:ext uri="{FF2B5EF4-FFF2-40B4-BE49-F238E27FC236}">
                <a16:creationId xmlns:a16="http://schemas.microsoft.com/office/drawing/2014/main" id="{5C6FE926-F9F2-4CE2-93D1-F1DC280DA00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65976" y="4275138"/>
            <a:ext cx="82550" cy="82550"/>
          </a:xfrm>
          <a:prstGeom prst="ellipse">
            <a:avLst/>
          </a:prstGeom>
          <a:solidFill>
            <a:srgbClr val="938DD2"/>
          </a:solidFill>
          <a:ln w="31750">
            <a:solidFill>
              <a:srgbClr val="938DD2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57" name="Rectangle 126">
            <a:extLst>
              <a:ext uri="{FF2B5EF4-FFF2-40B4-BE49-F238E27FC236}">
                <a16:creationId xmlns:a16="http://schemas.microsoft.com/office/drawing/2014/main" id="{A7226D40-7668-468B-A42A-D1C031BD4B1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97726" y="3150791"/>
            <a:ext cx="1412875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Mass HI (250%FPL)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859" name="Oval 127">
            <a:extLst>
              <a:ext uri="{FF2B5EF4-FFF2-40B4-BE49-F238E27FC236}">
                <a16:creationId xmlns:a16="http://schemas.microsoft.com/office/drawing/2014/main" id="{9B23CC9B-19DC-4317-8805-EAB943FCD2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704513" y="4691063"/>
            <a:ext cx="82550" cy="82550"/>
          </a:xfrm>
          <a:prstGeom prst="ellipse">
            <a:avLst/>
          </a:prstGeom>
          <a:solidFill>
            <a:srgbClr val="938DD2"/>
          </a:solidFill>
          <a:ln w="31750">
            <a:solidFill>
              <a:srgbClr val="938DD2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61" name="Rectangle 128">
            <a:extLst>
              <a:ext uri="{FF2B5EF4-FFF2-40B4-BE49-F238E27FC236}">
                <a16:creationId xmlns:a16="http://schemas.microsoft.com/office/drawing/2014/main" id="{793C941D-5861-40B9-A635-D8CF4F00FC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828338" y="4659313"/>
            <a:ext cx="909638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Medigap Tax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862" name="Oval 129">
            <a:extLst>
              <a:ext uri="{FF2B5EF4-FFF2-40B4-BE49-F238E27FC236}">
                <a16:creationId xmlns:a16="http://schemas.microsoft.com/office/drawing/2014/main" id="{E817756D-598D-4B1F-A3E8-6599981346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955338" y="3954463"/>
            <a:ext cx="82550" cy="82550"/>
          </a:xfrm>
          <a:prstGeom prst="ellipse">
            <a:avLst/>
          </a:prstGeom>
          <a:solidFill>
            <a:srgbClr val="938DD2"/>
          </a:solidFill>
          <a:ln w="31750">
            <a:solidFill>
              <a:srgbClr val="938DD2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63" name="Rectangle 130">
            <a:extLst>
              <a:ext uri="{FF2B5EF4-FFF2-40B4-BE49-F238E27FC236}">
                <a16:creationId xmlns:a16="http://schemas.microsoft.com/office/drawing/2014/main" id="{A9B67BF5-7A25-4889-8E75-87D6582EB7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083926" y="3922713"/>
            <a:ext cx="1001713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Medicare Intro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865" name="Oval 131">
            <a:extLst>
              <a:ext uri="{FF2B5EF4-FFF2-40B4-BE49-F238E27FC236}">
                <a16:creationId xmlns:a16="http://schemas.microsoft.com/office/drawing/2014/main" id="{3851DC94-6695-41F1-BF6F-DC87EE8179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62138" y="1339850"/>
            <a:ext cx="82550" cy="82550"/>
          </a:xfrm>
          <a:prstGeom prst="ellipse">
            <a:avLst/>
          </a:prstGeom>
          <a:solidFill>
            <a:srgbClr val="CAC27E"/>
          </a:solidFill>
          <a:ln w="31750">
            <a:solidFill>
              <a:srgbClr val="CAC27E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67" name="Rectangle 132">
            <a:extLst>
              <a:ext uri="{FF2B5EF4-FFF2-40B4-BE49-F238E27FC236}">
                <a16:creationId xmlns:a16="http://schemas.microsoft.com/office/drawing/2014/main" id="{D9F7E50D-62AF-4D2E-8B46-DE5181DDFE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3439" y="940815"/>
            <a:ext cx="1568450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MC Pregnant &amp; Infants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869" name="Oval 133">
            <a:extLst>
              <a:ext uri="{FF2B5EF4-FFF2-40B4-BE49-F238E27FC236}">
                <a16:creationId xmlns:a16="http://schemas.microsoft.com/office/drawing/2014/main" id="{C3172E9E-E7EB-496C-895B-E28A4A5CC31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73376" y="1933575"/>
            <a:ext cx="80963" cy="82550"/>
          </a:xfrm>
          <a:prstGeom prst="ellipse">
            <a:avLst/>
          </a:prstGeom>
          <a:solidFill>
            <a:srgbClr val="CAC27E"/>
          </a:solidFill>
          <a:ln w="31750">
            <a:solidFill>
              <a:srgbClr val="CAC27E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70" name="Rectangle 134">
            <a:extLst>
              <a:ext uri="{FF2B5EF4-FFF2-40B4-BE49-F238E27FC236}">
                <a16:creationId xmlns:a16="http://schemas.microsoft.com/office/drawing/2014/main" id="{9367F55B-DDD9-4567-9E39-C7ADE476E2B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43187" y="2173860"/>
            <a:ext cx="635000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MC Intro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871" name="Oval 135">
            <a:extLst>
              <a:ext uri="{FF2B5EF4-FFF2-40B4-BE49-F238E27FC236}">
                <a16:creationId xmlns:a16="http://schemas.microsoft.com/office/drawing/2014/main" id="{E4E1604D-0AA2-48F7-915C-8530616D23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63863" y="1339850"/>
            <a:ext cx="82550" cy="82550"/>
          </a:xfrm>
          <a:prstGeom prst="ellipse">
            <a:avLst/>
          </a:prstGeom>
          <a:solidFill>
            <a:srgbClr val="CAC27E"/>
          </a:solidFill>
          <a:ln w="31750">
            <a:solidFill>
              <a:srgbClr val="CAC27E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73" name="Oval 137">
            <a:extLst>
              <a:ext uri="{FF2B5EF4-FFF2-40B4-BE49-F238E27FC236}">
                <a16:creationId xmlns:a16="http://schemas.microsoft.com/office/drawing/2014/main" id="{0757C25D-000E-4052-952F-90EA8942D3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51188" y="1339850"/>
            <a:ext cx="82550" cy="82550"/>
          </a:xfrm>
          <a:prstGeom prst="ellipse">
            <a:avLst/>
          </a:prstGeom>
          <a:solidFill>
            <a:srgbClr val="CAC27E"/>
          </a:solidFill>
          <a:ln w="31750">
            <a:solidFill>
              <a:srgbClr val="CAC27E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74" name="Rectangle 138">
            <a:extLst>
              <a:ext uri="{FF2B5EF4-FFF2-40B4-BE49-F238E27FC236}">
                <a16:creationId xmlns:a16="http://schemas.microsoft.com/office/drawing/2014/main" id="{611560CA-1068-40F1-BCF1-088E37729C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42394" y="817337"/>
            <a:ext cx="973138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MC Child 83+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875" name="Oval 139">
            <a:extLst>
              <a:ext uri="{FF2B5EF4-FFF2-40B4-BE49-F238E27FC236}">
                <a16:creationId xmlns:a16="http://schemas.microsoft.com/office/drawing/2014/main" id="{AE1FA894-F392-44A6-9051-E461F649BB8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56238" y="4535488"/>
            <a:ext cx="82550" cy="82550"/>
          </a:xfrm>
          <a:prstGeom prst="ellipse">
            <a:avLst/>
          </a:prstGeom>
          <a:solidFill>
            <a:srgbClr val="7B92A8"/>
          </a:solidFill>
          <a:ln w="31750">
            <a:solidFill>
              <a:srgbClr val="7B92A8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76" name="Rectangle 140">
            <a:extLst>
              <a:ext uri="{FF2B5EF4-FFF2-40B4-BE49-F238E27FC236}">
                <a16:creationId xmlns:a16="http://schemas.microsoft.com/office/drawing/2014/main" id="{49C3E317-FDFF-44D4-9862-DF4BE0784B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22752" y="4949023"/>
            <a:ext cx="1449388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HCV Chicago Lottery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878" name="Oval 141">
            <a:extLst>
              <a:ext uri="{FF2B5EF4-FFF2-40B4-BE49-F238E27FC236}">
                <a16:creationId xmlns:a16="http://schemas.microsoft.com/office/drawing/2014/main" id="{04529C79-56F5-4B94-ADAA-E6EA387BB9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65763" y="4471988"/>
            <a:ext cx="80963" cy="80963"/>
          </a:xfrm>
          <a:prstGeom prst="ellipse">
            <a:avLst/>
          </a:prstGeom>
          <a:solidFill>
            <a:srgbClr val="7B92A8"/>
          </a:solidFill>
          <a:ln w="31750">
            <a:solidFill>
              <a:srgbClr val="7B92A8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79" name="Rectangle 142">
            <a:extLst>
              <a:ext uri="{FF2B5EF4-FFF2-40B4-BE49-F238E27FC236}">
                <a16:creationId xmlns:a16="http://schemas.microsoft.com/office/drawing/2014/main" id="{72F1D926-140C-4739-820D-BAD91516B4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71976" y="2849689"/>
            <a:ext cx="1463675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HCV RCT to Welfare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881" name="Oval 143">
            <a:extLst>
              <a:ext uri="{FF2B5EF4-FFF2-40B4-BE49-F238E27FC236}">
                <a16:creationId xmlns:a16="http://schemas.microsoft.com/office/drawing/2014/main" id="{36CB9E51-A21B-4BCF-85B2-69DC0F3B971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75101" y="4567238"/>
            <a:ext cx="82550" cy="82550"/>
          </a:xfrm>
          <a:prstGeom prst="ellipse">
            <a:avLst/>
          </a:prstGeom>
          <a:solidFill>
            <a:srgbClr val="2D6D66"/>
          </a:solidFill>
          <a:ln w="31750">
            <a:solidFill>
              <a:srgbClr val="2D6D6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82" name="Rectangle 144">
            <a:extLst>
              <a:ext uri="{FF2B5EF4-FFF2-40B4-BE49-F238E27FC236}">
                <a16:creationId xmlns:a16="http://schemas.microsoft.com/office/drawing/2014/main" id="{9FF8F050-DCE4-465B-9333-E5B1B0FDAE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56657" y="4599782"/>
            <a:ext cx="855663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NSW Youth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884" name="Oval 145">
            <a:extLst>
              <a:ext uri="{FF2B5EF4-FFF2-40B4-BE49-F238E27FC236}">
                <a16:creationId xmlns:a16="http://schemas.microsoft.com/office/drawing/2014/main" id="{BF1679F2-7ADB-400E-878D-B5999A5B9E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48126" y="4837113"/>
            <a:ext cx="82550" cy="82550"/>
          </a:xfrm>
          <a:prstGeom prst="ellipse">
            <a:avLst/>
          </a:prstGeom>
          <a:solidFill>
            <a:srgbClr val="2D6D66"/>
          </a:solidFill>
          <a:ln w="31750">
            <a:solidFill>
              <a:srgbClr val="2D6D6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85" name="Rectangle 146">
            <a:extLst>
              <a:ext uri="{FF2B5EF4-FFF2-40B4-BE49-F238E27FC236}">
                <a16:creationId xmlns:a16="http://schemas.microsoft.com/office/drawing/2014/main" id="{AB87C557-19A4-4B52-991B-F242570D09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55657" y="4906964"/>
            <a:ext cx="744538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Job Corps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886" name="Oval 147">
            <a:extLst>
              <a:ext uri="{FF2B5EF4-FFF2-40B4-BE49-F238E27FC236}">
                <a16:creationId xmlns:a16="http://schemas.microsoft.com/office/drawing/2014/main" id="{C64F5E97-382E-4894-8053-EE1D8260EE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52888" y="5065713"/>
            <a:ext cx="80963" cy="82550"/>
          </a:xfrm>
          <a:prstGeom prst="ellipse">
            <a:avLst/>
          </a:prstGeom>
          <a:solidFill>
            <a:srgbClr val="2D6D66"/>
          </a:solidFill>
          <a:ln w="31750">
            <a:solidFill>
              <a:srgbClr val="2D6D6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87" name="Rectangle 148">
            <a:extLst>
              <a:ext uri="{FF2B5EF4-FFF2-40B4-BE49-F238E27FC236}">
                <a16:creationId xmlns:a16="http://schemas.microsoft.com/office/drawing/2014/main" id="{02BDA2BD-A76B-4FD9-85FE-FC0C356F018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96126" y="5039104"/>
            <a:ext cx="863600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JTPA Youth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888" name="Oval 149">
            <a:extLst>
              <a:ext uri="{FF2B5EF4-FFF2-40B4-BE49-F238E27FC236}">
                <a16:creationId xmlns:a16="http://schemas.microsoft.com/office/drawing/2014/main" id="{BA788A73-D09A-45CE-8A9F-2A4F4562383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89401" y="4810125"/>
            <a:ext cx="82550" cy="82550"/>
          </a:xfrm>
          <a:prstGeom prst="ellipse">
            <a:avLst/>
          </a:prstGeom>
          <a:solidFill>
            <a:srgbClr val="2D6D66"/>
          </a:solidFill>
          <a:ln w="31750">
            <a:solidFill>
              <a:srgbClr val="2D6D6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89" name="Rectangle 150">
            <a:extLst>
              <a:ext uri="{FF2B5EF4-FFF2-40B4-BE49-F238E27FC236}">
                <a16:creationId xmlns:a16="http://schemas.microsoft.com/office/drawing/2014/main" id="{5E71F085-7ACE-4A5B-A4D3-C2B6AD5EF8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09158" y="4760728"/>
            <a:ext cx="617538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 err="1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JobStart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890" name="Oval 151">
            <a:extLst>
              <a:ext uri="{FF2B5EF4-FFF2-40B4-BE49-F238E27FC236}">
                <a16:creationId xmlns:a16="http://schemas.microsoft.com/office/drawing/2014/main" id="{0664CD87-AD32-4683-9180-A338470AA80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25938" y="4672013"/>
            <a:ext cx="82550" cy="82550"/>
          </a:xfrm>
          <a:prstGeom prst="ellipse">
            <a:avLst/>
          </a:prstGeom>
          <a:solidFill>
            <a:srgbClr val="2D6D66"/>
          </a:solidFill>
          <a:ln w="31750">
            <a:solidFill>
              <a:srgbClr val="2D6D6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91" name="Rectangle 152">
            <a:extLst>
              <a:ext uri="{FF2B5EF4-FFF2-40B4-BE49-F238E27FC236}">
                <a16:creationId xmlns:a16="http://schemas.microsoft.com/office/drawing/2014/main" id="{2B6A8306-B871-4F85-8A7B-457364C3B49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53482" y="4724400"/>
            <a:ext cx="603250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Year Up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892" name="Oval 153">
            <a:extLst>
              <a:ext uri="{FF2B5EF4-FFF2-40B4-BE49-F238E27FC236}">
                <a16:creationId xmlns:a16="http://schemas.microsoft.com/office/drawing/2014/main" id="{3A1F0315-AEBE-4399-9083-EB5AA0148E6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89601" y="4664075"/>
            <a:ext cx="77788" cy="80963"/>
          </a:xfrm>
          <a:prstGeom prst="ellipse">
            <a:avLst/>
          </a:prstGeom>
          <a:solidFill>
            <a:srgbClr val="2D6D66"/>
          </a:solidFill>
          <a:ln w="31750">
            <a:solidFill>
              <a:srgbClr val="2D6D6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93" name="Rectangle 154">
            <a:extLst>
              <a:ext uri="{FF2B5EF4-FFF2-40B4-BE49-F238E27FC236}">
                <a16:creationId xmlns:a16="http://schemas.microsoft.com/office/drawing/2014/main" id="{07164F3E-1BBC-4F31-A1ED-C292CF78E6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06951" y="5258118"/>
            <a:ext cx="1111250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NSW Ex-Addict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894" name="Oval 155">
            <a:extLst>
              <a:ext uri="{FF2B5EF4-FFF2-40B4-BE49-F238E27FC236}">
                <a16:creationId xmlns:a16="http://schemas.microsoft.com/office/drawing/2014/main" id="{9873F80B-143B-4ADD-852D-FA1F6DE25A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80088" y="4545013"/>
            <a:ext cx="82550" cy="82550"/>
          </a:xfrm>
          <a:prstGeom prst="ellipse">
            <a:avLst/>
          </a:prstGeom>
          <a:solidFill>
            <a:srgbClr val="2D6D66"/>
          </a:solidFill>
          <a:ln w="31750">
            <a:solidFill>
              <a:srgbClr val="2D6D6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96" name="Rectangle 156">
            <a:extLst>
              <a:ext uri="{FF2B5EF4-FFF2-40B4-BE49-F238E27FC236}">
                <a16:creationId xmlns:a16="http://schemas.microsoft.com/office/drawing/2014/main" id="{DE98F6A2-7C5F-48E0-9DB2-22681CCD1F9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53231" y="2641692"/>
            <a:ext cx="1276350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NSW Ex-Offender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897" name="Oval 157">
            <a:extLst>
              <a:ext uri="{FF2B5EF4-FFF2-40B4-BE49-F238E27FC236}">
                <a16:creationId xmlns:a16="http://schemas.microsoft.com/office/drawing/2014/main" id="{90463190-52B2-45D3-8513-A840928070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03901" y="4105275"/>
            <a:ext cx="82550" cy="82550"/>
          </a:xfrm>
          <a:prstGeom prst="ellipse">
            <a:avLst/>
          </a:prstGeom>
          <a:solidFill>
            <a:srgbClr val="2D6D66"/>
          </a:solidFill>
          <a:ln w="31750">
            <a:solidFill>
              <a:srgbClr val="2D6D6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98" name="Rectangle 158">
            <a:extLst>
              <a:ext uri="{FF2B5EF4-FFF2-40B4-BE49-F238E27FC236}">
                <a16:creationId xmlns:a16="http://schemas.microsoft.com/office/drawing/2014/main" id="{97A8C746-D275-4C96-B92B-BED6400A72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24435" y="2957512"/>
            <a:ext cx="822325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JTPA Adult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899" name="Oval 159">
            <a:extLst>
              <a:ext uri="{FF2B5EF4-FFF2-40B4-BE49-F238E27FC236}">
                <a16:creationId xmlns:a16="http://schemas.microsoft.com/office/drawing/2014/main" id="{DD6B455A-3CE3-49FE-B0F8-445E3D395CD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03901" y="4041775"/>
            <a:ext cx="82550" cy="82550"/>
          </a:xfrm>
          <a:prstGeom prst="ellipse">
            <a:avLst/>
          </a:prstGeom>
          <a:solidFill>
            <a:srgbClr val="2D6D66"/>
          </a:solidFill>
          <a:ln w="31750">
            <a:solidFill>
              <a:srgbClr val="2D6D6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00" name="Rectangle 160">
            <a:extLst>
              <a:ext uri="{FF2B5EF4-FFF2-40B4-BE49-F238E27FC236}">
                <a16:creationId xmlns:a16="http://schemas.microsoft.com/office/drawing/2014/main" id="{5AFD4DE0-D539-46E5-92AC-FE04DE5977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13414" y="2820987"/>
            <a:ext cx="992188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NSW Women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901" name="Oval 161">
            <a:extLst>
              <a:ext uri="{FF2B5EF4-FFF2-40B4-BE49-F238E27FC236}">
                <a16:creationId xmlns:a16="http://schemas.microsoft.com/office/drawing/2014/main" id="{31A60511-8855-466D-90A9-495B37D2E0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99151" y="4462463"/>
            <a:ext cx="82550" cy="82550"/>
          </a:xfrm>
          <a:prstGeom prst="ellipse">
            <a:avLst/>
          </a:prstGeom>
          <a:solidFill>
            <a:srgbClr val="2D6D66"/>
          </a:solidFill>
          <a:ln w="31750">
            <a:solidFill>
              <a:srgbClr val="2D6D6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02" name="Rectangle 162">
            <a:extLst>
              <a:ext uri="{FF2B5EF4-FFF2-40B4-BE49-F238E27FC236}">
                <a16:creationId xmlns:a16="http://schemas.microsoft.com/office/drawing/2014/main" id="{2EFCF5F8-8692-4B1F-BBAA-9E878BF660B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03332" y="3778252"/>
            <a:ext cx="1033463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Work Advance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903" name="Oval 163">
            <a:extLst>
              <a:ext uri="{FF2B5EF4-FFF2-40B4-BE49-F238E27FC236}">
                <a16:creationId xmlns:a16="http://schemas.microsoft.com/office/drawing/2014/main" id="{1A949957-3B7D-46CA-B415-28B4BA2219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87688" y="1339850"/>
            <a:ext cx="82550" cy="82550"/>
          </a:xfrm>
          <a:prstGeom prst="ellipse">
            <a:avLst/>
          </a:prstGeom>
          <a:solidFill>
            <a:srgbClr val="A0522D"/>
          </a:solidFill>
          <a:ln w="31750">
            <a:solidFill>
              <a:srgbClr val="A0522D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04" name="Rectangle 164">
            <a:extLst>
              <a:ext uri="{FF2B5EF4-FFF2-40B4-BE49-F238E27FC236}">
                <a16:creationId xmlns:a16="http://schemas.microsoft.com/office/drawing/2014/main" id="{B0281E6F-D676-42C7-B587-247DDD67721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71751" y="979271"/>
            <a:ext cx="406400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MTO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905" name="Oval 165">
            <a:extLst>
              <a:ext uri="{FF2B5EF4-FFF2-40B4-BE49-F238E27FC236}">
                <a16:creationId xmlns:a16="http://schemas.microsoft.com/office/drawing/2014/main" id="{C21B1BD3-E70B-4975-A1F8-73F5D4CA99A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34038" y="4306888"/>
            <a:ext cx="82550" cy="82550"/>
          </a:xfrm>
          <a:prstGeom prst="ellipse">
            <a:avLst/>
          </a:prstGeom>
          <a:solidFill>
            <a:srgbClr val="1A476F"/>
          </a:solidFill>
          <a:ln w="31750">
            <a:solidFill>
              <a:srgbClr val="1A476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06" name="Rectangle 166">
            <a:extLst>
              <a:ext uri="{FF2B5EF4-FFF2-40B4-BE49-F238E27FC236}">
                <a16:creationId xmlns:a16="http://schemas.microsoft.com/office/drawing/2014/main" id="{22A25A6D-9364-4B48-9C06-51C27F0095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91921" y="3010377"/>
            <a:ext cx="814388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SNAP Intro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907" name="Oval 167">
            <a:extLst>
              <a:ext uri="{FF2B5EF4-FFF2-40B4-BE49-F238E27FC236}">
                <a16:creationId xmlns:a16="http://schemas.microsoft.com/office/drawing/2014/main" id="{4C685F2D-19A6-4A6E-90C5-866E349B2B0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67413" y="4676775"/>
            <a:ext cx="82550" cy="82550"/>
          </a:xfrm>
          <a:prstGeom prst="ellipse">
            <a:avLst/>
          </a:prstGeom>
          <a:solidFill>
            <a:srgbClr val="1A476F"/>
          </a:solidFill>
          <a:ln w="31750">
            <a:solidFill>
              <a:srgbClr val="1A476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08" name="Rectangle 168">
            <a:extLst>
              <a:ext uri="{FF2B5EF4-FFF2-40B4-BE49-F238E27FC236}">
                <a16:creationId xmlns:a16="http://schemas.microsoft.com/office/drawing/2014/main" id="{A1CCD751-42F3-4FB2-A931-A6EA01B7BD8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93607" y="5394325"/>
            <a:ext cx="850900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SNAP </a:t>
            </a:r>
            <a:r>
              <a:rPr kumimoji="0" lang="en-US" altLang="en-US" sz="1100" b="0" i="0" u="none" strike="noStrike" cap="none" normalizeH="0" baseline="0" dirty="0" err="1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Imm</a:t>
            </a: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.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909" name="Oval 169">
            <a:extLst>
              <a:ext uri="{FF2B5EF4-FFF2-40B4-BE49-F238E27FC236}">
                <a16:creationId xmlns:a16="http://schemas.microsoft.com/office/drawing/2014/main" id="{E421B59A-821F-438C-83D7-451DA896DA90}"/>
              </a:ext>
            </a:extLst>
          </p:cNvPr>
          <p:cNvSpPr>
            <a:spLocks noChangeArrowheads="1"/>
          </p:cNvSpPr>
          <p:nvPr/>
        </p:nvSpPr>
        <p:spPr bwMode="auto">
          <a:xfrm>
            <a:off x="9890126" y="4375150"/>
            <a:ext cx="82550" cy="82550"/>
          </a:xfrm>
          <a:prstGeom prst="ellipse">
            <a:avLst/>
          </a:prstGeom>
          <a:solidFill>
            <a:srgbClr val="1A476F"/>
          </a:solidFill>
          <a:ln w="31750">
            <a:solidFill>
              <a:srgbClr val="1A476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10" name="Rectangle 170">
            <a:extLst>
              <a:ext uri="{FF2B5EF4-FFF2-40B4-BE49-F238E27FC236}">
                <a16:creationId xmlns:a16="http://schemas.microsoft.com/office/drawing/2014/main" id="{A802640E-E91A-48EA-A41B-EAFB593B3BC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210801" y="4202113"/>
            <a:ext cx="928688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SNAP Assist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911" name="Oval 171">
            <a:extLst>
              <a:ext uri="{FF2B5EF4-FFF2-40B4-BE49-F238E27FC236}">
                <a16:creationId xmlns:a16="http://schemas.microsoft.com/office/drawing/2014/main" id="{F32D8C9F-7A0D-4BD1-AFED-869BB89B44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9986963" y="4398963"/>
            <a:ext cx="82550" cy="80963"/>
          </a:xfrm>
          <a:prstGeom prst="ellipse">
            <a:avLst/>
          </a:prstGeom>
          <a:solidFill>
            <a:srgbClr val="1A476F"/>
          </a:solidFill>
          <a:ln w="31750">
            <a:solidFill>
              <a:srgbClr val="1A476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8" name="Rectangle 172">
            <a:extLst>
              <a:ext uri="{FF2B5EF4-FFF2-40B4-BE49-F238E27FC236}">
                <a16:creationId xmlns:a16="http://schemas.microsoft.com/office/drawing/2014/main" id="{B1A7080E-97B0-4E56-8081-DABAB6860F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268349" y="4383882"/>
            <a:ext cx="768350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SNAP Info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89" name="Oval 173">
            <a:extLst>
              <a:ext uri="{FF2B5EF4-FFF2-40B4-BE49-F238E27FC236}">
                <a16:creationId xmlns:a16="http://schemas.microsoft.com/office/drawing/2014/main" id="{BD69C06B-12F2-42FA-9475-1D7A0F7D53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75101" y="4476750"/>
            <a:ext cx="82550" cy="80963"/>
          </a:xfrm>
          <a:prstGeom prst="ellipse">
            <a:avLst/>
          </a:prstGeom>
          <a:solidFill>
            <a:srgbClr val="FFD200"/>
          </a:solidFill>
          <a:ln w="31750">
            <a:solidFill>
              <a:srgbClr val="FFD2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0" name="Rectangle 174">
            <a:extLst>
              <a:ext uri="{FF2B5EF4-FFF2-40B4-BE49-F238E27FC236}">
                <a16:creationId xmlns:a16="http://schemas.microsoft.com/office/drawing/2014/main" id="{8781DDAE-908D-4A8A-B079-136839E8DB8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71763" y="4294700"/>
            <a:ext cx="822325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SSI Review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91" name="Oval 175">
            <a:extLst>
              <a:ext uri="{FF2B5EF4-FFF2-40B4-BE49-F238E27FC236}">
                <a16:creationId xmlns:a16="http://schemas.microsoft.com/office/drawing/2014/main" id="{FB8AD5B4-C4C7-4C91-B363-8E365420544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94588" y="4479925"/>
            <a:ext cx="82550" cy="82550"/>
          </a:xfrm>
          <a:prstGeom prst="ellipse">
            <a:avLst/>
          </a:prstGeom>
          <a:solidFill>
            <a:srgbClr val="FFD200"/>
          </a:solidFill>
          <a:ln w="31750">
            <a:solidFill>
              <a:srgbClr val="FFD2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2" name="Rectangle 176">
            <a:extLst>
              <a:ext uri="{FF2B5EF4-FFF2-40B4-BE49-F238E27FC236}">
                <a16:creationId xmlns:a16="http://schemas.microsoft.com/office/drawing/2014/main" id="{94952932-A949-4DEB-806A-981D4333E8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44065" y="4733925"/>
            <a:ext cx="754063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SSI Judge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93" name="Oval 177">
            <a:extLst>
              <a:ext uri="{FF2B5EF4-FFF2-40B4-BE49-F238E27FC236}">
                <a16:creationId xmlns:a16="http://schemas.microsoft.com/office/drawing/2014/main" id="{C76AB854-EB49-415A-9517-58D0CF5EF06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21563" y="4233863"/>
            <a:ext cx="82550" cy="82550"/>
          </a:xfrm>
          <a:prstGeom prst="ellipse">
            <a:avLst/>
          </a:prstGeom>
          <a:solidFill>
            <a:srgbClr val="BFA19C"/>
          </a:solidFill>
          <a:ln w="31750">
            <a:solidFill>
              <a:srgbClr val="BFA19C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4" name="Rectangle 178">
            <a:extLst>
              <a:ext uri="{FF2B5EF4-FFF2-40B4-BE49-F238E27FC236}">
                <a16:creationId xmlns:a16="http://schemas.microsoft.com/office/drawing/2014/main" id="{5807841E-F383-4237-959F-20C1878481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28013" y="3770313"/>
            <a:ext cx="977900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Top Tax 2013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95" name="Oval 179">
            <a:extLst>
              <a:ext uri="{FF2B5EF4-FFF2-40B4-BE49-F238E27FC236}">
                <a16:creationId xmlns:a16="http://schemas.microsoft.com/office/drawing/2014/main" id="{375D3120-EC9A-4FEB-9C81-7E64706543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18401" y="4110038"/>
            <a:ext cx="82550" cy="82550"/>
          </a:xfrm>
          <a:prstGeom prst="ellipse">
            <a:avLst/>
          </a:prstGeom>
          <a:solidFill>
            <a:srgbClr val="BFA19C"/>
          </a:solidFill>
          <a:ln w="31750">
            <a:solidFill>
              <a:srgbClr val="BFA19C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6" name="Rectangle 180">
            <a:extLst>
              <a:ext uri="{FF2B5EF4-FFF2-40B4-BE49-F238E27FC236}">
                <a16:creationId xmlns:a16="http://schemas.microsoft.com/office/drawing/2014/main" id="{31975513-67F9-4799-83D7-0561EC16BF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98077" y="3583402"/>
            <a:ext cx="977900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Top Tax 2001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97" name="Oval 181">
            <a:extLst>
              <a:ext uri="{FF2B5EF4-FFF2-40B4-BE49-F238E27FC236}">
                <a16:creationId xmlns:a16="http://schemas.microsoft.com/office/drawing/2014/main" id="{9DBC6427-DB47-498D-A85D-82889392D9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08888" y="1339850"/>
            <a:ext cx="82550" cy="82550"/>
          </a:xfrm>
          <a:prstGeom prst="ellipse">
            <a:avLst/>
          </a:prstGeom>
          <a:solidFill>
            <a:srgbClr val="BFA19C"/>
          </a:solidFill>
          <a:ln w="31750">
            <a:solidFill>
              <a:srgbClr val="BFA19C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8" name="Rectangle 182">
            <a:extLst>
              <a:ext uri="{FF2B5EF4-FFF2-40B4-BE49-F238E27FC236}">
                <a16:creationId xmlns:a16="http://schemas.microsoft.com/office/drawing/2014/main" id="{8C386AE5-2244-446A-94D8-63295DAE62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98083" y="1204117"/>
            <a:ext cx="977900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Top Tax 1981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99" name="Oval 183">
            <a:extLst>
              <a:ext uri="{FF2B5EF4-FFF2-40B4-BE49-F238E27FC236}">
                <a16:creationId xmlns:a16="http://schemas.microsoft.com/office/drawing/2014/main" id="{EFA5462D-7B5F-4EFE-B5A7-36DDA2873C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05726" y="3822700"/>
            <a:ext cx="82550" cy="82550"/>
          </a:xfrm>
          <a:prstGeom prst="ellipse">
            <a:avLst/>
          </a:prstGeom>
          <a:solidFill>
            <a:srgbClr val="BFA19C"/>
          </a:solidFill>
          <a:ln w="31750">
            <a:solidFill>
              <a:srgbClr val="BFA19C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00" name="Rectangle 184">
            <a:extLst>
              <a:ext uri="{FF2B5EF4-FFF2-40B4-BE49-F238E27FC236}">
                <a16:creationId xmlns:a16="http://schemas.microsoft.com/office/drawing/2014/main" id="{3A0AB124-60EC-492B-9B69-736CC23011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91727" y="3367692"/>
            <a:ext cx="977900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Top Tax 1993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01" name="Oval 185">
            <a:extLst>
              <a:ext uri="{FF2B5EF4-FFF2-40B4-BE49-F238E27FC236}">
                <a16:creationId xmlns:a16="http://schemas.microsoft.com/office/drawing/2014/main" id="{74DC30A6-2489-46BA-A62C-1BF8CB3F0F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96213" y="1933575"/>
            <a:ext cx="82550" cy="82550"/>
          </a:xfrm>
          <a:prstGeom prst="ellipse">
            <a:avLst/>
          </a:prstGeom>
          <a:solidFill>
            <a:srgbClr val="BFA19C"/>
          </a:solidFill>
          <a:ln w="31750">
            <a:solidFill>
              <a:srgbClr val="BFA19C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02" name="Rectangle 186">
            <a:extLst>
              <a:ext uri="{FF2B5EF4-FFF2-40B4-BE49-F238E27FC236}">
                <a16:creationId xmlns:a16="http://schemas.microsoft.com/office/drawing/2014/main" id="{86BF4C31-8AF8-4F82-85DC-CC816EED25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24801" y="1901825"/>
            <a:ext cx="977900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Top Tax 1986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03" name="Oval 187">
            <a:extLst>
              <a:ext uri="{FF2B5EF4-FFF2-40B4-BE49-F238E27FC236}">
                <a16:creationId xmlns:a16="http://schemas.microsoft.com/office/drawing/2014/main" id="{5D66F19C-9B12-4599-90C5-456873B33C7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89601" y="4672013"/>
            <a:ext cx="77788" cy="82550"/>
          </a:xfrm>
          <a:prstGeom prst="ellipse">
            <a:avLst/>
          </a:prstGeom>
          <a:solidFill>
            <a:srgbClr val="9C8847"/>
          </a:solidFill>
          <a:ln w="31750">
            <a:solidFill>
              <a:srgbClr val="9C8847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04" name="Rectangle 188">
            <a:extLst>
              <a:ext uri="{FF2B5EF4-FFF2-40B4-BE49-F238E27FC236}">
                <a16:creationId xmlns:a16="http://schemas.microsoft.com/office/drawing/2014/main" id="{C325636C-86FF-41C2-844A-995ECCF426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72110" y="5090733"/>
            <a:ext cx="882650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UI Ben (DD)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05" name="Oval 189">
            <a:extLst>
              <a:ext uri="{FF2B5EF4-FFF2-40B4-BE49-F238E27FC236}">
                <a16:creationId xmlns:a16="http://schemas.microsoft.com/office/drawing/2014/main" id="{699FDBA6-1E27-4102-B964-60916F234D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80088" y="4659313"/>
            <a:ext cx="82550" cy="82550"/>
          </a:xfrm>
          <a:prstGeom prst="ellipse">
            <a:avLst/>
          </a:prstGeom>
          <a:solidFill>
            <a:srgbClr val="9C8847"/>
          </a:solidFill>
          <a:ln w="31750">
            <a:solidFill>
              <a:srgbClr val="9C8847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06" name="Rectangle 190">
            <a:extLst>
              <a:ext uri="{FF2B5EF4-FFF2-40B4-BE49-F238E27FC236}">
                <a16:creationId xmlns:a16="http://schemas.microsoft.com/office/drawing/2014/main" id="{C99AFD3E-F5F5-49B4-8D43-2FDBC627D2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65730" y="5396098"/>
            <a:ext cx="863600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UI Dur (DD)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07" name="Oval 191">
            <a:extLst>
              <a:ext uri="{FF2B5EF4-FFF2-40B4-BE49-F238E27FC236}">
                <a16:creationId xmlns:a16="http://schemas.microsoft.com/office/drawing/2014/main" id="{1085DE97-3418-44C6-A430-E3F370323C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48351" y="4430713"/>
            <a:ext cx="82550" cy="77788"/>
          </a:xfrm>
          <a:prstGeom prst="ellipse">
            <a:avLst/>
          </a:prstGeom>
          <a:solidFill>
            <a:srgbClr val="9C8847"/>
          </a:solidFill>
          <a:ln w="31750">
            <a:solidFill>
              <a:srgbClr val="9C8847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09" name="Rectangle 192">
            <a:extLst>
              <a:ext uri="{FF2B5EF4-FFF2-40B4-BE49-F238E27FC236}">
                <a16:creationId xmlns:a16="http://schemas.microsoft.com/office/drawing/2014/main" id="{ED90653B-BFCB-4641-BA81-8E228DD2A1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46763" y="3468685"/>
            <a:ext cx="873125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UI Ben (RK)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10" name="Oval 193">
            <a:extLst>
              <a:ext uri="{FF2B5EF4-FFF2-40B4-BE49-F238E27FC236}">
                <a16:creationId xmlns:a16="http://schemas.microsoft.com/office/drawing/2014/main" id="{9E6AA03C-70AA-47D9-BAF1-281B4C3CF5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54738" y="4516438"/>
            <a:ext cx="82550" cy="82550"/>
          </a:xfrm>
          <a:prstGeom prst="ellipse">
            <a:avLst/>
          </a:prstGeom>
          <a:solidFill>
            <a:srgbClr val="9C8847"/>
          </a:solidFill>
          <a:ln w="31750">
            <a:solidFill>
              <a:srgbClr val="9C8847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1" name="Rectangle 194">
            <a:extLst>
              <a:ext uri="{FF2B5EF4-FFF2-40B4-BE49-F238E27FC236}">
                <a16:creationId xmlns:a16="http://schemas.microsoft.com/office/drawing/2014/main" id="{969F9F2D-009A-478D-99C3-12274305FB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62689" y="5184775"/>
            <a:ext cx="1312863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UI Ben (State Max)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13" name="Oval 195">
            <a:extLst>
              <a:ext uri="{FF2B5EF4-FFF2-40B4-BE49-F238E27FC236}">
                <a16:creationId xmlns:a16="http://schemas.microsoft.com/office/drawing/2014/main" id="{A98DA6B4-B588-43A7-B5D3-B6A0A54956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51576" y="4640263"/>
            <a:ext cx="82550" cy="82550"/>
          </a:xfrm>
          <a:prstGeom prst="ellipse">
            <a:avLst/>
          </a:prstGeom>
          <a:solidFill>
            <a:srgbClr val="9C8847"/>
          </a:solidFill>
          <a:ln w="31750">
            <a:solidFill>
              <a:srgbClr val="9C8847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4" name="Rectangle 196">
            <a:extLst>
              <a:ext uri="{FF2B5EF4-FFF2-40B4-BE49-F238E27FC236}">
                <a16:creationId xmlns:a16="http://schemas.microsoft.com/office/drawing/2014/main" id="{55D0DFE9-A107-44A7-B25A-18C4CC5748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58732" y="5013416"/>
            <a:ext cx="1289050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UI Ben (DD w UR)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15" name="Oval 197">
            <a:extLst>
              <a:ext uri="{FF2B5EF4-FFF2-40B4-BE49-F238E27FC236}">
                <a16:creationId xmlns:a16="http://schemas.microsoft.com/office/drawing/2014/main" id="{901A59C1-9928-4496-B19D-9B075D8CEFD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43676" y="4489450"/>
            <a:ext cx="82550" cy="82550"/>
          </a:xfrm>
          <a:prstGeom prst="ellipse">
            <a:avLst/>
          </a:prstGeom>
          <a:solidFill>
            <a:srgbClr val="9C8847"/>
          </a:solidFill>
          <a:ln w="31750">
            <a:solidFill>
              <a:srgbClr val="9C8847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6" name="Rectangle 198">
            <a:extLst>
              <a:ext uri="{FF2B5EF4-FFF2-40B4-BE49-F238E27FC236}">
                <a16:creationId xmlns:a16="http://schemas.microsoft.com/office/drawing/2014/main" id="{CFF9C512-4DF3-41CB-8882-E2763E4F8D1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41952" y="4714784"/>
            <a:ext cx="1198563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UI Ben (MO Exp)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17" name="Oval 199">
            <a:extLst>
              <a:ext uri="{FF2B5EF4-FFF2-40B4-BE49-F238E27FC236}">
                <a16:creationId xmlns:a16="http://schemas.microsoft.com/office/drawing/2014/main" id="{6FBF2B33-7B3E-4642-9729-2B49CF11B9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35751" y="4667250"/>
            <a:ext cx="82550" cy="82550"/>
          </a:xfrm>
          <a:prstGeom prst="ellipse">
            <a:avLst/>
          </a:prstGeom>
          <a:solidFill>
            <a:srgbClr val="9C8847"/>
          </a:solidFill>
          <a:ln w="31750">
            <a:solidFill>
              <a:srgbClr val="9C8847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8" name="Rectangle 200">
            <a:extLst>
              <a:ext uri="{FF2B5EF4-FFF2-40B4-BE49-F238E27FC236}">
                <a16:creationId xmlns:a16="http://schemas.microsoft.com/office/drawing/2014/main" id="{11B80B3A-D10C-4FE5-B081-C50A89976D6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63809" y="4870449"/>
            <a:ext cx="1211263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UI Ben (MO Rec)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19" name="Oval 201">
            <a:extLst>
              <a:ext uri="{FF2B5EF4-FFF2-40B4-BE49-F238E27FC236}">
                <a16:creationId xmlns:a16="http://schemas.microsoft.com/office/drawing/2014/main" id="{568787A3-079A-4488-930D-76CEA295A8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31001" y="4394200"/>
            <a:ext cx="82550" cy="82550"/>
          </a:xfrm>
          <a:prstGeom prst="ellipse">
            <a:avLst/>
          </a:prstGeom>
          <a:solidFill>
            <a:srgbClr val="9C8847"/>
          </a:solidFill>
          <a:ln w="31750">
            <a:solidFill>
              <a:srgbClr val="9C8847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2" name="Rectangle 202">
            <a:extLst>
              <a:ext uri="{FF2B5EF4-FFF2-40B4-BE49-F238E27FC236}">
                <a16:creationId xmlns:a16="http://schemas.microsoft.com/office/drawing/2014/main" id="{1190DD87-31DA-4754-B56D-4F1EC6238A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49877" y="4557713"/>
            <a:ext cx="868363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UI Ben (NY)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53" name="Oval 203">
            <a:extLst>
              <a:ext uri="{FF2B5EF4-FFF2-40B4-BE49-F238E27FC236}">
                <a16:creationId xmlns:a16="http://schemas.microsoft.com/office/drawing/2014/main" id="{4123A020-193D-438B-80F0-E452F126E2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27838" y="4316413"/>
            <a:ext cx="77788" cy="82550"/>
          </a:xfrm>
          <a:prstGeom prst="ellipse">
            <a:avLst/>
          </a:prstGeom>
          <a:solidFill>
            <a:srgbClr val="9C8847"/>
          </a:solidFill>
          <a:ln w="31750">
            <a:solidFill>
              <a:srgbClr val="9C8847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4" name="Rectangle 204">
            <a:extLst>
              <a:ext uri="{FF2B5EF4-FFF2-40B4-BE49-F238E27FC236}">
                <a16:creationId xmlns:a16="http://schemas.microsoft.com/office/drawing/2014/main" id="{D2441076-1672-4238-9C92-B04EEE1557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70167" y="3542506"/>
            <a:ext cx="882650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UI Ben (GA)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3" name="Oval 206">
            <a:extLst>
              <a:ext uri="{FF2B5EF4-FFF2-40B4-BE49-F238E27FC236}">
                <a16:creationId xmlns:a16="http://schemas.microsoft.com/office/drawing/2014/main" id="{FA34FB18-2E48-4469-8AC1-05986375CC0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18326" y="4435475"/>
            <a:ext cx="82550" cy="77788"/>
          </a:xfrm>
          <a:prstGeom prst="ellipse">
            <a:avLst/>
          </a:prstGeom>
          <a:solidFill>
            <a:srgbClr val="9C8847"/>
          </a:solidFill>
          <a:ln w="31750">
            <a:solidFill>
              <a:srgbClr val="9C8847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" name="Rectangle 207">
            <a:extLst>
              <a:ext uri="{FF2B5EF4-FFF2-40B4-BE49-F238E27FC236}">
                <a16:creationId xmlns:a16="http://schemas.microsoft.com/office/drawing/2014/main" id="{68205912-316D-4DDE-8A57-9A04229C6F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57244" y="2665028"/>
            <a:ext cx="887413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UI Dur (MO)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5" name="Line 208">
            <a:extLst>
              <a:ext uri="{FF2B5EF4-FFF2-40B4-BE49-F238E27FC236}">
                <a16:creationId xmlns:a16="http://schemas.microsoft.com/office/drawing/2014/main" id="{11FB632B-16F1-4AFF-8785-43A68834AFE2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752601" y="1230312"/>
            <a:ext cx="0" cy="4489451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" name="Line 209">
            <a:extLst>
              <a:ext uri="{FF2B5EF4-FFF2-40B4-BE49-F238E27FC236}">
                <a16:creationId xmlns:a16="http://schemas.microsoft.com/office/drawing/2014/main" id="{FD9612CC-8F8D-407E-9BD3-88A1DCA6DE2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57351" y="5568950"/>
            <a:ext cx="95250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" name="Rectangle 210">
            <a:extLst>
              <a:ext uri="{FF2B5EF4-FFF2-40B4-BE49-F238E27FC236}">
                <a16:creationId xmlns:a16="http://schemas.microsoft.com/office/drawing/2014/main" id="{0B89D421-802D-41EE-96B1-82086C17FA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39838" y="5430838"/>
            <a:ext cx="493713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&lt;-1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8" name="Line 211">
            <a:extLst>
              <a:ext uri="{FF2B5EF4-FFF2-40B4-BE49-F238E27FC236}">
                <a16:creationId xmlns:a16="http://schemas.microsoft.com/office/drawing/2014/main" id="{560175BE-7635-4596-938E-5BE69B65017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57351" y="4970463"/>
            <a:ext cx="95250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" name="Rectangle 212">
            <a:extLst>
              <a:ext uri="{FF2B5EF4-FFF2-40B4-BE49-F238E27FC236}">
                <a16:creationId xmlns:a16="http://schemas.microsoft.com/office/drawing/2014/main" id="{A7F74859-D6DA-4FE1-A8B0-0EEA58310F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68438" y="4832350"/>
            <a:ext cx="255588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0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0" name="Line 213">
            <a:extLst>
              <a:ext uri="{FF2B5EF4-FFF2-40B4-BE49-F238E27FC236}">
                <a16:creationId xmlns:a16="http://schemas.microsoft.com/office/drawing/2014/main" id="{330B0663-70A2-43CB-8123-A93DB2C222A5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57351" y="4370388"/>
            <a:ext cx="95250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" name="Rectangle 214">
            <a:extLst>
              <a:ext uri="{FF2B5EF4-FFF2-40B4-BE49-F238E27FC236}">
                <a16:creationId xmlns:a16="http://schemas.microsoft.com/office/drawing/2014/main" id="{89A24396-B236-4E34-976E-1B1C7F0BB0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68438" y="4233863"/>
            <a:ext cx="255588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1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2" name="Line 215">
            <a:extLst>
              <a:ext uri="{FF2B5EF4-FFF2-40B4-BE49-F238E27FC236}">
                <a16:creationId xmlns:a16="http://schemas.microsoft.com/office/drawing/2014/main" id="{FCC767FC-BAE1-4528-87A5-A43D239C6DC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57351" y="3771900"/>
            <a:ext cx="95250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" name="Rectangle 216">
            <a:extLst>
              <a:ext uri="{FF2B5EF4-FFF2-40B4-BE49-F238E27FC236}">
                <a16:creationId xmlns:a16="http://schemas.microsoft.com/office/drawing/2014/main" id="{A4289561-AF52-40A0-B2CD-CE45248762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68438" y="3638550"/>
            <a:ext cx="255588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2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4" name="Line 217">
            <a:extLst>
              <a:ext uri="{FF2B5EF4-FFF2-40B4-BE49-F238E27FC236}">
                <a16:creationId xmlns:a16="http://schemas.microsoft.com/office/drawing/2014/main" id="{5F176719-C344-4E65-99CF-E91074F67EA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57351" y="3173412"/>
            <a:ext cx="95250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" name="Rectangle 218">
            <a:extLst>
              <a:ext uri="{FF2B5EF4-FFF2-40B4-BE49-F238E27FC236}">
                <a16:creationId xmlns:a16="http://schemas.microsoft.com/office/drawing/2014/main" id="{042FC00B-E8D7-4B5F-82AE-8A7DB50F401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68438" y="3040062"/>
            <a:ext cx="255588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3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6" name="Line 219">
            <a:extLst>
              <a:ext uri="{FF2B5EF4-FFF2-40B4-BE49-F238E27FC236}">
                <a16:creationId xmlns:a16="http://schemas.microsoft.com/office/drawing/2014/main" id="{1A1C1E7C-5CDA-43EB-B023-127993A9D2F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57351" y="2573337"/>
            <a:ext cx="95250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7" name="Rectangle 220">
            <a:extLst>
              <a:ext uri="{FF2B5EF4-FFF2-40B4-BE49-F238E27FC236}">
                <a16:creationId xmlns:a16="http://schemas.microsoft.com/office/drawing/2014/main" id="{3D797E09-CC1E-4FAA-B888-9825BA1B33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68438" y="2441575"/>
            <a:ext cx="255588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4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8" name="Line 221">
            <a:extLst>
              <a:ext uri="{FF2B5EF4-FFF2-40B4-BE49-F238E27FC236}">
                <a16:creationId xmlns:a16="http://schemas.microsoft.com/office/drawing/2014/main" id="{B2C7FAAD-AC6B-4502-9A33-6BC3ACAD214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57351" y="1974850"/>
            <a:ext cx="95250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" name="Rectangle 222">
            <a:extLst>
              <a:ext uri="{FF2B5EF4-FFF2-40B4-BE49-F238E27FC236}">
                <a16:creationId xmlns:a16="http://schemas.microsoft.com/office/drawing/2014/main" id="{CE2A0B5E-E23B-4DE0-87C9-BDB98A78D5D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22388" y="1843087"/>
            <a:ext cx="406400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&gt;5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0" name="Line 223">
            <a:extLst>
              <a:ext uri="{FF2B5EF4-FFF2-40B4-BE49-F238E27FC236}">
                <a16:creationId xmlns:a16="http://schemas.microsoft.com/office/drawing/2014/main" id="{F700F6A8-91A8-419F-A0A7-C53BF437915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57351" y="1381125"/>
            <a:ext cx="95250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" name="Rectangle 224">
            <a:extLst>
              <a:ext uri="{FF2B5EF4-FFF2-40B4-BE49-F238E27FC236}">
                <a16:creationId xmlns:a16="http://schemas.microsoft.com/office/drawing/2014/main" id="{50E6BE88-C836-4627-BBBD-9164E4D9BD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31926" y="1243012"/>
            <a:ext cx="0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752" name="Rectangle 225">
            <a:extLst>
              <a:ext uri="{FF2B5EF4-FFF2-40B4-BE49-F238E27FC236}">
                <a16:creationId xmlns:a16="http://schemas.microsoft.com/office/drawing/2014/main" id="{1B9F8204-FC72-49F2-A3B4-CC618F097E13}"/>
              </a:ext>
            </a:extLst>
          </p:cNvPr>
          <p:cNvSpPr>
            <a:spLocks noChangeArrowheads="1"/>
          </p:cNvSpPr>
          <p:nvPr/>
        </p:nvSpPr>
        <p:spPr bwMode="auto">
          <a:xfrm rot="16200000">
            <a:off x="523875" y="3236912"/>
            <a:ext cx="822325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MVPF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754" name="Line 226">
            <a:extLst>
              <a:ext uri="{FF2B5EF4-FFF2-40B4-BE49-F238E27FC236}">
                <a16:creationId xmlns:a16="http://schemas.microsoft.com/office/drawing/2014/main" id="{4F9F47B8-35C9-4B5B-B738-82FF5E5D2275}"/>
              </a:ext>
            </a:extLst>
          </p:cNvPr>
          <p:cNvSpPr>
            <a:spLocks noChangeShapeType="1"/>
          </p:cNvSpPr>
          <p:nvPr/>
        </p:nvSpPr>
        <p:spPr bwMode="auto">
          <a:xfrm>
            <a:off x="1752601" y="5719763"/>
            <a:ext cx="9688513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755" name="Line 227">
            <a:extLst>
              <a:ext uri="{FF2B5EF4-FFF2-40B4-BE49-F238E27FC236}">
                <a16:creationId xmlns:a16="http://schemas.microsoft.com/office/drawing/2014/main" id="{0A6C296D-47AF-4625-9066-D09D81D84782}"/>
              </a:ext>
            </a:extLst>
          </p:cNvPr>
          <p:cNvSpPr>
            <a:spLocks noChangeShapeType="1"/>
          </p:cNvSpPr>
          <p:nvPr/>
        </p:nvSpPr>
        <p:spPr bwMode="auto">
          <a:xfrm>
            <a:off x="1903413" y="5719763"/>
            <a:ext cx="0" cy="90488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756" name="Rectangle 228">
            <a:extLst>
              <a:ext uri="{FF2B5EF4-FFF2-40B4-BE49-F238E27FC236}">
                <a16:creationId xmlns:a16="http://schemas.microsoft.com/office/drawing/2014/main" id="{73FBF44E-ED0B-4751-B41E-512EBA1D034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30388" y="5861050"/>
            <a:ext cx="255588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0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757" name="Line 229">
            <a:extLst>
              <a:ext uri="{FF2B5EF4-FFF2-40B4-BE49-F238E27FC236}">
                <a16:creationId xmlns:a16="http://schemas.microsoft.com/office/drawing/2014/main" id="{50B5BE78-7F49-489E-84C1-66BDE89E1860}"/>
              </a:ext>
            </a:extLst>
          </p:cNvPr>
          <p:cNvSpPr>
            <a:spLocks noChangeShapeType="1"/>
          </p:cNvSpPr>
          <p:nvPr/>
        </p:nvSpPr>
        <p:spPr bwMode="auto">
          <a:xfrm>
            <a:off x="4248151" y="5719763"/>
            <a:ext cx="0" cy="90488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758" name="Rectangle 230">
            <a:extLst>
              <a:ext uri="{FF2B5EF4-FFF2-40B4-BE49-F238E27FC236}">
                <a16:creationId xmlns:a16="http://schemas.microsoft.com/office/drawing/2014/main" id="{F3A04F6F-23A0-4DE3-9057-5F1686AF93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06863" y="5861050"/>
            <a:ext cx="398463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20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760" name="Line 231">
            <a:extLst>
              <a:ext uri="{FF2B5EF4-FFF2-40B4-BE49-F238E27FC236}">
                <a16:creationId xmlns:a16="http://schemas.microsoft.com/office/drawing/2014/main" id="{2A35E680-4FBB-4788-9A3B-292489D5F036}"/>
              </a:ext>
            </a:extLst>
          </p:cNvPr>
          <p:cNvSpPr>
            <a:spLocks noChangeShapeType="1"/>
          </p:cNvSpPr>
          <p:nvPr/>
        </p:nvSpPr>
        <p:spPr bwMode="auto">
          <a:xfrm>
            <a:off x="6594476" y="5719763"/>
            <a:ext cx="0" cy="90488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762" name="Rectangle 232">
            <a:extLst>
              <a:ext uri="{FF2B5EF4-FFF2-40B4-BE49-F238E27FC236}">
                <a16:creationId xmlns:a16="http://schemas.microsoft.com/office/drawing/2014/main" id="{D2495F0C-332C-409B-8674-CF43DFAD31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53188" y="5861050"/>
            <a:ext cx="398463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40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763" name="Line 233">
            <a:extLst>
              <a:ext uri="{FF2B5EF4-FFF2-40B4-BE49-F238E27FC236}">
                <a16:creationId xmlns:a16="http://schemas.microsoft.com/office/drawing/2014/main" id="{307EE72A-D1A7-4E39-A361-4D57919FC9A0}"/>
              </a:ext>
            </a:extLst>
          </p:cNvPr>
          <p:cNvSpPr>
            <a:spLocks noChangeShapeType="1"/>
          </p:cNvSpPr>
          <p:nvPr/>
        </p:nvSpPr>
        <p:spPr bwMode="auto">
          <a:xfrm>
            <a:off x="8943976" y="5719763"/>
            <a:ext cx="0" cy="90488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764" name="Rectangle 234">
            <a:extLst>
              <a:ext uri="{FF2B5EF4-FFF2-40B4-BE49-F238E27FC236}">
                <a16:creationId xmlns:a16="http://schemas.microsoft.com/office/drawing/2014/main" id="{B71A6FF3-B35D-40E6-B09F-3CACD86030D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802688" y="5861050"/>
            <a:ext cx="398463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60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766" name="Line 235">
            <a:extLst>
              <a:ext uri="{FF2B5EF4-FFF2-40B4-BE49-F238E27FC236}">
                <a16:creationId xmlns:a16="http://schemas.microsoft.com/office/drawing/2014/main" id="{8F6139FF-D71A-4355-B114-221E7EBD1361}"/>
              </a:ext>
            </a:extLst>
          </p:cNvPr>
          <p:cNvSpPr>
            <a:spLocks noChangeShapeType="1"/>
          </p:cNvSpPr>
          <p:nvPr/>
        </p:nvSpPr>
        <p:spPr bwMode="auto">
          <a:xfrm>
            <a:off x="11290301" y="5719763"/>
            <a:ext cx="0" cy="90488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768" name="Rectangle 236">
            <a:extLst>
              <a:ext uri="{FF2B5EF4-FFF2-40B4-BE49-F238E27FC236}">
                <a16:creationId xmlns:a16="http://schemas.microsoft.com/office/drawing/2014/main" id="{92EC8F42-E94A-4172-BFE7-69F5D1DFBD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147426" y="5861050"/>
            <a:ext cx="398463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80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769" name="Rectangle 237">
            <a:extLst>
              <a:ext uri="{FF2B5EF4-FFF2-40B4-BE49-F238E27FC236}">
                <a16:creationId xmlns:a16="http://schemas.microsoft.com/office/drawing/2014/main" id="{521A80DB-716E-4178-8FEE-9C27B0DC274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78463" y="6175375"/>
            <a:ext cx="2400300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Age of Beneficiaries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771" name="Rectangle 238">
            <a:extLst>
              <a:ext uri="{FF2B5EF4-FFF2-40B4-BE49-F238E27FC236}">
                <a16:creationId xmlns:a16="http://schemas.microsoft.com/office/drawing/2014/main" id="{352D9925-7F1E-46C2-8B95-DF44E51FFB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02401" y="444500"/>
            <a:ext cx="484188" cy="904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5300" b="0" i="0" u="none" strike="noStrike" cap="none" normalizeH="0" baseline="0">
                <a:ln>
                  <a:noFill/>
                </a:ln>
                <a:solidFill>
                  <a:srgbClr val="1E2D53"/>
                </a:solidFill>
                <a:effectLst/>
                <a:latin typeface="Arial" panose="020B0604020202020204" pitchFamily="34" charset="0"/>
              </a:rPr>
              <a:t> 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92" name="Rectangle 134">
            <a:extLst>
              <a:ext uri="{FF2B5EF4-FFF2-40B4-BE49-F238E27FC236}">
                <a16:creationId xmlns:a16="http://schemas.microsoft.com/office/drawing/2014/main" id="{77A41D71-E70C-4BDF-9AA7-BF6FB8EF44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0520" y="95828"/>
            <a:ext cx="11250591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>
              <a:defRPr/>
            </a:pPr>
            <a:r>
              <a:rPr lang="en-US" sz="2400" b="1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Direct Investments in Children Historically Had Highest MVPFs</a:t>
            </a:r>
            <a:endParaRPr lang="en-US" sz="2400" dirty="0">
              <a:solidFill>
                <a:srgbClr val="00206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pSp>
        <p:nvGrpSpPr>
          <p:cNvPr id="597" name="Group 596">
            <a:extLst>
              <a:ext uri="{FF2B5EF4-FFF2-40B4-BE49-F238E27FC236}">
                <a16:creationId xmlns:a16="http://schemas.microsoft.com/office/drawing/2014/main" id="{77A010DA-ECFD-40D5-BB79-76BFDB6754BA}"/>
              </a:ext>
            </a:extLst>
          </p:cNvPr>
          <p:cNvGrpSpPr/>
          <p:nvPr/>
        </p:nvGrpSpPr>
        <p:grpSpPr>
          <a:xfrm>
            <a:off x="10535317" y="28140"/>
            <a:ext cx="1556863" cy="3259572"/>
            <a:chOff x="7586394" y="0"/>
            <a:chExt cx="1556863" cy="3259572"/>
          </a:xfrm>
        </p:grpSpPr>
        <p:sp>
          <p:nvSpPr>
            <p:cNvPr id="598" name="Rectangle 597">
              <a:extLst>
                <a:ext uri="{FF2B5EF4-FFF2-40B4-BE49-F238E27FC236}">
                  <a16:creationId xmlns:a16="http://schemas.microsoft.com/office/drawing/2014/main" id="{D640C63C-B9CE-4B40-9A1A-D0D1C0049E37}"/>
                </a:ext>
              </a:extLst>
            </p:cNvPr>
            <p:cNvSpPr/>
            <p:nvPr/>
          </p:nvSpPr>
          <p:spPr>
            <a:xfrm>
              <a:off x="7586394" y="0"/>
              <a:ext cx="1556863" cy="3259572"/>
            </a:xfrm>
            <a:prstGeom prst="rect">
              <a:avLst/>
            </a:prstGeom>
            <a:solidFill>
              <a:sysClr val="window" lastClr="FFFFFF"/>
            </a:solidFill>
            <a:ln w="12700" cap="flat" cmpd="sng" algn="ctr">
              <a:solidFill>
                <a:sysClr val="window" lastClr="FFFFFF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80808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599" name="Group 598">
              <a:extLst>
                <a:ext uri="{FF2B5EF4-FFF2-40B4-BE49-F238E27FC236}">
                  <a16:creationId xmlns:a16="http://schemas.microsoft.com/office/drawing/2014/main" id="{E3B855D0-9AB7-4DDF-BE45-BA5ECB6797D8}"/>
                </a:ext>
              </a:extLst>
            </p:cNvPr>
            <p:cNvGrpSpPr/>
            <p:nvPr/>
          </p:nvGrpSpPr>
          <p:grpSpPr>
            <a:xfrm>
              <a:off x="8932632" y="81907"/>
              <a:ext cx="100013" cy="3092451"/>
              <a:chOff x="7856490" y="119972"/>
              <a:chExt cx="100013" cy="3092451"/>
            </a:xfrm>
          </p:grpSpPr>
          <p:sp>
            <p:nvSpPr>
              <p:cNvPr id="615" name="Oval 239">
                <a:extLst>
                  <a:ext uri="{FF2B5EF4-FFF2-40B4-BE49-F238E27FC236}">
                    <a16:creationId xmlns:a16="http://schemas.microsoft.com/office/drawing/2014/main" id="{BC9DC298-317E-4D98-B3B1-117851C67F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56490" y="119972"/>
                <a:ext cx="100013" cy="93663"/>
              </a:xfrm>
              <a:prstGeom prst="ellipse">
                <a:avLst/>
              </a:prstGeom>
              <a:solidFill>
                <a:srgbClr val="6E8E84"/>
              </a:solidFill>
              <a:ln w="22225">
                <a:solidFill>
                  <a:srgbClr val="6E8E84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80808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16" name="Oval 240">
                <a:extLst>
                  <a:ext uri="{FF2B5EF4-FFF2-40B4-BE49-F238E27FC236}">
                    <a16:creationId xmlns:a16="http://schemas.microsoft.com/office/drawing/2014/main" id="{2262879F-79CA-4D1B-AA05-FAEB34E047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56490" y="346985"/>
                <a:ext cx="100013" cy="100013"/>
              </a:xfrm>
              <a:prstGeom prst="ellipse">
                <a:avLst/>
              </a:prstGeom>
              <a:solidFill>
                <a:srgbClr val="90353B"/>
              </a:solidFill>
              <a:ln w="22225">
                <a:solidFill>
                  <a:srgbClr val="90353B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80808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17" name="Oval 241">
                <a:extLst>
                  <a:ext uri="{FF2B5EF4-FFF2-40B4-BE49-F238E27FC236}">
                    <a16:creationId xmlns:a16="http://schemas.microsoft.com/office/drawing/2014/main" id="{95E27812-9161-4F10-BAA4-488E35B49A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56490" y="578760"/>
                <a:ext cx="100013" cy="95250"/>
              </a:xfrm>
              <a:prstGeom prst="ellipse">
                <a:avLst/>
              </a:prstGeom>
              <a:solidFill>
                <a:srgbClr val="55752F"/>
              </a:solidFill>
              <a:ln w="22225">
                <a:solidFill>
                  <a:srgbClr val="55752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80808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18" name="Oval 242">
                <a:extLst>
                  <a:ext uri="{FF2B5EF4-FFF2-40B4-BE49-F238E27FC236}">
                    <a16:creationId xmlns:a16="http://schemas.microsoft.com/office/drawing/2014/main" id="{67FC4E0C-F289-4288-89B9-EC6F5D46F7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56490" y="812122"/>
                <a:ext cx="100013" cy="93663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80808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19" name="Oval 243">
                <a:extLst>
                  <a:ext uri="{FF2B5EF4-FFF2-40B4-BE49-F238E27FC236}">
                    <a16:creationId xmlns:a16="http://schemas.microsoft.com/office/drawing/2014/main" id="{97BFE43F-8DFA-489B-928A-FBA1EE77F7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56490" y="1039135"/>
                <a:ext cx="100013" cy="100013"/>
              </a:xfrm>
              <a:prstGeom prst="ellipse">
                <a:avLst/>
              </a:prstGeom>
              <a:solidFill>
                <a:srgbClr val="C10534"/>
              </a:solidFill>
              <a:ln w="22225">
                <a:solidFill>
                  <a:srgbClr val="C10534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80808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20" name="Oval 244">
                <a:extLst>
                  <a:ext uri="{FF2B5EF4-FFF2-40B4-BE49-F238E27FC236}">
                    <a16:creationId xmlns:a16="http://schemas.microsoft.com/office/drawing/2014/main" id="{42823AEF-0798-47F5-A284-BAD035D5B4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56490" y="1272497"/>
                <a:ext cx="100013" cy="93663"/>
              </a:xfrm>
              <a:prstGeom prst="ellipse">
                <a:avLst/>
              </a:prstGeom>
              <a:solidFill>
                <a:srgbClr val="938DD2"/>
              </a:solidFill>
              <a:ln w="22225">
                <a:solidFill>
                  <a:srgbClr val="938DD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80808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21" name="Oval 245">
                <a:extLst>
                  <a:ext uri="{FF2B5EF4-FFF2-40B4-BE49-F238E27FC236}">
                    <a16:creationId xmlns:a16="http://schemas.microsoft.com/office/drawing/2014/main" id="{EA5AE6AC-70A4-45D1-9F4B-99AEE874B5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56490" y="1499510"/>
                <a:ext cx="100013" cy="100013"/>
              </a:xfrm>
              <a:prstGeom prst="ellipse">
                <a:avLst/>
              </a:prstGeom>
              <a:solidFill>
                <a:srgbClr val="CAC27E"/>
              </a:solidFill>
              <a:ln w="22225">
                <a:solidFill>
                  <a:srgbClr val="CAC27E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80808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22" name="Oval 246">
                <a:extLst>
                  <a:ext uri="{FF2B5EF4-FFF2-40B4-BE49-F238E27FC236}">
                    <a16:creationId xmlns:a16="http://schemas.microsoft.com/office/drawing/2014/main" id="{5589DC5F-8068-47C6-AE9F-CF62AB6ACD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56490" y="1732872"/>
                <a:ext cx="100013" cy="98425"/>
              </a:xfrm>
              <a:prstGeom prst="ellipse">
                <a:avLst/>
              </a:prstGeom>
              <a:solidFill>
                <a:srgbClr val="7B92A8"/>
              </a:solidFill>
              <a:ln w="22225">
                <a:solidFill>
                  <a:srgbClr val="7B92A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80808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23" name="Oval 247">
                <a:extLst>
                  <a:ext uri="{FF2B5EF4-FFF2-40B4-BE49-F238E27FC236}">
                    <a16:creationId xmlns:a16="http://schemas.microsoft.com/office/drawing/2014/main" id="{1FABA204-87EE-495B-AE4C-43ECC6D2A6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56490" y="1964647"/>
                <a:ext cx="100013" cy="95250"/>
              </a:xfrm>
              <a:prstGeom prst="ellipse">
                <a:avLst/>
              </a:prstGeom>
              <a:solidFill>
                <a:srgbClr val="2D6D66"/>
              </a:solidFill>
              <a:ln w="22225">
                <a:solidFill>
                  <a:srgbClr val="2D6D6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80808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24" name="Oval 248">
                <a:extLst>
                  <a:ext uri="{FF2B5EF4-FFF2-40B4-BE49-F238E27FC236}">
                    <a16:creationId xmlns:a16="http://schemas.microsoft.com/office/drawing/2014/main" id="{76F8EBE2-3B27-4DF2-AC11-72BF7224BA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56490" y="2191660"/>
                <a:ext cx="100013" cy="100013"/>
              </a:xfrm>
              <a:prstGeom prst="ellipse">
                <a:avLst/>
              </a:prstGeom>
              <a:solidFill>
                <a:srgbClr val="A0522D"/>
              </a:solidFill>
              <a:ln w="22225">
                <a:solidFill>
                  <a:srgbClr val="A0522D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80808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25" name="Oval 249">
                <a:extLst>
                  <a:ext uri="{FF2B5EF4-FFF2-40B4-BE49-F238E27FC236}">
                    <a16:creationId xmlns:a16="http://schemas.microsoft.com/office/drawing/2014/main" id="{83BC4F7D-CC84-4264-A045-A80815D903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56490" y="2425022"/>
                <a:ext cx="100013" cy="93663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80808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26" name="Oval 250">
                <a:extLst>
                  <a:ext uri="{FF2B5EF4-FFF2-40B4-BE49-F238E27FC236}">
                    <a16:creationId xmlns:a16="http://schemas.microsoft.com/office/drawing/2014/main" id="{CF9926FF-8F1B-4749-93F7-A1B69F8B49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56490" y="2658385"/>
                <a:ext cx="100013" cy="93663"/>
              </a:xfrm>
              <a:prstGeom prst="ellipse">
                <a:avLst/>
              </a:prstGeom>
              <a:solidFill>
                <a:srgbClr val="FFD200"/>
              </a:solidFill>
              <a:ln w="22225">
                <a:solidFill>
                  <a:srgbClr val="FFD2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80808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27" name="Oval 251">
                <a:extLst>
                  <a:ext uri="{FF2B5EF4-FFF2-40B4-BE49-F238E27FC236}">
                    <a16:creationId xmlns:a16="http://schemas.microsoft.com/office/drawing/2014/main" id="{84101614-7293-42FA-83A8-5FE829CF26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56490" y="2885397"/>
                <a:ext cx="100013" cy="100013"/>
              </a:xfrm>
              <a:prstGeom prst="ellipse">
                <a:avLst/>
              </a:prstGeom>
              <a:solidFill>
                <a:srgbClr val="BFA19C"/>
              </a:solidFill>
              <a:ln w="22225">
                <a:solidFill>
                  <a:srgbClr val="BFA19C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80808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28" name="Oval 252">
                <a:extLst>
                  <a:ext uri="{FF2B5EF4-FFF2-40B4-BE49-F238E27FC236}">
                    <a16:creationId xmlns:a16="http://schemas.microsoft.com/office/drawing/2014/main" id="{A233F2E3-430E-4AB6-B890-9ABABD9DE5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56490" y="3118760"/>
                <a:ext cx="100013" cy="93663"/>
              </a:xfrm>
              <a:prstGeom prst="ellipse">
                <a:avLst/>
              </a:prstGeom>
              <a:solidFill>
                <a:srgbClr val="9C8847"/>
              </a:solidFill>
              <a:ln w="22225">
                <a:solidFill>
                  <a:srgbClr val="9C8847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808080"/>
                  </a:solidFill>
                  <a:effectLst/>
                  <a:uLnTx/>
                  <a:uFillTx/>
                </a:endParaRPr>
              </a:p>
            </p:txBody>
          </p:sp>
        </p:grpSp>
        <p:grpSp>
          <p:nvGrpSpPr>
            <p:cNvPr id="600" name="Group 599">
              <a:extLst>
                <a:ext uri="{FF2B5EF4-FFF2-40B4-BE49-F238E27FC236}">
                  <a16:creationId xmlns:a16="http://schemas.microsoft.com/office/drawing/2014/main" id="{5ACF7FD4-92AF-4025-88FD-59317CE6E6D5}"/>
                </a:ext>
              </a:extLst>
            </p:cNvPr>
            <p:cNvGrpSpPr/>
            <p:nvPr/>
          </p:nvGrpSpPr>
          <p:grpSpPr>
            <a:xfrm>
              <a:off x="7659869" y="33792"/>
              <a:ext cx="1202253" cy="3174414"/>
              <a:chOff x="7906496" y="91397"/>
              <a:chExt cx="1202253" cy="3174414"/>
            </a:xfrm>
          </p:grpSpPr>
          <p:sp>
            <p:nvSpPr>
              <p:cNvPr id="601" name="Rectangle 253">
                <a:extLst>
                  <a:ext uri="{FF2B5EF4-FFF2-40B4-BE49-F238E27FC236}">
                    <a16:creationId xmlns:a16="http://schemas.microsoft.com/office/drawing/2014/main" id="{8CF04F0C-2531-4C97-80D3-658C9FFF81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097253" y="91397"/>
                <a:ext cx="963405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808080"/>
                    </a:solidFill>
                    <a:effectLst/>
                    <a:uLnTx/>
                    <a:uFillTx/>
                    <a:latin typeface="Arial" panose="020B0604020202020204" pitchFamily="34" charset="0"/>
                  </a:rPr>
                  <a:t>Cash Transfers</a:t>
                </a:r>
                <a:endParaRPr kumimoji="0" lang="en-US" alt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808080"/>
                  </a:solidFill>
                  <a:effectLst/>
                  <a:uLnTx/>
                  <a:uFillTx/>
                  <a:latin typeface="Arial" panose="020B0604020202020204" pitchFamily="34" charset="0"/>
                </a:endParaRPr>
              </a:p>
            </p:txBody>
          </p:sp>
          <p:sp>
            <p:nvSpPr>
              <p:cNvPr id="602" name="Rectangle 254">
                <a:extLst>
                  <a:ext uri="{FF2B5EF4-FFF2-40B4-BE49-F238E27FC236}">
                    <a16:creationId xmlns:a16="http://schemas.microsoft.com/office/drawing/2014/main" id="{EF66BAA3-79E5-461D-ABF2-4BE300C622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070002" y="324760"/>
                <a:ext cx="990656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808080"/>
                    </a:solidFill>
                    <a:effectLst/>
                    <a:uLnTx/>
                    <a:uFillTx/>
                    <a:latin typeface="Arial" panose="020B0604020202020204" pitchFamily="34" charset="0"/>
                  </a:rPr>
                  <a:t>Child Education</a:t>
                </a:r>
                <a:endParaRPr kumimoji="0" lang="en-US" alt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808080"/>
                  </a:solidFill>
                  <a:effectLst/>
                  <a:uLnTx/>
                  <a:uFillTx/>
                  <a:latin typeface="Arial" panose="020B0604020202020204" pitchFamily="34" charset="0"/>
                </a:endParaRPr>
              </a:p>
            </p:txBody>
          </p:sp>
          <p:sp>
            <p:nvSpPr>
              <p:cNvPr id="603" name="Rectangle 255">
                <a:extLst>
                  <a:ext uri="{FF2B5EF4-FFF2-40B4-BE49-F238E27FC236}">
                    <a16:creationId xmlns:a16="http://schemas.microsoft.com/office/drawing/2014/main" id="{B25464A7-2789-425C-AB08-66E8CACFD5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219081" y="556535"/>
                <a:ext cx="841577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808080"/>
                    </a:solidFill>
                    <a:effectLst/>
                    <a:uLnTx/>
                    <a:uFillTx/>
                    <a:latin typeface="Arial" panose="020B0604020202020204" pitchFamily="34" charset="0"/>
                  </a:rPr>
                  <a:t>College Adult</a:t>
                </a: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808080"/>
                  </a:solidFill>
                  <a:effectLst/>
                  <a:uLnTx/>
                  <a:uFillTx/>
                  <a:latin typeface="Arial" panose="020B0604020202020204" pitchFamily="34" charset="0"/>
                </a:endParaRPr>
              </a:p>
            </p:txBody>
          </p:sp>
          <p:sp>
            <p:nvSpPr>
              <p:cNvPr id="604" name="Rectangle 256">
                <a:extLst>
                  <a:ext uri="{FF2B5EF4-FFF2-40B4-BE49-F238E27FC236}">
                    <a16:creationId xmlns:a16="http://schemas.microsoft.com/office/drawing/2014/main" id="{281AB532-8B5E-4DDC-8F76-3A25EB092D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265569" y="785135"/>
                <a:ext cx="843180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808080"/>
                    </a:solidFill>
                    <a:effectLst/>
                    <a:uLnTx/>
                    <a:uFillTx/>
                    <a:latin typeface="Arial" panose="020B0604020202020204" pitchFamily="34" charset="0"/>
                  </a:rPr>
                  <a:t>College Child</a:t>
                </a: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808080"/>
                  </a:solidFill>
                  <a:effectLst/>
                  <a:uLnTx/>
                  <a:uFillTx/>
                  <a:latin typeface="Arial" panose="020B0604020202020204" pitchFamily="34" charset="0"/>
                </a:endParaRPr>
              </a:p>
            </p:txBody>
          </p:sp>
          <p:sp>
            <p:nvSpPr>
              <p:cNvPr id="605" name="Rectangle 257">
                <a:extLst>
                  <a:ext uri="{FF2B5EF4-FFF2-40B4-BE49-F238E27FC236}">
                    <a16:creationId xmlns:a16="http://schemas.microsoft.com/office/drawing/2014/main" id="{948F59A5-8B62-457C-ABBE-2E6CD43FC8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261854" y="1016910"/>
                <a:ext cx="831959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808080"/>
                    </a:solidFill>
                    <a:effectLst/>
                    <a:uLnTx/>
                    <a:uFillTx/>
                    <a:latin typeface="Arial" panose="020B0604020202020204" pitchFamily="34" charset="0"/>
                  </a:rPr>
                  <a:t>Disability Ins.</a:t>
                </a: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808080"/>
                  </a:solidFill>
                  <a:effectLst/>
                  <a:uLnTx/>
                  <a:uFillTx/>
                  <a:latin typeface="Arial" panose="020B0604020202020204" pitchFamily="34" charset="0"/>
                </a:endParaRPr>
              </a:p>
            </p:txBody>
          </p:sp>
          <p:sp>
            <p:nvSpPr>
              <p:cNvPr id="606" name="Rectangle 258">
                <a:extLst>
                  <a:ext uri="{FF2B5EF4-FFF2-40B4-BE49-F238E27FC236}">
                    <a16:creationId xmlns:a16="http://schemas.microsoft.com/office/drawing/2014/main" id="{33765690-033F-4135-A805-2E0FDEAA20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291217" y="1250272"/>
                <a:ext cx="769441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808080"/>
                    </a:solidFill>
                    <a:effectLst/>
                    <a:uLnTx/>
                    <a:uFillTx/>
                    <a:latin typeface="Arial" panose="020B0604020202020204" pitchFamily="34" charset="0"/>
                  </a:rPr>
                  <a:t>Health Adult</a:t>
                </a: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808080"/>
                  </a:solidFill>
                  <a:effectLst/>
                  <a:uLnTx/>
                  <a:uFillTx/>
                  <a:latin typeface="Arial" panose="020B0604020202020204" pitchFamily="34" charset="0"/>
                </a:endParaRPr>
              </a:p>
            </p:txBody>
          </p:sp>
          <p:sp>
            <p:nvSpPr>
              <p:cNvPr id="607" name="Rectangle 259">
                <a:extLst>
                  <a:ext uri="{FF2B5EF4-FFF2-40B4-BE49-F238E27FC236}">
                    <a16:creationId xmlns:a16="http://schemas.microsoft.com/office/drawing/2014/main" id="{DEA520DE-634D-424A-9BB9-B1DF352E57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289613" y="1477285"/>
                <a:ext cx="771045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808080"/>
                    </a:solidFill>
                    <a:effectLst/>
                    <a:uLnTx/>
                    <a:uFillTx/>
                    <a:latin typeface="Arial" panose="020B0604020202020204" pitchFamily="34" charset="0"/>
                  </a:rPr>
                  <a:t>Health Child</a:t>
                </a:r>
                <a:endParaRPr kumimoji="0" lang="en-US" alt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808080"/>
                  </a:solidFill>
                  <a:effectLst/>
                  <a:uLnTx/>
                  <a:uFillTx/>
                  <a:latin typeface="Arial" panose="020B0604020202020204" pitchFamily="34" charset="0"/>
                </a:endParaRPr>
              </a:p>
            </p:txBody>
          </p:sp>
          <p:sp>
            <p:nvSpPr>
              <p:cNvPr id="608" name="Rectangle 260">
                <a:extLst>
                  <a:ext uri="{FF2B5EF4-FFF2-40B4-BE49-F238E27FC236}">
                    <a16:creationId xmlns:a16="http://schemas.microsoft.com/office/drawing/2014/main" id="{A54058C0-3746-4C05-875C-90506777AD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906496" y="1703232"/>
                <a:ext cx="1154162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808080"/>
                    </a:solidFill>
                    <a:effectLst/>
                    <a:uLnTx/>
                    <a:uFillTx/>
                    <a:latin typeface="Arial" panose="020B0604020202020204" pitchFamily="34" charset="0"/>
                  </a:rPr>
                  <a:t>Housing Vouchers</a:t>
                </a: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808080"/>
                  </a:solidFill>
                  <a:effectLst/>
                  <a:uLnTx/>
                  <a:uFillTx/>
                  <a:latin typeface="Arial" panose="020B0604020202020204" pitchFamily="34" charset="0"/>
                </a:endParaRPr>
              </a:p>
            </p:txBody>
          </p:sp>
          <p:sp>
            <p:nvSpPr>
              <p:cNvPr id="609" name="Rectangle 261">
                <a:extLst>
                  <a:ext uri="{FF2B5EF4-FFF2-40B4-BE49-F238E27FC236}">
                    <a16:creationId xmlns:a16="http://schemas.microsoft.com/office/drawing/2014/main" id="{20B0CFF2-7D3E-4D50-B6A8-90FB17F3F4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283201" y="1937660"/>
                <a:ext cx="777457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808080"/>
                    </a:solidFill>
                    <a:effectLst/>
                    <a:uLnTx/>
                    <a:uFillTx/>
                    <a:latin typeface="Arial" panose="020B0604020202020204" pitchFamily="34" charset="0"/>
                  </a:rPr>
                  <a:t>Job Training</a:t>
                </a: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808080"/>
                  </a:solidFill>
                  <a:effectLst/>
                  <a:uLnTx/>
                  <a:uFillTx/>
                  <a:latin typeface="Arial" panose="020B0604020202020204" pitchFamily="34" charset="0"/>
                </a:endParaRPr>
              </a:p>
            </p:txBody>
          </p:sp>
          <p:sp>
            <p:nvSpPr>
              <p:cNvPr id="610" name="Rectangle 262">
                <a:extLst>
                  <a:ext uri="{FF2B5EF4-FFF2-40B4-BE49-F238E27FC236}">
                    <a16:creationId xmlns:a16="http://schemas.microsoft.com/office/drawing/2014/main" id="{D84C7461-9753-463A-8588-65B5E27BC3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748072" y="2169435"/>
                <a:ext cx="312586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808080"/>
                    </a:solidFill>
                    <a:effectLst/>
                    <a:uLnTx/>
                    <a:uFillTx/>
                    <a:latin typeface="Arial" panose="020B0604020202020204" pitchFamily="34" charset="0"/>
                  </a:rPr>
                  <a:t>MTO</a:t>
                </a: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808080"/>
                  </a:solidFill>
                  <a:effectLst/>
                  <a:uLnTx/>
                  <a:uFillTx/>
                  <a:latin typeface="Arial" panose="020B0604020202020204" pitchFamily="34" charset="0"/>
                </a:endParaRPr>
              </a:p>
            </p:txBody>
          </p:sp>
          <p:sp>
            <p:nvSpPr>
              <p:cNvPr id="611" name="Rectangle 263">
                <a:extLst>
                  <a:ext uri="{FF2B5EF4-FFF2-40B4-BE49-F238E27FC236}">
                    <a16:creationId xmlns:a16="http://schemas.microsoft.com/office/drawing/2014/main" id="{A78BF700-70DD-473D-8773-6523C3A496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534873" y="2402797"/>
                <a:ext cx="525785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808080"/>
                    </a:solidFill>
                    <a:effectLst/>
                    <a:uLnTx/>
                    <a:uFillTx/>
                    <a:latin typeface="Arial" panose="020B0604020202020204" pitchFamily="34" charset="0"/>
                  </a:rPr>
                  <a:t>Nutrition</a:t>
                </a:r>
                <a:endParaRPr kumimoji="0" lang="en-US" alt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808080"/>
                  </a:solidFill>
                  <a:effectLst/>
                  <a:uLnTx/>
                  <a:uFillTx/>
                  <a:latin typeface="Arial" panose="020B0604020202020204" pitchFamily="34" charset="0"/>
                </a:endParaRPr>
              </a:p>
            </p:txBody>
          </p:sp>
          <p:sp>
            <p:nvSpPr>
              <p:cNvPr id="612" name="Rectangle 264">
                <a:extLst>
                  <a:ext uri="{FF2B5EF4-FFF2-40B4-BE49-F238E27FC236}">
                    <a16:creationId xmlns:a16="http://schemas.microsoft.com/office/drawing/2014/main" id="{871A00E3-74E7-4B5C-AE97-D5776E034F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127135" y="2629536"/>
                <a:ext cx="953787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808080"/>
                    </a:solidFill>
                    <a:effectLst/>
                    <a:uLnTx/>
                    <a:uFillTx/>
                    <a:latin typeface="Arial" panose="020B0604020202020204" pitchFamily="34" charset="0"/>
                  </a:rPr>
                  <a:t>Supp. Sec. Inc.</a:t>
                </a: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808080"/>
                  </a:solidFill>
                  <a:effectLst/>
                  <a:uLnTx/>
                  <a:uFillTx/>
                  <a:latin typeface="Arial" panose="020B0604020202020204" pitchFamily="34" charset="0"/>
                </a:endParaRPr>
              </a:p>
            </p:txBody>
          </p:sp>
          <p:sp>
            <p:nvSpPr>
              <p:cNvPr id="613" name="Rectangle 265">
                <a:extLst>
                  <a:ext uri="{FF2B5EF4-FFF2-40B4-BE49-F238E27FC236}">
                    <a16:creationId xmlns:a16="http://schemas.microsoft.com/office/drawing/2014/main" id="{1A982A72-AD8E-4856-AACE-DCB57AF23D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393809" y="2863172"/>
                <a:ext cx="666849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808080"/>
                    </a:solidFill>
                    <a:effectLst/>
                    <a:uLnTx/>
                    <a:uFillTx/>
                    <a:latin typeface="Arial" panose="020B0604020202020204" pitchFamily="34" charset="0"/>
                  </a:rPr>
                  <a:t>Top Taxes</a:t>
                </a: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808080"/>
                  </a:solidFill>
                  <a:effectLst/>
                  <a:uLnTx/>
                  <a:uFillTx/>
                  <a:latin typeface="Arial" panose="020B0604020202020204" pitchFamily="34" charset="0"/>
                </a:endParaRPr>
              </a:p>
            </p:txBody>
          </p:sp>
          <p:sp>
            <p:nvSpPr>
              <p:cNvPr id="614" name="Rectangle 266">
                <a:extLst>
                  <a:ext uri="{FF2B5EF4-FFF2-40B4-BE49-F238E27FC236}">
                    <a16:creationId xmlns:a16="http://schemas.microsoft.com/office/drawing/2014/main" id="{8EEDAF56-6541-4605-A227-EA2489D205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335592" y="3096534"/>
                <a:ext cx="758221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lang="en-US" altLang="en-US" sz="1100" kern="0" dirty="0" err="1">
                    <a:solidFill>
                      <a:srgbClr val="808080"/>
                    </a:solidFill>
                  </a:rPr>
                  <a:t>Unemp</a:t>
                </a:r>
                <a:r>
                  <a:rPr lang="en-US" altLang="en-US" sz="1100" kern="0" dirty="0">
                    <a:solidFill>
                      <a:srgbClr val="808080"/>
                    </a:solidFill>
                  </a:rPr>
                  <a:t>. Ins.</a:t>
                </a: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808080"/>
                  </a:solidFill>
                  <a:effectLst/>
                  <a:uLnTx/>
                  <a:uFillTx/>
                  <a:latin typeface="Arial" panose="020B0604020202020204" pitchFamily="34" charset="0"/>
                </a:endParaRPr>
              </a:p>
            </p:txBody>
          </p:sp>
        </p:grpSp>
      </p:grpSp>
      <p:grpSp>
        <p:nvGrpSpPr>
          <p:cNvPr id="629" name="Group 628">
            <a:extLst>
              <a:ext uri="{FF2B5EF4-FFF2-40B4-BE49-F238E27FC236}">
                <a16:creationId xmlns:a16="http://schemas.microsoft.com/office/drawing/2014/main" id="{DE1DA0E6-DC9A-4303-B7E6-101656FDEBA6}"/>
              </a:ext>
            </a:extLst>
          </p:cNvPr>
          <p:cNvGrpSpPr/>
          <p:nvPr/>
        </p:nvGrpSpPr>
        <p:grpSpPr>
          <a:xfrm>
            <a:off x="1398052" y="1174749"/>
            <a:ext cx="599024" cy="616982"/>
            <a:chOff x="1398052" y="1174749"/>
            <a:chExt cx="599024" cy="616982"/>
          </a:xfrm>
        </p:grpSpPr>
        <p:sp>
          <p:nvSpPr>
            <p:cNvPr id="630" name="Rectangle 629">
              <a:extLst>
                <a:ext uri="{FF2B5EF4-FFF2-40B4-BE49-F238E27FC236}">
                  <a16:creationId xmlns:a16="http://schemas.microsoft.com/office/drawing/2014/main" id="{7E73C364-7156-4EA3-827A-1CAFA1654EBF}"/>
                </a:ext>
              </a:extLst>
            </p:cNvPr>
            <p:cNvSpPr/>
            <p:nvPr/>
          </p:nvSpPr>
          <p:spPr>
            <a:xfrm>
              <a:off x="1468438" y="1508125"/>
              <a:ext cx="528638" cy="283606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grpSp>
          <p:nvGrpSpPr>
            <p:cNvPr id="631" name="Group 630">
              <a:extLst>
                <a:ext uri="{FF2B5EF4-FFF2-40B4-BE49-F238E27FC236}">
                  <a16:creationId xmlns:a16="http://schemas.microsoft.com/office/drawing/2014/main" id="{A0163746-6B61-4323-BC5F-F3ECB8C869E6}"/>
                </a:ext>
              </a:extLst>
            </p:cNvPr>
            <p:cNvGrpSpPr/>
            <p:nvPr/>
          </p:nvGrpSpPr>
          <p:grpSpPr>
            <a:xfrm>
              <a:off x="1674813" y="1573079"/>
              <a:ext cx="166687" cy="149224"/>
              <a:chOff x="1462882" y="1471634"/>
              <a:chExt cx="166687" cy="149224"/>
            </a:xfrm>
          </p:grpSpPr>
          <p:cxnSp>
            <p:nvCxnSpPr>
              <p:cNvPr id="633" name="Straight Connector 632">
                <a:extLst>
                  <a:ext uri="{FF2B5EF4-FFF2-40B4-BE49-F238E27FC236}">
                    <a16:creationId xmlns:a16="http://schemas.microsoft.com/office/drawing/2014/main" id="{0EBCB9F6-0DAF-4086-8ABF-E4BA8F45B664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546225" y="1512888"/>
                <a:ext cx="0" cy="60326"/>
              </a:xfrm>
              <a:prstGeom prst="line">
                <a:avLst/>
              </a:prstGeom>
              <a:ln w="3810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34" name="Straight Connector 633">
                <a:extLst>
                  <a:ext uri="{FF2B5EF4-FFF2-40B4-BE49-F238E27FC236}">
                    <a16:creationId xmlns:a16="http://schemas.microsoft.com/office/drawing/2014/main" id="{C934CA65-577D-43EE-83D5-927286B45F96}"/>
                  </a:ext>
                </a:extLst>
              </p:cNvPr>
              <p:cNvCxnSpPr/>
              <p:nvPr/>
            </p:nvCxnSpPr>
            <p:spPr>
              <a:xfrm flipV="1">
                <a:off x="1462882" y="1471634"/>
                <a:ext cx="166687" cy="83364"/>
              </a:xfrm>
              <a:prstGeom prst="line">
                <a:avLst/>
              </a:prstGeom>
              <a:ln w="19050">
                <a:solidFill>
                  <a:srgbClr val="80808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35" name="Straight Connector 634">
                <a:extLst>
                  <a:ext uri="{FF2B5EF4-FFF2-40B4-BE49-F238E27FC236}">
                    <a16:creationId xmlns:a16="http://schemas.microsoft.com/office/drawing/2014/main" id="{524BC289-DDD9-4857-8A93-8A8D7E1B0324}"/>
                  </a:ext>
                </a:extLst>
              </p:cNvPr>
              <p:cNvCxnSpPr/>
              <p:nvPr/>
            </p:nvCxnSpPr>
            <p:spPr>
              <a:xfrm flipV="1">
                <a:off x="1462882" y="1537494"/>
                <a:ext cx="166687" cy="83364"/>
              </a:xfrm>
              <a:prstGeom prst="line">
                <a:avLst/>
              </a:prstGeom>
              <a:ln w="19050">
                <a:solidFill>
                  <a:srgbClr val="80808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632" name="Rectangle 176">
              <a:extLst>
                <a:ext uri="{FF2B5EF4-FFF2-40B4-BE49-F238E27FC236}">
                  <a16:creationId xmlns:a16="http://schemas.microsoft.com/office/drawing/2014/main" id="{81A95933-3A48-4FCA-8446-64484DBE5A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98052" y="1174749"/>
              <a:ext cx="219612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80808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+mn-cs"/>
                </a:rPr>
                <a:t>∞</a:t>
              </a: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80808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</p:grpSp>
      <p:sp>
        <p:nvSpPr>
          <p:cNvPr id="2815" name="Rectangle 34">
            <a:extLst>
              <a:ext uri="{FF2B5EF4-FFF2-40B4-BE49-F238E27FC236}">
                <a16:creationId xmlns:a16="http://schemas.microsoft.com/office/drawing/2014/main" id="{F6AD4D46-9CA8-4477-A4B1-8730A90F59F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66901" y="1682750"/>
            <a:ext cx="1111250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Perry Preschool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cxnSp>
        <p:nvCxnSpPr>
          <p:cNvPr id="356" name="Straight Connector 355">
            <a:extLst>
              <a:ext uri="{FF2B5EF4-FFF2-40B4-BE49-F238E27FC236}">
                <a16:creationId xmlns:a16="http://schemas.microsoft.com/office/drawing/2014/main" id="{EEE52776-4E98-4638-B044-78B6B1FC2CA9}"/>
              </a:ext>
            </a:extLst>
          </p:cNvPr>
          <p:cNvCxnSpPr>
            <a:cxnSpLocks/>
          </p:cNvCxnSpPr>
          <p:nvPr/>
        </p:nvCxnSpPr>
        <p:spPr>
          <a:xfrm flipH="1">
            <a:off x="2124076" y="2049972"/>
            <a:ext cx="44117" cy="85216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39" name="Straight Connector 638">
            <a:extLst>
              <a:ext uri="{FF2B5EF4-FFF2-40B4-BE49-F238E27FC236}">
                <a16:creationId xmlns:a16="http://schemas.microsoft.com/office/drawing/2014/main" id="{BEAFA70B-4F7D-427D-AFB2-692F3A892D70}"/>
              </a:ext>
            </a:extLst>
          </p:cNvPr>
          <p:cNvCxnSpPr>
            <a:cxnSpLocks/>
          </p:cNvCxnSpPr>
          <p:nvPr/>
        </p:nvCxnSpPr>
        <p:spPr>
          <a:xfrm>
            <a:off x="2285041" y="1852569"/>
            <a:ext cx="56690" cy="57970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41" name="Straight Connector 640">
            <a:extLst>
              <a:ext uri="{FF2B5EF4-FFF2-40B4-BE49-F238E27FC236}">
                <a16:creationId xmlns:a16="http://schemas.microsoft.com/office/drawing/2014/main" id="{0AA455CE-33AF-4A7E-8B15-195796184C4F}"/>
              </a:ext>
            </a:extLst>
          </p:cNvPr>
          <p:cNvCxnSpPr>
            <a:cxnSpLocks/>
          </p:cNvCxnSpPr>
          <p:nvPr/>
        </p:nvCxnSpPr>
        <p:spPr>
          <a:xfrm flipV="1">
            <a:off x="2909889" y="2052637"/>
            <a:ext cx="2896" cy="116460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45" name="Straight Connector 644">
            <a:extLst>
              <a:ext uri="{FF2B5EF4-FFF2-40B4-BE49-F238E27FC236}">
                <a16:creationId xmlns:a16="http://schemas.microsoft.com/office/drawing/2014/main" id="{9B23F794-5318-42DC-BA7B-BFAB202EA49E}"/>
              </a:ext>
            </a:extLst>
          </p:cNvPr>
          <p:cNvCxnSpPr>
            <a:cxnSpLocks/>
          </p:cNvCxnSpPr>
          <p:nvPr/>
        </p:nvCxnSpPr>
        <p:spPr>
          <a:xfrm flipH="1" flipV="1">
            <a:off x="1815447" y="1128426"/>
            <a:ext cx="70644" cy="178879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47" name="Straight Connector 646">
            <a:extLst>
              <a:ext uri="{FF2B5EF4-FFF2-40B4-BE49-F238E27FC236}">
                <a16:creationId xmlns:a16="http://schemas.microsoft.com/office/drawing/2014/main" id="{660C3F85-6BC9-4BAD-A208-CD4C94F76904}"/>
              </a:ext>
            </a:extLst>
          </p:cNvPr>
          <p:cNvCxnSpPr>
            <a:cxnSpLocks/>
          </p:cNvCxnSpPr>
          <p:nvPr/>
        </p:nvCxnSpPr>
        <p:spPr>
          <a:xfrm flipH="1" flipV="1">
            <a:off x="3600451" y="1889125"/>
            <a:ext cx="66020" cy="50659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49" name="Straight Connector 648">
            <a:extLst>
              <a:ext uri="{FF2B5EF4-FFF2-40B4-BE49-F238E27FC236}">
                <a16:creationId xmlns:a16="http://schemas.microsoft.com/office/drawing/2014/main" id="{7D2D0841-3C8F-4B46-BD8E-B0EFF168F416}"/>
              </a:ext>
            </a:extLst>
          </p:cNvPr>
          <p:cNvCxnSpPr>
            <a:cxnSpLocks/>
          </p:cNvCxnSpPr>
          <p:nvPr/>
        </p:nvCxnSpPr>
        <p:spPr>
          <a:xfrm flipH="1" flipV="1">
            <a:off x="4278313" y="3400266"/>
            <a:ext cx="64474" cy="81121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53" name="Straight Connector 652">
            <a:extLst>
              <a:ext uri="{FF2B5EF4-FFF2-40B4-BE49-F238E27FC236}">
                <a16:creationId xmlns:a16="http://schemas.microsoft.com/office/drawing/2014/main" id="{CCC57DDE-C33C-40C1-9A1D-E2251F33FA90}"/>
              </a:ext>
            </a:extLst>
          </p:cNvPr>
          <p:cNvCxnSpPr>
            <a:cxnSpLocks/>
          </p:cNvCxnSpPr>
          <p:nvPr/>
        </p:nvCxnSpPr>
        <p:spPr>
          <a:xfrm flipH="1" flipV="1">
            <a:off x="4851645" y="3146424"/>
            <a:ext cx="285019" cy="453313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56" name="Straight Connector 655">
            <a:extLst>
              <a:ext uri="{FF2B5EF4-FFF2-40B4-BE49-F238E27FC236}">
                <a16:creationId xmlns:a16="http://schemas.microsoft.com/office/drawing/2014/main" id="{699FBFE2-3986-4D5E-AB3F-4E54EF706427}"/>
              </a:ext>
            </a:extLst>
          </p:cNvPr>
          <p:cNvCxnSpPr>
            <a:cxnSpLocks/>
          </p:cNvCxnSpPr>
          <p:nvPr/>
        </p:nvCxnSpPr>
        <p:spPr>
          <a:xfrm flipH="1" flipV="1">
            <a:off x="4600270" y="3265844"/>
            <a:ext cx="230861" cy="452877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58" name="Straight Connector 657">
            <a:extLst>
              <a:ext uri="{FF2B5EF4-FFF2-40B4-BE49-F238E27FC236}">
                <a16:creationId xmlns:a16="http://schemas.microsoft.com/office/drawing/2014/main" id="{0E56A890-884F-4258-9F89-4A4931A7BE23}"/>
              </a:ext>
            </a:extLst>
          </p:cNvPr>
          <p:cNvCxnSpPr>
            <a:cxnSpLocks/>
          </p:cNvCxnSpPr>
          <p:nvPr/>
        </p:nvCxnSpPr>
        <p:spPr>
          <a:xfrm flipH="1" flipV="1">
            <a:off x="3851275" y="3971706"/>
            <a:ext cx="1111252" cy="134965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60" name="Straight Connector 659">
            <a:extLst>
              <a:ext uri="{FF2B5EF4-FFF2-40B4-BE49-F238E27FC236}">
                <a16:creationId xmlns:a16="http://schemas.microsoft.com/office/drawing/2014/main" id="{16798ED1-585F-42E3-A46C-DE8A8937B579}"/>
              </a:ext>
            </a:extLst>
          </p:cNvPr>
          <p:cNvCxnSpPr>
            <a:cxnSpLocks/>
          </p:cNvCxnSpPr>
          <p:nvPr/>
        </p:nvCxnSpPr>
        <p:spPr>
          <a:xfrm flipH="1" flipV="1">
            <a:off x="3532188" y="4265203"/>
            <a:ext cx="966789" cy="94880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62" name="Straight Connector 661">
            <a:extLst>
              <a:ext uri="{FF2B5EF4-FFF2-40B4-BE49-F238E27FC236}">
                <a16:creationId xmlns:a16="http://schemas.microsoft.com/office/drawing/2014/main" id="{FC85AB2D-7D6F-42B3-BE1B-3C0BCD4865E0}"/>
              </a:ext>
            </a:extLst>
          </p:cNvPr>
          <p:cNvCxnSpPr>
            <a:cxnSpLocks/>
          </p:cNvCxnSpPr>
          <p:nvPr/>
        </p:nvCxnSpPr>
        <p:spPr>
          <a:xfrm flipH="1">
            <a:off x="3298824" y="4537870"/>
            <a:ext cx="77789" cy="12700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66" name="Straight Connector 665">
            <a:extLst>
              <a:ext uri="{FF2B5EF4-FFF2-40B4-BE49-F238E27FC236}">
                <a16:creationId xmlns:a16="http://schemas.microsoft.com/office/drawing/2014/main" id="{DBA4D965-B1A0-4189-B259-6D3B7EFC7C21}"/>
              </a:ext>
            </a:extLst>
          </p:cNvPr>
          <p:cNvCxnSpPr>
            <a:cxnSpLocks/>
          </p:cNvCxnSpPr>
          <p:nvPr/>
        </p:nvCxnSpPr>
        <p:spPr>
          <a:xfrm flipH="1" flipV="1">
            <a:off x="3423445" y="4402336"/>
            <a:ext cx="508002" cy="107567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68" name="Straight Connector 667">
            <a:extLst>
              <a:ext uri="{FF2B5EF4-FFF2-40B4-BE49-F238E27FC236}">
                <a16:creationId xmlns:a16="http://schemas.microsoft.com/office/drawing/2014/main" id="{FCF6339C-D196-4BEF-AED3-B841B427E123}"/>
              </a:ext>
            </a:extLst>
          </p:cNvPr>
          <p:cNvCxnSpPr>
            <a:cxnSpLocks/>
          </p:cNvCxnSpPr>
          <p:nvPr/>
        </p:nvCxnSpPr>
        <p:spPr>
          <a:xfrm flipH="1">
            <a:off x="3208338" y="4628961"/>
            <a:ext cx="735014" cy="70040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70" name="Straight Connector 669">
            <a:extLst>
              <a:ext uri="{FF2B5EF4-FFF2-40B4-BE49-F238E27FC236}">
                <a16:creationId xmlns:a16="http://schemas.microsoft.com/office/drawing/2014/main" id="{5BD8B8C1-5041-4B3C-9DA9-CCE9EAFC89EA}"/>
              </a:ext>
            </a:extLst>
          </p:cNvPr>
          <p:cNvCxnSpPr>
            <a:cxnSpLocks/>
          </p:cNvCxnSpPr>
          <p:nvPr/>
        </p:nvCxnSpPr>
        <p:spPr>
          <a:xfrm flipH="1">
            <a:off x="3013076" y="4725017"/>
            <a:ext cx="1249363" cy="83522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72" name="Straight Connector 671">
            <a:extLst>
              <a:ext uri="{FF2B5EF4-FFF2-40B4-BE49-F238E27FC236}">
                <a16:creationId xmlns:a16="http://schemas.microsoft.com/office/drawing/2014/main" id="{8AE02B5D-8B70-43DA-B640-B10336F521D8}"/>
              </a:ext>
            </a:extLst>
          </p:cNvPr>
          <p:cNvCxnSpPr>
            <a:cxnSpLocks/>
          </p:cNvCxnSpPr>
          <p:nvPr/>
        </p:nvCxnSpPr>
        <p:spPr>
          <a:xfrm flipH="1">
            <a:off x="3960813" y="4815682"/>
            <a:ext cx="101603" cy="16670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76" name="Straight Connector 675">
            <a:extLst>
              <a:ext uri="{FF2B5EF4-FFF2-40B4-BE49-F238E27FC236}">
                <a16:creationId xmlns:a16="http://schemas.microsoft.com/office/drawing/2014/main" id="{DEAFC5FB-D158-4475-A263-7D510F899633}"/>
              </a:ext>
            </a:extLst>
          </p:cNvPr>
          <p:cNvCxnSpPr>
            <a:cxnSpLocks/>
          </p:cNvCxnSpPr>
          <p:nvPr/>
        </p:nvCxnSpPr>
        <p:spPr>
          <a:xfrm flipH="1">
            <a:off x="3717927" y="4918471"/>
            <a:ext cx="295278" cy="74218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77" name="Straight Connector 676">
            <a:extLst>
              <a:ext uri="{FF2B5EF4-FFF2-40B4-BE49-F238E27FC236}">
                <a16:creationId xmlns:a16="http://schemas.microsoft.com/office/drawing/2014/main" id="{C50A051E-C2A0-487C-B2B6-4E92A6858C42}"/>
              </a:ext>
            </a:extLst>
          </p:cNvPr>
          <p:cNvCxnSpPr>
            <a:cxnSpLocks/>
          </p:cNvCxnSpPr>
          <p:nvPr/>
        </p:nvCxnSpPr>
        <p:spPr>
          <a:xfrm flipH="1">
            <a:off x="3773486" y="5112156"/>
            <a:ext cx="245271" cy="13883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79" name="Straight Connector 678">
            <a:extLst>
              <a:ext uri="{FF2B5EF4-FFF2-40B4-BE49-F238E27FC236}">
                <a16:creationId xmlns:a16="http://schemas.microsoft.com/office/drawing/2014/main" id="{14C27EE0-313D-4608-9878-342D9992547A}"/>
              </a:ext>
            </a:extLst>
          </p:cNvPr>
          <p:cNvCxnSpPr>
            <a:cxnSpLocks/>
          </p:cNvCxnSpPr>
          <p:nvPr/>
        </p:nvCxnSpPr>
        <p:spPr>
          <a:xfrm flipV="1">
            <a:off x="9988917" y="4306707"/>
            <a:ext cx="166777" cy="61301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81" name="Straight Connector 680">
            <a:extLst>
              <a:ext uri="{FF2B5EF4-FFF2-40B4-BE49-F238E27FC236}">
                <a16:creationId xmlns:a16="http://schemas.microsoft.com/office/drawing/2014/main" id="{C3B1C196-52DF-4DF6-94E4-C74E7256EEDD}"/>
              </a:ext>
            </a:extLst>
          </p:cNvPr>
          <p:cNvCxnSpPr>
            <a:cxnSpLocks/>
          </p:cNvCxnSpPr>
          <p:nvPr/>
        </p:nvCxnSpPr>
        <p:spPr>
          <a:xfrm>
            <a:off x="10121375" y="4447383"/>
            <a:ext cx="103809" cy="13272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83" name="Straight Connector 682">
            <a:extLst>
              <a:ext uri="{FF2B5EF4-FFF2-40B4-BE49-F238E27FC236}">
                <a16:creationId xmlns:a16="http://schemas.microsoft.com/office/drawing/2014/main" id="{3C26D3A9-BEAE-49F0-B537-9F3934161CB2}"/>
              </a:ext>
            </a:extLst>
          </p:cNvPr>
          <p:cNvCxnSpPr>
            <a:cxnSpLocks/>
          </p:cNvCxnSpPr>
          <p:nvPr/>
        </p:nvCxnSpPr>
        <p:spPr>
          <a:xfrm flipV="1">
            <a:off x="8312153" y="5458024"/>
            <a:ext cx="101598" cy="45840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86" name="Straight Connector 685">
            <a:extLst>
              <a:ext uri="{FF2B5EF4-FFF2-40B4-BE49-F238E27FC236}">
                <a16:creationId xmlns:a16="http://schemas.microsoft.com/office/drawing/2014/main" id="{2B4B436A-E677-49DD-A463-31C5924E2241}"/>
              </a:ext>
            </a:extLst>
          </p:cNvPr>
          <p:cNvCxnSpPr>
            <a:cxnSpLocks/>
          </p:cNvCxnSpPr>
          <p:nvPr/>
        </p:nvCxnSpPr>
        <p:spPr>
          <a:xfrm>
            <a:off x="8234364" y="5045870"/>
            <a:ext cx="199232" cy="186530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0" name="Straight Connector 689">
            <a:extLst>
              <a:ext uri="{FF2B5EF4-FFF2-40B4-BE49-F238E27FC236}">
                <a16:creationId xmlns:a16="http://schemas.microsoft.com/office/drawing/2014/main" id="{F0C4AA11-576F-420E-993E-2E411E1BF0F8}"/>
              </a:ext>
            </a:extLst>
          </p:cNvPr>
          <p:cNvCxnSpPr>
            <a:cxnSpLocks/>
          </p:cNvCxnSpPr>
          <p:nvPr/>
        </p:nvCxnSpPr>
        <p:spPr>
          <a:xfrm>
            <a:off x="8626475" y="5016660"/>
            <a:ext cx="569399" cy="148273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6" name="Straight Connector 695">
            <a:extLst>
              <a:ext uri="{FF2B5EF4-FFF2-40B4-BE49-F238E27FC236}">
                <a16:creationId xmlns:a16="http://schemas.microsoft.com/office/drawing/2014/main" id="{1BAC02A4-8998-4D25-ABE7-02DD7ED56329}"/>
              </a:ext>
            </a:extLst>
          </p:cNvPr>
          <p:cNvCxnSpPr>
            <a:cxnSpLocks/>
          </p:cNvCxnSpPr>
          <p:nvPr/>
        </p:nvCxnSpPr>
        <p:spPr>
          <a:xfrm flipH="1" flipV="1">
            <a:off x="4329113" y="4440238"/>
            <a:ext cx="258764" cy="55182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8" name="Straight Connector 697">
            <a:extLst>
              <a:ext uri="{FF2B5EF4-FFF2-40B4-BE49-F238E27FC236}">
                <a16:creationId xmlns:a16="http://schemas.microsoft.com/office/drawing/2014/main" id="{8AD3CD36-DDD2-4F52-94D9-BA184D43E809}"/>
              </a:ext>
            </a:extLst>
          </p:cNvPr>
          <p:cNvCxnSpPr>
            <a:cxnSpLocks/>
          </p:cNvCxnSpPr>
          <p:nvPr/>
        </p:nvCxnSpPr>
        <p:spPr>
          <a:xfrm flipH="1" flipV="1">
            <a:off x="4906168" y="4296695"/>
            <a:ext cx="138907" cy="126905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0" name="Straight Connector 699">
            <a:extLst>
              <a:ext uri="{FF2B5EF4-FFF2-40B4-BE49-F238E27FC236}">
                <a16:creationId xmlns:a16="http://schemas.microsoft.com/office/drawing/2014/main" id="{A7D65598-5373-48C6-BAC0-29A358B972F9}"/>
              </a:ext>
            </a:extLst>
          </p:cNvPr>
          <p:cNvCxnSpPr>
            <a:cxnSpLocks/>
          </p:cNvCxnSpPr>
          <p:nvPr/>
        </p:nvCxnSpPr>
        <p:spPr>
          <a:xfrm flipH="1" flipV="1">
            <a:off x="5175119" y="4025197"/>
            <a:ext cx="26348" cy="132321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2" name="Straight Connector 701">
            <a:extLst>
              <a:ext uri="{FF2B5EF4-FFF2-40B4-BE49-F238E27FC236}">
                <a16:creationId xmlns:a16="http://schemas.microsoft.com/office/drawing/2014/main" id="{47507A51-2731-4312-B1BE-6FEB165B2129}"/>
              </a:ext>
            </a:extLst>
          </p:cNvPr>
          <p:cNvCxnSpPr>
            <a:cxnSpLocks/>
          </p:cNvCxnSpPr>
          <p:nvPr/>
        </p:nvCxnSpPr>
        <p:spPr>
          <a:xfrm flipH="1">
            <a:off x="5157788" y="4380694"/>
            <a:ext cx="106365" cy="263513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4" name="Straight Connector 703">
            <a:extLst>
              <a:ext uri="{FF2B5EF4-FFF2-40B4-BE49-F238E27FC236}">
                <a16:creationId xmlns:a16="http://schemas.microsoft.com/office/drawing/2014/main" id="{39D6300E-CEA6-4838-822C-18E686CC28CA}"/>
              </a:ext>
            </a:extLst>
          </p:cNvPr>
          <p:cNvCxnSpPr>
            <a:cxnSpLocks/>
          </p:cNvCxnSpPr>
          <p:nvPr/>
        </p:nvCxnSpPr>
        <p:spPr>
          <a:xfrm flipH="1">
            <a:off x="5224065" y="4524181"/>
            <a:ext cx="149623" cy="235969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11" name="Straight Connector 710">
            <a:extLst>
              <a:ext uri="{FF2B5EF4-FFF2-40B4-BE49-F238E27FC236}">
                <a16:creationId xmlns:a16="http://schemas.microsoft.com/office/drawing/2014/main" id="{4056824F-E449-4D55-B91D-DFD4F319D841}"/>
              </a:ext>
            </a:extLst>
          </p:cNvPr>
          <p:cNvCxnSpPr>
            <a:cxnSpLocks/>
          </p:cNvCxnSpPr>
          <p:nvPr/>
        </p:nvCxnSpPr>
        <p:spPr>
          <a:xfrm flipH="1">
            <a:off x="5414963" y="4652627"/>
            <a:ext cx="68462" cy="293641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13" name="Straight Connector 712">
            <a:extLst>
              <a:ext uri="{FF2B5EF4-FFF2-40B4-BE49-F238E27FC236}">
                <a16:creationId xmlns:a16="http://schemas.microsoft.com/office/drawing/2014/main" id="{2E152A93-32EC-4922-A057-2214E7F41980}"/>
              </a:ext>
            </a:extLst>
          </p:cNvPr>
          <p:cNvCxnSpPr>
            <a:cxnSpLocks/>
          </p:cNvCxnSpPr>
          <p:nvPr/>
        </p:nvCxnSpPr>
        <p:spPr>
          <a:xfrm>
            <a:off x="5133876" y="3013098"/>
            <a:ext cx="382687" cy="1424736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19" name="Straight Connector 718">
            <a:extLst>
              <a:ext uri="{FF2B5EF4-FFF2-40B4-BE49-F238E27FC236}">
                <a16:creationId xmlns:a16="http://schemas.microsoft.com/office/drawing/2014/main" id="{DD22360A-FEE8-4701-9ADB-AC3781588EFF}"/>
              </a:ext>
            </a:extLst>
          </p:cNvPr>
          <p:cNvCxnSpPr>
            <a:cxnSpLocks/>
          </p:cNvCxnSpPr>
          <p:nvPr/>
        </p:nvCxnSpPr>
        <p:spPr>
          <a:xfrm flipH="1">
            <a:off x="5852190" y="2994025"/>
            <a:ext cx="78691" cy="1015973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23" name="Straight Connector 722">
            <a:extLst>
              <a:ext uri="{FF2B5EF4-FFF2-40B4-BE49-F238E27FC236}">
                <a16:creationId xmlns:a16="http://schemas.microsoft.com/office/drawing/2014/main" id="{E81D6438-F069-467E-8CB0-AB49341062E4}"/>
              </a:ext>
            </a:extLst>
          </p:cNvPr>
          <p:cNvCxnSpPr>
            <a:cxnSpLocks/>
          </p:cNvCxnSpPr>
          <p:nvPr/>
        </p:nvCxnSpPr>
        <p:spPr>
          <a:xfrm flipH="1">
            <a:off x="5586414" y="4785510"/>
            <a:ext cx="100115" cy="282999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24" name="Straight Connector 723">
            <a:extLst>
              <a:ext uri="{FF2B5EF4-FFF2-40B4-BE49-F238E27FC236}">
                <a16:creationId xmlns:a16="http://schemas.microsoft.com/office/drawing/2014/main" id="{13C7FC08-9B65-459A-B90D-CB40BA975EB6}"/>
              </a:ext>
            </a:extLst>
          </p:cNvPr>
          <p:cNvCxnSpPr>
            <a:cxnSpLocks/>
          </p:cNvCxnSpPr>
          <p:nvPr/>
        </p:nvCxnSpPr>
        <p:spPr>
          <a:xfrm flipH="1">
            <a:off x="5686529" y="4803865"/>
            <a:ext cx="43652" cy="428535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27" name="Straight Connector 726">
            <a:extLst>
              <a:ext uri="{FF2B5EF4-FFF2-40B4-BE49-F238E27FC236}">
                <a16:creationId xmlns:a16="http://schemas.microsoft.com/office/drawing/2014/main" id="{DDC8BAB3-078E-4579-ABF9-D8446FB42EF5}"/>
              </a:ext>
            </a:extLst>
          </p:cNvPr>
          <p:cNvCxnSpPr>
            <a:cxnSpLocks/>
          </p:cNvCxnSpPr>
          <p:nvPr/>
        </p:nvCxnSpPr>
        <p:spPr>
          <a:xfrm>
            <a:off x="5952985" y="4991102"/>
            <a:ext cx="10459" cy="527785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28" name="Straight Connector 727">
            <a:extLst>
              <a:ext uri="{FF2B5EF4-FFF2-40B4-BE49-F238E27FC236}">
                <a16:creationId xmlns:a16="http://schemas.microsoft.com/office/drawing/2014/main" id="{A86F3444-B687-4976-8E21-9148F75DF25D}"/>
              </a:ext>
            </a:extLst>
          </p:cNvPr>
          <p:cNvCxnSpPr>
            <a:cxnSpLocks/>
          </p:cNvCxnSpPr>
          <p:nvPr/>
        </p:nvCxnSpPr>
        <p:spPr>
          <a:xfrm>
            <a:off x="5838535" y="4781172"/>
            <a:ext cx="0" cy="600305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33" name="Straight Connector 732">
            <a:extLst>
              <a:ext uri="{FF2B5EF4-FFF2-40B4-BE49-F238E27FC236}">
                <a16:creationId xmlns:a16="http://schemas.microsoft.com/office/drawing/2014/main" id="{55EA7BE4-E4AB-433F-8EEF-85B42E4C099E}"/>
              </a:ext>
            </a:extLst>
          </p:cNvPr>
          <p:cNvCxnSpPr>
            <a:cxnSpLocks/>
          </p:cNvCxnSpPr>
          <p:nvPr/>
        </p:nvCxnSpPr>
        <p:spPr>
          <a:xfrm>
            <a:off x="6042678" y="4819592"/>
            <a:ext cx="65426" cy="550920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36" name="Straight Connector 735">
            <a:extLst>
              <a:ext uri="{FF2B5EF4-FFF2-40B4-BE49-F238E27FC236}">
                <a16:creationId xmlns:a16="http://schemas.microsoft.com/office/drawing/2014/main" id="{14C41C28-4A0B-4C6A-981F-9D78D3B6B6BC}"/>
              </a:ext>
            </a:extLst>
          </p:cNvPr>
          <p:cNvCxnSpPr>
            <a:cxnSpLocks/>
          </p:cNvCxnSpPr>
          <p:nvPr/>
        </p:nvCxnSpPr>
        <p:spPr>
          <a:xfrm>
            <a:off x="5419727" y="3171824"/>
            <a:ext cx="234838" cy="1092949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37" name="Straight Connector 736">
            <a:extLst>
              <a:ext uri="{FF2B5EF4-FFF2-40B4-BE49-F238E27FC236}">
                <a16:creationId xmlns:a16="http://schemas.microsoft.com/office/drawing/2014/main" id="{EABA3EA4-7B3A-411B-A41F-1E644B4B29A0}"/>
              </a:ext>
            </a:extLst>
          </p:cNvPr>
          <p:cNvCxnSpPr>
            <a:cxnSpLocks/>
          </p:cNvCxnSpPr>
          <p:nvPr/>
        </p:nvCxnSpPr>
        <p:spPr>
          <a:xfrm>
            <a:off x="5688014" y="3487738"/>
            <a:ext cx="119118" cy="859259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39" name="Straight Connector 738">
            <a:extLst>
              <a:ext uri="{FF2B5EF4-FFF2-40B4-BE49-F238E27FC236}">
                <a16:creationId xmlns:a16="http://schemas.microsoft.com/office/drawing/2014/main" id="{AFD0C713-DA39-4DAD-95D5-6FC2F1DA445B}"/>
              </a:ext>
            </a:extLst>
          </p:cNvPr>
          <p:cNvCxnSpPr>
            <a:cxnSpLocks/>
          </p:cNvCxnSpPr>
          <p:nvPr/>
        </p:nvCxnSpPr>
        <p:spPr>
          <a:xfrm flipH="1">
            <a:off x="5913685" y="3131752"/>
            <a:ext cx="284713" cy="998924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40" name="Straight Connector 739">
            <a:extLst>
              <a:ext uri="{FF2B5EF4-FFF2-40B4-BE49-F238E27FC236}">
                <a16:creationId xmlns:a16="http://schemas.microsoft.com/office/drawing/2014/main" id="{2C1CC909-7C24-4794-ABE3-9458FC1CAF6B}"/>
              </a:ext>
            </a:extLst>
          </p:cNvPr>
          <p:cNvCxnSpPr>
            <a:cxnSpLocks/>
          </p:cNvCxnSpPr>
          <p:nvPr/>
        </p:nvCxnSpPr>
        <p:spPr>
          <a:xfrm flipH="1">
            <a:off x="6090690" y="3364345"/>
            <a:ext cx="332317" cy="931815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42" name="Straight Connector 741">
            <a:extLst>
              <a:ext uri="{FF2B5EF4-FFF2-40B4-BE49-F238E27FC236}">
                <a16:creationId xmlns:a16="http://schemas.microsoft.com/office/drawing/2014/main" id="{46700DD0-169D-4E37-9B5F-AA0AF3A25665}"/>
              </a:ext>
            </a:extLst>
          </p:cNvPr>
          <p:cNvCxnSpPr>
            <a:cxnSpLocks/>
          </p:cNvCxnSpPr>
          <p:nvPr/>
        </p:nvCxnSpPr>
        <p:spPr>
          <a:xfrm flipH="1">
            <a:off x="5936533" y="3643494"/>
            <a:ext cx="185364" cy="754132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45" name="Straight Connector 744">
            <a:extLst>
              <a:ext uri="{FF2B5EF4-FFF2-40B4-BE49-F238E27FC236}">
                <a16:creationId xmlns:a16="http://schemas.microsoft.com/office/drawing/2014/main" id="{373A9CC5-1F1E-4EA7-92EE-D3C8C5340C6F}"/>
              </a:ext>
            </a:extLst>
          </p:cNvPr>
          <p:cNvCxnSpPr>
            <a:cxnSpLocks/>
          </p:cNvCxnSpPr>
          <p:nvPr/>
        </p:nvCxnSpPr>
        <p:spPr>
          <a:xfrm flipH="1" flipV="1">
            <a:off x="5419033" y="2811306"/>
            <a:ext cx="366464" cy="1702687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48" name="Straight Connector 747">
            <a:extLst>
              <a:ext uri="{FF2B5EF4-FFF2-40B4-BE49-F238E27FC236}">
                <a16:creationId xmlns:a16="http://schemas.microsoft.com/office/drawing/2014/main" id="{09E9B923-6F53-41DF-8745-02456FFBEA70}"/>
              </a:ext>
            </a:extLst>
          </p:cNvPr>
          <p:cNvCxnSpPr>
            <a:cxnSpLocks/>
          </p:cNvCxnSpPr>
          <p:nvPr/>
        </p:nvCxnSpPr>
        <p:spPr>
          <a:xfrm>
            <a:off x="6328563" y="4768327"/>
            <a:ext cx="76770" cy="202137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50" name="Straight Connector 749">
            <a:extLst>
              <a:ext uri="{FF2B5EF4-FFF2-40B4-BE49-F238E27FC236}">
                <a16:creationId xmlns:a16="http://schemas.microsoft.com/office/drawing/2014/main" id="{351AC271-1708-494B-9BC3-F74ECE961CB8}"/>
              </a:ext>
            </a:extLst>
          </p:cNvPr>
          <p:cNvCxnSpPr>
            <a:cxnSpLocks/>
          </p:cNvCxnSpPr>
          <p:nvPr/>
        </p:nvCxnSpPr>
        <p:spPr>
          <a:xfrm flipH="1">
            <a:off x="5958232" y="3949701"/>
            <a:ext cx="149872" cy="475652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55" name="Straight Connector 754">
            <a:extLst>
              <a:ext uri="{FF2B5EF4-FFF2-40B4-BE49-F238E27FC236}">
                <a16:creationId xmlns:a16="http://schemas.microsoft.com/office/drawing/2014/main" id="{E4869662-B140-4E6E-973F-7A062CB791A9}"/>
              </a:ext>
            </a:extLst>
          </p:cNvPr>
          <p:cNvCxnSpPr>
            <a:cxnSpLocks/>
          </p:cNvCxnSpPr>
          <p:nvPr/>
        </p:nvCxnSpPr>
        <p:spPr>
          <a:xfrm>
            <a:off x="6188740" y="4634406"/>
            <a:ext cx="102445" cy="526381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64" name="Straight Connector 763">
            <a:extLst>
              <a:ext uri="{FF2B5EF4-FFF2-40B4-BE49-F238E27FC236}">
                <a16:creationId xmlns:a16="http://schemas.microsoft.com/office/drawing/2014/main" id="{B4BA3820-9300-4C0C-B7D2-424AB6AA1395}"/>
              </a:ext>
            </a:extLst>
          </p:cNvPr>
          <p:cNvCxnSpPr>
            <a:cxnSpLocks/>
          </p:cNvCxnSpPr>
          <p:nvPr/>
        </p:nvCxnSpPr>
        <p:spPr>
          <a:xfrm flipH="1">
            <a:off x="6821627" y="3535362"/>
            <a:ext cx="42341" cy="673053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67" name="Straight Connector 766">
            <a:extLst>
              <a:ext uri="{FF2B5EF4-FFF2-40B4-BE49-F238E27FC236}">
                <a16:creationId xmlns:a16="http://schemas.microsoft.com/office/drawing/2014/main" id="{3C7237BD-E289-418E-8F0D-3F4F1877081B}"/>
              </a:ext>
            </a:extLst>
          </p:cNvPr>
          <p:cNvCxnSpPr>
            <a:cxnSpLocks/>
          </p:cNvCxnSpPr>
          <p:nvPr/>
        </p:nvCxnSpPr>
        <p:spPr>
          <a:xfrm>
            <a:off x="6678425" y="4791076"/>
            <a:ext cx="0" cy="72492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69" name="Straight Connector 768">
            <a:extLst>
              <a:ext uri="{FF2B5EF4-FFF2-40B4-BE49-F238E27FC236}">
                <a16:creationId xmlns:a16="http://schemas.microsoft.com/office/drawing/2014/main" id="{3721F047-AC1E-4C9F-8A39-BBBAC89053CC}"/>
              </a:ext>
            </a:extLst>
          </p:cNvPr>
          <p:cNvCxnSpPr>
            <a:cxnSpLocks/>
          </p:cNvCxnSpPr>
          <p:nvPr/>
        </p:nvCxnSpPr>
        <p:spPr>
          <a:xfrm>
            <a:off x="6647529" y="4582019"/>
            <a:ext cx="258097" cy="199153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1" name="Straight Connector 770">
            <a:extLst>
              <a:ext uri="{FF2B5EF4-FFF2-40B4-BE49-F238E27FC236}">
                <a16:creationId xmlns:a16="http://schemas.microsoft.com/office/drawing/2014/main" id="{33402903-E15C-4911-85F7-6A3AD824033B}"/>
              </a:ext>
            </a:extLst>
          </p:cNvPr>
          <p:cNvCxnSpPr>
            <a:cxnSpLocks/>
          </p:cNvCxnSpPr>
          <p:nvPr/>
        </p:nvCxnSpPr>
        <p:spPr>
          <a:xfrm>
            <a:off x="6831346" y="4508142"/>
            <a:ext cx="45705" cy="59096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3" name="Straight Connector 772">
            <a:extLst>
              <a:ext uri="{FF2B5EF4-FFF2-40B4-BE49-F238E27FC236}">
                <a16:creationId xmlns:a16="http://schemas.microsoft.com/office/drawing/2014/main" id="{C8110E07-184F-4F29-8F2A-923BE3E98318}"/>
              </a:ext>
            </a:extLst>
          </p:cNvPr>
          <p:cNvCxnSpPr>
            <a:cxnSpLocks/>
          </p:cNvCxnSpPr>
          <p:nvPr/>
        </p:nvCxnSpPr>
        <p:spPr>
          <a:xfrm flipH="1">
            <a:off x="7792767" y="3464124"/>
            <a:ext cx="391022" cy="337542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6" name="Straight Connector 775">
            <a:extLst>
              <a:ext uri="{FF2B5EF4-FFF2-40B4-BE49-F238E27FC236}">
                <a16:creationId xmlns:a16="http://schemas.microsoft.com/office/drawing/2014/main" id="{DA388BEF-ED96-4EBE-A2B5-101643C584B2}"/>
              </a:ext>
            </a:extLst>
          </p:cNvPr>
          <p:cNvCxnSpPr>
            <a:cxnSpLocks/>
          </p:cNvCxnSpPr>
          <p:nvPr/>
        </p:nvCxnSpPr>
        <p:spPr>
          <a:xfrm flipH="1">
            <a:off x="6922620" y="3708400"/>
            <a:ext cx="183030" cy="588391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9" name="Straight Connector 778">
            <a:extLst>
              <a:ext uri="{FF2B5EF4-FFF2-40B4-BE49-F238E27FC236}">
                <a16:creationId xmlns:a16="http://schemas.microsoft.com/office/drawing/2014/main" id="{66F5F213-9B33-4895-A097-2D2AE912084F}"/>
              </a:ext>
            </a:extLst>
          </p:cNvPr>
          <p:cNvCxnSpPr>
            <a:cxnSpLocks/>
          </p:cNvCxnSpPr>
          <p:nvPr/>
        </p:nvCxnSpPr>
        <p:spPr>
          <a:xfrm flipH="1">
            <a:off x="7225727" y="3332163"/>
            <a:ext cx="432375" cy="908050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1" name="Straight Connector 780">
            <a:extLst>
              <a:ext uri="{FF2B5EF4-FFF2-40B4-BE49-F238E27FC236}">
                <a16:creationId xmlns:a16="http://schemas.microsoft.com/office/drawing/2014/main" id="{BF3001E4-0444-427F-A4A6-BB8DD51772F0}"/>
              </a:ext>
            </a:extLst>
          </p:cNvPr>
          <p:cNvCxnSpPr>
            <a:cxnSpLocks/>
          </p:cNvCxnSpPr>
          <p:nvPr/>
        </p:nvCxnSpPr>
        <p:spPr>
          <a:xfrm flipH="1">
            <a:off x="6984395" y="2839200"/>
            <a:ext cx="492759" cy="1559226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3" name="Straight Connector 782">
            <a:extLst>
              <a:ext uri="{FF2B5EF4-FFF2-40B4-BE49-F238E27FC236}">
                <a16:creationId xmlns:a16="http://schemas.microsoft.com/office/drawing/2014/main" id="{A53C8F2A-E310-4B48-810F-09F3005CD668}"/>
              </a:ext>
            </a:extLst>
          </p:cNvPr>
          <p:cNvCxnSpPr>
            <a:cxnSpLocks/>
          </p:cNvCxnSpPr>
          <p:nvPr/>
        </p:nvCxnSpPr>
        <p:spPr>
          <a:xfrm flipH="1">
            <a:off x="7046202" y="3095626"/>
            <a:ext cx="560049" cy="1328737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6" name="Straight Connector 785">
            <a:extLst>
              <a:ext uri="{FF2B5EF4-FFF2-40B4-BE49-F238E27FC236}">
                <a16:creationId xmlns:a16="http://schemas.microsoft.com/office/drawing/2014/main" id="{C29DCFF3-835D-4E7A-BB21-E030CF4BCD18}"/>
              </a:ext>
            </a:extLst>
          </p:cNvPr>
          <p:cNvCxnSpPr>
            <a:cxnSpLocks/>
          </p:cNvCxnSpPr>
          <p:nvPr/>
        </p:nvCxnSpPr>
        <p:spPr>
          <a:xfrm flipH="1">
            <a:off x="7200849" y="4090194"/>
            <a:ext cx="320755" cy="340427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8" name="Straight Connector 787">
            <a:extLst>
              <a:ext uri="{FF2B5EF4-FFF2-40B4-BE49-F238E27FC236}">
                <a16:creationId xmlns:a16="http://schemas.microsoft.com/office/drawing/2014/main" id="{E5E8403A-A2F8-4376-A3AF-7BC03285EA11}"/>
              </a:ext>
            </a:extLst>
          </p:cNvPr>
          <p:cNvCxnSpPr>
            <a:cxnSpLocks/>
          </p:cNvCxnSpPr>
          <p:nvPr/>
        </p:nvCxnSpPr>
        <p:spPr>
          <a:xfrm>
            <a:off x="8566151" y="4519615"/>
            <a:ext cx="764384" cy="82546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90" name="Straight Connector 789">
            <a:extLst>
              <a:ext uri="{FF2B5EF4-FFF2-40B4-BE49-F238E27FC236}">
                <a16:creationId xmlns:a16="http://schemas.microsoft.com/office/drawing/2014/main" id="{F24323F1-A003-444C-AE44-86955B68EF08}"/>
              </a:ext>
            </a:extLst>
          </p:cNvPr>
          <p:cNvCxnSpPr>
            <a:cxnSpLocks/>
          </p:cNvCxnSpPr>
          <p:nvPr/>
        </p:nvCxnSpPr>
        <p:spPr>
          <a:xfrm flipH="1">
            <a:off x="7646512" y="3690442"/>
            <a:ext cx="537277" cy="428406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92" name="Straight Connector 791">
            <a:extLst>
              <a:ext uri="{FF2B5EF4-FFF2-40B4-BE49-F238E27FC236}">
                <a16:creationId xmlns:a16="http://schemas.microsoft.com/office/drawing/2014/main" id="{0419DB03-EEAB-4E26-BAAC-8E914070F5BD}"/>
              </a:ext>
            </a:extLst>
          </p:cNvPr>
          <p:cNvCxnSpPr>
            <a:cxnSpLocks/>
          </p:cNvCxnSpPr>
          <p:nvPr/>
        </p:nvCxnSpPr>
        <p:spPr>
          <a:xfrm flipH="1">
            <a:off x="7564328" y="3870555"/>
            <a:ext cx="624224" cy="393582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94" name="Straight Connector 793">
            <a:extLst>
              <a:ext uri="{FF2B5EF4-FFF2-40B4-BE49-F238E27FC236}">
                <a16:creationId xmlns:a16="http://schemas.microsoft.com/office/drawing/2014/main" id="{A41B881D-C79F-444D-A333-ECEEA4E68062}"/>
              </a:ext>
            </a:extLst>
          </p:cNvPr>
          <p:cNvCxnSpPr>
            <a:cxnSpLocks/>
          </p:cNvCxnSpPr>
          <p:nvPr/>
        </p:nvCxnSpPr>
        <p:spPr>
          <a:xfrm flipH="1">
            <a:off x="7822239" y="4225191"/>
            <a:ext cx="161379" cy="119857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96" name="Straight Connector 795">
            <a:extLst>
              <a:ext uri="{FF2B5EF4-FFF2-40B4-BE49-F238E27FC236}">
                <a16:creationId xmlns:a16="http://schemas.microsoft.com/office/drawing/2014/main" id="{4EE9C3A1-0160-4E9B-9FE5-A17D56B13A2F}"/>
              </a:ext>
            </a:extLst>
          </p:cNvPr>
          <p:cNvCxnSpPr>
            <a:cxnSpLocks/>
          </p:cNvCxnSpPr>
          <p:nvPr/>
        </p:nvCxnSpPr>
        <p:spPr>
          <a:xfrm flipH="1">
            <a:off x="8207476" y="4300159"/>
            <a:ext cx="505599" cy="73509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98" name="Straight Connector 797">
            <a:extLst>
              <a:ext uri="{FF2B5EF4-FFF2-40B4-BE49-F238E27FC236}">
                <a16:creationId xmlns:a16="http://schemas.microsoft.com/office/drawing/2014/main" id="{C259EC66-DEC8-479B-9986-D3E877E39B78}"/>
              </a:ext>
            </a:extLst>
          </p:cNvPr>
          <p:cNvCxnSpPr>
            <a:cxnSpLocks/>
          </p:cNvCxnSpPr>
          <p:nvPr/>
        </p:nvCxnSpPr>
        <p:spPr>
          <a:xfrm flipH="1" flipV="1">
            <a:off x="7449461" y="4573371"/>
            <a:ext cx="333665" cy="492342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0" name="Straight Connector 799">
            <a:extLst>
              <a:ext uri="{FF2B5EF4-FFF2-40B4-BE49-F238E27FC236}">
                <a16:creationId xmlns:a16="http://schemas.microsoft.com/office/drawing/2014/main" id="{BD8DD614-C684-47E7-88EC-55815F682D60}"/>
              </a:ext>
            </a:extLst>
          </p:cNvPr>
          <p:cNvCxnSpPr>
            <a:cxnSpLocks/>
          </p:cNvCxnSpPr>
          <p:nvPr/>
        </p:nvCxnSpPr>
        <p:spPr>
          <a:xfrm flipH="1" flipV="1">
            <a:off x="7642748" y="4549515"/>
            <a:ext cx="537910" cy="100531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2" name="Straight Connector 801">
            <a:extLst>
              <a:ext uri="{FF2B5EF4-FFF2-40B4-BE49-F238E27FC236}">
                <a16:creationId xmlns:a16="http://schemas.microsoft.com/office/drawing/2014/main" id="{822E2E12-9D88-4FC8-A1DD-C40E748DE517}"/>
              </a:ext>
            </a:extLst>
          </p:cNvPr>
          <p:cNvCxnSpPr>
            <a:cxnSpLocks/>
          </p:cNvCxnSpPr>
          <p:nvPr/>
        </p:nvCxnSpPr>
        <p:spPr>
          <a:xfrm flipH="1" flipV="1">
            <a:off x="7623031" y="4578352"/>
            <a:ext cx="493857" cy="209549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9" name="Straight Connector 808">
            <a:extLst>
              <a:ext uri="{FF2B5EF4-FFF2-40B4-BE49-F238E27FC236}">
                <a16:creationId xmlns:a16="http://schemas.microsoft.com/office/drawing/2014/main" id="{E81BAB31-1283-42FA-8A76-8DB01EA562C8}"/>
              </a:ext>
            </a:extLst>
          </p:cNvPr>
          <p:cNvCxnSpPr>
            <a:cxnSpLocks/>
          </p:cNvCxnSpPr>
          <p:nvPr/>
        </p:nvCxnSpPr>
        <p:spPr>
          <a:xfrm flipH="1">
            <a:off x="3677318" y="2059067"/>
            <a:ext cx="122880" cy="66594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0" name="Straight Connector 819">
            <a:extLst>
              <a:ext uri="{FF2B5EF4-FFF2-40B4-BE49-F238E27FC236}">
                <a16:creationId xmlns:a16="http://schemas.microsoft.com/office/drawing/2014/main" id="{D0C4DFFA-5F13-417F-926C-8926C554720A}"/>
              </a:ext>
            </a:extLst>
          </p:cNvPr>
          <p:cNvCxnSpPr>
            <a:cxnSpLocks/>
          </p:cNvCxnSpPr>
          <p:nvPr/>
        </p:nvCxnSpPr>
        <p:spPr>
          <a:xfrm flipH="1">
            <a:off x="3663942" y="2050917"/>
            <a:ext cx="323076" cy="261923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1" name="Straight Connector 820">
            <a:extLst>
              <a:ext uri="{FF2B5EF4-FFF2-40B4-BE49-F238E27FC236}">
                <a16:creationId xmlns:a16="http://schemas.microsoft.com/office/drawing/2014/main" id="{3DDD79AD-FA45-4FD0-9FEB-1DD65D7CE9AD}"/>
              </a:ext>
            </a:extLst>
          </p:cNvPr>
          <p:cNvCxnSpPr>
            <a:cxnSpLocks/>
          </p:cNvCxnSpPr>
          <p:nvPr/>
        </p:nvCxnSpPr>
        <p:spPr>
          <a:xfrm flipH="1">
            <a:off x="3950887" y="2055071"/>
            <a:ext cx="144553" cy="293413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5" name="Straight Connector 824">
            <a:extLst>
              <a:ext uri="{FF2B5EF4-FFF2-40B4-BE49-F238E27FC236}">
                <a16:creationId xmlns:a16="http://schemas.microsoft.com/office/drawing/2014/main" id="{36B0F02A-2E0F-4116-8B5F-9888E37DCC5C}"/>
              </a:ext>
            </a:extLst>
          </p:cNvPr>
          <p:cNvCxnSpPr>
            <a:cxnSpLocks/>
          </p:cNvCxnSpPr>
          <p:nvPr/>
        </p:nvCxnSpPr>
        <p:spPr>
          <a:xfrm flipH="1">
            <a:off x="4177157" y="2059067"/>
            <a:ext cx="23015" cy="159248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9" name="Straight Connector 828">
            <a:extLst>
              <a:ext uri="{FF2B5EF4-FFF2-40B4-BE49-F238E27FC236}">
                <a16:creationId xmlns:a16="http://schemas.microsoft.com/office/drawing/2014/main" id="{58C44CF0-62B3-48E6-B075-C7C273633939}"/>
              </a:ext>
            </a:extLst>
          </p:cNvPr>
          <p:cNvCxnSpPr>
            <a:cxnSpLocks/>
          </p:cNvCxnSpPr>
          <p:nvPr/>
        </p:nvCxnSpPr>
        <p:spPr>
          <a:xfrm>
            <a:off x="4264447" y="2044700"/>
            <a:ext cx="233746" cy="330633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33" name="Straight Connector 832">
            <a:extLst>
              <a:ext uri="{FF2B5EF4-FFF2-40B4-BE49-F238E27FC236}">
                <a16:creationId xmlns:a16="http://schemas.microsoft.com/office/drawing/2014/main" id="{630453EE-A3A5-486B-AE60-CE3292C1AA30}"/>
              </a:ext>
            </a:extLst>
          </p:cNvPr>
          <p:cNvCxnSpPr>
            <a:cxnSpLocks/>
          </p:cNvCxnSpPr>
          <p:nvPr/>
        </p:nvCxnSpPr>
        <p:spPr>
          <a:xfrm flipH="1">
            <a:off x="4535228" y="1853093"/>
            <a:ext cx="59930" cy="57359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34" name="Straight Connector 833">
            <a:extLst>
              <a:ext uri="{FF2B5EF4-FFF2-40B4-BE49-F238E27FC236}">
                <a16:creationId xmlns:a16="http://schemas.microsoft.com/office/drawing/2014/main" id="{93CCC063-898A-406B-98D5-3A94FBC2A8BD}"/>
              </a:ext>
            </a:extLst>
          </p:cNvPr>
          <p:cNvCxnSpPr>
            <a:cxnSpLocks/>
          </p:cNvCxnSpPr>
          <p:nvPr/>
        </p:nvCxnSpPr>
        <p:spPr>
          <a:xfrm>
            <a:off x="4782053" y="2038573"/>
            <a:ext cx="174125" cy="147416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37" name="Straight Connector 836">
            <a:extLst>
              <a:ext uri="{FF2B5EF4-FFF2-40B4-BE49-F238E27FC236}">
                <a16:creationId xmlns:a16="http://schemas.microsoft.com/office/drawing/2014/main" id="{F44970DD-5211-408C-998B-520D9608232D}"/>
              </a:ext>
            </a:extLst>
          </p:cNvPr>
          <p:cNvCxnSpPr>
            <a:cxnSpLocks/>
          </p:cNvCxnSpPr>
          <p:nvPr/>
        </p:nvCxnSpPr>
        <p:spPr>
          <a:xfrm>
            <a:off x="4958012" y="2020428"/>
            <a:ext cx="173382" cy="63014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39" name="Straight Connector 838">
            <a:extLst>
              <a:ext uri="{FF2B5EF4-FFF2-40B4-BE49-F238E27FC236}">
                <a16:creationId xmlns:a16="http://schemas.microsoft.com/office/drawing/2014/main" id="{27400430-7FE4-45A4-BDFD-3D40D8CDF025}"/>
              </a:ext>
            </a:extLst>
          </p:cNvPr>
          <p:cNvCxnSpPr>
            <a:cxnSpLocks/>
          </p:cNvCxnSpPr>
          <p:nvPr/>
        </p:nvCxnSpPr>
        <p:spPr>
          <a:xfrm flipV="1">
            <a:off x="4838701" y="1847641"/>
            <a:ext cx="225886" cy="70067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43" name="Straight Connector 842">
            <a:extLst>
              <a:ext uri="{FF2B5EF4-FFF2-40B4-BE49-F238E27FC236}">
                <a16:creationId xmlns:a16="http://schemas.microsoft.com/office/drawing/2014/main" id="{5F1066B0-B32B-4CCC-9544-F85049E3E15F}"/>
              </a:ext>
            </a:extLst>
          </p:cNvPr>
          <p:cNvCxnSpPr>
            <a:cxnSpLocks/>
          </p:cNvCxnSpPr>
          <p:nvPr/>
        </p:nvCxnSpPr>
        <p:spPr>
          <a:xfrm flipH="1" flipV="1">
            <a:off x="2884488" y="1135630"/>
            <a:ext cx="210906" cy="180407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45" name="Straight Connector 844">
            <a:extLst>
              <a:ext uri="{FF2B5EF4-FFF2-40B4-BE49-F238E27FC236}">
                <a16:creationId xmlns:a16="http://schemas.microsoft.com/office/drawing/2014/main" id="{477242BA-EC66-40CE-8C84-86F4853BECA4}"/>
              </a:ext>
            </a:extLst>
          </p:cNvPr>
          <p:cNvCxnSpPr>
            <a:cxnSpLocks/>
          </p:cNvCxnSpPr>
          <p:nvPr/>
        </p:nvCxnSpPr>
        <p:spPr>
          <a:xfrm flipH="1">
            <a:off x="2873376" y="1434576"/>
            <a:ext cx="70310" cy="53895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48" name="Straight Connector 847">
            <a:extLst>
              <a:ext uri="{FF2B5EF4-FFF2-40B4-BE49-F238E27FC236}">
                <a16:creationId xmlns:a16="http://schemas.microsoft.com/office/drawing/2014/main" id="{F657D974-8EB5-47C2-A732-ED1638815FD1}"/>
              </a:ext>
            </a:extLst>
          </p:cNvPr>
          <p:cNvCxnSpPr>
            <a:cxnSpLocks/>
          </p:cNvCxnSpPr>
          <p:nvPr/>
        </p:nvCxnSpPr>
        <p:spPr>
          <a:xfrm flipH="1" flipV="1">
            <a:off x="3077837" y="1008914"/>
            <a:ext cx="109632" cy="299480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72" name="Rectangle 136">
            <a:extLst>
              <a:ext uri="{FF2B5EF4-FFF2-40B4-BE49-F238E27FC236}">
                <a16:creationId xmlns:a16="http://schemas.microsoft.com/office/drawing/2014/main" id="{40E76807-A849-43CE-BCD4-05FB61D6735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6905" y="1469230"/>
            <a:ext cx="1454150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MC Child (State Exp)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cxnSp>
        <p:nvCxnSpPr>
          <p:cNvPr id="850" name="Straight Connector 849">
            <a:extLst>
              <a:ext uri="{FF2B5EF4-FFF2-40B4-BE49-F238E27FC236}">
                <a16:creationId xmlns:a16="http://schemas.microsoft.com/office/drawing/2014/main" id="{E8313710-8C4E-4665-85C4-237C3CD80FAC}"/>
              </a:ext>
            </a:extLst>
          </p:cNvPr>
          <p:cNvCxnSpPr>
            <a:cxnSpLocks/>
          </p:cNvCxnSpPr>
          <p:nvPr/>
        </p:nvCxnSpPr>
        <p:spPr>
          <a:xfrm flipH="1" flipV="1">
            <a:off x="3226431" y="1462085"/>
            <a:ext cx="41834" cy="174485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2" name="Straight Connector 851">
            <a:extLst>
              <a:ext uri="{FF2B5EF4-FFF2-40B4-BE49-F238E27FC236}">
                <a16:creationId xmlns:a16="http://schemas.microsoft.com/office/drawing/2014/main" id="{B8E0878C-41FD-4E1A-B107-6041A2C7FBDA}"/>
              </a:ext>
            </a:extLst>
          </p:cNvPr>
          <p:cNvCxnSpPr>
            <a:cxnSpLocks/>
          </p:cNvCxnSpPr>
          <p:nvPr/>
        </p:nvCxnSpPr>
        <p:spPr>
          <a:xfrm flipH="1" flipV="1">
            <a:off x="3546945" y="859122"/>
            <a:ext cx="7004" cy="448625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6" name="Straight Connector 855">
            <a:extLst>
              <a:ext uri="{FF2B5EF4-FFF2-40B4-BE49-F238E27FC236}">
                <a16:creationId xmlns:a16="http://schemas.microsoft.com/office/drawing/2014/main" id="{14AC594C-69E8-40A3-80E6-11F0F6F6E622}"/>
              </a:ext>
            </a:extLst>
          </p:cNvPr>
          <p:cNvCxnSpPr>
            <a:cxnSpLocks/>
          </p:cNvCxnSpPr>
          <p:nvPr/>
        </p:nvCxnSpPr>
        <p:spPr>
          <a:xfrm flipH="1">
            <a:off x="3907500" y="1466419"/>
            <a:ext cx="5491" cy="220777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8" name="Straight Connector 857">
            <a:extLst>
              <a:ext uri="{FF2B5EF4-FFF2-40B4-BE49-F238E27FC236}">
                <a16:creationId xmlns:a16="http://schemas.microsoft.com/office/drawing/2014/main" id="{9A94382D-B8B7-4918-9E71-877923C61085}"/>
              </a:ext>
            </a:extLst>
          </p:cNvPr>
          <p:cNvCxnSpPr>
            <a:cxnSpLocks/>
          </p:cNvCxnSpPr>
          <p:nvPr/>
        </p:nvCxnSpPr>
        <p:spPr>
          <a:xfrm>
            <a:off x="3989902" y="989626"/>
            <a:ext cx="20225" cy="306046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1" name="Straight Connector 860">
            <a:extLst>
              <a:ext uri="{FF2B5EF4-FFF2-40B4-BE49-F238E27FC236}">
                <a16:creationId xmlns:a16="http://schemas.microsoft.com/office/drawing/2014/main" id="{044744FA-AC3C-4007-B136-41F3FA5B8DBB}"/>
              </a:ext>
            </a:extLst>
          </p:cNvPr>
          <p:cNvCxnSpPr>
            <a:cxnSpLocks/>
          </p:cNvCxnSpPr>
          <p:nvPr/>
        </p:nvCxnSpPr>
        <p:spPr>
          <a:xfrm flipH="1">
            <a:off x="4133851" y="1152907"/>
            <a:ext cx="58611" cy="164229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3" name="Straight Connector 862">
            <a:extLst>
              <a:ext uri="{FF2B5EF4-FFF2-40B4-BE49-F238E27FC236}">
                <a16:creationId xmlns:a16="http://schemas.microsoft.com/office/drawing/2014/main" id="{8FBD0C60-7BAE-4D8F-8F9C-D91E55E9DCC0}"/>
              </a:ext>
            </a:extLst>
          </p:cNvPr>
          <p:cNvCxnSpPr>
            <a:cxnSpLocks/>
          </p:cNvCxnSpPr>
          <p:nvPr/>
        </p:nvCxnSpPr>
        <p:spPr>
          <a:xfrm flipH="1">
            <a:off x="4273425" y="1457450"/>
            <a:ext cx="11964" cy="95251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7" name="Straight Connector 866">
            <a:extLst>
              <a:ext uri="{FF2B5EF4-FFF2-40B4-BE49-F238E27FC236}">
                <a16:creationId xmlns:a16="http://schemas.microsoft.com/office/drawing/2014/main" id="{2F1D75B7-CAA1-47EA-8120-43A42280901A}"/>
              </a:ext>
            </a:extLst>
          </p:cNvPr>
          <p:cNvCxnSpPr>
            <a:cxnSpLocks/>
          </p:cNvCxnSpPr>
          <p:nvPr/>
        </p:nvCxnSpPr>
        <p:spPr>
          <a:xfrm flipH="1">
            <a:off x="4635005" y="1234605"/>
            <a:ext cx="129085" cy="90327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9" name="Straight Connector 868">
            <a:extLst>
              <a:ext uri="{FF2B5EF4-FFF2-40B4-BE49-F238E27FC236}">
                <a16:creationId xmlns:a16="http://schemas.microsoft.com/office/drawing/2014/main" id="{656EB487-8987-42BF-8B1D-4BA8FB73FBBE}"/>
              </a:ext>
            </a:extLst>
          </p:cNvPr>
          <p:cNvCxnSpPr>
            <a:cxnSpLocks/>
          </p:cNvCxnSpPr>
          <p:nvPr/>
        </p:nvCxnSpPr>
        <p:spPr>
          <a:xfrm flipH="1" flipV="1">
            <a:off x="5035844" y="1427874"/>
            <a:ext cx="129886" cy="36236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TextBox 1">
            <a:extLst>
              <a:ext uri="{FF2B5EF4-FFF2-40B4-BE49-F238E27FC236}">
                <a16:creationId xmlns:a16="http://schemas.microsoft.com/office/drawing/2014/main" id="{FF5C2684-AC56-5540-A631-B93B31AAB15C}"/>
              </a:ext>
            </a:extLst>
          </p:cNvPr>
          <p:cNvSpPr txBox="1"/>
          <p:nvPr/>
        </p:nvSpPr>
        <p:spPr>
          <a:xfrm>
            <a:off x="9020348" y="3151872"/>
            <a:ext cx="2481949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dirty="0"/>
              <a:t>Lower  MVPFs for policies targeting adults</a:t>
            </a:r>
          </a:p>
        </p:txBody>
      </p:sp>
      <p:cxnSp>
        <p:nvCxnSpPr>
          <p:cNvPr id="359" name="Straight Arrow Connector 358">
            <a:extLst>
              <a:ext uri="{FF2B5EF4-FFF2-40B4-BE49-F238E27FC236}">
                <a16:creationId xmlns:a16="http://schemas.microsoft.com/office/drawing/2014/main" id="{7D0A1866-E4A0-8145-A9D5-8AFD0D11F743}"/>
              </a:ext>
            </a:extLst>
          </p:cNvPr>
          <p:cNvCxnSpPr>
            <a:cxnSpLocks/>
          </p:cNvCxnSpPr>
          <p:nvPr/>
        </p:nvCxnSpPr>
        <p:spPr>
          <a:xfrm flipH="1">
            <a:off x="9169718" y="3767138"/>
            <a:ext cx="279403" cy="187325"/>
          </a:xfrm>
          <a:prstGeom prst="straightConnector1">
            <a:avLst/>
          </a:prstGeom>
          <a:ln w="63500"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62490207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0">
        <p:fade/>
      </p:transition>
    </mc:Choice>
    <mc:Fallback xmlns="">
      <p:transition>
        <p:fade/>
      </p:transition>
    </mc:Fallback>
  </mc:AlternateContent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52" name="AutoShape 416">
            <a:extLst>
              <a:ext uri="{FF2B5EF4-FFF2-40B4-BE49-F238E27FC236}">
                <a16:creationId xmlns:a16="http://schemas.microsoft.com/office/drawing/2014/main" id="{683F6486-9280-4529-8F59-525FF4FCCCE9}"/>
              </a:ext>
            </a:extLst>
          </p:cNvPr>
          <p:cNvSpPr>
            <a:spLocks noChangeAspect="1" noChangeArrowheads="1" noTextEdit="1"/>
          </p:cNvSpPr>
          <p:nvPr/>
        </p:nvSpPr>
        <p:spPr bwMode="auto">
          <a:xfrm>
            <a:off x="609601" y="0"/>
            <a:ext cx="10972800" cy="68580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63" name="Rectangle 418">
            <a:extLst>
              <a:ext uri="{FF2B5EF4-FFF2-40B4-BE49-F238E27FC236}">
                <a16:creationId xmlns:a16="http://schemas.microsoft.com/office/drawing/2014/main" id="{8E026151-E606-4C07-9525-7232215A9C6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4838" y="-4763"/>
            <a:ext cx="10982325" cy="6867526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64" name="Rectangle 419">
            <a:extLst>
              <a:ext uri="{FF2B5EF4-FFF2-40B4-BE49-F238E27FC236}">
                <a16:creationId xmlns:a16="http://schemas.microsoft.com/office/drawing/2014/main" id="{AE185BFE-1C1E-4EC4-85B0-BF437E8AD7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9601" y="0"/>
            <a:ext cx="10968038" cy="6853238"/>
          </a:xfrm>
          <a:prstGeom prst="rect">
            <a:avLst/>
          </a:prstGeom>
          <a:solidFill>
            <a:srgbClr val="FFFFFF"/>
          </a:solidFill>
          <a:ln w="14288">
            <a:solidFill>
              <a:srgbClr val="FFFFF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65" name="Rectangle 420">
            <a:extLst>
              <a:ext uri="{FF2B5EF4-FFF2-40B4-BE49-F238E27FC236}">
                <a16:creationId xmlns:a16="http://schemas.microsoft.com/office/drawing/2014/main" id="{CF0648ED-F817-42AF-A002-E0A101B76C7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52601" y="1230312"/>
            <a:ext cx="9688513" cy="4489451"/>
          </a:xfrm>
          <a:prstGeom prst="rect">
            <a:avLst/>
          </a:prstGeom>
          <a:solidFill>
            <a:srgbClr val="FFFFFF"/>
          </a:solidFill>
          <a:ln w="14288">
            <a:solidFill>
              <a:srgbClr val="FFFFF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66" name="Line 421">
            <a:extLst>
              <a:ext uri="{FF2B5EF4-FFF2-40B4-BE49-F238E27FC236}">
                <a16:creationId xmlns:a16="http://schemas.microsoft.com/office/drawing/2014/main" id="{AD8FCC90-DD6F-4D85-91AD-6A7A886A7A16}"/>
              </a:ext>
            </a:extLst>
          </p:cNvPr>
          <p:cNvSpPr>
            <a:spLocks noChangeShapeType="1"/>
          </p:cNvSpPr>
          <p:nvPr/>
        </p:nvSpPr>
        <p:spPr bwMode="auto">
          <a:xfrm>
            <a:off x="1752601" y="5568950"/>
            <a:ext cx="9688513" cy="0"/>
          </a:xfrm>
          <a:prstGeom prst="line">
            <a:avLst/>
          </a:prstGeom>
          <a:noFill/>
          <a:ln w="19050">
            <a:solidFill>
              <a:srgbClr val="EAF2F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67" name="Line 422">
            <a:extLst>
              <a:ext uri="{FF2B5EF4-FFF2-40B4-BE49-F238E27FC236}">
                <a16:creationId xmlns:a16="http://schemas.microsoft.com/office/drawing/2014/main" id="{F5074293-ADEF-44D4-BDD0-BED11ADB31F5}"/>
              </a:ext>
            </a:extLst>
          </p:cNvPr>
          <p:cNvSpPr>
            <a:spLocks noChangeShapeType="1"/>
          </p:cNvSpPr>
          <p:nvPr/>
        </p:nvSpPr>
        <p:spPr bwMode="auto">
          <a:xfrm>
            <a:off x="1752601" y="4970463"/>
            <a:ext cx="9688513" cy="0"/>
          </a:xfrm>
          <a:prstGeom prst="line">
            <a:avLst/>
          </a:prstGeom>
          <a:noFill/>
          <a:ln w="19050">
            <a:solidFill>
              <a:srgbClr val="EAF2F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68" name="Line 423">
            <a:extLst>
              <a:ext uri="{FF2B5EF4-FFF2-40B4-BE49-F238E27FC236}">
                <a16:creationId xmlns:a16="http://schemas.microsoft.com/office/drawing/2014/main" id="{4F51B1D2-8901-457A-B99F-C1E74768043D}"/>
              </a:ext>
            </a:extLst>
          </p:cNvPr>
          <p:cNvSpPr>
            <a:spLocks noChangeShapeType="1"/>
          </p:cNvSpPr>
          <p:nvPr/>
        </p:nvSpPr>
        <p:spPr bwMode="auto">
          <a:xfrm>
            <a:off x="1752601" y="4370388"/>
            <a:ext cx="9688513" cy="0"/>
          </a:xfrm>
          <a:prstGeom prst="line">
            <a:avLst/>
          </a:prstGeom>
          <a:noFill/>
          <a:ln w="19050">
            <a:solidFill>
              <a:srgbClr val="EAF2F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69" name="Line 424">
            <a:extLst>
              <a:ext uri="{FF2B5EF4-FFF2-40B4-BE49-F238E27FC236}">
                <a16:creationId xmlns:a16="http://schemas.microsoft.com/office/drawing/2014/main" id="{5A6BE7EB-D47A-4EAD-9D63-1AB687C9624A}"/>
              </a:ext>
            </a:extLst>
          </p:cNvPr>
          <p:cNvSpPr>
            <a:spLocks noChangeShapeType="1"/>
          </p:cNvSpPr>
          <p:nvPr/>
        </p:nvSpPr>
        <p:spPr bwMode="auto">
          <a:xfrm>
            <a:off x="1752601" y="3771900"/>
            <a:ext cx="9688513" cy="0"/>
          </a:xfrm>
          <a:prstGeom prst="line">
            <a:avLst/>
          </a:prstGeom>
          <a:noFill/>
          <a:ln w="19050">
            <a:solidFill>
              <a:srgbClr val="EAF2F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70" name="Line 425">
            <a:extLst>
              <a:ext uri="{FF2B5EF4-FFF2-40B4-BE49-F238E27FC236}">
                <a16:creationId xmlns:a16="http://schemas.microsoft.com/office/drawing/2014/main" id="{9E46C793-3E00-4354-954B-B0AA38E51874}"/>
              </a:ext>
            </a:extLst>
          </p:cNvPr>
          <p:cNvSpPr>
            <a:spLocks noChangeShapeType="1"/>
          </p:cNvSpPr>
          <p:nvPr/>
        </p:nvSpPr>
        <p:spPr bwMode="auto">
          <a:xfrm>
            <a:off x="1752601" y="3173412"/>
            <a:ext cx="9688513" cy="0"/>
          </a:xfrm>
          <a:prstGeom prst="line">
            <a:avLst/>
          </a:prstGeom>
          <a:noFill/>
          <a:ln w="19050">
            <a:solidFill>
              <a:srgbClr val="EAF2F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71" name="Line 426">
            <a:extLst>
              <a:ext uri="{FF2B5EF4-FFF2-40B4-BE49-F238E27FC236}">
                <a16:creationId xmlns:a16="http://schemas.microsoft.com/office/drawing/2014/main" id="{C829CFEB-96AD-4AE8-896A-120CB2909337}"/>
              </a:ext>
            </a:extLst>
          </p:cNvPr>
          <p:cNvSpPr>
            <a:spLocks noChangeShapeType="1"/>
          </p:cNvSpPr>
          <p:nvPr/>
        </p:nvSpPr>
        <p:spPr bwMode="auto">
          <a:xfrm>
            <a:off x="1752601" y="2573337"/>
            <a:ext cx="9688513" cy="0"/>
          </a:xfrm>
          <a:prstGeom prst="line">
            <a:avLst/>
          </a:prstGeom>
          <a:noFill/>
          <a:ln w="19050">
            <a:solidFill>
              <a:srgbClr val="EAF2F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72" name="Line 427">
            <a:extLst>
              <a:ext uri="{FF2B5EF4-FFF2-40B4-BE49-F238E27FC236}">
                <a16:creationId xmlns:a16="http://schemas.microsoft.com/office/drawing/2014/main" id="{5CCB3248-9275-4DEC-AD27-8DD73DCF787C}"/>
              </a:ext>
            </a:extLst>
          </p:cNvPr>
          <p:cNvSpPr>
            <a:spLocks noChangeShapeType="1"/>
          </p:cNvSpPr>
          <p:nvPr/>
        </p:nvSpPr>
        <p:spPr bwMode="auto">
          <a:xfrm>
            <a:off x="1752601" y="1974850"/>
            <a:ext cx="9688513" cy="0"/>
          </a:xfrm>
          <a:prstGeom prst="line">
            <a:avLst/>
          </a:prstGeom>
          <a:noFill/>
          <a:ln w="19050">
            <a:solidFill>
              <a:srgbClr val="EAF2F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73" name="Line 428">
            <a:extLst>
              <a:ext uri="{FF2B5EF4-FFF2-40B4-BE49-F238E27FC236}">
                <a16:creationId xmlns:a16="http://schemas.microsoft.com/office/drawing/2014/main" id="{DB70A3DD-EE0E-4FFB-82A8-BAD6D57AADF8}"/>
              </a:ext>
            </a:extLst>
          </p:cNvPr>
          <p:cNvSpPr>
            <a:spLocks noChangeShapeType="1"/>
          </p:cNvSpPr>
          <p:nvPr/>
        </p:nvSpPr>
        <p:spPr bwMode="auto">
          <a:xfrm>
            <a:off x="1752601" y="1381125"/>
            <a:ext cx="9688513" cy="0"/>
          </a:xfrm>
          <a:prstGeom prst="line">
            <a:avLst/>
          </a:prstGeom>
          <a:noFill/>
          <a:ln w="19050">
            <a:solidFill>
              <a:srgbClr val="EAF2F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74" name="Line 429">
            <a:extLst>
              <a:ext uri="{FF2B5EF4-FFF2-40B4-BE49-F238E27FC236}">
                <a16:creationId xmlns:a16="http://schemas.microsoft.com/office/drawing/2014/main" id="{36BDF140-324E-4892-B979-12E45B4CB114}"/>
              </a:ext>
            </a:extLst>
          </p:cNvPr>
          <p:cNvSpPr>
            <a:spLocks noChangeShapeType="1"/>
          </p:cNvSpPr>
          <p:nvPr/>
        </p:nvSpPr>
        <p:spPr bwMode="auto">
          <a:xfrm>
            <a:off x="1752601" y="1381125"/>
            <a:ext cx="9688513" cy="0"/>
          </a:xfrm>
          <a:prstGeom prst="line">
            <a:avLst/>
          </a:prstGeom>
          <a:noFill/>
          <a:ln w="9525">
            <a:solidFill>
              <a:srgbClr val="008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75" name="Line 430">
            <a:extLst>
              <a:ext uri="{FF2B5EF4-FFF2-40B4-BE49-F238E27FC236}">
                <a16:creationId xmlns:a16="http://schemas.microsoft.com/office/drawing/2014/main" id="{E3199B1D-F75E-471E-A3CE-2156CE9D91DB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094288" y="4425950"/>
            <a:ext cx="0" cy="109538"/>
          </a:xfrm>
          <a:prstGeom prst="line">
            <a:avLst/>
          </a:prstGeom>
          <a:noFill/>
          <a:ln w="4763">
            <a:solidFill>
              <a:srgbClr val="6E8E8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76" name="Line 431">
            <a:extLst>
              <a:ext uri="{FF2B5EF4-FFF2-40B4-BE49-F238E27FC236}">
                <a16:creationId xmlns:a16="http://schemas.microsoft.com/office/drawing/2014/main" id="{0F18C77C-8604-472F-8F93-9147FD3FED7B}"/>
              </a:ext>
            </a:extLst>
          </p:cNvPr>
          <p:cNvSpPr>
            <a:spLocks noChangeShapeType="1"/>
          </p:cNvSpPr>
          <p:nvPr/>
        </p:nvSpPr>
        <p:spPr bwMode="auto">
          <a:xfrm>
            <a:off x="5076826" y="4425950"/>
            <a:ext cx="36513" cy="0"/>
          </a:xfrm>
          <a:prstGeom prst="line">
            <a:avLst/>
          </a:prstGeom>
          <a:noFill/>
          <a:ln w="4763">
            <a:solidFill>
              <a:srgbClr val="6E8E8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77" name="Line 432">
            <a:extLst>
              <a:ext uri="{FF2B5EF4-FFF2-40B4-BE49-F238E27FC236}">
                <a16:creationId xmlns:a16="http://schemas.microsoft.com/office/drawing/2014/main" id="{13F0B33D-7BD1-43FB-AA4D-B6A25AB6A750}"/>
              </a:ext>
            </a:extLst>
          </p:cNvPr>
          <p:cNvSpPr>
            <a:spLocks noChangeShapeType="1"/>
          </p:cNvSpPr>
          <p:nvPr/>
        </p:nvSpPr>
        <p:spPr bwMode="auto">
          <a:xfrm>
            <a:off x="5076826" y="4535488"/>
            <a:ext cx="36513" cy="0"/>
          </a:xfrm>
          <a:prstGeom prst="line">
            <a:avLst/>
          </a:prstGeom>
          <a:noFill/>
          <a:ln w="4763">
            <a:solidFill>
              <a:srgbClr val="6E8E8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78" name="Line 433">
            <a:extLst>
              <a:ext uri="{FF2B5EF4-FFF2-40B4-BE49-F238E27FC236}">
                <a16:creationId xmlns:a16="http://schemas.microsoft.com/office/drawing/2014/main" id="{84DBDE24-C08D-43C4-B0F9-AF20CC8E9227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203826" y="4141788"/>
            <a:ext cx="0" cy="196850"/>
          </a:xfrm>
          <a:prstGeom prst="line">
            <a:avLst/>
          </a:prstGeom>
          <a:noFill/>
          <a:ln w="4763">
            <a:solidFill>
              <a:srgbClr val="6E8E8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79" name="Line 434">
            <a:extLst>
              <a:ext uri="{FF2B5EF4-FFF2-40B4-BE49-F238E27FC236}">
                <a16:creationId xmlns:a16="http://schemas.microsoft.com/office/drawing/2014/main" id="{F92DA972-CDFF-453A-8132-4B972EB16D49}"/>
              </a:ext>
            </a:extLst>
          </p:cNvPr>
          <p:cNvSpPr>
            <a:spLocks noChangeShapeType="1"/>
          </p:cNvSpPr>
          <p:nvPr/>
        </p:nvSpPr>
        <p:spPr bwMode="auto">
          <a:xfrm>
            <a:off x="5186363" y="4141788"/>
            <a:ext cx="36513" cy="0"/>
          </a:xfrm>
          <a:prstGeom prst="line">
            <a:avLst/>
          </a:prstGeom>
          <a:noFill/>
          <a:ln w="4763">
            <a:solidFill>
              <a:srgbClr val="6E8E8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80" name="Line 435">
            <a:extLst>
              <a:ext uri="{FF2B5EF4-FFF2-40B4-BE49-F238E27FC236}">
                <a16:creationId xmlns:a16="http://schemas.microsoft.com/office/drawing/2014/main" id="{16383C5C-E37A-49F5-AF5A-F88AA09408D0}"/>
              </a:ext>
            </a:extLst>
          </p:cNvPr>
          <p:cNvSpPr>
            <a:spLocks noChangeShapeType="1"/>
          </p:cNvSpPr>
          <p:nvPr/>
        </p:nvSpPr>
        <p:spPr bwMode="auto">
          <a:xfrm>
            <a:off x="5186363" y="4338638"/>
            <a:ext cx="36513" cy="0"/>
          </a:xfrm>
          <a:prstGeom prst="line">
            <a:avLst/>
          </a:prstGeom>
          <a:noFill/>
          <a:ln w="4763">
            <a:solidFill>
              <a:srgbClr val="6E8E8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81" name="Line 436">
            <a:extLst>
              <a:ext uri="{FF2B5EF4-FFF2-40B4-BE49-F238E27FC236}">
                <a16:creationId xmlns:a16="http://schemas.microsoft.com/office/drawing/2014/main" id="{786DC50A-2D66-4C88-8EB5-D80FEBC30D70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286376" y="4251325"/>
            <a:ext cx="0" cy="554038"/>
          </a:xfrm>
          <a:prstGeom prst="line">
            <a:avLst/>
          </a:prstGeom>
          <a:noFill/>
          <a:ln w="4763">
            <a:solidFill>
              <a:srgbClr val="6E8E8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82" name="Line 437">
            <a:extLst>
              <a:ext uri="{FF2B5EF4-FFF2-40B4-BE49-F238E27FC236}">
                <a16:creationId xmlns:a16="http://schemas.microsoft.com/office/drawing/2014/main" id="{B589521C-FFBB-48E9-BD09-09851D371C77}"/>
              </a:ext>
            </a:extLst>
          </p:cNvPr>
          <p:cNvSpPr>
            <a:spLocks noChangeShapeType="1"/>
          </p:cNvSpPr>
          <p:nvPr/>
        </p:nvSpPr>
        <p:spPr bwMode="auto">
          <a:xfrm>
            <a:off x="5268913" y="4251325"/>
            <a:ext cx="36513" cy="0"/>
          </a:xfrm>
          <a:prstGeom prst="line">
            <a:avLst/>
          </a:prstGeom>
          <a:noFill/>
          <a:ln w="4763">
            <a:solidFill>
              <a:srgbClr val="6E8E8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83" name="Line 438">
            <a:extLst>
              <a:ext uri="{FF2B5EF4-FFF2-40B4-BE49-F238E27FC236}">
                <a16:creationId xmlns:a16="http://schemas.microsoft.com/office/drawing/2014/main" id="{344F7FF3-04D7-46F6-986A-E4A2846152F2}"/>
              </a:ext>
            </a:extLst>
          </p:cNvPr>
          <p:cNvSpPr>
            <a:spLocks noChangeShapeType="1"/>
          </p:cNvSpPr>
          <p:nvPr/>
        </p:nvSpPr>
        <p:spPr bwMode="auto">
          <a:xfrm>
            <a:off x="5268913" y="4805363"/>
            <a:ext cx="36513" cy="0"/>
          </a:xfrm>
          <a:prstGeom prst="line">
            <a:avLst/>
          </a:prstGeom>
          <a:noFill/>
          <a:ln w="4763">
            <a:solidFill>
              <a:srgbClr val="6E8E8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84" name="Line 439">
            <a:extLst>
              <a:ext uri="{FF2B5EF4-FFF2-40B4-BE49-F238E27FC236}">
                <a16:creationId xmlns:a16="http://schemas.microsoft.com/office/drawing/2014/main" id="{A5692D9F-D241-4437-931A-9175009235F9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414963" y="4430713"/>
            <a:ext cx="0" cy="31750"/>
          </a:xfrm>
          <a:prstGeom prst="line">
            <a:avLst/>
          </a:prstGeom>
          <a:noFill/>
          <a:ln w="4763">
            <a:solidFill>
              <a:srgbClr val="6E8E8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85" name="Line 440">
            <a:extLst>
              <a:ext uri="{FF2B5EF4-FFF2-40B4-BE49-F238E27FC236}">
                <a16:creationId xmlns:a16="http://schemas.microsoft.com/office/drawing/2014/main" id="{B9BED778-B523-4D73-A680-D56C1FFD5CDD}"/>
              </a:ext>
            </a:extLst>
          </p:cNvPr>
          <p:cNvSpPr>
            <a:spLocks noChangeShapeType="1"/>
          </p:cNvSpPr>
          <p:nvPr/>
        </p:nvSpPr>
        <p:spPr bwMode="auto">
          <a:xfrm>
            <a:off x="5395913" y="4430713"/>
            <a:ext cx="36513" cy="0"/>
          </a:xfrm>
          <a:prstGeom prst="line">
            <a:avLst/>
          </a:prstGeom>
          <a:noFill/>
          <a:ln w="4763">
            <a:solidFill>
              <a:srgbClr val="6E8E8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86" name="Line 441">
            <a:extLst>
              <a:ext uri="{FF2B5EF4-FFF2-40B4-BE49-F238E27FC236}">
                <a16:creationId xmlns:a16="http://schemas.microsoft.com/office/drawing/2014/main" id="{4973ADA1-4E91-4BB2-B9C1-F3E8AA1EA20F}"/>
              </a:ext>
            </a:extLst>
          </p:cNvPr>
          <p:cNvSpPr>
            <a:spLocks noChangeShapeType="1"/>
          </p:cNvSpPr>
          <p:nvPr/>
        </p:nvSpPr>
        <p:spPr bwMode="auto">
          <a:xfrm>
            <a:off x="5395913" y="4462463"/>
            <a:ext cx="36513" cy="0"/>
          </a:xfrm>
          <a:prstGeom prst="line">
            <a:avLst/>
          </a:prstGeom>
          <a:noFill/>
          <a:ln w="4763">
            <a:solidFill>
              <a:srgbClr val="6E8E8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87" name="Line 442">
            <a:extLst>
              <a:ext uri="{FF2B5EF4-FFF2-40B4-BE49-F238E27FC236}">
                <a16:creationId xmlns:a16="http://schemas.microsoft.com/office/drawing/2014/main" id="{32AD3A9F-0B5B-45C7-982C-4319BF47DA45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835651" y="4398963"/>
            <a:ext cx="0" cy="36513"/>
          </a:xfrm>
          <a:prstGeom prst="line">
            <a:avLst/>
          </a:prstGeom>
          <a:noFill/>
          <a:ln w="4763">
            <a:solidFill>
              <a:srgbClr val="6E8E8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88" name="Line 443">
            <a:extLst>
              <a:ext uri="{FF2B5EF4-FFF2-40B4-BE49-F238E27FC236}">
                <a16:creationId xmlns:a16="http://schemas.microsoft.com/office/drawing/2014/main" id="{E8CDD9D6-494B-4A6F-BA1D-BD3539933996}"/>
              </a:ext>
            </a:extLst>
          </p:cNvPr>
          <p:cNvSpPr>
            <a:spLocks noChangeShapeType="1"/>
          </p:cNvSpPr>
          <p:nvPr/>
        </p:nvSpPr>
        <p:spPr bwMode="auto">
          <a:xfrm>
            <a:off x="5816601" y="4398963"/>
            <a:ext cx="31750" cy="0"/>
          </a:xfrm>
          <a:prstGeom prst="line">
            <a:avLst/>
          </a:prstGeom>
          <a:noFill/>
          <a:ln w="4763">
            <a:solidFill>
              <a:srgbClr val="6E8E8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89" name="Line 444">
            <a:extLst>
              <a:ext uri="{FF2B5EF4-FFF2-40B4-BE49-F238E27FC236}">
                <a16:creationId xmlns:a16="http://schemas.microsoft.com/office/drawing/2014/main" id="{39ADF78B-FE8F-4F2E-A074-EBC5D591C0C8}"/>
              </a:ext>
            </a:extLst>
          </p:cNvPr>
          <p:cNvSpPr>
            <a:spLocks noChangeShapeType="1"/>
          </p:cNvSpPr>
          <p:nvPr/>
        </p:nvSpPr>
        <p:spPr bwMode="auto">
          <a:xfrm>
            <a:off x="5816601" y="4435475"/>
            <a:ext cx="31750" cy="0"/>
          </a:xfrm>
          <a:prstGeom prst="line">
            <a:avLst/>
          </a:prstGeom>
          <a:noFill/>
          <a:ln w="4763">
            <a:solidFill>
              <a:srgbClr val="6E8E8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90" name="Line 445">
            <a:extLst>
              <a:ext uri="{FF2B5EF4-FFF2-40B4-BE49-F238E27FC236}">
                <a16:creationId xmlns:a16="http://schemas.microsoft.com/office/drawing/2014/main" id="{F5C77B18-8B6B-4871-BC73-0348FC654739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962651" y="2687637"/>
            <a:ext cx="0" cy="2679700"/>
          </a:xfrm>
          <a:prstGeom prst="line">
            <a:avLst/>
          </a:prstGeom>
          <a:noFill/>
          <a:ln w="4763">
            <a:solidFill>
              <a:srgbClr val="6E8E8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91" name="Line 446">
            <a:extLst>
              <a:ext uri="{FF2B5EF4-FFF2-40B4-BE49-F238E27FC236}">
                <a16:creationId xmlns:a16="http://schemas.microsoft.com/office/drawing/2014/main" id="{D597F9EA-9B45-46D5-BA62-4B135EDD1229}"/>
              </a:ext>
            </a:extLst>
          </p:cNvPr>
          <p:cNvSpPr>
            <a:spLocks noChangeShapeType="1"/>
          </p:cNvSpPr>
          <p:nvPr/>
        </p:nvSpPr>
        <p:spPr bwMode="auto">
          <a:xfrm>
            <a:off x="5945188" y="2687637"/>
            <a:ext cx="36513" cy="0"/>
          </a:xfrm>
          <a:prstGeom prst="line">
            <a:avLst/>
          </a:prstGeom>
          <a:noFill/>
          <a:ln w="4763">
            <a:solidFill>
              <a:srgbClr val="6E8E8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92" name="Line 447">
            <a:extLst>
              <a:ext uri="{FF2B5EF4-FFF2-40B4-BE49-F238E27FC236}">
                <a16:creationId xmlns:a16="http://schemas.microsoft.com/office/drawing/2014/main" id="{FBA1ED74-1AA0-4BEF-AF17-356E158B1ADA}"/>
              </a:ext>
            </a:extLst>
          </p:cNvPr>
          <p:cNvSpPr>
            <a:spLocks noChangeShapeType="1"/>
          </p:cNvSpPr>
          <p:nvPr/>
        </p:nvSpPr>
        <p:spPr bwMode="auto">
          <a:xfrm>
            <a:off x="5945188" y="5367338"/>
            <a:ext cx="36513" cy="0"/>
          </a:xfrm>
          <a:prstGeom prst="line">
            <a:avLst/>
          </a:prstGeom>
          <a:noFill/>
          <a:ln w="4763">
            <a:solidFill>
              <a:srgbClr val="6E8E8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93" name="Line 448">
            <a:extLst>
              <a:ext uri="{FF2B5EF4-FFF2-40B4-BE49-F238E27FC236}">
                <a16:creationId xmlns:a16="http://schemas.microsoft.com/office/drawing/2014/main" id="{D6321A7D-1D8F-47C9-8CEF-8E5F7FB378D5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054726" y="4256088"/>
            <a:ext cx="0" cy="192088"/>
          </a:xfrm>
          <a:prstGeom prst="line">
            <a:avLst/>
          </a:prstGeom>
          <a:noFill/>
          <a:ln w="4763">
            <a:solidFill>
              <a:srgbClr val="6E8E8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94" name="Line 449">
            <a:extLst>
              <a:ext uri="{FF2B5EF4-FFF2-40B4-BE49-F238E27FC236}">
                <a16:creationId xmlns:a16="http://schemas.microsoft.com/office/drawing/2014/main" id="{ECF22073-4210-46C3-80D1-A184C444C570}"/>
              </a:ext>
            </a:extLst>
          </p:cNvPr>
          <p:cNvSpPr>
            <a:spLocks noChangeShapeType="1"/>
          </p:cNvSpPr>
          <p:nvPr/>
        </p:nvSpPr>
        <p:spPr bwMode="auto">
          <a:xfrm>
            <a:off x="6040438" y="4256088"/>
            <a:ext cx="33338" cy="0"/>
          </a:xfrm>
          <a:prstGeom prst="line">
            <a:avLst/>
          </a:prstGeom>
          <a:noFill/>
          <a:ln w="4763">
            <a:solidFill>
              <a:srgbClr val="6E8E8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95" name="Line 450">
            <a:extLst>
              <a:ext uri="{FF2B5EF4-FFF2-40B4-BE49-F238E27FC236}">
                <a16:creationId xmlns:a16="http://schemas.microsoft.com/office/drawing/2014/main" id="{A46DE8AF-1825-429D-A4FF-29944138A58A}"/>
              </a:ext>
            </a:extLst>
          </p:cNvPr>
          <p:cNvSpPr>
            <a:spLocks noChangeShapeType="1"/>
          </p:cNvSpPr>
          <p:nvPr/>
        </p:nvSpPr>
        <p:spPr bwMode="auto">
          <a:xfrm>
            <a:off x="6040438" y="4448175"/>
            <a:ext cx="33338" cy="0"/>
          </a:xfrm>
          <a:prstGeom prst="line">
            <a:avLst/>
          </a:prstGeom>
          <a:noFill/>
          <a:ln w="4763">
            <a:solidFill>
              <a:srgbClr val="6E8E8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96" name="Line 451">
            <a:extLst>
              <a:ext uri="{FF2B5EF4-FFF2-40B4-BE49-F238E27FC236}">
                <a16:creationId xmlns:a16="http://schemas.microsoft.com/office/drawing/2014/main" id="{2C58E104-EECC-4DFF-BF2D-E8843920B63B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195513" y="1381125"/>
            <a:ext cx="0" cy="3698876"/>
          </a:xfrm>
          <a:prstGeom prst="line">
            <a:avLst/>
          </a:prstGeom>
          <a:noFill/>
          <a:ln w="4763">
            <a:solidFill>
              <a:srgbClr val="90353B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97" name="Line 452">
            <a:extLst>
              <a:ext uri="{FF2B5EF4-FFF2-40B4-BE49-F238E27FC236}">
                <a16:creationId xmlns:a16="http://schemas.microsoft.com/office/drawing/2014/main" id="{3FFBFB1B-C787-493C-A352-E19F088F33C2}"/>
              </a:ext>
            </a:extLst>
          </p:cNvPr>
          <p:cNvSpPr>
            <a:spLocks noChangeShapeType="1"/>
          </p:cNvSpPr>
          <p:nvPr/>
        </p:nvSpPr>
        <p:spPr bwMode="auto">
          <a:xfrm>
            <a:off x="2178051" y="1381125"/>
            <a:ext cx="36513" cy="0"/>
          </a:xfrm>
          <a:prstGeom prst="line">
            <a:avLst/>
          </a:prstGeom>
          <a:noFill/>
          <a:ln w="4763">
            <a:solidFill>
              <a:srgbClr val="90353B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98" name="Line 453">
            <a:extLst>
              <a:ext uri="{FF2B5EF4-FFF2-40B4-BE49-F238E27FC236}">
                <a16:creationId xmlns:a16="http://schemas.microsoft.com/office/drawing/2014/main" id="{A5FC048B-5DFD-409B-92EB-A6E9B240F5F5}"/>
              </a:ext>
            </a:extLst>
          </p:cNvPr>
          <p:cNvSpPr>
            <a:spLocks noChangeShapeType="1"/>
          </p:cNvSpPr>
          <p:nvPr/>
        </p:nvSpPr>
        <p:spPr bwMode="auto">
          <a:xfrm>
            <a:off x="2178051" y="5080000"/>
            <a:ext cx="36513" cy="0"/>
          </a:xfrm>
          <a:prstGeom prst="line">
            <a:avLst/>
          </a:prstGeom>
          <a:noFill/>
          <a:ln w="4763">
            <a:solidFill>
              <a:srgbClr val="90353B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99" name="Line 454">
            <a:extLst>
              <a:ext uri="{FF2B5EF4-FFF2-40B4-BE49-F238E27FC236}">
                <a16:creationId xmlns:a16="http://schemas.microsoft.com/office/drawing/2014/main" id="{FDAD6902-12C8-4F4C-AE62-1DEDDE7CCBD5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370138" y="1381125"/>
            <a:ext cx="0" cy="2344738"/>
          </a:xfrm>
          <a:prstGeom prst="line">
            <a:avLst/>
          </a:prstGeom>
          <a:noFill/>
          <a:ln w="4763">
            <a:solidFill>
              <a:srgbClr val="90353B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200" name="Line 455">
            <a:extLst>
              <a:ext uri="{FF2B5EF4-FFF2-40B4-BE49-F238E27FC236}">
                <a16:creationId xmlns:a16="http://schemas.microsoft.com/office/drawing/2014/main" id="{353443F7-821D-41AF-81DB-8586E08D708A}"/>
              </a:ext>
            </a:extLst>
          </p:cNvPr>
          <p:cNvSpPr>
            <a:spLocks noChangeShapeType="1"/>
          </p:cNvSpPr>
          <p:nvPr/>
        </p:nvSpPr>
        <p:spPr bwMode="auto">
          <a:xfrm>
            <a:off x="2355851" y="1381125"/>
            <a:ext cx="31750" cy="0"/>
          </a:xfrm>
          <a:prstGeom prst="line">
            <a:avLst/>
          </a:prstGeom>
          <a:noFill/>
          <a:ln w="4763">
            <a:solidFill>
              <a:srgbClr val="90353B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201" name="Line 456">
            <a:extLst>
              <a:ext uri="{FF2B5EF4-FFF2-40B4-BE49-F238E27FC236}">
                <a16:creationId xmlns:a16="http://schemas.microsoft.com/office/drawing/2014/main" id="{100CF5A4-0BEE-490B-BEBF-B4E646567CE9}"/>
              </a:ext>
            </a:extLst>
          </p:cNvPr>
          <p:cNvSpPr>
            <a:spLocks noChangeShapeType="1"/>
          </p:cNvSpPr>
          <p:nvPr/>
        </p:nvSpPr>
        <p:spPr bwMode="auto">
          <a:xfrm>
            <a:off x="2355851" y="3725863"/>
            <a:ext cx="31750" cy="0"/>
          </a:xfrm>
          <a:prstGeom prst="line">
            <a:avLst/>
          </a:prstGeom>
          <a:noFill/>
          <a:ln w="4763">
            <a:solidFill>
              <a:srgbClr val="90353B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202" name="Line 457">
            <a:extLst>
              <a:ext uri="{FF2B5EF4-FFF2-40B4-BE49-F238E27FC236}">
                <a16:creationId xmlns:a16="http://schemas.microsoft.com/office/drawing/2014/main" id="{7F1588C9-D3CF-48B7-899B-D14F266912D4}"/>
              </a:ext>
            </a:extLst>
          </p:cNvPr>
          <p:cNvSpPr>
            <a:spLocks noChangeShapeType="1"/>
          </p:cNvSpPr>
          <p:nvPr/>
        </p:nvSpPr>
        <p:spPr bwMode="auto">
          <a:xfrm>
            <a:off x="3192463" y="1381125"/>
            <a:ext cx="0" cy="0"/>
          </a:xfrm>
          <a:prstGeom prst="line">
            <a:avLst/>
          </a:prstGeom>
          <a:noFill/>
          <a:ln w="4763">
            <a:solidFill>
              <a:srgbClr val="90353B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203" name="Line 458">
            <a:extLst>
              <a:ext uri="{FF2B5EF4-FFF2-40B4-BE49-F238E27FC236}">
                <a16:creationId xmlns:a16="http://schemas.microsoft.com/office/drawing/2014/main" id="{E46D1C01-27FE-403D-B57C-05FF1FA4B6C7}"/>
              </a:ext>
            </a:extLst>
          </p:cNvPr>
          <p:cNvSpPr>
            <a:spLocks noChangeShapeType="1"/>
          </p:cNvSpPr>
          <p:nvPr/>
        </p:nvSpPr>
        <p:spPr bwMode="auto">
          <a:xfrm>
            <a:off x="3175001" y="1381125"/>
            <a:ext cx="36513" cy="0"/>
          </a:xfrm>
          <a:prstGeom prst="line">
            <a:avLst/>
          </a:prstGeom>
          <a:noFill/>
          <a:ln w="4763">
            <a:solidFill>
              <a:srgbClr val="90353B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204" name="Line 459">
            <a:extLst>
              <a:ext uri="{FF2B5EF4-FFF2-40B4-BE49-F238E27FC236}">
                <a16:creationId xmlns:a16="http://schemas.microsoft.com/office/drawing/2014/main" id="{2F01B276-2EAA-411B-A446-1346E99FB249}"/>
              </a:ext>
            </a:extLst>
          </p:cNvPr>
          <p:cNvSpPr>
            <a:spLocks noChangeShapeType="1"/>
          </p:cNvSpPr>
          <p:nvPr/>
        </p:nvSpPr>
        <p:spPr bwMode="auto">
          <a:xfrm>
            <a:off x="3175001" y="1381125"/>
            <a:ext cx="36513" cy="0"/>
          </a:xfrm>
          <a:prstGeom prst="line">
            <a:avLst/>
          </a:prstGeom>
          <a:noFill/>
          <a:ln w="4763">
            <a:solidFill>
              <a:srgbClr val="90353B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205" name="Line 460">
            <a:extLst>
              <a:ext uri="{FF2B5EF4-FFF2-40B4-BE49-F238E27FC236}">
                <a16:creationId xmlns:a16="http://schemas.microsoft.com/office/drawing/2014/main" id="{9E493E05-A383-4899-9AEA-899CDA153832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919538" y="1381125"/>
            <a:ext cx="0" cy="4187826"/>
          </a:xfrm>
          <a:prstGeom prst="line">
            <a:avLst/>
          </a:prstGeom>
          <a:noFill/>
          <a:ln w="4763">
            <a:solidFill>
              <a:srgbClr val="55752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206" name="Line 461">
            <a:extLst>
              <a:ext uri="{FF2B5EF4-FFF2-40B4-BE49-F238E27FC236}">
                <a16:creationId xmlns:a16="http://schemas.microsoft.com/office/drawing/2014/main" id="{A5E1C831-2E10-4953-A585-C207AA8AA0DE}"/>
              </a:ext>
            </a:extLst>
          </p:cNvPr>
          <p:cNvSpPr>
            <a:spLocks noChangeShapeType="1"/>
          </p:cNvSpPr>
          <p:nvPr/>
        </p:nvSpPr>
        <p:spPr bwMode="auto">
          <a:xfrm>
            <a:off x="3902076" y="1381125"/>
            <a:ext cx="36513" cy="0"/>
          </a:xfrm>
          <a:prstGeom prst="line">
            <a:avLst/>
          </a:prstGeom>
          <a:noFill/>
          <a:ln w="4763">
            <a:solidFill>
              <a:srgbClr val="55752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207" name="Line 462">
            <a:extLst>
              <a:ext uri="{FF2B5EF4-FFF2-40B4-BE49-F238E27FC236}">
                <a16:creationId xmlns:a16="http://schemas.microsoft.com/office/drawing/2014/main" id="{9DDD2745-95B8-41EC-A9A8-42B840B6E9B9}"/>
              </a:ext>
            </a:extLst>
          </p:cNvPr>
          <p:cNvSpPr>
            <a:spLocks noChangeShapeType="1"/>
          </p:cNvSpPr>
          <p:nvPr/>
        </p:nvSpPr>
        <p:spPr bwMode="auto">
          <a:xfrm>
            <a:off x="3902076" y="5568950"/>
            <a:ext cx="36513" cy="0"/>
          </a:xfrm>
          <a:prstGeom prst="line">
            <a:avLst/>
          </a:prstGeom>
          <a:noFill/>
          <a:ln w="4763">
            <a:solidFill>
              <a:srgbClr val="55752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208" name="Line 463">
            <a:extLst>
              <a:ext uri="{FF2B5EF4-FFF2-40B4-BE49-F238E27FC236}">
                <a16:creationId xmlns:a16="http://schemas.microsoft.com/office/drawing/2014/main" id="{7B204878-1BC9-4CC9-A3C9-32F58FAB7275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016376" y="1381125"/>
            <a:ext cx="0" cy="4187826"/>
          </a:xfrm>
          <a:prstGeom prst="line">
            <a:avLst/>
          </a:prstGeom>
          <a:noFill/>
          <a:ln w="4763">
            <a:solidFill>
              <a:srgbClr val="55752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209" name="Line 464">
            <a:extLst>
              <a:ext uri="{FF2B5EF4-FFF2-40B4-BE49-F238E27FC236}">
                <a16:creationId xmlns:a16="http://schemas.microsoft.com/office/drawing/2014/main" id="{BC891A2A-F561-4202-9DE2-83C0E85532D7}"/>
              </a:ext>
            </a:extLst>
          </p:cNvPr>
          <p:cNvSpPr>
            <a:spLocks noChangeShapeType="1"/>
          </p:cNvSpPr>
          <p:nvPr/>
        </p:nvSpPr>
        <p:spPr bwMode="auto">
          <a:xfrm>
            <a:off x="3997326" y="1381125"/>
            <a:ext cx="36513" cy="0"/>
          </a:xfrm>
          <a:prstGeom prst="line">
            <a:avLst/>
          </a:prstGeom>
          <a:noFill/>
          <a:ln w="4763">
            <a:solidFill>
              <a:srgbClr val="55752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210" name="Line 465">
            <a:extLst>
              <a:ext uri="{FF2B5EF4-FFF2-40B4-BE49-F238E27FC236}">
                <a16:creationId xmlns:a16="http://schemas.microsoft.com/office/drawing/2014/main" id="{61DBAE96-F192-43D1-A40F-C905406C64A8}"/>
              </a:ext>
            </a:extLst>
          </p:cNvPr>
          <p:cNvSpPr>
            <a:spLocks noChangeShapeType="1"/>
          </p:cNvSpPr>
          <p:nvPr/>
        </p:nvSpPr>
        <p:spPr bwMode="auto">
          <a:xfrm>
            <a:off x="3997326" y="5568950"/>
            <a:ext cx="36513" cy="0"/>
          </a:xfrm>
          <a:prstGeom prst="line">
            <a:avLst/>
          </a:prstGeom>
          <a:noFill/>
          <a:ln w="4763">
            <a:solidFill>
              <a:srgbClr val="55752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211" name="Line 466">
            <a:extLst>
              <a:ext uri="{FF2B5EF4-FFF2-40B4-BE49-F238E27FC236}">
                <a16:creationId xmlns:a16="http://schemas.microsoft.com/office/drawing/2014/main" id="{BC237AA5-AD9C-443D-A73E-93385435234B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106863" y="1381125"/>
            <a:ext cx="0" cy="4187826"/>
          </a:xfrm>
          <a:prstGeom prst="line">
            <a:avLst/>
          </a:prstGeom>
          <a:noFill/>
          <a:ln w="4763">
            <a:solidFill>
              <a:srgbClr val="55752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212" name="Line 467">
            <a:extLst>
              <a:ext uri="{FF2B5EF4-FFF2-40B4-BE49-F238E27FC236}">
                <a16:creationId xmlns:a16="http://schemas.microsoft.com/office/drawing/2014/main" id="{C09F9922-8711-4038-8390-ECF9479AC8DF}"/>
              </a:ext>
            </a:extLst>
          </p:cNvPr>
          <p:cNvSpPr>
            <a:spLocks noChangeShapeType="1"/>
          </p:cNvSpPr>
          <p:nvPr/>
        </p:nvSpPr>
        <p:spPr bwMode="auto">
          <a:xfrm>
            <a:off x="4089401" y="1381125"/>
            <a:ext cx="36513" cy="0"/>
          </a:xfrm>
          <a:prstGeom prst="line">
            <a:avLst/>
          </a:prstGeom>
          <a:noFill/>
          <a:ln w="4763">
            <a:solidFill>
              <a:srgbClr val="55752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213" name="Line 468">
            <a:extLst>
              <a:ext uri="{FF2B5EF4-FFF2-40B4-BE49-F238E27FC236}">
                <a16:creationId xmlns:a16="http://schemas.microsoft.com/office/drawing/2014/main" id="{D92D7DB7-E552-4F05-974B-607EC31DFB7D}"/>
              </a:ext>
            </a:extLst>
          </p:cNvPr>
          <p:cNvSpPr>
            <a:spLocks noChangeShapeType="1"/>
          </p:cNvSpPr>
          <p:nvPr/>
        </p:nvSpPr>
        <p:spPr bwMode="auto">
          <a:xfrm>
            <a:off x="4089401" y="5568950"/>
            <a:ext cx="36513" cy="0"/>
          </a:xfrm>
          <a:prstGeom prst="line">
            <a:avLst/>
          </a:prstGeom>
          <a:noFill/>
          <a:ln w="4763">
            <a:solidFill>
              <a:srgbClr val="55752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214" name="Line 469">
            <a:extLst>
              <a:ext uri="{FF2B5EF4-FFF2-40B4-BE49-F238E27FC236}">
                <a16:creationId xmlns:a16="http://schemas.microsoft.com/office/drawing/2014/main" id="{BBD48B1A-2D20-4244-9ECF-62113ACA7259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203701" y="1381125"/>
            <a:ext cx="0" cy="4187826"/>
          </a:xfrm>
          <a:prstGeom prst="line">
            <a:avLst/>
          </a:prstGeom>
          <a:noFill/>
          <a:ln w="4763">
            <a:solidFill>
              <a:srgbClr val="55752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215" name="Line 470">
            <a:extLst>
              <a:ext uri="{FF2B5EF4-FFF2-40B4-BE49-F238E27FC236}">
                <a16:creationId xmlns:a16="http://schemas.microsoft.com/office/drawing/2014/main" id="{B9F7FD81-E54D-4F82-9695-61D71EC27B43}"/>
              </a:ext>
            </a:extLst>
          </p:cNvPr>
          <p:cNvSpPr>
            <a:spLocks noChangeShapeType="1"/>
          </p:cNvSpPr>
          <p:nvPr/>
        </p:nvSpPr>
        <p:spPr bwMode="auto">
          <a:xfrm>
            <a:off x="4184651" y="1381125"/>
            <a:ext cx="36513" cy="0"/>
          </a:xfrm>
          <a:prstGeom prst="line">
            <a:avLst/>
          </a:prstGeom>
          <a:noFill/>
          <a:ln w="4763">
            <a:solidFill>
              <a:srgbClr val="55752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216" name="Line 471">
            <a:extLst>
              <a:ext uri="{FF2B5EF4-FFF2-40B4-BE49-F238E27FC236}">
                <a16:creationId xmlns:a16="http://schemas.microsoft.com/office/drawing/2014/main" id="{DA43469E-8B01-414B-A233-DAB1059BE188}"/>
              </a:ext>
            </a:extLst>
          </p:cNvPr>
          <p:cNvSpPr>
            <a:spLocks noChangeShapeType="1"/>
          </p:cNvSpPr>
          <p:nvPr/>
        </p:nvSpPr>
        <p:spPr bwMode="auto">
          <a:xfrm>
            <a:off x="4184651" y="5568950"/>
            <a:ext cx="36513" cy="0"/>
          </a:xfrm>
          <a:prstGeom prst="line">
            <a:avLst/>
          </a:prstGeom>
          <a:noFill/>
          <a:ln w="4763">
            <a:solidFill>
              <a:srgbClr val="55752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217" name="Line 472">
            <a:extLst>
              <a:ext uri="{FF2B5EF4-FFF2-40B4-BE49-F238E27FC236}">
                <a16:creationId xmlns:a16="http://schemas.microsoft.com/office/drawing/2014/main" id="{F690389C-C103-4DA2-883A-4CF7D3CC0526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294188" y="1381125"/>
            <a:ext cx="0" cy="4187826"/>
          </a:xfrm>
          <a:prstGeom prst="line">
            <a:avLst/>
          </a:prstGeom>
          <a:noFill/>
          <a:ln w="4763">
            <a:solidFill>
              <a:srgbClr val="55752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218" name="Line 473">
            <a:extLst>
              <a:ext uri="{FF2B5EF4-FFF2-40B4-BE49-F238E27FC236}">
                <a16:creationId xmlns:a16="http://schemas.microsoft.com/office/drawing/2014/main" id="{9FBCFA86-2C6F-429D-B297-AFCD852D9C80}"/>
              </a:ext>
            </a:extLst>
          </p:cNvPr>
          <p:cNvSpPr>
            <a:spLocks noChangeShapeType="1"/>
          </p:cNvSpPr>
          <p:nvPr/>
        </p:nvSpPr>
        <p:spPr bwMode="auto">
          <a:xfrm>
            <a:off x="4281488" y="1381125"/>
            <a:ext cx="31750" cy="0"/>
          </a:xfrm>
          <a:prstGeom prst="line">
            <a:avLst/>
          </a:prstGeom>
          <a:noFill/>
          <a:ln w="4763">
            <a:solidFill>
              <a:srgbClr val="55752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219" name="Line 474">
            <a:extLst>
              <a:ext uri="{FF2B5EF4-FFF2-40B4-BE49-F238E27FC236}">
                <a16:creationId xmlns:a16="http://schemas.microsoft.com/office/drawing/2014/main" id="{12C14A05-B573-48F2-858C-D01387942F9D}"/>
              </a:ext>
            </a:extLst>
          </p:cNvPr>
          <p:cNvSpPr>
            <a:spLocks noChangeShapeType="1"/>
          </p:cNvSpPr>
          <p:nvPr/>
        </p:nvSpPr>
        <p:spPr bwMode="auto">
          <a:xfrm>
            <a:off x="4281488" y="5568950"/>
            <a:ext cx="31750" cy="0"/>
          </a:xfrm>
          <a:prstGeom prst="line">
            <a:avLst/>
          </a:prstGeom>
          <a:noFill/>
          <a:ln w="4763">
            <a:solidFill>
              <a:srgbClr val="55752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220" name="Line 475">
            <a:extLst>
              <a:ext uri="{FF2B5EF4-FFF2-40B4-BE49-F238E27FC236}">
                <a16:creationId xmlns:a16="http://schemas.microsoft.com/office/drawing/2014/main" id="{9E6A96D6-D37D-41CD-9740-86EC7A8BCE64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391026" y="1381125"/>
            <a:ext cx="0" cy="4187826"/>
          </a:xfrm>
          <a:prstGeom prst="line">
            <a:avLst/>
          </a:prstGeom>
          <a:noFill/>
          <a:ln w="4763">
            <a:solidFill>
              <a:srgbClr val="55752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221" name="Line 476">
            <a:extLst>
              <a:ext uri="{FF2B5EF4-FFF2-40B4-BE49-F238E27FC236}">
                <a16:creationId xmlns:a16="http://schemas.microsoft.com/office/drawing/2014/main" id="{A274E389-281B-4BD2-B2ED-A99383ED66F3}"/>
              </a:ext>
            </a:extLst>
          </p:cNvPr>
          <p:cNvSpPr>
            <a:spLocks noChangeShapeType="1"/>
          </p:cNvSpPr>
          <p:nvPr/>
        </p:nvSpPr>
        <p:spPr bwMode="auto">
          <a:xfrm>
            <a:off x="4371976" y="1381125"/>
            <a:ext cx="36513" cy="0"/>
          </a:xfrm>
          <a:prstGeom prst="line">
            <a:avLst/>
          </a:prstGeom>
          <a:noFill/>
          <a:ln w="4763">
            <a:solidFill>
              <a:srgbClr val="55752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222" name="Line 477">
            <a:extLst>
              <a:ext uri="{FF2B5EF4-FFF2-40B4-BE49-F238E27FC236}">
                <a16:creationId xmlns:a16="http://schemas.microsoft.com/office/drawing/2014/main" id="{4FB16441-FAAA-42F7-ACE9-AB3AFFD73076}"/>
              </a:ext>
            </a:extLst>
          </p:cNvPr>
          <p:cNvSpPr>
            <a:spLocks noChangeShapeType="1"/>
          </p:cNvSpPr>
          <p:nvPr/>
        </p:nvSpPr>
        <p:spPr bwMode="auto">
          <a:xfrm>
            <a:off x="4371976" y="5568950"/>
            <a:ext cx="36513" cy="0"/>
          </a:xfrm>
          <a:prstGeom prst="line">
            <a:avLst/>
          </a:prstGeom>
          <a:noFill/>
          <a:ln w="4763">
            <a:solidFill>
              <a:srgbClr val="55752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223" name="Line 478">
            <a:extLst>
              <a:ext uri="{FF2B5EF4-FFF2-40B4-BE49-F238E27FC236}">
                <a16:creationId xmlns:a16="http://schemas.microsoft.com/office/drawing/2014/main" id="{FCBEB4E7-D9AE-4D1F-9DEA-E409940929C2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481513" y="1381125"/>
            <a:ext cx="0" cy="4187826"/>
          </a:xfrm>
          <a:prstGeom prst="line">
            <a:avLst/>
          </a:prstGeom>
          <a:noFill/>
          <a:ln w="4763">
            <a:solidFill>
              <a:srgbClr val="55752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224" name="Line 479">
            <a:extLst>
              <a:ext uri="{FF2B5EF4-FFF2-40B4-BE49-F238E27FC236}">
                <a16:creationId xmlns:a16="http://schemas.microsoft.com/office/drawing/2014/main" id="{611637A0-1784-4192-9AF7-1BA11E47F7C4}"/>
              </a:ext>
            </a:extLst>
          </p:cNvPr>
          <p:cNvSpPr>
            <a:spLocks noChangeShapeType="1"/>
          </p:cNvSpPr>
          <p:nvPr/>
        </p:nvSpPr>
        <p:spPr bwMode="auto">
          <a:xfrm>
            <a:off x="4468813" y="1381125"/>
            <a:ext cx="31750" cy="0"/>
          </a:xfrm>
          <a:prstGeom prst="line">
            <a:avLst/>
          </a:prstGeom>
          <a:noFill/>
          <a:ln w="4763">
            <a:solidFill>
              <a:srgbClr val="55752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225" name="Line 480">
            <a:extLst>
              <a:ext uri="{FF2B5EF4-FFF2-40B4-BE49-F238E27FC236}">
                <a16:creationId xmlns:a16="http://schemas.microsoft.com/office/drawing/2014/main" id="{6FC46C95-BF22-4C94-962E-6EC04480AAA7}"/>
              </a:ext>
            </a:extLst>
          </p:cNvPr>
          <p:cNvSpPr>
            <a:spLocks noChangeShapeType="1"/>
          </p:cNvSpPr>
          <p:nvPr/>
        </p:nvSpPr>
        <p:spPr bwMode="auto">
          <a:xfrm>
            <a:off x="4468813" y="5568950"/>
            <a:ext cx="31750" cy="0"/>
          </a:xfrm>
          <a:prstGeom prst="line">
            <a:avLst/>
          </a:prstGeom>
          <a:noFill/>
          <a:ln w="4763">
            <a:solidFill>
              <a:srgbClr val="55752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226" name="Line 481">
            <a:extLst>
              <a:ext uri="{FF2B5EF4-FFF2-40B4-BE49-F238E27FC236}">
                <a16:creationId xmlns:a16="http://schemas.microsoft.com/office/drawing/2014/main" id="{A2FE2CAE-18BA-447F-8767-DE8054A30AF6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578351" y="1381125"/>
            <a:ext cx="0" cy="4187826"/>
          </a:xfrm>
          <a:prstGeom prst="line">
            <a:avLst/>
          </a:prstGeom>
          <a:noFill/>
          <a:ln w="4763">
            <a:solidFill>
              <a:srgbClr val="55752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227" name="Line 482">
            <a:extLst>
              <a:ext uri="{FF2B5EF4-FFF2-40B4-BE49-F238E27FC236}">
                <a16:creationId xmlns:a16="http://schemas.microsoft.com/office/drawing/2014/main" id="{7D5E8288-C3EA-40B5-9B4E-AC3717FF24A6}"/>
              </a:ext>
            </a:extLst>
          </p:cNvPr>
          <p:cNvSpPr>
            <a:spLocks noChangeShapeType="1"/>
          </p:cNvSpPr>
          <p:nvPr/>
        </p:nvSpPr>
        <p:spPr bwMode="auto">
          <a:xfrm>
            <a:off x="4559301" y="1381125"/>
            <a:ext cx="36513" cy="0"/>
          </a:xfrm>
          <a:prstGeom prst="line">
            <a:avLst/>
          </a:prstGeom>
          <a:noFill/>
          <a:ln w="4763">
            <a:solidFill>
              <a:srgbClr val="55752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228" name="Line 483">
            <a:extLst>
              <a:ext uri="{FF2B5EF4-FFF2-40B4-BE49-F238E27FC236}">
                <a16:creationId xmlns:a16="http://schemas.microsoft.com/office/drawing/2014/main" id="{A9F1ACE6-2F91-4693-AD22-D7033F2DDAF5}"/>
              </a:ext>
            </a:extLst>
          </p:cNvPr>
          <p:cNvSpPr>
            <a:spLocks noChangeShapeType="1"/>
          </p:cNvSpPr>
          <p:nvPr/>
        </p:nvSpPr>
        <p:spPr bwMode="auto">
          <a:xfrm>
            <a:off x="4559301" y="5568950"/>
            <a:ext cx="36513" cy="0"/>
          </a:xfrm>
          <a:prstGeom prst="line">
            <a:avLst/>
          </a:prstGeom>
          <a:noFill/>
          <a:ln w="4763">
            <a:solidFill>
              <a:srgbClr val="55752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229" name="Line 484">
            <a:extLst>
              <a:ext uri="{FF2B5EF4-FFF2-40B4-BE49-F238E27FC236}">
                <a16:creationId xmlns:a16="http://schemas.microsoft.com/office/drawing/2014/main" id="{C546B1AD-A129-4761-9591-625242B11C02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787901" y="1381125"/>
            <a:ext cx="0" cy="4187826"/>
          </a:xfrm>
          <a:prstGeom prst="line">
            <a:avLst/>
          </a:prstGeom>
          <a:noFill/>
          <a:ln w="4763">
            <a:solidFill>
              <a:srgbClr val="55752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230" name="Line 485">
            <a:extLst>
              <a:ext uri="{FF2B5EF4-FFF2-40B4-BE49-F238E27FC236}">
                <a16:creationId xmlns:a16="http://schemas.microsoft.com/office/drawing/2014/main" id="{27BBF2EC-470A-4C3D-8D32-6C9D1A405FA3}"/>
              </a:ext>
            </a:extLst>
          </p:cNvPr>
          <p:cNvSpPr>
            <a:spLocks noChangeShapeType="1"/>
          </p:cNvSpPr>
          <p:nvPr/>
        </p:nvSpPr>
        <p:spPr bwMode="auto">
          <a:xfrm>
            <a:off x="4770438" y="1381125"/>
            <a:ext cx="36513" cy="0"/>
          </a:xfrm>
          <a:prstGeom prst="line">
            <a:avLst/>
          </a:prstGeom>
          <a:noFill/>
          <a:ln w="4763">
            <a:solidFill>
              <a:srgbClr val="55752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231" name="Line 486">
            <a:extLst>
              <a:ext uri="{FF2B5EF4-FFF2-40B4-BE49-F238E27FC236}">
                <a16:creationId xmlns:a16="http://schemas.microsoft.com/office/drawing/2014/main" id="{8C0FC937-F297-4E7A-AD7E-7DF7A0F3786B}"/>
              </a:ext>
            </a:extLst>
          </p:cNvPr>
          <p:cNvSpPr>
            <a:spLocks noChangeShapeType="1"/>
          </p:cNvSpPr>
          <p:nvPr/>
        </p:nvSpPr>
        <p:spPr bwMode="auto">
          <a:xfrm>
            <a:off x="4770438" y="5568950"/>
            <a:ext cx="36513" cy="0"/>
          </a:xfrm>
          <a:prstGeom prst="line">
            <a:avLst/>
          </a:prstGeom>
          <a:noFill/>
          <a:ln w="4763">
            <a:solidFill>
              <a:srgbClr val="55752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232" name="Line 487">
            <a:extLst>
              <a:ext uri="{FF2B5EF4-FFF2-40B4-BE49-F238E27FC236}">
                <a16:creationId xmlns:a16="http://schemas.microsoft.com/office/drawing/2014/main" id="{C8A9FF27-4B7F-406E-9DE3-8D1DE6CE0F0F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884738" y="1381125"/>
            <a:ext cx="0" cy="4187826"/>
          </a:xfrm>
          <a:prstGeom prst="line">
            <a:avLst/>
          </a:prstGeom>
          <a:noFill/>
          <a:ln w="4763">
            <a:solidFill>
              <a:srgbClr val="55752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233" name="Line 488">
            <a:extLst>
              <a:ext uri="{FF2B5EF4-FFF2-40B4-BE49-F238E27FC236}">
                <a16:creationId xmlns:a16="http://schemas.microsoft.com/office/drawing/2014/main" id="{117D3B09-51D3-42AD-A3C6-5F1341E68A48}"/>
              </a:ext>
            </a:extLst>
          </p:cNvPr>
          <p:cNvSpPr>
            <a:spLocks noChangeShapeType="1"/>
          </p:cNvSpPr>
          <p:nvPr/>
        </p:nvSpPr>
        <p:spPr bwMode="auto">
          <a:xfrm>
            <a:off x="4865688" y="1381125"/>
            <a:ext cx="36513" cy="0"/>
          </a:xfrm>
          <a:prstGeom prst="line">
            <a:avLst/>
          </a:prstGeom>
          <a:noFill/>
          <a:ln w="4763">
            <a:solidFill>
              <a:srgbClr val="55752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234" name="Line 489">
            <a:extLst>
              <a:ext uri="{FF2B5EF4-FFF2-40B4-BE49-F238E27FC236}">
                <a16:creationId xmlns:a16="http://schemas.microsoft.com/office/drawing/2014/main" id="{673F10E0-DBEE-4508-AEF3-BADA22311E04}"/>
              </a:ext>
            </a:extLst>
          </p:cNvPr>
          <p:cNvSpPr>
            <a:spLocks noChangeShapeType="1"/>
          </p:cNvSpPr>
          <p:nvPr/>
        </p:nvSpPr>
        <p:spPr bwMode="auto">
          <a:xfrm>
            <a:off x="4865688" y="5568950"/>
            <a:ext cx="36513" cy="0"/>
          </a:xfrm>
          <a:prstGeom prst="line">
            <a:avLst/>
          </a:prstGeom>
          <a:noFill/>
          <a:ln w="4763">
            <a:solidFill>
              <a:srgbClr val="55752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235" name="Line 490">
            <a:extLst>
              <a:ext uri="{FF2B5EF4-FFF2-40B4-BE49-F238E27FC236}">
                <a16:creationId xmlns:a16="http://schemas.microsoft.com/office/drawing/2014/main" id="{CB44E7DF-0E83-41C1-A780-D826A920D25A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186363" y="1974850"/>
            <a:ext cx="0" cy="2647950"/>
          </a:xfrm>
          <a:prstGeom prst="line">
            <a:avLst/>
          </a:prstGeom>
          <a:noFill/>
          <a:ln w="4763">
            <a:solidFill>
              <a:srgbClr val="55752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236" name="Line 491">
            <a:extLst>
              <a:ext uri="{FF2B5EF4-FFF2-40B4-BE49-F238E27FC236}">
                <a16:creationId xmlns:a16="http://schemas.microsoft.com/office/drawing/2014/main" id="{28FDA4C3-00C5-4B32-B0D0-8C613F7F9D38}"/>
              </a:ext>
            </a:extLst>
          </p:cNvPr>
          <p:cNvSpPr>
            <a:spLocks noChangeShapeType="1"/>
          </p:cNvSpPr>
          <p:nvPr/>
        </p:nvSpPr>
        <p:spPr bwMode="auto">
          <a:xfrm>
            <a:off x="5172076" y="1974850"/>
            <a:ext cx="31750" cy="0"/>
          </a:xfrm>
          <a:prstGeom prst="line">
            <a:avLst/>
          </a:prstGeom>
          <a:noFill/>
          <a:ln w="4763">
            <a:solidFill>
              <a:srgbClr val="55752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237" name="Line 492">
            <a:extLst>
              <a:ext uri="{FF2B5EF4-FFF2-40B4-BE49-F238E27FC236}">
                <a16:creationId xmlns:a16="http://schemas.microsoft.com/office/drawing/2014/main" id="{9FD50CB2-6A26-4524-B7EB-1859F90CE424}"/>
              </a:ext>
            </a:extLst>
          </p:cNvPr>
          <p:cNvSpPr>
            <a:spLocks noChangeShapeType="1"/>
          </p:cNvSpPr>
          <p:nvPr/>
        </p:nvSpPr>
        <p:spPr bwMode="auto">
          <a:xfrm>
            <a:off x="5172076" y="4622800"/>
            <a:ext cx="31750" cy="0"/>
          </a:xfrm>
          <a:prstGeom prst="line">
            <a:avLst/>
          </a:prstGeom>
          <a:noFill/>
          <a:ln w="4763">
            <a:solidFill>
              <a:srgbClr val="55752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238" name="Line 493">
            <a:extLst>
              <a:ext uri="{FF2B5EF4-FFF2-40B4-BE49-F238E27FC236}">
                <a16:creationId xmlns:a16="http://schemas.microsoft.com/office/drawing/2014/main" id="{A75F94B2-D20B-4BAA-B95A-C5269CE5C32A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075613" y="1381125"/>
            <a:ext cx="0" cy="4187826"/>
          </a:xfrm>
          <a:prstGeom prst="line">
            <a:avLst/>
          </a:prstGeom>
          <a:noFill/>
          <a:ln w="4763">
            <a:solidFill>
              <a:srgbClr val="55752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239" name="Line 494">
            <a:extLst>
              <a:ext uri="{FF2B5EF4-FFF2-40B4-BE49-F238E27FC236}">
                <a16:creationId xmlns:a16="http://schemas.microsoft.com/office/drawing/2014/main" id="{BAFD118E-FC43-4F73-B3C5-2653F955CD7D}"/>
              </a:ext>
            </a:extLst>
          </p:cNvPr>
          <p:cNvSpPr>
            <a:spLocks noChangeShapeType="1"/>
          </p:cNvSpPr>
          <p:nvPr/>
        </p:nvSpPr>
        <p:spPr bwMode="auto">
          <a:xfrm>
            <a:off x="8058151" y="1381125"/>
            <a:ext cx="36513" cy="0"/>
          </a:xfrm>
          <a:prstGeom prst="line">
            <a:avLst/>
          </a:prstGeom>
          <a:noFill/>
          <a:ln w="4763">
            <a:solidFill>
              <a:srgbClr val="55752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240" name="Line 495">
            <a:extLst>
              <a:ext uri="{FF2B5EF4-FFF2-40B4-BE49-F238E27FC236}">
                <a16:creationId xmlns:a16="http://schemas.microsoft.com/office/drawing/2014/main" id="{AC5BEFFA-44F2-4954-94A7-CE4BDC63C2CE}"/>
              </a:ext>
            </a:extLst>
          </p:cNvPr>
          <p:cNvSpPr>
            <a:spLocks noChangeShapeType="1"/>
          </p:cNvSpPr>
          <p:nvPr/>
        </p:nvSpPr>
        <p:spPr bwMode="auto">
          <a:xfrm>
            <a:off x="8058151" y="5568950"/>
            <a:ext cx="36513" cy="0"/>
          </a:xfrm>
          <a:prstGeom prst="line">
            <a:avLst/>
          </a:prstGeom>
          <a:noFill/>
          <a:ln w="4763">
            <a:solidFill>
              <a:srgbClr val="55752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241" name="Line 496">
            <a:extLst>
              <a:ext uri="{FF2B5EF4-FFF2-40B4-BE49-F238E27FC236}">
                <a16:creationId xmlns:a16="http://schemas.microsoft.com/office/drawing/2014/main" id="{81A46318-8948-425B-AB79-0703A14CB82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167688" y="1381125"/>
            <a:ext cx="0" cy="4187826"/>
          </a:xfrm>
          <a:prstGeom prst="line">
            <a:avLst/>
          </a:prstGeom>
          <a:noFill/>
          <a:ln w="4763">
            <a:solidFill>
              <a:srgbClr val="55752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242" name="Line 497">
            <a:extLst>
              <a:ext uri="{FF2B5EF4-FFF2-40B4-BE49-F238E27FC236}">
                <a16:creationId xmlns:a16="http://schemas.microsoft.com/office/drawing/2014/main" id="{EF28381B-39F7-4BC6-902D-F0F212163335}"/>
              </a:ext>
            </a:extLst>
          </p:cNvPr>
          <p:cNvSpPr>
            <a:spLocks noChangeShapeType="1"/>
          </p:cNvSpPr>
          <p:nvPr/>
        </p:nvSpPr>
        <p:spPr bwMode="auto">
          <a:xfrm>
            <a:off x="8148638" y="1381125"/>
            <a:ext cx="36513" cy="0"/>
          </a:xfrm>
          <a:prstGeom prst="line">
            <a:avLst/>
          </a:prstGeom>
          <a:noFill/>
          <a:ln w="4763">
            <a:solidFill>
              <a:srgbClr val="55752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243" name="Line 498">
            <a:extLst>
              <a:ext uri="{FF2B5EF4-FFF2-40B4-BE49-F238E27FC236}">
                <a16:creationId xmlns:a16="http://schemas.microsoft.com/office/drawing/2014/main" id="{FC3F6DB1-B69A-4B4A-A54D-D485ABAC3779}"/>
              </a:ext>
            </a:extLst>
          </p:cNvPr>
          <p:cNvSpPr>
            <a:spLocks noChangeShapeType="1"/>
          </p:cNvSpPr>
          <p:nvPr/>
        </p:nvSpPr>
        <p:spPr bwMode="auto">
          <a:xfrm>
            <a:off x="8148638" y="5568950"/>
            <a:ext cx="36513" cy="0"/>
          </a:xfrm>
          <a:prstGeom prst="line">
            <a:avLst/>
          </a:prstGeom>
          <a:noFill/>
          <a:ln w="4763">
            <a:solidFill>
              <a:srgbClr val="55752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244" name="Line 499">
            <a:extLst>
              <a:ext uri="{FF2B5EF4-FFF2-40B4-BE49-F238E27FC236}">
                <a16:creationId xmlns:a16="http://schemas.microsoft.com/office/drawing/2014/main" id="{ADF3A067-D3D2-4651-9C39-C357CA596E20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262938" y="1381125"/>
            <a:ext cx="0" cy="4187826"/>
          </a:xfrm>
          <a:prstGeom prst="line">
            <a:avLst/>
          </a:prstGeom>
          <a:noFill/>
          <a:ln w="4763">
            <a:solidFill>
              <a:srgbClr val="55752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245" name="Line 500">
            <a:extLst>
              <a:ext uri="{FF2B5EF4-FFF2-40B4-BE49-F238E27FC236}">
                <a16:creationId xmlns:a16="http://schemas.microsoft.com/office/drawing/2014/main" id="{52457184-CF34-4171-94ED-A690AE38D990}"/>
              </a:ext>
            </a:extLst>
          </p:cNvPr>
          <p:cNvSpPr>
            <a:spLocks noChangeShapeType="1"/>
          </p:cNvSpPr>
          <p:nvPr/>
        </p:nvSpPr>
        <p:spPr bwMode="auto">
          <a:xfrm>
            <a:off x="8245476" y="1381125"/>
            <a:ext cx="36513" cy="0"/>
          </a:xfrm>
          <a:prstGeom prst="line">
            <a:avLst/>
          </a:prstGeom>
          <a:noFill/>
          <a:ln w="4763">
            <a:solidFill>
              <a:srgbClr val="55752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246" name="Line 501">
            <a:extLst>
              <a:ext uri="{FF2B5EF4-FFF2-40B4-BE49-F238E27FC236}">
                <a16:creationId xmlns:a16="http://schemas.microsoft.com/office/drawing/2014/main" id="{10B63A44-D737-4C39-B0AF-3EFC70E1E005}"/>
              </a:ext>
            </a:extLst>
          </p:cNvPr>
          <p:cNvSpPr>
            <a:spLocks noChangeShapeType="1"/>
          </p:cNvSpPr>
          <p:nvPr/>
        </p:nvSpPr>
        <p:spPr bwMode="auto">
          <a:xfrm>
            <a:off x="8245476" y="5568950"/>
            <a:ext cx="36513" cy="0"/>
          </a:xfrm>
          <a:prstGeom prst="line">
            <a:avLst/>
          </a:prstGeom>
          <a:noFill/>
          <a:ln w="4763">
            <a:solidFill>
              <a:srgbClr val="55752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247" name="Line 502">
            <a:extLst>
              <a:ext uri="{FF2B5EF4-FFF2-40B4-BE49-F238E27FC236}">
                <a16:creationId xmlns:a16="http://schemas.microsoft.com/office/drawing/2014/main" id="{C27BBE0E-CC08-48F8-88BB-7BE603EF676F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355013" y="1381125"/>
            <a:ext cx="0" cy="4187826"/>
          </a:xfrm>
          <a:prstGeom prst="line">
            <a:avLst/>
          </a:prstGeom>
          <a:noFill/>
          <a:ln w="4763">
            <a:solidFill>
              <a:srgbClr val="55752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248" name="Line 503">
            <a:extLst>
              <a:ext uri="{FF2B5EF4-FFF2-40B4-BE49-F238E27FC236}">
                <a16:creationId xmlns:a16="http://schemas.microsoft.com/office/drawing/2014/main" id="{0C3764A8-1405-4FA4-B9AC-1CB2CD4B9594}"/>
              </a:ext>
            </a:extLst>
          </p:cNvPr>
          <p:cNvSpPr>
            <a:spLocks noChangeShapeType="1"/>
          </p:cNvSpPr>
          <p:nvPr/>
        </p:nvSpPr>
        <p:spPr bwMode="auto">
          <a:xfrm>
            <a:off x="8340726" y="1381125"/>
            <a:ext cx="31750" cy="0"/>
          </a:xfrm>
          <a:prstGeom prst="line">
            <a:avLst/>
          </a:prstGeom>
          <a:noFill/>
          <a:ln w="4763">
            <a:solidFill>
              <a:srgbClr val="55752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249" name="Line 504">
            <a:extLst>
              <a:ext uri="{FF2B5EF4-FFF2-40B4-BE49-F238E27FC236}">
                <a16:creationId xmlns:a16="http://schemas.microsoft.com/office/drawing/2014/main" id="{A024258E-41BE-4B3A-AB35-BB672DCA4199}"/>
              </a:ext>
            </a:extLst>
          </p:cNvPr>
          <p:cNvSpPr>
            <a:spLocks noChangeShapeType="1"/>
          </p:cNvSpPr>
          <p:nvPr/>
        </p:nvSpPr>
        <p:spPr bwMode="auto">
          <a:xfrm>
            <a:off x="8340726" y="5568950"/>
            <a:ext cx="31750" cy="0"/>
          </a:xfrm>
          <a:prstGeom prst="line">
            <a:avLst/>
          </a:prstGeom>
          <a:noFill/>
          <a:ln w="4763">
            <a:solidFill>
              <a:srgbClr val="55752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250" name="Line 505">
            <a:extLst>
              <a:ext uri="{FF2B5EF4-FFF2-40B4-BE49-F238E27FC236}">
                <a16:creationId xmlns:a16="http://schemas.microsoft.com/office/drawing/2014/main" id="{AF94E737-4B51-4473-BB6C-36A9B9F98063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450263" y="1974850"/>
            <a:ext cx="0" cy="3594101"/>
          </a:xfrm>
          <a:prstGeom prst="line">
            <a:avLst/>
          </a:prstGeom>
          <a:noFill/>
          <a:ln w="4763">
            <a:solidFill>
              <a:srgbClr val="55752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251" name="Line 506">
            <a:extLst>
              <a:ext uri="{FF2B5EF4-FFF2-40B4-BE49-F238E27FC236}">
                <a16:creationId xmlns:a16="http://schemas.microsoft.com/office/drawing/2014/main" id="{B875F07A-A6FA-44C4-B984-478F20ED2F90}"/>
              </a:ext>
            </a:extLst>
          </p:cNvPr>
          <p:cNvSpPr>
            <a:spLocks noChangeShapeType="1"/>
          </p:cNvSpPr>
          <p:nvPr/>
        </p:nvSpPr>
        <p:spPr bwMode="auto">
          <a:xfrm>
            <a:off x="8432801" y="1974850"/>
            <a:ext cx="36513" cy="0"/>
          </a:xfrm>
          <a:prstGeom prst="line">
            <a:avLst/>
          </a:prstGeom>
          <a:noFill/>
          <a:ln w="4763">
            <a:solidFill>
              <a:srgbClr val="55752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252" name="Line 507">
            <a:extLst>
              <a:ext uri="{FF2B5EF4-FFF2-40B4-BE49-F238E27FC236}">
                <a16:creationId xmlns:a16="http://schemas.microsoft.com/office/drawing/2014/main" id="{AE0F41E9-B1CA-4DDE-93D9-86B9736F5995}"/>
              </a:ext>
            </a:extLst>
          </p:cNvPr>
          <p:cNvSpPr>
            <a:spLocks noChangeShapeType="1"/>
          </p:cNvSpPr>
          <p:nvPr/>
        </p:nvSpPr>
        <p:spPr bwMode="auto">
          <a:xfrm>
            <a:off x="8432801" y="5568950"/>
            <a:ext cx="36513" cy="0"/>
          </a:xfrm>
          <a:prstGeom prst="line">
            <a:avLst/>
          </a:prstGeom>
          <a:noFill/>
          <a:ln w="4763">
            <a:solidFill>
              <a:srgbClr val="55752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253" name="Line 508">
            <a:extLst>
              <a:ext uri="{FF2B5EF4-FFF2-40B4-BE49-F238E27FC236}">
                <a16:creationId xmlns:a16="http://schemas.microsoft.com/office/drawing/2014/main" id="{4B61CF72-411D-438B-82F4-67F6B1C7364A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542338" y="2208212"/>
            <a:ext cx="0" cy="3360738"/>
          </a:xfrm>
          <a:prstGeom prst="line">
            <a:avLst/>
          </a:prstGeom>
          <a:noFill/>
          <a:ln w="4763">
            <a:solidFill>
              <a:srgbClr val="55752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254" name="Line 509">
            <a:extLst>
              <a:ext uri="{FF2B5EF4-FFF2-40B4-BE49-F238E27FC236}">
                <a16:creationId xmlns:a16="http://schemas.microsoft.com/office/drawing/2014/main" id="{F83C813E-AB51-45F1-9EC0-BA12806A08CF}"/>
              </a:ext>
            </a:extLst>
          </p:cNvPr>
          <p:cNvSpPr>
            <a:spLocks noChangeShapeType="1"/>
          </p:cNvSpPr>
          <p:nvPr/>
        </p:nvSpPr>
        <p:spPr bwMode="auto">
          <a:xfrm>
            <a:off x="8528051" y="2208212"/>
            <a:ext cx="31750" cy="0"/>
          </a:xfrm>
          <a:prstGeom prst="line">
            <a:avLst/>
          </a:prstGeom>
          <a:noFill/>
          <a:ln w="4763">
            <a:solidFill>
              <a:srgbClr val="55752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255" name="Line 510">
            <a:extLst>
              <a:ext uri="{FF2B5EF4-FFF2-40B4-BE49-F238E27FC236}">
                <a16:creationId xmlns:a16="http://schemas.microsoft.com/office/drawing/2014/main" id="{4A20C373-AE88-45C4-9FDE-D2ED81407E5E}"/>
              </a:ext>
            </a:extLst>
          </p:cNvPr>
          <p:cNvSpPr>
            <a:spLocks noChangeShapeType="1"/>
          </p:cNvSpPr>
          <p:nvPr/>
        </p:nvSpPr>
        <p:spPr bwMode="auto">
          <a:xfrm>
            <a:off x="8528051" y="5568950"/>
            <a:ext cx="31750" cy="0"/>
          </a:xfrm>
          <a:prstGeom prst="line">
            <a:avLst/>
          </a:prstGeom>
          <a:noFill/>
          <a:ln w="4763">
            <a:solidFill>
              <a:srgbClr val="55752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256" name="Line 511">
            <a:extLst>
              <a:ext uri="{FF2B5EF4-FFF2-40B4-BE49-F238E27FC236}">
                <a16:creationId xmlns:a16="http://schemas.microsoft.com/office/drawing/2014/main" id="{45800211-716F-435B-AC31-B8CD81D25717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637588" y="1381125"/>
            <a:ext cx="0" cy="4187826"/>
          </a:xfrm>
          <a:prstGeom prst="line">
            <a:avLst/>
          </a:prstGeom>
          <a:noFill/>
          <a:ln w="4763">
            <a:solidFill>
              <a:srgbClr val="55752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257" name="Line 512">
            <a:extLst>
              <a:ext uri="{FF2B5EF4-FFF2-40B4-BE49-F238E27FC236}">
                <a16:creationId xmlns:a16="http://schemas.microsoft.com/office/drawing/2014/main" id="{610A9D41-FCBB-42C6-BBC8-3B776C38EC19}"/>
              </a:ext>
            </a:extLst>
          </p:cNvPr>
          <p:cNvSpPr>
            <a:spLocks noChangeShapeType="1"/>
          </p:cNvSpPr>
          <p:nvPr/>
        </p:nvSpPr>
        <p:spPr bwMode="auto">
          <a:xfrm>
            <a:off x="8620126" y="1381125"/>
            <a:ext cx="36513" cy="0"/>
          </a:xfrm>
          <a:prstGeom prst="line">
            <a:avLst/>
          </a:prstGeom>
          <a:noFill/>
          <a:ln w="4763">
            <a:solidFill>
              <a:srgbClr val="55752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258" name="Line 513">
            <a:extLst>
              <a:ext uri="{FF2B5EF4-FFF2-40B4-BE49-F238E27FC236}">
                <a16:creationId xmlns:a16="http://schemas.microsoft.com/office/drawing/2014/main" id="{18974804-8064-45B0-A2C4-5176CD167E7D}"/>
              </a:ext>
            </a:extLst>
          </p:cNvPr>
          <p:cNvSpPr>
            <a:spLocks noChangeShapeType="1"/>
          </p:cNvSpPr>
          <p:nvPr/>
        </p:nvSpPr>
        <p:spPr bwMode="auto">
          <a:xfrm>
            <a:off x="8620126" y="5568950"/>
            <a:ext cx="36513" cy="0"/>
          </a:xfrm>
          <a:prstGeom prst="line">
            <a:avLst/>
          </a:prstGeom>
          <a:noFill/>
          <a:ln w="4763">
            <a:solidFill>
              <a:srgbClr val="55752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259" name="Line 514">
            <a:extLst>
              <a:ext uri="{FF2B5EF4-FFF2-40B4-BE49-F238E27FC236}">
                <a16:creationId xmlns:a16="http://schemas.microsoft.com/office/drawing/2014/main" id="{1E8CC0D5-4428-46BC-AB2E-049A62E15B65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106863" y="1974850"/>
            <a:ext cx="0" cy="2395538"/>
          </a:xfrm>
          <a:prstGeom prst="line">
            <a:avLst/>
          </a:prstGeom>
          <a:noFill/>
          <a:ln w="4763">
            <a:solidFill>
              <a:srgbClr val="E37E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260" name="Line 515">
            <a:extLst>
              <a:ext uri="{FF2B5EF4-FFF2-40B4-BE49-F238E27FC236}">
                <a16:creationId xmlns:a16="http://schemas.microsoft.com/office/drawing/2014/main" id="{DB77928C-B266-46B2-AD4F-02FBCB774BA1}"/>
              </a:ext>
            </a:extLst>
          </p:cNvPr>
          <p:cNvSpPr>
            <a:spLocks noChangeShapeType="1"/>
          </p:cNvSpPr>
          <p:nvPr/>
        </p:nvSpPr>
        <p:spPr bwMode="auto">
          <a:xfrm>
            <a:off x="4089401" y="1974850"/>
            <a:ext cx="36513" cy="0"/>
          </a:xfrm>
          <a:prstGeom prst="line">
            <a:avLst/>
          </a:prstGeom>
          <a:noFill/>
          <a:ln w="4763">
            <a:solidFill>
              <a:srgbClr val="E37E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261" name="Line 516">
            <a:extLst>
              <a:ext uri="{FF2B5EF4-FFF2-40B4-BE49-F238E27FC236}">
                <a16:creationId xmlns:a16="http://schemas.microsoft.com/office/drawing/2014/main" id="{4F347451-1128-4EDA-ADF5-BCAF1A2D5515}"/>
              </a:ext>
            </a:extLst>
          </p:cNvPr>
          <p:cNvSpPr>
            <a:spLocks noChangeShapeType="1"/>
          </p:cNvSpPr>
          <p:nvPr/>
        </p:nvSpPr>
        <p:spPr bwMode="auto">
          <a:xfrm>
            <a:off x="4089401" y="4370388"/>
            <a:ext cx="36513" cy="0"/>
          </a:xfrm>
          <a:prstGeom prst="line">
            <a:avLst/>
          </a:prstGeom>
          <a:noFill/>
          <a:ln w="4763">
            <a:solidFill>
              <a:srgbClr val="E37E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262" name="Line 517">
            <a:extLst>
              <a:ext uri="{FF2B5EF4-FFF2-40B4-BE49-F238E27FC236}">
                <a16:creationId xmlns:a16="http://schemas.microsoft.com/office/drawing/2014/main" id="{410E1417-AD94-42B2-A94D-EE06FBB4DF9D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452813" y="3259137"/>
            <a:ext cx="0" cy="2309813"/>
          </a:xfrm>
          <a:prstGeom prst="line">
            <a:avLst/>
          </a:prstGeom>
          <a:noFill/>
          <a:ln w="4763">
            <a:solidFill>
              <a:srgbClr val="E37E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263" name="Line 518">
            <a:extLst>
              <a:ext uri="{FF2B5EF4-FFF2-40B4-BE49-F238E27FC236}">
                <a16:creationId xmlns:a16="http://schemas.microsoft.com/office/drawing/2014/main" id="{BED7407C-27A6-4F22-A1C3-E2C15245FB19}"/>
              </a:ext>
            </a:extLst>
          </p:cNvPr>
          <p:cNvSpPr>
            <a:spLocks noChangeShapeType="1"/>
          </p:cNvSpPr>
          <p:nvPr/>
        </p:nvSpPr>
        <p:spPr bwMode="auto">
          <a:xfrm>
            <a:off x="3435351" y="3259137"/>
            <a:ext cx="36513" cy="0"/>
          </a:xfrm>
          <a:prstGeom prst="line">
            <a:avLst/>
          </a:prstGeom>
          <a:noFill/>
          <a:ln w="4763">
            <a:solidFill>
              <a:srgbClr val="E37E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264" name="Line 519">
            <a:extLst>
              <a:ext uri="{FF2B5EF4-FFF2-40B4-BE49-F238E27FC236}">
                <a16:creationId xmlns:a16="http://schemas.microsoft.com/office/drawing/2014/main" id="{D421ABAE-44A0-4489-AB6A-77D013BCB529}"/>
              </a:ext>
            </a:extLst>
          </p:cNvPr>
          <p:cNvSpPr>
            <a:spLocks noChangeShapeType="1"/>
          </p:cNvSpPr>
          <p:nvPr/>
        </p:nvSpPr>
        <p:spPr bwMode="auto">
          <a:xfrm>
            <a:off x="3435351" y="5568950"/>
            <a:ext cx="36513" cy="0"/>
          </a:xfrm>
          <a:prstGeom prst="line">
            <a:avLst/>
          </a:prstGeom>
          <a:noFill/>
          <a:ln w="4763">
            <a:solidFill>
              <a:srgbClr val="E37E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265" name="Line 520">
            <a:extLst>
              <a:ext uri="{FF2B5EF4-FFF2-40B4-BE49-F238E27FC236}">
                <a16:creationId xmlns:a16="http://schemas.microsoft.com/office/drawing/2014/main" id="{CEB63A25-5BC0-4AFA-BC8F-753F97A0B5B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544888" y="1381125"/>
            <a:ext cx="0" cy="593725"/>
          </a:xfrm>
          <a:prstGeom prst="line">
            <a:avLst/>
          </a:prstGeom>
          <a:noFill/>
          <a:ln w="4763">
            <a:solidFill>
              <a:srgbClr val="E37E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266" name="Line 521">
            <a:extLst>
              <a:ext uri="{FF2B5EF4-FFF2-40B4-BE49-F238E27FC236}">
                <a16:creationId xmlns:a16="http://schemas.microsoft.com/office/drawing/2014/main" id="{F3EF9273-E643-4B1B-803B-9C4B13D903A4}"/>
              </a:ext>
            </a:extLst>
          </p:cNvPr>
          <p:cNvSpPr>
            <a:spLocks noChangeShapeType="1"/>
          </p:cNvSpPr>
          <p:nvPr/>
        </p:nvSpPr>
        <p:spPr bwMode="auto">
          <a:xfrm>
            <a:off x="3525838" y="1381125"/>
            <a:ext cx="36513" cy="0"/>
          </a:xfrm>
          <a:prstGeom prst="line">
            <a:avLst/>
          </a:prstGeom>
          <a:noFill/>
          <a:ln w="4763">
            <a:solidFill>
              <a:srgbClr val="E37E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267" name="Line 522">
            <a:extLst>
              <a:ext uri="{FF2B5EF4-FFF2-40B4-BE49-F238E27FC236}">
                <a16:creationId xmlns:a16="http://schemas.microsoft.com/office/drawing/2014/main" id="{D76FBACA-6C28-45AC-BFCE-CF6660DC0CEA}"/>
              </a:ext>
            </a:extLst>
          </p:cNvPr>
          <p:cNvSpPr>
            <a:spLocks noChangeShapeType="1"/>
          </p:cNvSpPr>
          <p:nvPr/>
        </p:nvSpPr>
        <p:spPr bwMode="auto">
          <a:xfrm>
            <a:off x="3525838" y="1974850"/>
            <a:ext cx="36513" cy="0"/>
          </a:xfrm>
          <a:prstGeom prst="line">
            <a:avLst/>
          </a:prstGeom>
          <a:noFill/>
          <a:ln w="4763">
            <a:solidFill>
              <a:srgbClr val="E37E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268" name="Line 523">
            <a:extLst>
              <a:ext uri="{FF2B5EF4-FFF2-40B4-BE49-F238E27FC236}">
                <a16:creationId xmlns:a16="http://schemas.microsoft.com/office/drawing/2014/main" id="{B4EE0228-FE1C-463F-88CD-4E6E32B0CCB6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640138" y="1974850"/>
            <a:ext cx="0" cy="3594101"/>
          </a:xfrm>
          <a:prstGeom prst="line">
            <a:avLst/>
          </a:prstGeom>
          <a:noFill/>
          <a:ln w="4763">
            <a:solidFill>
              <a:srgbClr val="E37E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269" name="Line 524">
            <a:extLst>
              <a:ext uri="{FF2B5EF4-FFF2-40B4-BE49-F238E27FC236}">
                <a16:creationId xmlns:a16="http://schemas.microsoft.com/office/drawing/2014/main" id="{CBAB894E-DF35-4D53-A995-038688987317}"/>
              </a:ext>
            </a:extLst>
          </p:cNvPr>
          <p:cNvSpPr>
            <a:spLocks noChangeShapeType="1"/>
          </p:cNvSpPr>
          <p:nvPr/>
        </p:nvSpPr>
        <p:spPr bwMode="auto">
          <a:xfrm>
            <a:off x="3622676" y="1974850"/>
            <a:ext cx="36513" cy="0"/>
          </a:xfrm>
          <a:prstGeom prst="line">
            <a:avLst/>
          </a:prstGeom>
          <a:noFill/>
          <a:ln w="4763">
            <a:solidFill>
              <a:srgbClr val="E37E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270" name="Line 525">
            <a:extLst>
              <a:ext uri="{FF2B5EF4-FFF2-40B4-BE49-F238E27FC236}">
                <a16:creationId xmlns:a16="http://schemas.microsoft.com/office/drawing/2014/main" id="{23EBDC2A-279E-4D3F-93BC-A9A5209A6F09}"/>
              </a:ext>
            </a:extLst>
          </p:cNvPr>
          <p:cNvSpPr>
            <a:spLocks noChangeShapeType="1"/>
          </p:cNvSpPr>
          <p:nvPr/>
        </p:nvSpPr>
        <p:spPr bwMode="auto">
          <a:xfrm>
            <a:off x="3622676" y="5568950"/>
            <a:ext cx="36513" cy="0"/>
          </a:xfrm>
          <a:prstGeom prst="line">
            <a:avLst/>
          </a:prstGeom>
          <a:noFill/>
          <a:ln w="4763">
            <a:solidFill>
              <a:srgbClr val="E37E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271" name="Line 526">
            <a:extLst>
              <a:ext uri="{FF2B5EF4-FFF2-40B4-BE49-F238E27FC236}">
                <a16:creationId xmlns:a16="http://schemas.microsoft.com/office/drawing/2014/main" id="{36D83D76-B705-4E52-B93B-C18D2295892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732213" y="1381125"/>
            <a:ext cx="0" cy="4187826"/>
          </a:xfrm>
          <a:prstGeom prst="line">
            <a:avLst/>
          </a:prstGeom>
          <a:noFill/>
          <a:ln w="4763">
            <a:solidFill>
              <a:srgbClr val="E37E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272" name="Line 527">
            <a:extLst>
              <a:ext uri="{FF2B5EF4-FFF2-40B4-BE49-F238E27FC236}">
                <a16:creationId xmlns:a16="http://schemas.microsoft.com/office/drawing/2014/main" id="{C363D550-7630-46B2-9FA9-992034DAD50B}"/>
              </a:ext>
            </a:extLst>
          </p:cNvPr>
          <p:cNvSpPr>
            <a:spLocks noChangeShapeType="1"/>
          </p:cNvSpPr>
          <p:nvPr/>
        </p:nvSpPr>
        <p:spPr bwMode="auto">
          <a:xfrm>
            <a:off x="3714751" y="1381125"/>
            <a:ext cx="36513" cy="0"/>
          </a:xfrm>
          <a:prstGeom prst="line">
            <a:avLst/>
          </a:prstGeom>
          <a:noFill/>
          <a:ln w="4763">
            <a:solidFill>
              <a:srgbClr val="E37E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273" name="Line 528">
            <a:extLst>
              <a:ext uri="{FF2B5EF4-FFF2-40B4-BE49-F238E27FC236}">
                <a16:creationId xmlns:a16="http://schemas.microsoft.com/office/drawing/2014/main" id="{B0FF6109-CE3C-498D-B1A1-328ECFAE96EB}"/>
              </a:ext>
            </a:extLst>
          </p:cNvPr>
          <p:cNvSpPr>
            <a:spLocks noChangeShapeType="1"/>
          </p:cNvSpPr>
          <p:nvPr/>
        </p:nvSpPr>
        <p:spPr bwMode="auto">
          <a:xfrm>
            <a:off x="3714751" y="5568950"/>
            <a:ext cx="36513" cy="0"/>
          </a:xfrm>
          <a:prstGeom prst="line">
            <a:avLst/>
          </a:prstGeom>
          <a:noFill/>
          <a:ln w="4763">
            <a:solidFill>
              <a:srgbClr val="E37E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274" name="Line 529">
            <a:extLst>
              <a:ext uri="{FF2B5EF4-FFF2-40B4-BE49-F238E27FC236}">
                <a16:creationId xmlns:a16="http://schemas.microsoft.com/office/drawing/2014/main" id="{AAA78A1A-2339-43D6-991A-BA44FED27F42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829051" y="1381125"/>
            <a:ext cx="0" cy="2295525"/>
          </a:xfrm>
          <a:prstGeom prst="line">
            <a:avLst/>
          </a:prstGeom>
          <a:noFill/>
          <a:ln w="4763">
            <a:solidFill>
              <a:srgbClr val="E37E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275" name="Line 530">
            <a:extLst>
              <a:ext uri="{FF2B5EF4-FFF2-40B4-BE49-F238E27FC236}">
                <a16:creationId xmlns:a16="http://schemas.microsoft.com/office/drawing/2014/main" id="{26CEB5E2-8ECF-4A6D-8D4F-E1FABE0D1145}"/>
              </a:ext>
            </a:extLst>
          </p:cNvPr>
          <p:cNvSpPr>
            <a:spLocks noChangeShapeType="1"/>
          </p:cNvSpPr>
          <p:nvPr/>
        </p:nvSpPr>
        <p:spPr bwMode="auto">
          <a:xfrm>
            <a:off x="3810001" y="1381125"/>
            <a:ext cx="36513" cy="0"/>
          </a:xfrm>
          <a:prstGeom prst="line">
            <a:avLst/>
          </a:prstGeom>
          <a:noFill/>
          <a:ln w="4763">
            <a:solidFill>
              <a:srgbClr val="E37E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276" name="Line 531">
            <a:extLst>
              <a:ext uri="{FF2B5EF4-FFF2-40B4-BE49-F238E27FC236}">
                <a16:creationId xmlns:a16="http://schemas.microsoft.com/office/drawing/2014/main" id="{DA404636-E720-44B7-96B5-301954CA6B3F}"/>
              </a:ext>
            </a:extLst>
          </p:cNvPr>
          <p:cNvSpPr>
            <a:spLocks noChangeShapeType="1"/>
          </p:cNvSpPr>
          <p:nvPr/>
        </p:nvSpPr>
        <p:spPr bwMode="auto">
          <a:xfrm>
            <a:off x="3810001" y="3676650"/>
            <a:ext cx="36513" cy="0"/>
          </a:xfrm>
          <a:prstGeom prst="line">
            <a:avLst/>
          </a:prstGeom>
          <a:noFill/>
          <a:ln w="4763">
            <a:solidFill>
              <a:srgbClr val="E37E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277" name="Line 532">
            <a:extLst>
              <a:ext uri="{FF2B5EF4-FFF2-40B4-BE49-F238E27FC236}">
                <a16:creationId xmlns:a16="http://schemas.microsoft.com/office/drawing/2014/main" id="{3DE913C5-39C8-4461-B6DE-F49CDCCB3E32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919538" y="1974850"/>
            <a:ext cx="0" cy="3594101"/>
          </a:xfrm>
          <a:prstGeom prst="line">
            <a:avLst/>
          </a:prstGeom>
          <a:noFill/>
          <a:ln w="4763">
            <a:solidFill>
              <a:srgbClr val="E37E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278" name="Line 533">
            <a:extLst>
              <a:ext uri="{FF2B5EF4-FFF2-40B4-BE49-F238E27FC236}">
                <a16:creationId xmlns:a16="http://schemas.microsoft.com/office/drawing/2014/main" id="{5F137FF3-06CA-46A4-A248-1D39942D6E89}"/>
              </a:ext>
            </a:extLst>
          </p:cNvPr>
          <p:cNvSpPr>
            <a:spLocks noChangeShapeType="1"/>
          </p:cNvSpPr>
          <p:nvPr/>
        </p:nvSpPr>
        <p:spPr bwMode="auto">
          <a:xfrm>
            <a:off x="3902076" y="1974850"/>
            <a:ext cx="36513" cy="0"/>
          </a:xfrm>
          <a:prstGeom prst="line">
            <a:avLst/>
          </a:prstGeom>
          <a:noFill/>
          <a:ln w="4763">
            <a:solidFill>
              <a:srgbClr val="E37E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279" name="Line 534">
            <a:extLst>
              <a:ext uri="{FF2B5EF4-FFF2-40B4-BE49-F238E27FC236}">
                <a16:creationId xmlns:a16="http://schemas.microsoft.com/office/drawing/2014/main" id="{26A61673-E31C-42CC-9788-28A6B73E24C0}"/>
              </a:ext>
            </a:extLst>
          </p:cNvPr>
          <p:cNvSpPr>
            <a:spLocks noChangeShapeType="1"/>
          </p:cNvSpPr>
          <p:nvPr/>
        </p:nvSpPr>
        <p:spPr bwMode="auto">
          <a:xfrm>
            <a:off x="3902076" y="5568950"/>
            <a:ext cx="36513" cy="0"/>
          </a:xfrm>
          <a:prstGeom prst="line">
            <a:avLst/>
          </a:prstGeom>
          <a:noFill/>
          <a:ln w="4763">
            <a:solidFill>
              <a:srgbClr val="E37E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280" name="Line 535">
            <a:extLst>
              <a:ext uri="{FF2B5EF4-FFF2-40B4-BE49-F238E27FC236}">
                <a16:creationId xmlns:a16="http://schemas.microsoft.com/office/drawing/2014/main" id="{FCDE6585-52A8-4532-BD82-E9EBA5985A4F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016376" y="1381125"/>
            <a:ext cx="0" cy="2478088"/>
          </a:xfrm>
          <a:prstGeom prst="line">
            <a:avLst/>
          </a:prstGeom>
          <a:noFill/>
          <a:ln w="4763">
            <a:solidFill>
              <a:srgbClr val="E37E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281" name="Line 536">
            <a:extLst>
              <a:ext uri="{FF2B5EF4-FFF2-40B4-BE49-F238E27FC236}">
                <a16:creationId xmlns:a16="http://schemas.microsoft.com/office/drawing/2014/main" id="{4DBAFCA9-A91E-4BD3-B206-BAC5784BFEDE}"/>
              </a:ext>
            </a:extLst>
          </p:cNvPr>
          <p:cNvSpPr>
            <a:spLocks noChangeShapeType="1"/>
          </p:cNvSpPr>
          <p:nvPr/>
        </p:nvSpPr>
        <p:spPr bwMode="auto">
          <a:xfrm>
            <a:off x="3997326" y="1381125"/>
            <a:ext cx="36513" cy="0"/>
          </a:xfrm>
          <a:prstGeom prst="line">
            <a:avLst/>
          </a:prstGeom>
          <a:noFill/>
          <a:ln w="4763">
            <a:solidFill>
              <a:srgbClr val="E37E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282" name="Line 537">
            <a:extLst>
              <a:ext uri="{FF2B5EF4-FFF2-40B4-BE49-F238E27FC236}">
                <a16:creationId xmlns:a16="http://schemas.microsoft.com/office/drawing/2014/main" id="{45D103CD-3432-4CA6-A103-B8E57F4F763A}"/>
              </a:ext>
            </a:extLst>
          </p:cNvPr>
          <p:cNvSpPr>
            <a:spLocks noChangeShapeType="1"/>
          </p:cNvSpPr>
          <p:nvPr/>
        </p:nvSpPr>
        <p:spPr bwMode="auto">
          <a:xfrm>
            <a:off x="3997326" y="3859213"/>
            <a:ext cx="36513" cy="0"/>
          </a:xfrm>
          <a:prstGeom prst="line">
            <a:avLst/>
          </a:prstGeom>
          <a:noFill/>
          <a:ln w="4763">
            <a:solidFill>
              <a:srgbClr val="E37E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283" name="Line 538">
            <a:extLst>
              <a:ext uri="{FF2B5EF4-FFF2-40B4-BE49-F238E27FC236}">
                <a16:creationId xmlns:a16="http://schemas.microsoft.com/office/drawing/2014/main" id="{31D08CA0-300D-4C78-BD20-1017EDCC4716}"/>
              </a:ext>
            </a:extLst>
          </p:cNvPr>
          <p:cNvSpPr>
            <a:spLocks noChangeShapeType="1"/>
          </p:cNvSpPr>
          <p:nvPr/>
        </p:nvSpPr>
        <p:spPr bwMode="auto">
          <a:xfrm>
            <a:off x="4106863" y="1381125"/>
            <a:ext cx="0" cy="0"/>
          </a:xfrm>
          <a:prstGeom prst="line">
            <a:avLst/>
          </a:prstGeom>
          <a:noFill/>
          <a:ln w="4763">
            <a:solidFill>
              <a:srgbClr val="E37E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284" name="Line 539">
            <a:extLst>
              <a:ext uri="{FF2B5EF4-FFF2-40B4-BE49-F238E27FC236}">
                <a16:creationId xmlns:a16="http://schemas.microsoft.com/office/drawing/2014/main" id="{3A6B4A68-FABC-4BE5-8972-BAC62BD85D5B}"/>
              </a:ext>
            </a:extLst>
          </p:cNvPr>
          <p:cNvSpPr>
            <a:spLocks noChangeShapeType="1"/>
          </p:cNvSpPr>
          <p:nvPr/>
        </p:nvSpPr>
        <p:spPr bwMode="auto">
          <a:xfrm>
            <a:off x="4089401" y="1381125"/>
            <a:ext cx="36513" cy="0"/>
          </a:xfrm>
          <a:prstGeom prst="line">
            <a:avLst/>
          </a:prstGeom>
          <a:noFill/>
          <a:ln w="4763">
            <a:solidFill>
              <a:srgbClr val="E37E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285" name="Line 540">
            <a:extLst>
              <a:ext uri="{FF2B5EF4-FFF2-40B4-BE49-F238E27FC236}">
                <a16:creationId xmlns:a16="http://schemas.microsoft.com/office/drawing/2014/main" id="{4F21E29B-0B8E-4D96-B998-24C6758E9555}"/>
              </a:ext>
            </a:extLst>
          </p:cNvPr>
          <p:cNvSpPr>
            <a:spLocks noChangeShapeType="1"/>
          </p:cNvSpPr>
          <p:nvPr/>
        </p:nvSpPr>
        <p:spPr bwMode="auto">
          <a:xfrm>
            <a:off x="4089401" y="1381125"/>
            <a:ext cx="36513" cy="0"/>
          </a:xfrm>
          <a:prstGeom prst="line">
            <a:avLst/>
          </a:prstGeom>
          <a:noFill/>
          <a:ln w="4763">
            <a:solidFill>
              <a:srgbClr val="E37E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286" name="Line 541">
            <a:extLst>
              <a:ext uri="{FF2B5EF4-FFF2-40B4-BE49-F238E27FC236}">
                <a16:creationId xmlns:a16="http://schemas.microsoft.com/office/drawing/2014/main" id="{865835DD-FB3B-40C4-BBFF-32C723D45576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203701" y="1381125"/>
            <a:ext cx="0" cy="2806700"/>
          </a:xfrm>
          <a:prstGeom prst="line">
            <a:avLst/>
          </a:prstGeom>
          <a:noFill/>
          <a:ln w="4763">
            <a:solidFill>
              <a:srgbClr val="E37E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287" name="Line 542">
            <a:extLst>
              <a:ext uri="{FF2B5EF4-FFF2-40B4-BE49-F238E27FC236}">
                <a16:creationId xmlns:a16="http://schemas.microsoft.com/office/drawing/2014/main" id="{95EB1F75-0247-400D-ACB2-D78A957F0BD4}"/>
              </a:ext>
            </a:extLst>
          </p:cNvPr>
          <p:cNvSpPr>
            <a:spLocks noChangeShapeType="1"/>
          </p:cNvSpPr>
          <p:nvPr/>
        </p:nvSpPr>
        <p:spPr bwMode="auto">
          <a:xfrm>
            <a:off x="4184651" y="1381125"/>
            <a:ext cx="36513" cy="0"/>
          </a:xfrm>
          <a:prstGeom prst="line">
            <a:avLst/>
          </a:prstGeom>
          <a:noFill/>
          <a:ln w="4763">
            <a:solidFill>
              <a:srgbClr val="E37E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288" name="Line 543">
            <a:extLst>
              <a:ext uri="{FF2B5EF4-FFF2-40B4-BE49-F238E27FC236}">
                <a16:creationId xmlns:a16="http://schemas.microsoft.com/office/drawing/2014/main" id="{7F4A5D4A-C10E-49BC-B7EF-6998B78F820B}"/>
              </a:ext>
            </a:extLst>
          </p:cNvPr>
          <p:cNvSpPr>
            <a:spLocks noChangeShapeType="1"/>
          </p:cNvSpPr>
          <p:nvPr/>
        </p:nvSpPr>
        <p:spPr bwMode="auto">
          <a:xfrm>
            <a:off x="4184651" y="4187825"/>
            <a:ext cx="36513" cy="0"/>
          </a:xfrm>
          <a:prstGeom prst="line">
            <a:avLst/>
          </a:prstGeom>
          <a:noFill/>
          <a:ln w="4763">
            <a:solidFill>
              <a:srgbClr val="E37E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289" name="Line 544">
            <a:extLst>
              <a:ext uri="{FF2B5EF4-FFF2-40B4-BE49-F238E27FC236}">
                <a16:creationId xmlns:a16="http://schemas.microsoft.com/office/drawing/2014/main" id="{07F8C90F-0EE4-41E8-8CB8-67E36699CD6A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294188" y="1974850"/>
            <a:ext cx="0" cy="2555875"/>
          </a:xfrm>
          <a:prstGeom prst="line">
            <a:avLst/>
          </a:prstGeom>
          <a:noFill/>
          <a:ln w="4763">
            <a:solidFill>
              <a:srgbClr val="E37E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290" name="Line 545">
            <a:extLst>
              <a:ext uri="{FF2B5EF4-FFF2-40B4-BE49-F238E27FC236}">
                <a16:creationId xmlns:a16="http://schemas.microsoft.com/office/drawing/2014/main" id="{CBE13BBF-28E2-4093-A82A-31A4374E816E}"/>
              </a:ext>
            </a:extLst>
          </p:cNvPr>
          <p:cNvSpPr>
            <a:spLocks noChangeShapeType="1"/>
          </p:cNvSpPr>
          <p:nvPr/>
        </p:nvSpPr>
        <p:spPr bwMode="auto">
          <a:xfrm>
            <a:off x="4281488" y="1974850"/>
            <a:ext cx="31750" cy="0"/>
          </a:xfrm>
          <a:prstGeom prst="line">
            <a:avLst/>
          </a:prstGeom>
          <a:noFill/>
          <a:ln w="4763">
            <a:solidFill>
              <a:srgbClr val="E37E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291" name="Line 546">
            <a:extLst>
              <a:ext uri="{FF2B5EF4-FFF2-40B4-BE49-F238E27FC236}">
                <a16:creationId xmlns:a16="http://schemas.microsoft.com/office/drawing/2014/main" id="{9CF67899-F625-4D61-8B21-55891FE69FC1}"/>
              </a:ext>
            </a:extLst>
          </p:cNvPr>
          <p:cNvSpPr>
            <a:spLocks noChangeShapeType="1"/>
          </p:cNvSpPr>
          <p:nvPr/>
        </p:nvSpPr>
        <p:spPr bwMode="auto">
          <a:xfrm>
            <a:off x="4281488" y="4530725"/>
            <a:ext cx="31750" cy="0"/>
          </a:xfrm>
          <a:prstGeom prst="line">
            <a:avLst/>
          </a:prstGeom>
          <a:noFill/>
          <a:ln w="4763">
            <a:solidFill>
              <a:srgbClr val="E37E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292" name="Line 547">
            <a:extLst>
              <a:ext uri="{FF2B5EF4-FFF2-40B4-BE49-F238E27FC236}">
                <a16:creationId xmlns:a16="http://schemas.microsoft.com/office/drawing/2014/main" id="{196A8944-DA22-409E-B3B0-6B9674D077B6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391026" y="1974850"/>
            <a:ext cx="0" cy="2390775"/>
          </a:xfrm>
          <a:prstGeom prst="line">
            <a:avLst/>
          </a:prstGeom>
          <a:noFill/>
          <a:ln w="4763">
            <a:solidFill>
              <a:srgbClr val="E37E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293" name="Line 548">
            <a:extLst>
              <a:ext uri="{FF2B5EF4-FFF2-40B4-BE49-F238E27FC236}">
                <a16:creationId xmlns:a16="http://schemas.microsoft.com/office/drawing/2014/main" id="{30888EFD-BE1D-4D0B-B944-895D9C4AD93A}"/>
              </a:ext>
            </a:extLst>
          </p:cNvPr>
          <p:cNvSpPr>
            <a:spLocks noChangeShapeType="1"/>
          </p:cNvSpPr>
          <p:nvPr/>
        </p:nvSpPr>
        <p:spPr bwMode="auto">
          <a:xfrm>
            <a:off x="4371976" y="1974850"/>
            <a:ext cx="36513" cy="0"/>
          </a:xfrm>
          <a:prstGeom prst="line">
            <a:avLst/>
          </a:prstGeom>
          <a:noFill/>
          <a:ln w="4763">
            <a:solidFill>
              <a:srgbClr val="E37E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294" name="Line 549">
            <a:extLst>
              <a:ext uri="{FF2B5EF4-FFF2-40B4-BE49-F238E27FC236}">
                <a16:creationId xmlns:a16="http://schemas.microsoft.com/office/drawing/2014/main" id="{A531BEB8-3BFE-4773-BEC7-6184503297CF}"/>
              </a:ext>
            </a:extLst>
          </p:cNvPr>
          <p:cNvSpPr>
            <a:spLocks noChangeShapeType="1"/>
          </p:cNvSpPr>
          <p:nvPr/>
        </p:nvSpPr>
        <p:spPr bwMode="auto">
          <a:xfrm>
            <a:off x="4371976" y="4365625"/>
            <a:ext cx="36513" cy="0"/>
          </a:xfrm>
          <a:prstGeom prst="line">
            <a:avLst/>
          </a:prstGeom>
          <a:noFill/>
          <a:ln w="4763">
            <a:solidFill>
              <a:srgbClr val="E37E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295" name="Line 550">
            <a:extLst>
              <a:ext uri="{FF2B5EF4-FFF2-40B4-BE49-F238E27FC236}">
                <a16:creationId xmlns:a16="http://schemas.microsoft.com/office/drawing/2014/main" id="{1743CEB0-C787-4FCA-BE31-4E2FF106501A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481513" y="1974850"/>
            <a:ext cx="0" cy="2093913"/>
          </a:xfrm>
          <a:prstGeom prst="line">
            <a:avLst/>
          </a:prstGeom>
          <a:noFill/>
          <a:ln w="4763">
            <a:solidFill>
              <a:srgbClr val="E37E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296" name="Line 551">
            <a:extLst>
              <a:ext uri="{FF2B5EF4-FFF2-40B4-BE49-F238E27FC236}">
                <a16:creationId xmlns:a16="http://schemas.microsoft.com/office/drawing/2014/main" id="{D26887BC-3402-4A24-A577-478725D7E4E6}"/>
              </a:ext>
            </a:extLst>
          </p:cNvPr>
          <p:cNvSpPr>
            <a:spLocks noChangeShapeType="1"/>
          </p:cNvSpPr>
          <p:nvPr/>
        </p:nvSpPr>
        <p:spPr bwMode="auto">
          <a:xfrm>
            <a:off x="4468813" y="1974850"/>
            <a:ext cx="31750" cy="0"/>
          </a:xfrm>
          <a:prstGeom prst="line">
            <a:avLst/>
          </a:prstGeom>
          <a:noFill/>
          <a:ln w="4763">
            <a:solidFill>
              <a:srgbClr val="E37E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297" name="Line 552">
            <a:extLst>
              <a:ext uri="{FF2B5EF4-FFF2-40B4-BE49-F238E27FC236}">
                <a16:creationId xmlns:a16="http://schemas.microsoft.com/office/drawing/2014/main" id="{5F4AD696-B9DC-4209-B328-8B0BFDD70C7A}"/>
              </a:ext>
            </a:extLst>
          </p:cNvPr>
          <p:cNvSpPr>
            <a:spLocks noChangeShapeType="1"/>
          </p:cNvSpPr>
          <p:nvPr/>
        </p:nvSpPr>
        <p:spPr bwMode="auto">
          <a:xfrm>
            <a:off x="4468813" y="4068763"/>
            <a:ext cx="31750" cy="0"/>
          </a:xfrm>
          <a:prstGeom prst="line">
            <a:avLst/>
          </a:prstGeom>
          <a:noFill/>
          <a:ln w="4763">
            <a:solidFill>
              <a:srgbClr val="E37E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298" name="Line 553">
            <a:extLst>
              <a:ext uri="{FF2B5EF4-FFF2-40B4-BE49-F238E27FC236}">
                <a16:creationId xmlns:a16="http://schemas.microsoft.com/office/drawing/2014/main" id="{52AF994B-0E75-4590-94E5-8465767B0C1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578351" y="1974850"/>
            <a:ext cx="0" cy="3594101"/>
          </a:xfrm>
          <a:prstGeom prst="line">
            <a:avLst/>
          </a:prstGeom>
          <a:noFill/>
          <a:ln w="4763">
            <a:solidFill>
              <a:srgbClr val="E37E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299" name="Line 554">
            <a:extLst>
              <a:ext uri="{FF2B5EF4-FFF2-40B4-BE49-F238E27FC236}">
                <a16:creationId xmlns:a16="http://schemas.microsoft.com/office/drawing/2014/main" id="{57A4C894-FE6C-4CA9-9DAF-91CC43954A28}"/>
              </a:ext>
            </a:extLst>
          </p:cNvPr>
          <p:cNvSpPr>
            <a:spLocks noChangeShapeType="1"/>
          </p:cNvSpPr>
          <p:nvPr/>
        </p:nvSpPr>
        <p:spPr bwMode="auto">
          <a:xfrm>
            <a:off x="4559301" y="1974850"/>
            <a:ext cx="36513" cy="0"/>
          </a:xfrm>
          <a:prstGeom prst="line">
            <a:avLst/>
          </a:prstGeom>
          <a:noFill/>
          <a:ln w="4763">
            <a:solidFill>
              <a:srgbClr val="E37E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00" name="Line 555">
            <a:extLst>
              <a:ext uri="{FF2B5EF4-FFF2-40B4-BE49-F238E27FC236}">
                <a16:creationId xmlns:a16="http://schemas.microsoft.com/office/drawing/2014/main" id="{745B7518-9DDF-473A-945A-C81E6822C514}"/>
              </a:ext>
            </a:extLst>
          </p:cNvPr>
          <p:cNvSpPr>
            <a:spLocks noChangeShapeType="1"/>
          </p:cNvSpPr>
          <p:nvPr/>
        </p:nvSpPr>
        <p:spPr bwMode="auto">
          <a:xfrm>
            <a:off x="4559301" y="5568950"/>
            <a:ext cx="36513" cy="0"/>
          </a:xfrm>
          <a:prstGeom prst="line">
            <a:avLst/>
          </a:prstGeom>
          <a:noFill/>
          <a:ln w="4763">
            <a:solidFill>
              <a:srgbClr val="E37E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01" name="Line 556">
            <a:extLst>
              <a:ext uri="{FF2B5EF4-FFF2-40B4-BE49-F238E27FC236}">
                <a16:creationId xmlns:a16="http://schemas.microsoft.com/office/drawing/2014/main" id="{0F8D1E9D-1B3B-4E22-BE24-8E26B0E270FE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673601" y="2908300"/>
            <a:ext cx="0" cy="2660650"/>
          </a:xfrm>
          <a:prstGeom prst="line">
            <a:avLst/>
          </a:prstGeom>
          <a:noFill/>
          <a:ln w="4763">
            <a:solidFill>
              <a:srgbClr val="E37E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02" name="Line 557">
            <a:extLst>
              <a:ext uri="{FF2B5EF4-FFF2-40B4-BE49-F238E27FC236}">
                <a16:creationId xmlns:a16="http://schemas.microsoft.com/office/drawing/2014/main" id="{FFD2AC4E-699B-444D-8AE5-B1E20DFC7104}"/>
              </a:ext>
            </a:extLst>
          </p:cNvPr>
          <p:cNvSpPr>
            <a:spLocks noChangeShapeType="1"/>
          </p:cNvSpPr>
          <p:nvPr/>
        </p:nvSpPr>
        <p:spPr bwMode="auto">
          <a:xfrm>
            <a:off x="4656138" y="2908300"/>
            <a:ext cx="31750" cy="0"/>
          </a:xfrm>
          <a:prstGeom prst="line">
            <a:avLst/>
          </a:prstGeom>
          <a:noFill/>
          <a:ln w="4763">
            <a:solidFill>
              <a:srgbClr val="E37E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03" name="Line 558">
            <a:extLst>
              <a:ext uri="{FF2B5EF4-FFF2-40B4-BE49-F238E27FC236}">
                <a16:creationId xmlns:a16="http://schemas.microsoft.com/office/drawing/2014/main" id="{CBB8EE83-0FD8-4041-9408-03C4AEA64C0C}"/>
              </a:ext>
            </a:extLst>
          </p:cNvPr>
          <p:cNvSpPr>
            <a:spLocks noChangeShapeType="1"/>
          </p:cNvSpPr>
          <p:nvPr/>
        </p:nvSpPr>
        <p:spPr bwMode="auto">
          <a:xfrm>
            <a:off x="4656138" y="5568950"/>
            <a:ext cx="31750" cy="0"/>
          </a:xfrm>
          <a:prstGeom prst="line">
            <a:avLst/>
          </a:prstGeom>
          <a:noFill/>
          <a:ln w="4763">
            <a:solidFill>
              <a:srgbClr val="E37E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04" name="Line 559">
            <a:extLst>
              <a:ext uri="{FF2B5EF4-FFF2-40B4-BE49-F238E27FC236}">
                <a16:creationId xmlns:a16="http://schemas.microsoft.com/office/drawing/2014/main" id="{8F8DB5D1-FDA2-4F76-BDBC-86BD99CA9570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765676" y="1381125"/>
            <a:ext cx="0" cy="2870200"/>
          </a:xfrm>
          <a:prstGeom prst="line">
            <a:avLst/>
          </a:prstGeom>
          <a:noFill/>
          <a:ln w="4763">
            <a:solidFill>
              <a:srgbClr val="E37E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05" name="Line 560">
            <a:extLst>
              <a:ext uri="{FF2B5EF4-FFF2-40B4-BE49-F238E27FC236}">
                <a16:creationId xmlns:a16="http://schemas.microsoft.com/office/drawing/2014/main" id="{6B9C227A-A28D-48A0-9020-B4859BBBB493}"/>
              </a:ext>
            </a:extLst>
          </p:cNvPr>
          <p:cNvSpPr>
            <a:spLocks noChangeShapeType="1"/>
          </p:cNvSpPr>
          <p:nvPr/>
        </p:nvSpPr>
        <p:spPr bwMode="auto">
          <a:xfrm>
            <a:off x="4746626" y="1381125"/>
            <a:ext cx="36513" cy="0"/>
          </a:xfrm>
          <a:prstGeom prst="line">
            <a:avLst/>
          </a:prstGeom>
          <a:noFill/>
          <a:ln w="4763">
            <a:solidFill>
              <a:srgbClr val="E37E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06" name="Line 561">
            <a:extLst>
              <a:ext uri="{FF2B5EF4-FFF2-40B4-BE49-F238E27FC236}">
                <a16:creationId xmlns:a16="http://schemas.microsoft.com/office/drawing/2014/main" id="{ABCBA43A-D5A6-4139-BCF8-3700C29EB06C}"/>
              </a:ext>
            </a:extLst>
          </p:cNvPr>
          <p:cNvSpPr>
            <a:spLocks noChangeShapeType="1"/>
          </p:cNvSpPr>
          <p:nvPr/>
        </p:nvSpPr>
        <p:spPr bwMode="auto">
          <a:xfrm>
            <a:off x="4746626" y="4251325"/>
            <a:ext cx="36513" cy="0"/>
          </a:xfrm>
          <a:prstGeom prst="line">
            <a:avLst/>
          </a:prstGeom>
          <a:noFill/>
          <a:ln w="4763">
            <a:solidFill>
              <a:srgbClr val="E37E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07" name="Line 562">
            <a:extLst>
              <a:ext uri="{FF2B5EF4-FFF2-40B4-BE49-F238E27FC236}">
                <a16:creationId xmlns:a16="http://schemas.microsoft.com/office/drawing/2014/main" id="{EC4834A3-15EE-4292-8055-CAF4D207D122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860926" y="1974850"/>
            <a:ext cx="0" cy="2373313"/>
          </a:xfrm>
          <a:prstGeom prst="line">
            <a:avLst/>
          </a:prstGeom>
          <a:noFill/>
          <a:ln w="4763">
            <a:solidFill>
              <a:srgbClr val="E37E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08" name="Line 563">
            <a:extLst>
              <a:ext uri="{FF2B5EF4-FFF2-40B4-BE49-F238E27FC236}">
                <a16:creationId xmlns:a16="http://schemas.microsoft.com/office/drawing/2014/main" id="{E96AB3A6-AA9E-45A7-9890-C626E6C43523}"/>
              </a:ext>
            </a:extLst>
          </p:cNvPr>
          <p:cNvSpPr>
            <a:spLocks noChangeShapeType="1"/>
          </p:cNvSpPr>
          <p:nvPr/>
        </p:nvSpPr>
        <p:spPr bwMode="auto">
          <a:xfrm>
            <a:off x="4843463" y="1974850"/>
            <a:ext cx="36513" cy="0"/>
          </a:xfrm>
          <a:prstGeom prst="line">
            <a:avLst/>
          </a:prstGeom>
          <a:noFill/>
          <a:ln w="4763">
            <a:solidFill>
              <a:srgbClr val="E37E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09" name="Line 564">
            <a:extLst>
              <a:ext uri="{FF2B5EF4-FFF2-40B4-BE49-F238E27FC236}">
                <a16:creationId xmlns:a16="http://schemas.microsoft.com/office/drawing/2014/main" id="{3E926A4E-B8E0-416C-A281-30D70DAAFD2B}"/>
              </a:ext>
            </a:extLst>
          </p:cNvPr>
          <p:cNvSpPr>
            <a:spLocks noChangeShapeType="1"/>
          </p:cNvSpPr>
          <p:nvPr/>
        </p:nvSpPr>
        <p:spPr bwMode="auto">
          <a:xfrm>
            <a:off x="4843463" y="4348163"/>
            <a:ext cx="36513" cy="0"/>
          </a:xfrm>
          <a:prstGeom prst="line">
            <a:avLst/>
          </a:prstGeom>
          <a:noFill/>
          <a:ln w="4763">
            <a:solidFill>
              <a:srgbClr val="E37E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10" name="Line 565">
            <a:extLst>
              <a:ext uri="{FF2B5EF4-FFF2-40B4-BE49-F238E27FC236}">
                <a16:creationId xmlns:a16="http://schemas.microsoft.com/office/drawing/2014/main" id="{00859C07-45D4-464B-A4D2-2A58441A8780}"/>
              </a:ext>
            </a:extLst>
          </p:cNvPr>
          <p:cNvSpPr>
            <a:spLocks noChangeShapeType="1"/>
          </p:cNvSpPr>
          <p:nvPr/>
        </p:nvSpPr>
        <p:spPr bwMode="auto">
          <a:xfrm>
            <a:off x="4953001" y="1381125"/>
            <a:ext cx="0" cy="0"/>
          </a:xfrm>
          <a:prstGeom prst="line">
            <a:avLst/>
          </a:prstGeom>
          <a:noFill/>
          <a:ln w="4763">
            <a:solidFill>
              <a:srgbClr val="E37E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11" name="Line 566">
            <a:extLst>
              <a:ext uri="{FF2B5EF4-FFF2-40B4-BE49-F238E27FC236}">
                <a16:creationId xmlns:a16="http://schemas.microsoft.com/office/drawing/2014/main" id="{E2081940-C21E-4D64-BDB8-C19033AC2EBB}"/>
              </a:ext>
            </a:extLst>
          </p:cNvPr>
          <p:cNvSpPr>
            <a:spLocks noChangeShapeType="1"/>
          </p:cNvSpPr>
          <p:nvPr/>
        </p:nvSpPr>
        <p:spPr bwMode="auto">
          <a:xfrm>
            <a:off x="4933951" y="1381125"/>
            <a:ext cx="38100" cy="0"/>
          </a:xfrm>
          <a:prstGeom prst="line">
            <a:avLst/>
          </a:prstGeom>
          <a:noFill/>
          <a:ln w="4763">
            <a:solidFill>
              <a:srgbClr val="E37E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12" name="Line 567">
            <a:extLst>
              <a:ext uri="{FF2B5EF4-FFF2-40B4-BE49-F238E27FC236}">
                <a16:creationId xmlns:a16="http://schemas.microsoft.com/office/drawing/2014/main" id="{41A07934-8FCC-43D0-A158-0709ED4B541D}"/>
              </a:ext>
            </a:extLst>
          </p:cNvPr>
          <p:cNvSpPr>
            <a:spLocks noChangeShapeType="1"/>
          </p:cNvSpPr>
          <p:nvPr/>
        </p:nvSpPr>
        <p:spPr bwMode="auto">
          <a:xfrm>
            <a:off x="4933951" y="1381125"/>
            <a:ext cx="38100" cy="0"/>
          </a:xfrm>
          <a:prstGeom prst="line">
            <a:avLst/>
          </a:prstGeom>
          <a:noFill/>
          <a:ln w="4763">
            <a:solidFill>
              <a:srgbClr val="E37E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13" name="Line 568">
            <a:extLst>
              <a:ext uri="{FF2B5EF4-FFF2-40B4-BE49-F238E27FC236}">
                <a16:creationId xmlns:a16="http://schemas.microsoft.com/office/drawing/2014/main" id="{208FD3A8-388A-4B4D-A2B4-814E0338824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048251" y="3319462"/>
            <a:ext cx="0" cy="1019175"/>
          </a:xfrm>
          <a:prstGeom prst="line">
            <a:avLst/>
          </a:prstGeom>
          <a:noFill/>
          <a:ln w="4763">
            <a:solidFill>
              <a:srgbClr val="E37E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14" name="Line 569">
            <a:extLst>
              <a:ext uri="{FF2B5EF4-FFF2-40B4-BE49-F238E27FC236}">
                <a16:creationId xmlns:a16="http://schemas.microsoft.com/office/drawing/2014/main" id="{BFE8D15D-3768-4C48-BEF0-4D0B68CAA888}"/>
              </a:ext>
            </a:extLst>
          </p:cNvPr>
          <p:cNvSpPr>
            <a:spLocks noChangeShapeType="1"/>
          </p:cNvSpPr>
          <p:nvPr/>
        </p:nvSpPr>
        <p:spPr bwMode="auto">
          <a:xfrm>
            <a:off x="5030788" y="3319462"/>
            <a:ext cx="36513" cy="0"/>
          </a:xfrm>
          <a:prstGeom prst="line">
            <a:avLst/>
          </a:prstGeom>
          <a:noFill/>
          <a:ln w="4763">
            <a:solidFill>
              <a:srgbClr val="E37E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15" name="Line 570">
            <a:extLst>
              <a:ext uri="{FF2B5EF4-FFF2-40B4-BE49-F238E27FC236}">
                <a16:creationId xmlns:a16="http://schemas.microsoft.com/office/drawing/2014/main" id="{A8B6883A-8852-48B7-9E62-8BBB15455382}"/>
              </a:ext>
            </a:extLst>
          </p:cNvPr>
          <p:cNvSpPr>
            <a:spLocks noChangeShapeType="1"/>
          </p:cNvSpPr>
          <p:nvPr/>
        </p:nvSpPr>
        <p:spPr bwMode="auto">
          <a:xfrm>
            <a:off x="5030788" y="4338638"/>
            <a:ext cx="36513" cy="0"/>
          </a:xfrm>
          <a:prstGeom prst="line">
            <a:avLst/>
          </a:prstGeom>
          <a:noFill/>
          <a:ln w="4763">
            <a:solidFill>
              <a:srgbClr val="E37E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16" name="Line 571">
            <a:extLst>
              <a:ext uri="{FF2B5EF4-FFF2-40B4-BE49-F238E27FC236}">
                <a16:creationId xmlns:a16="http://schemas.microsoft.com/office/drawing/2014/main" id="{357E3BE3-2156-41D9-ADA1-B2006D52F12D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426326" y="4457700"/>
            <a:ext cx="0" cy="77788"/>
          </a:xfrm>
          <a:prstGeom prst="line">
            <a:avLst/>
          </a:prstGeom>
          <a:noFill/>
          <a:ln w="4763">
            <a:solidFill>
              <a:srgbClr val="C1053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17" name="Line 572">
            <a:extLst>
              <a:ext uri="{FF2B5EF4-FFF2-40B4-BE49-F238E27FC236}">
                <a16:creationId xmlns:a16="http://schemas.microsoft.com/office/drawing/2014/main" id="{28D30FF3-486F-489A-B8B5-DF729C1F7897}"/>
              </a:ext>
            </a:extLst>
          </p:cNvPr>
          <p:cNvSpPr>
            <a:spLocks noChangeShapeType="1"/>
          </p:cNvSpPr>
          <p:nvPr/>
        </p:nvSpPr>
        <p:spPr bwMode="auto">
          <a:xfrm>
            <a:off x="7412038" y="4457700"/>
            <a:ext cx="33338" cy="0"/>
          </a:xfrm>
          <a:prstGeom prst="line">
            <a:avLst/>
          </a:prstGeom>
          <a:noFill/>
          <a:ln w="4763">
            <a:solidFill>
              <a:srgbClr val="C1053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18" name="Line 573">
            <a:extLst>
              <a:ext uri="{FF2B5EF4-FFF2-40B4-BE49-F238E27FC236}">
                <a16:creationId xmlns:a16="http://schemas.microsoft.com/office/drawing/2014/main" id="{3B90BF00-EF87-4BB7-9A4C-551AEDAE1720}"/>
              </a:ext>
            </a:extLst>
          </p:cNvPr>
          <p:cNvSpPr>
            <a:spLocks noChangeShapeType="1"/>
          </p:cNvSpPr>
          <p:nvPr/>
        </p:nvSpPr>
        <p:spPr bwMode="auto">
          <a:xfrm>
            <a:off x="7412038" y="4535488"/>
            <a:ext cx="33338" cy="0"/>
          </a:xfrm>
          <a:prstGeom prst="line">
            <a:avLst/>
          </a:prstGeom>
          <a:noFill/>
          <a:ln w="4763">
            <a:solidFill>
              <a:srgbClr val="C1053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19" name="Line 574">
            <a:extLst>
              <a:ext uri="{FF2B5EF4-FFF2-40B4-BE49-F238E27FC236}">
                <a16:creationId xmlns:a16="http://schemas.microsoft.com/office/drawing/2014/main" id="{3CD66C14-E2A3-429A-B332-B450EE7559B0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535863" y="4498975"/>
            <a:ext cx="0" cy="46038"/>
          </a:xfrm>
          <a:prstGeom prst="line">
            <a:avLst/>
          </a:prstGeom>
          <a:noFill/>
          <a:ln w="4763">
            <a:solidFill>
              <a:srgbClr val="C1053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20" name="Line 575">
            <a:extLst>
              <a:ext uri="{FF2B5EF4-FFF2-40B4-BE49-F238E27FC236}">
                <a16:creationId xmlns:a16="http://schemas.microsoft.com/office/drawing/2014/main" id="{4DA25E10-3D30-48B3-82BE-E65348B9C21E}"/>
              </a:ext>
            </a:extLst>
          </p:cNvPr>
          <p:cNvSpPr>
            <a:spLocks noChangeShapeType="1"/>
          </p:cNvSpPr>
          <p:nvPr/>
        </p:nvSpPr>
        <p:spPr bwMode="auto">
          <a:xfrm>
            <a:off x="7518401" y="4498975"/>
            <a:ext cx="36513" cy="0"/>
          </a:xfrm>
          <a:prstGeom prst="line">
            <a:avLst/>
          </a:prstGeom>
          <a:noFill/>
          <a:ln w="4763">
            <a:solidFill>
              <a:srgbClr val="C1053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21" name="Line 576">
            <a:extLst>
              <a:ext uri="{FF2B5EF4-FFF2-40B4-BE49-F238E27FC236}">
                <a16:creationId xmlns:a16="http://schemas.microsoft.com/office/drawing/2014/main" id="{D5B6B4A2-E769-485C-AA6B-7CBA9F26FFFD}"/>
              </a:ext>
            </a:extLst>
          </p:cNvPr>
          <p:cNvSpPr>
            <a:spLocks noChangeShapeType="1"/>
          </p:cNvSpPr>
          <p:nvPr/>
        </p:nvSpPr>
        <p:spPr bwMode="auto">
          <a:xfrm>
            <a:off x="7518401" y="4545013"/>
            <a:ext cx="36513" cy="0"/>
          </a:xfrm>
          <a:prstGeom prst="line">
            <a:avLst/>
          </a:prstGeom>
          <a:noFill/>
          <a:ln w="4763">
            <a:solidFill>
              <a:srgbClr val="C1053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22" name="Line 577">
            <a:extLst>
              <a:ext uri="{FF2B5EF4-FFF2-40B4-BE49-F238E27FC236}">
                <a16:creationId xmlns:a16="http://schemas.microsoft.com/office/drawing/2014/main" id="{659256CB-74F2-4BE6-AFF5-90ADB95EB2E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747001" y="4389438"/>
            <a:ext cx="0" cy="9525"/>
          </a:xfrm>
          <a:prstGeom prst="line">
            <a:avLst/>
          </a:prstGeom>
          <a:noFill/>
          <a:ln w="4763">
            <a:solidFill>
              <a:srgbClr val="C1053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23" name="Line 578">
            <a:extLst>
              <a:ext uri="{FF2B5EF4-FFF2-40B4-BE49-F238E27FC236}">
                <a16:creationId xmlns:a16="http://schemas.microsoft.com/office/drawing/2014/main" id="{19D80FFD-179C-4FB7-9484-B3CEAEDE4A2D}"/>
              </a:ext>
            </a:extLst>
          </p:cNvPr>
          <p:cNvSpPr>
            <a:spLocks noChangeShapeType="1"/>
          </p:cNvSpPr>
          <p:nvPr/>
        </p:nvSpPr>
        <p:spPr bwMode="auto">
          <a:xfrm>
            <a:off x="7727951" y="4389438"/>
            <a:ext cx="36513" cy="0"/>
          </a:xfrm>
          <a:prstGeom prst="line">
            <a:avLst/>
          </a:prstGeom>
          <a:noFill/>
          <a:ln w="4763">
            <a:solidFill>
              <a:srgbClr val="C1053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24" name="Line 579">
            <a:extLst>
              <a:ext uri="{FF2B5EF4-FFF2-40B4-BE49-F238E27FC236}">
                <a16:creationId xmlns:a16="http://schemas.microsoft.com/office/drawing/2014/main" id="{D9B39E2B-9B69-41B9-99C1-72A97CB6BA6F}"/>
              </a:ext>
            </a:extLst>
          </p:cNvPr>
          <p:cNvSpPr>
            <a:spLocks noChangeShapeType="1"/>
          </p:cNvSpPr>
          <p:nvPr/>
        </p:nvSpPr>
        <p:spPr bwMode="auto">
          <a:xfrm>
            <a:off x="7727951" y="4398963"/>
            <a:ext cx="36513" cy="0"/>
          </a:xfrm>
          <a:prstGeom prst="line">
            <a:avLst/>
          </a:prstGeom>
          <a:noFill/>
          <a:ln w="4763">
            <a:solidFill>
              <a:srgbClr val="C1053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25" name="Line 580">
            <a:extLst>
              <a:ext uri="{FF2B5EF4-FFF2-40B4-BE49-F238E27FC236}">
                <a16:creationId xmlns:a16="http://schemas.microsoft.com/office/drawing/2014/main" id="{E06F214A-5B5D-4467-A75C-75A9EC75C30E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121651" y="4379913"/>
            <a:ext cx="0" cy="36513"/>
          </a:xfrm>
          <a:prstGeom prst="line">
            <a:avLst/>
          </a:prstGeom>
          <a:noFill/>
          <a:ln w="4763">
            <a:solidFill>
              <a:srgbClr val="C1053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26" name="Line 581">
            <a:extLst>
              <a:ext uri="{FF2B5EF4-FFF2-40B4-BE49-F238E27FC236}">
                <a16:creationId xmlns:a16="http://schemas.microsoft.com/office/drawing/2014/main" id="{93C7E640-5EC2-43E4-80E1-4BF816881E73}"/>
              </a:ext>
            </a:extLst>
          </p:cNvPr>
          <p:cNvSpPr>
            <a:spLocks noChangeShapeType="1"/>
          </p:cNvSpPr>
          <p:nvPr/>
        </p:nvSpPr>
        <p:spPr bwMode="auto">
          <a:xfrm>
            <a:off x="8102601" y="4379913"/>
            <a:ext cx="36513" cy="0"/>
          </a:xfrm>
          <a:prstGeom prst="line">
            <a:avLst/>
          </a:prstGeom>
          <a:noFill/>
          <a:ln w="4763">
            <a:solidFill>
              <a:srgbClr val="C1053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27" name="Line 582">
            <a:extLst>
              <a:ext uri="{FF2B5EF4-FFF2-40B4-BE49-F238E27FC236}">
                <a16:creationId xmlns:a16="http://schemas.microsoft.com/office/drawing/2014/main" id="{6F10D215-9D62-484D-99AD-0D6F662BF81F}"/>
              </a:ext>
            </a:extLst>
          </p:cNvPr>
          <p:cNvSpPr>
            <a:spLocks noChangeShapeType="1"/>
          </p:cNvSpPr>
          <p:nvPr/>
        </p:nvSpPr>
        <p:spPr bwMode="auto">
          <a:xfrm>
            <a:off x="8102601" y="4416425"/>
            <a:ext cx="36513" cy="0"/>
          </a:xfrm>
          <a:prstGeom prst="line">
            <a:avLst/>
          </a:prstGeom>
          <a:noFill/>
          <a:ln w="4763">
            <a:solidFill>
              <a:srgbClr val="C1053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28" name="Line 583">
            <a:extLst>
              <a:ext uri="{FF2B5EF4-FFF2-40B4-BE49-F238E27FC236}">
                <a16:creationId xmlns:a16="http://schemas.microsoft.com/office/drawing/2014/main" id="{2C82E96E-2168-4EBE-B67C-96A4CEF58EC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808788" y="4224338"/>
            <a:ext cx="0" cy="96838"/>
          </a:xfrm>
          <a:prstGeom prst="line">
            <a:avLst/>
          </a:prstGeom>
          <a:noFill/>
          <a:ln w="4763">
            <a:solidFill>
              <a:srgbClr val="938DD2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29" name="Line 584">
            <a:extLst>
              <a:ext uri="{FF2B5EF4-FFF2-40B4-BE49-F238E27FC236}">
                <a16:creationId xmlns:a16="http://schemas.microsoft.com/office/drawing/2014/main" id="{D238D3DD-D095-430C-8319-36F74066621F}"/>
              </a:ext>
            </a:extLst>
          </p:cNvPr>
          <p:cNvSpPr>
            <a:spLocks noChangeShapeType="1"/>
          </p:cNvSpPr>
          <p:nvPr/>
        </p:nvSpPr>
        <p:spPr bwMode="auto">
          <a:xfrm>
            <a:off x="6791326" y="4224338"/>
            <a:ext cx="36513" cy="0"/>
          </a:xfrm>
          <a:prstGeom prst="line">
            <a:avLst/>
          </a:prstGeom>
          <a:noFill/>
          <a:ln w="4763">
            <a:solidFill>
              <a:srgbClr val="938DD2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30" name="Line 585">
            <a:extLst>
              <a:ext uri="{FF2B5EF4-FFF2-40B4-BE49-F238E27FC236}">
                <a16:creationId xmlns:a16="http://schemas.microsoft.com/office/drawing/2014/main" id="{2CC6030B-B918-468A-BD62-31664AAF57FB}"/>
              </a:ext>
            </a:extLst>
          </p:cNvPr>
          <p:cNvSpPr>
            <a:spLocks noChangeShapeType="1"/>
          </p:cNvSpPr>
          <p:nvPr/>
        </p:nvSpPr>
        <p:spPr bwMode="auto">
          <a:xfrm>
            <a:off x="6791326" y="4321175"/>
            <a:ext cx="36513" cy="0"/>
          </a:xfrm>
          <a:prstGeom prst="line">
            <a:avLst/>
          </a:prstGeom>
          <a:noFill/>
          <a:ln w="4763">
            <a:solidFill>
              <a:srgbClr val="938DD2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31" name="Line 586">
            <a:extLst>
              <a:ext uri="{FF2B5EF4-FFF2-40B4-BE49-F238E27FC236}">
                <a16:creationId xmlns:a16="http://schemas.microsoft.com/office/drawing/2014/main" id="{9A7555AE-272E-4B29-B05D-F1CEA640F5AB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0745788" y="4046538"/>
            <a:ext cx="0" cy="790575"/>
          </a:xfrm>
          <a:prstGeom prst="line">
            <a:avLst/>
          </a:prstGeom>
          <a:noFill/>
          <a:ln w="4763">
            <a:solidFill>
              <a:srgbClr val="938DD2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32" name="Line 587">
            <a:extLst>
              <a:ext uri="{FF2B5EF4-FFF2-40B4-BE49-F238E27FC236}">
                <a16:creationId xmlns:a16="http://schemas.microsoft.com/office/drawing/2014/main" id="{B546AC5B-CA8E-425A-AD02-55F5DD58B4A3}"/>
              </a:ext>
            </a:extLst>
          </p:cNvPr>
          <p:cNvSpPr>
            <a:spLocks noChangeShapeType="1"/>
          </p:cNvSpPr>
          <p:nvPr/>
        </p:nvSpPr>
        <p:spPr bwMode="auto">
          <a:xfrm>
            <a:off x="10726738" y="4046538"/>
            <a:ext cx="33338" cy="0"/>
          </a:xfrm>
          <a:prstGeom prst="line">
            <a:avLst/>
          </a:prstGeom>
          <a:noFill/>
          <a:ln w="4763">
            <a:solidFill>
              <a:srgbClr val="938DD2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33" name="Line 588">
            <a:extLst>
              <a:ext uri="{FF2B5EF4-FFF2-40B4-BE49-F238E27FC236}">
                <a16:creationId xmlns:a16="http://schemas.microsoft.com/office/drawing/2014/main" id="{2AF1DBA1-7F0B-40B7-A5A5-5B704082D814}"/>
              </a:ext>
            </a:extLst>
          </p:cNvPr>
          <p:cNvSpPr>
            <a:spLocks noChangeShapeType="1"/>
          </p:cNvSpPr>
          <p:nvPr/>
        </p:nvSpPr>
        <p:spPr bwMode="auto">
          <a:xfrm>
            <a:off x="10726738" y="4837113"/>
            <a:ext cx="33338" cy="0"/>
          </a:xfrm>
          <a:prstGeom prst="line">
            <a:avLst/>
          </a:prstGeom>
          <a:noFill/>
          <a:ln w="4763">
            <a:solidFill>
              <a:srgbClr val="938DD2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36" name="Line 591">
            <a:extLst>
              <a:ext uri="{FF2B5EF4-FFF2-40B4-BE49-F238E27FC236}">
                <a16:creationId xmlns:a16="http://schemas.microsoft.com/office/drawing/2014/main" id="{89CEF0A6-6322-4FBF-BFFE-7D222B149755}"/>
              </a:ext>
            </a:extLst>
          </p:cNvPr>
          <p:cNvSpPr>
            <a:spLocks noChangeShapeType="1"/>
          </p:cNvSpPr>
          <p:nvPr/>
        </p:nvSpPr>
        <p:spPr bwMode="auto">
          <a:xfrm>
            <a:off x="10979151" y="4659313"/>
            <a:ext cx="36513" cy="0"/>
          </a:xfrm>
          <a:prstGeom prst="line">
            <a:avLst/>
          </a:prstGeom>
          <a:noFill/>
          <a:ln w="4763">
            <a:solidFill>
              <a:srgbClr val="938DD2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37" name="Line 592">
            <a:extLst>
              <a:ext uri="{FF2B5EF4-FFF2-40B4-BE49-F238E27FC236}">
                <a16:creationId xmlns:a16="http://schemas.microsoft.com/office/drawing/2014/main" id="{5B1F3960-6E08-4441-9BBC-80F3381B131C}"/>
              </a:ext>
            </a:extLst>
          </p:cNvPr>
          <p:cNvSpPr>
            <a:spLocks noChangeShapeType="1"/>
          </p:cNvSpPr>
          <p:nvPr/>
        </p:nvSpPr>
        <p:spPr bwMode="auto">
          <a:xfrm>
            <a:off x="1903413" y="1381125"/>
            <a:ext cx="0" cy="0"/>
          </a:xfrm>
          <a:prstGeom prst="line">
            <a:avLst/>
          </a:prstGeom>
          <a:noFill/>
          <a:ln w="4763">
            <a:solidFill>
              <a:srgbClr val="CAC27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38" name="Line 593">
            <a:extLst>
              <a:ext uri="{FF2B5EF4-FFF2-40B4-BE49-F238E27FC236}">
                <a16:creationId xmlns:a16="http://schemas.microsoft.com/office/drawing/2014/main" id="{7552CB15-8559-46D8-B554-C658B11E89D4}"/>
              </a:ext>
            </a:extLst>
          </p:cNvPr>
          <p:cNvSpPr>
            <a:spLocks noChangeShapeType="1"/>
          </p:cNvSpPr>
          <p:nvPr/>
        </p:nvSpPr>
        <p:spPr bwMode="auto">
          <a:xfrm>
            <a:off x="1885951" y="1381125"/>
            <a:ext cx="36513" cy="0"/>
          </a:xfrm>
          <a:prstGeom prst="line">
            <a:avLst/>
          </a:prstGeom>
          <a:noFill/>
          <a:ln w="4763">
            <a:solidFill>
              <a:srgbClr val="CAC27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39" name="Line 594">
            <a:extLst>
              <a:ext uri="{FF2B5EF4-FFF2-40B4-BE49-F238E27FC236}">
                <a16:creationId xmlns:a16="http://schemas.microsoft.com/office/drawing/2014/main" id="{CBDD67E8-8652-4A59-AB45-1CF717F831D1}"/>
              </a:ext>
            </a:extLst>
          </p:cNvPr>
          <p:cNvSpPr>
            <a:spLocks noChangeShapeType="1"/>
          </p:cNvSpPr>
          <p:nvPr/>
        </p:nvSpPr>
        <p:spPr bwMode="auto">
          <a:xfrm>
            <a:off x="1885951" y="1381125"/>
            <a:ext cx="36513" cy="0"/>
          </a:xfrm>
          <a:prstGeom prst="line">
            <a:avLst/>
          </a:prstGeom>
          <a:noFill/>
          <a:ln w="4763">
            <a:solidFill>
              <a:srgbClr val="CAC27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40" name="Line 595">
            <a:extLst>
              <a:ext uri="{FF2B5EF4-FFF2-40B4-BE49-F238E27FC236}">
                <a16:creationId xmlns:a16="http://schemas.microsoft.com/office/drawing/2014/main" id="{DDD14810-ACD9-46ED-A53F-DD51EA552707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914651" y="1381125"/>
            <a:ext cx="0" cy="3030538"/>
          </a:xfrm>
          <a:prstGeom prst="line">
            <a:avLst/>
          </a:prstGeom>
          <a:noFill/>
          <a:ln w="4763">
            <a:solidFill>
              <a:srgbClr val="CAC27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41" name="Line 596">
            <a:extLst>
              <a:ext uri="{FF2B5EF4-FFF2-40B4-BE49-F238E27FC236}">
                <a16:creationId xmlns:a16="http://schemas.microsoft.com/office/drawing/2014/main" id="{E42A8D4D-FC75-4C86-B8B6-92B26A6B1E4A}"/>
              </a:ext>
            </a:extLst>
          </p:cNvPr>
          <p:cNvSpPr>
            <a:spLocks noChangeShapeType="1"/>
          </p:cNvSpPr>
          <p:nvPr/>
        </p:nvSpPr>
        <p:spPr bwMode="auto">
          <a:xfrm>
            <a:off x="2895601" y="1381125"/>
            <a:ext cx="31750" cy="0"/>
          </a:xfrm>
          <a:prstGeom prst="line">
            <a:avLst/>
          </a:prstGeom>
          <a:noFill/>
          <a:ln w="4763">
            <a:solidFill>
              <a:srgbClr val="CAC27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42" name="Line 597">
            <a:extLst>
              <a:ext uri="{FF2B5EF4-FFF2-40B4-BE49-F238E27FC236}">
                <a16:creationId xmlns:a16="http://schemas.microsoft.com/office/drawing/2014/main" id="{2A13AD52-E9C4-4BF3-A8E2-272135F1F6EE}"/>
              </a:ext>
            </a:extLst>
          </p:cNvPr>
          <p:cNvSpPr>
            <a:spLocks noChangeShapeType="1"/>
          </p:cNvSpPr>
          <p:nvPr/>
        </p:nvSpPr>
        <p:spPr bwMode="auto">
          <a:xfrm>
            <a:off x="2895601" y="4411663"/>
            <a:ext cx="31750" cy="0"/>
          </a:xfrm>
          <a:prstGeom prst="line">
            <a:avLst/>
          </a:prstGeom>
          <a:noFill/>
          <a:ln w="4763">
            <a:solidFill>
              <a:srgbClr val="CAC27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43" name="Line 598">
            <a:extLst>
              <a:ext uri="{FF2B5EF4-FFF2-40B4-BE49-F238E27FC236}">
                <a16:creationId xmlns:a16="http://schemas.microsoft.com/office/drawing/2014/main" id="{3467F8C5-F95E-4936-B233-4644CA35D082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005138" y="1381125"/>
            <a:ext cx="0" cy="3803651"/>
          </a:xfrm>
          <a:prstGeom prst="line">
            <a:avLst/>
          </a:prstGeom>
          <a:noFill/>
          <a:ln w="4763">
            <a:solidFill>
              <a:srgbClr val="CAC27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44" name="Line 599">
            <a:extLst>
              <a:ext uri="{FF2B5EF4-FFF2-40B4-BE49-F238E27FC236}">
                <a16:creationId xmlns:a16="http://schemas.microsoft.com/office/drawing/2014/main" id="{9025F57B-0AD6-4809-8AB7-4FD72FA57DC9}"/>
              </a:ext>
            </a:extLst>
          </p:cNvPr>
          <p:cNvSpPr>
            <a:spLocks noChangeShapeType="1"/>
          </p:cNvSpPr>
          <p:nvPr/>
        </p:nvSpPr>
        <p:spPr bwMode="auto">
          <a:xfrm>
            <a:off x="2987676" y="1381125"/>
            <a:ext cx="36513" cy="0"/>
          </a:xfrm>
          <a:prstGeom prst="line">
            <a:avLst/>
          </a:prstGeom>
          <a:noFill/>
          <a:ln w="4763">
            <a:solidFill>
              <a:srgbClr val="CAC27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45" name="Line 600">
            <a:extLst>
              <a:ext uri="{FF2B5EF4-FFF2-40B4-BE49-F238E27FC236}">
                <a16:creationId xmlns:a16="http://schemas.microsoft.com/office/drawing/2014/main" id="{917948EC-6A0D-4301-9880-2175C7EFDFFF}"/>
              </a:ext>
            </a:extLst>
          </p:cNvPr>
          <p:cNvSpPr>
            <a:spLocks noChangeShapeType="1"/>
          </p:cNvSpPr>
          <p:nvPr/>
        </p:nvSpPr>
        <p:spPr bwMode="auto">
          <a:xfrm>
            <a:off x="2987676" y="5184775"/>
            <a:ext cx="36513" cy="0"/>
          </a:xfrm>
          <a:prstGeom prst="line">
            <a:avLst/>
          </a:prstGeom>
          <a:noFill/>
          <a:ln w="4763">
            <a:solidFill>
              <a:srgbClr val="CAC27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46" name="Line 601">
            <a:extLst>
              <a:ext uri="{FF2B5EF4-FFF2-40B4-BE49-F238E27FC236}">
                <a16:creationId xmlns:a16="http://schemas.microsoft.com/office/drawing/2014/main" id="{1A842E6A-BBB2-446E-8B4A-CE401A17328D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192463" y="1381125"/>
            <a:ext cx="0" cy="3433763"/>
          </a:xfrm>
          <a:prstGeom prst="line">
            <a:avLst/>
          </a:prstGeom>
          <a:noFill/>
          <a:ln w="4763">
            <a:solidFill>
              <a:srgbClr val="CAC27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47" name="Line 602">
            <a:extLst>
              <a:ext uri="{FF2B5EF4-FFF2-40B4-BE49-F238E27FC236}">
                <a16:creationId xmlns:a16="http://schemas.microsoft.com/office/drawing/2014/main" id="{B23CDA09-37CD-4577-90F1-3B22F20EDCFD}"/>
              </a:ext>
            </a:extLst>
          </p:cNvPr>
          <p:cNvSpPr>
            <a:spLocks noChangeShapeType="1"/>
          </p:cNvSpPr>
          <p:nvPr/>
        </p:nvSpPr>
        <p:spPr bwMode="auto">
          <a:xfrm>
            <a:off x="3175001" y="1381125"/>
            <a:ext cx="36513" cy="0"/>
          </a:xfrm>
          <a:prstGeom prst="line">
            <a:avLst/>
          </a:prstGeom>
          <a:noFill/>
          <a:ln w="4763">
            <a:solidFill>
              <a:srgbClr val="CAC27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48" name="Line 603">
            <a:extLst>
              <a:ext uri="{FF2B5EF4-FFF2-40B4-BE49-F238E27FC236}">
                <a16:creationId xmlns:a16="http://schemas.microsoft.com/office/drawing/2014/main" id="{3B055F60-886D-4500-8F97-B8BE9CC5F674}"/>
              </a:ext>
            </a:extLst>
          </p:cNvPr>
          <p:cNvSpPr>
            <a:spLocks noChangeShapeType="1"/>
          </p:cNvSpPr>
          <p:nvPr/>
        </p:nvSpPr>
        <p:spPr bwMode="auto">
          <a:xfrm>
            <a:off x="3175001" y="4814888"/>
            <a:ext cx="36513" cy="0"/>
          </a:xfrm>
          <a:prstGeom prst="line">
            <a:avLst/>
          </a:prstGeom>
          <a:noFill/>
          <a:ln w="4763">
            <a:solidFill>
              <a:srgbClr val="CAC27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49" name="Line 604">
            <a:extLst>
              <a:ext uri="{FF2B5EF4-FFF2-40B4-BE49-F238E27FC236}">
                <a16:creationId xmlns:a16="http://schemas.microsoft.com/office/drawing/2014/main" id="{0EBCFB38-B252-4692-A8A4-37C2AE9ECEB0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497513" y="4549775"/>
            <a:ext cx="0" cy="53975"/>
          </a:xfrm>
          <a:prstGeom prst="line">
            <a:avLst/>
          </a:prstGeom>
          <a:noFill/>
          <a:ln w="4763">
            <a:solidFill>
              <a:srgbClr val="7B92A8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50" name="Line 605">
            <a:extLst>
              <a:ext uri="{FF2B5EF4-FFF2-40B4-BE49-F238E27FC236}">
                <a16:creationId xmlns:a16="http://schemas.microsoft.com/office/drawing/2014/main" id="{2684C5A3-88A0-4986-AB56-C69EA7D2D56D}"/>
              </a:ext>
            </a:extLst>
          </p:cNvPr>
          <p:cNvSpPr>
            <a:spLocks noChangeShapeType="1"/>
          </p:cNvSpPr>
          <p:nvPr/>
        </p:nvSpPr>
        <p:spPr bwMode="auto">
          <a:xfrm>
            <a:off x="5478463" y="4549775"/>
            <a:ext cx="36513" cy="0"/>
          </a:xfrm>
          <a:prstGeom prst="line">
            <a:avLst/>
          </a:prstGeom>
          <a:noFill/>
          <a:ln w="4763">
            <a:solidFill>
              <a:srgbClr val="7B92A8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51" name="Line 606">
            <a:extLst>
              <a:ext uri="{FF2B5EF4-FFF2-40B4-BE49-F238E27FC236}">
                <a16:creationId xmlns:a16="http://schemas.microsoft.com/office/drawing/2014/main" id="{757AEFA6-390B-4738-AC58-159043133B8C}"/>
              </a:ext>
            </a:extLst>
          </p:cNvPr>
          <p:cNvSpPr>
            <a:spLocks noChangeShapeType="1"/>
          </p:cNvSpPr>
          <p:nvPr/>
        </p:nvSpPr>
        <p:spPr bwMode="auto">
          <a:xfrm>
            <a:off x="5478463" y="4603750"/>
            <a:ext cx="36513" cy="0"/>
          </a:xfrm>
          <a:prstGeom prst="line">
            <a:avLst/>
          </a:prstGeom>
          <a:noFill/>
          <a:ln w="4763">
            <a:solidFill>
              <a:srgbClr val="7B92A8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52" name="Line 607">
            <a:extLst>
              <a:ext uri="{FF2B5EF4-FFF2-40B4-BE49-F238E27FC236}">
                <a16:creationId xmlns:a16="http://schemas.microsoft.com/office/drawing/2014/main" id="{3D53A8BC-108A-4042-A237-017F223F40ED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505451" y="4479925"/>
            <a:ext cx="0" cy="65088"/>
          </a:xfrm>
          <a:prstGeom prst="line">
            <a:avLst/>
          </a:prstGeom>
          <a:noFill/>
          <a:ln w="4763">
            <a:solidFill>
              <a:srgbClr val="7B92A8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53" name="Line 608">
            <a:extLst>
              <a:ext uri="{FF2B5EF4-FFF2-40B4-BE49-F238E27FC236}">
                <a16:creationId xmlns:a16="http://schemas.microsoft.com/office/drawing/2014/main" id="{65147D59-ACE4-4339-A1C4-5615E737002D}"/>
              </a:ext>
            </a:extLst>
          </p:cNvPr>
          <p:cNvSpPr>
            <a:spLocks noChangeShapeType="1"/>
          </p:cNvSpPr>
          <p:nvPr/>
        </p:nvSpPr>
        <p:spPr bwMode="auto">
          <a:xfrm>
            <a:off x="5487988" y="4479925"/>
            <a:ext cx="36513" cy="0"/>
          </a:xfrm>
          <a:prstGeom prst="line">
            <a:avLst/>
          </a:prstGeom>
          <a:noFill/>
          <a:ln w="4763">
            <a:solidFill>
              <a:srgbClr val="7B92A8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54" name="Line 609">
            <a:extLst>
              <a:ext uri="{FF2B5EF4-FFF2-40B4-BE49-F238E27FC236}">
                <a16:creationId xmlns:a16="http://schemas.microsoft.com/office/drawing/2014/main" id="{C428B7F9-D572-43C9-BC22-C38DDA30C3D6}"/>
              </a:ext>
            </a:extLst>
          </p:cNvPr>
          <p:cNvSpPr>
            <a:spLocks noChangeShapeType="1"/>
          </p:cNvSpPr>
          <p:nvPr/>
        </p:nvSpPr>
        <p:spPr bwMode="auto">
          <a:xfrm>
            <a:off x="5487988" y="4545013"/>
            <a:ext cx="36513" cy="0"/>
          </a:xfrm>
          <a:prstGeom prst="line">
            <a:avLst/>
          </a:prstGeom>
          <a:noFill/>
          <a:ln w="4763">
            <a:solidFill>
              <a:srgbClr val="7B92A8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55" name="Line 610">
            <a:extLst>
              <a:ext uri="{FF2B5EF4-FFF2-40B4-BE49-F238E27FC236}">
                <a16:creationId xmlns:a16="http://schemas.microsoft.com/office/drawing/2014/main" id="{5B6F7198-48C2-4F42-AAF5-CE5D278BCF72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016376" y="1381125"/>
            <a:ext cx="0" cy="4187826"/>
          </a:xfrm>
          <a:prstGeom prst="line">
            <a:avLst/>
          </a:prstGeom>
          <a:noFill/>
          <a:ln w="4763">
            <a:solidFill>
              <a:srgbClr val="2D6D6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56" name="Line 611">
            <a:extLst>
              <a:ext uri="{FF2B5EF4-FFF2-40B4-BE49-F238E27FC236}">
                <a16:creationId xmlns:a16="http://schemas.microsoft.com/office/drawing/2014/main" id="{F04CC26C-CBC6-422C-88C3-EEA9C79B9871}"/>
              </a:ext>
            </a:extLst>
          </p:cNvPr>
          <p:cNvSpPr>
            <a:spLocks noChangeShapeType="1"/>
          </p:cNvSpPr>
          <p:nvPr/>
        </p:nvSpPr>
        <p:spPr bwMode="auto">
          <a:xfrm>
            <a:off x="3997326" y="1381125"/>
            <a:ext cx="36513" cy="0"/>
          </a:xfrm>
          <a:prstGeom prst="line">
            <a:avLst/>
          </a:prstGeom>
          <a:noFill/>
          <a:ln w="4763">
            <a:solidFill>
              <a:srgbClr val="2D6D6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57" name="Line 612">
            <a:extLst>
              <a:ext uri="{FF2B5EF4-FFF2-40B4-BE49-F238E27FC236}">
                <a16:creationId xmlns:a16="http://schemas.microsoft.com/office/drawing/2014/main" id="{56C8C428-40E1-4EF0-A979-C86FC541154F}"/>
              </a:ext>
            </a:extLst>
          </p:cNvPr>
          <p:cNvSpPr>
            <a:spLocks noChangeShapeType="1"/>
          </p:cNvSpPr>
          <p:nvPr/>
        </p:nvSpPr>
        <p:spPr bwMode="auto">
          <a:xfrm>
            <a:off x="3997326" y="5568950"/>
            <a:ext cx="36513" cy="0"/>
          </a:xfrm>
          <a:prstGeom prst="line">
            <a:avLst/>
          </a:prstGeom>
          <a:noFill/>
          <a:ln w="4763">
            <a:solidFill>
              <a:srgbClr val="2D6D6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58" name="Line 613">
            <a:extLst>
              <a:ext uri="{FF2B5EF4-FFF2-40B4-BE49-F238E27FC236}">
                <a16:creationId xmlns:a16="http://schemas.microsoft.com/office/drawing/2014/main" id="{BEBFFA95-FF11-4FF5-99B4-B81D293D487D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089401" y="4622800"/>
            <a:ext cx="0" cy="484188"/>
          </a:xfrm>
          <a:prstGeom prst="line">
            <a:avLst/>
          </a:prstGeom>
          <a:noFill/>
          <a:ln w="4763">
            <a:solidFill>
              <a:srgbClr val="2D6D6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59" name="Line 614">
            <a:extLst>
              <a:ext uri="{FF2B5EF4-FFF2-40B4-BE49-F238E27FC236}">
                <a16:creationId xmlns:a16="http://schemas.microsoft.com/office/drawing/2014/main" id="{330F4886-0707-48FC-A241-1702920D9279}"/>
              </a:ext>
            </a:extLst>
          </p:cNvPr>
          <p:cNvSpPr>
            <a:spLocks noChangeShapeType="1"/>
          </p:cNvSpPr>
          <p:nvPr/>
        </p:nvSpPr>
        <p:spPr bwMode="auto">
          <a:xfrm>
            <a:off x="4070351" y="4622800"/>
            <a:ext cx="36513" cy="0"/>
          </a:xfrm>
          <a:prstGeom prst="line">
            <a:avLst/>
          </a:prstGeom>
          <a:noFill/>
          <a:ln w="4763">
            <a:solidFill>
              <a:srgbClr val="2D6D6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60" name="Line 615">
            <a:extLst>
              <a:ext uri="{FF2B5EF4-FFF2-40B4-BE49-F238E27FC236}">
                <a16:creationId xmlns:a16="http://schemas.microsoft.com/office/drawing/2014/main" id="{30B76CBB-AE9B-4A30-BD7E-8D0EF41A116C}"/>
              </a:ext>
            </a:extLst>
          </p:cNvPr>
          <p:cNvSpPr>
            <a:spLocks noChangeShapeType="1"/>
          </p:cNvSpPr>
          <p:nvPr/>
        </p:nvSpPr>
        <p:spPr bwMode="auto">
          <a:xfrm>
            <a:off x="4070351" y="5106988"/>
            <a:ext cx="36513" cy="0"/>
          </a:xfrm>
          <a:prstGeom prst="line">
            <a:avLst/>
          </a:prstGeom>
          <a:noFill/>
          <a:ln w="4763">
            <a:solidFill>
              <a:srgbClr val="2D6D6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61" name="Line 616">
            <a:extLst>
              <a:ext uri="{FF2B5EF4-FFF2-40B4-BE49-F238E27FC236}">
                <a16:creationId xmlns:a16="http://schemas.microsoft.com/office/drawing/2014/main" id="{79AB8BCB-2167-40F9-A60D-7A2E114055EB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094163" y="4224338"/>
            <a:ext cx="0" cy="1344613"/>
          </a:xfrm>
          <a:prstGeom prst="line">
            <a:avLst/>
          </a:prstGeom>
          <a:noFill/>
          <a:ln w="4763">
            <a:solidFill>
              <a:srgbClr val="2D6D6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62" name="Line 617">
            <a:extLst>
              <a:ext uri="{FF2B5EF4-FFF2-40B4-BE49-F238E27FC236}">
                <a16:creationId xmlns:a16="http://schemas.microsoft.com/office/drawing/2014/main" id="{7A3825B6-51CA-4C1F-856F-5BB0807030AE}"/>
              </a:ext>
            </a:extLst>
          </p:cNvPr>
          <p:cNvSpPr>
            <a:spLocks noChangeShapeType="1"/>
          </p:cNvSpPr>
          <p:nvPr/>
        </p:nvSpPr>
        <p:spPr bwMode="auto">
          <a:xfrm>
            <a:off x="4075113" y="4224338"/>
            <a:ext cx="36513" cy="0"/>
          </a:xfrm>
          <a:prstGeom prst="line">
            <a:avLst/>
          </a:prstGeom>
          <a:noFill/>
          <a:ln w="4763">
            <a:solidFill>
              <a:srgbClr val="2D6D6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2954" name="Group 819">
            <a:extLst>
              <a:ext uri="{FF2B5EF4-FFF2-40B4-BE49-F238E27FC236}">
                <a16:creationId xmlns:a16="http://schemas.microsoft.com/office/drawing/2014/main" id="{4F29E979-BEAC-4249-B942-76283B47FC85}"/>
              </a:ext>
            </a:extLst>
          </p:cNvPr>
          <p:cNvGrpSpPr>
            <a:grpSpLocks/>
          </p:cNvGrpSpPr>
          <p:nvPr/>
        </p:nvGrpSpPr>
        <p:grpSpPr bwMode="auto">
          <a:xfrm>
            <a:off x="755651" y="1230312"/>
            <a:ext cx="10685463" cy="4987926"/>
            <a:chOff x="476" y="775"/>
            <a:chExt cx="6731" cy="3142"/>
          </a:xfrm>
        </p:grpSpPr>
        <p:sp>
          <p:nvSpPr>
            <p:cNvPr id="2963" name="Line 619">
              <a:extLst>
                <a:ext uri="{FF2B5EF4-FFF2-40B4-BE49-F238E27FC236}">
                  <a16:creationId xmlns:a16="http://schemas.microsoft.com/office/drawing/2014/main" id="{E8565A6A-7AD9-4C84-A6BB-0FABBC03198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567" y="3508"/>
              <a:ext cx="23" cy="0"/>
            </a:xfrm>
            <a:prstGeom prst="line">
              <a:avLst/>
            </a:prstGeom>
            <a:noFill/>
            <a:ln w="4763">
              <a:solidFill>
                <a:srgbClr val="2D6D6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64" name="Line 620">
              <a:extLst>
                <a:ext uri="{FF2B5EF4-FFF2-40B4-BE49-F238E27FC236}">
                  <a16:creationId xmlns:a16="http://schemas.microsoft.com/office/drawing/2014/main" id="{8E375851-020A-49A1-B3E4-4E64594DE6D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602" y="2972"/>
              <a:ext cx="0" cy="141"/>
            </a:xfrm>
            <a:prstGeom prst="line">
              <a:avLst/>
            </a:prstGeom>
            <a:noFill/>
            <a:ln w="4763">
              <a:solidFill>
                <a:srgbClr val="2D6D6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65" name="Line 621">
              <a:extLst>
                <a:ext uri="{FF2B5EF4-FFF2-40B4-BE49-F238E27FC236}">
                  <a16:creationId xmlns:a16="http://schemas.microsoft.com/office/drawing/2014/main" id="{1E642DFD-1B58-4318-BB52-75BEE5F363F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593" y="2972"/>
              <a:ext cx="20" cy="0"/>
            </a:xfrm>
            <a:prstGeom prst="line">
              <a:avLst/>
            </a:prstGeom>
            <a:noFill/>
            <a:ln w="4763">
              <a:solidFill>
                <a:srgbClr val="2D6D6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66" name="Line 622">
              <a:extLst>
                <a:ext uri="{FF2B5EF4-FFF2-40B4-BE49-F238E27FC236}">
                  <a16:creationId xmlns:a16="http://schemas.microsoft.com/office/drawing/2014/main" id="{8D943851-6E9D-4CA9-9D5E-438F4DDDA0A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593" y="3113"/>
              <a:ext cx="20" cy="0"/>
            </a:xfrm>
            <a:prstGeom prst="line">
              <a:avLst/>
            </a:prstGeom>
            <a:noFill/>
            <a:ln w="4763">
              <a:solidFill>
                <a:srgbClr val="2D6D6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67" name="Line 623">
              <a:extLst>
                <a:ext uri="{FF2B5EF4-FFF2-40B4-BE49-F238E27FC236}">
                  <a16:creationId xmlns:a16="http://schemas.microsoft.com/office/drawing/2014/main" id="{29474CD9-770A-4531-B9E1-A9C13522671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751" y="2949"/>
              <a:ext cx="0" cy="40"/>
            </a:xfrm>
            <a:prstGeom prst="line">
              <a:avLst/>
            </a:prstGeom>
            <a:noFill/>
            <a:ln w="4763">
              <a:solidFill>
                <a:srgbClr val="2D6D6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68" name="Line 624">
              <a:extLst>
                <a:ext uri="{FF2B5EF4-FFF2-40B4-BE49-F238E27FC236}">
                  <a16:creationId xmlns:a16="http://schemas.microsoft.com/office/drawing/2014/main" id="{37509DBE-77AD-4552-96AF-DB269A955C3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740" y="2949"/>
              <a:ext cx="23" cy="0"/>
            </a:xfrm>
            <a:prstGeom prst="line">
              <a:avLst/>
            </a:prstGeom>
            <a:noFill/>
            <a:ln w="4763">
              <a:solidFill>
                <a:srgbClr val="2D6D6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69" name="Line 625">
              <a:extLst>
                <a:ext uri="{FF2B5EF4-FFF2-40B4-BE49-F238E27FC236}">
                  <a16:creationId xmlns:a16="http://schemas.microsoft.com/office/drawing/2014/main" id="{AD4213AF-6585-4647-8044-1800DFF8379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740" y="2989"/>
              <a:ext cx="23" cy="0"/>
            </a:xfrm>
            <a:prstGeom prst="line">
              <a:avLst/>
            </a:prstGeom>
            <a:noFill/>
            <a:ln w="4763">
              <a:solidFill>
                <a:srgbClr val="2D6D6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70" name="Line 626">
              <a:extLst>
                <a:ext uri="{FF2B5EF4-FFF2-40B4-BE49-F238E27FC236}">
                  <a16:creationId xmlns:a16="http://schemas.microsoft.com/office/drawing/2014/main" id="{3D802603-097A-4682-A7ED-49AB91F8859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682" y="2344"/>
              <a:ext cx="0" cy="931"/>
            </a:xfrm>
            <a:prstGeom prst="line">
              <a:avLst/>
            </a:prstGeom>
            <a:noFill/>
            <a:ln w="4763">
              <a:solidFill>
                <a:srgbClr val="2D6D6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71" name="Line 627">
              <a:extLst>
                <a:ext uri="{FF2B5EF4-FFF2-40B4-BE49-F238E27FC236}">
                  <a16:creationId xmlns:a16="http://schemas.microsoft.com/office/drawing/2014/main" id="{E02D6A86-AC06-481D-9C27-B4E6C39A0EF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70" y="2344"/>
              <a:ext cx="23" cy="0"/>
            </a:xfrm>
            <a:prstGeom prst="line">
              <a:avLst/>
            </a:prstGeom>
            <a:noFill/>
            <a:ln w="4763">
              <a:solidFill>
                <a:srgbClr val="2D6D6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72" name="Line 628">
              <a:extLst>
                <a:ext uri="{FF2B5EF4-FFF2-40B4-BE49-F238E27FC236}">
                  <a16:creationId xmlns:a16="http://schemas.microsoft.com/office/drawing/2014/main" id="{EFEB9BC2-2036-4DF9-8A7D-C9A58A5CCA4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70" y="3275"/>
              <a:ext cx="23" cy="0"/>
            </a:xfrm>
            <a:prstGeom prst="line">
              <a:avLst/>
            </a:prstGeom>
            <a:noFill/>
            <a:ln w="4763">
              <a:solidFill>
                <a:srgbClr val="2D6D6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73" name="Line 629">
              <a:extLst>
                <a:ext uri="{FF2B5EF4-FFF2-40B4-BE49-F238E27FC236}">
                  <a16:creationId xmlns:a16="http://schemas.microsoft.com/office/drawing/2014/main" id="{76B89DF8-E6E3-4369-B5A2-588A26F9DE1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682" y="870"/>
              <a:ext cx="0" cy="2638"/>
            </a:xfrm>
            <a:prstGeom prst="line">
              <a:avLst/>
            </a:prstGeom>
            <a:noFill/>
            <a:ln w="4763">
              <a:solidFill>
                <a:srgbClr val="2D6D6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74" name="Line 630">
              <a:extLst>
                <a:ext uri="{FF2B5EF4-FFF2-40B4-BE49-F238E27FC236}">
                  <a16:creationId xmlns:a16="http://schemas.microsoft.com/office/drawing/2014/main" id="{06F991A4-D737-4571-B934-3DFF4B69909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70" y="870"/>
              <a:ext cx="23" cy="0"/>
            </a:xfrm>
            <a:prstGeom prst="line">
              <a:avLst/>
            </a:prstGeom>
            <a:noFill/>
            <a:ln w="4763">
              <a:solidFill>
                <a:srgbClr val="2D6D6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75" name="Line 631">
              <a:extLst>
                <a:ext uri="{FF2B5EF4-FFF2-40B4-BE49-F238E27FC236}">
                  <a16:creationId xmlns:a16="http://schemas.microsoft.com/office/drawing/2014/main" id="{A7075C99-81BC-4901-B547-31F5EAE6DF5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70" y="3508"/>
              <a:ext cx="23" cy="0"/>
            </a:xfrm>
            <a:prstGeom prst="line">
              <a:avLst/>
            </a:prstGeom>
            <a:noFill/>
            <a:ln w="4763">
              <a:solidFill>
                <a:srgbClr val="2D6D6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76" name="Line 632">
              <a:extLst>
                <a:ext uri="{FF2B5EF4-FFF2-40B4-BE49-F238E27FC236}">
                  <a16:creationId xmlns:a16="http://schemas.microsoft.com/office/drawing/2014/main" id="{C1FA9D35-1068-4B92-AFFA-D4828D44CAA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742" y="2624"/>
              <a:ext cx="0" cy="409"/>
            </a:xfrm>
            <a:prstGeom prst="line">
              <a:avLst/>
            </a:prstGeom>
            <a:noFill/>
            <a:ln w="4763">
              <a:solidFill>
                <a:srgbClr val="2D6D6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77" name="Line 633">
              <a:extLst>
                <a:ext uri="{FF2B5EF4-FFF2-40B4-BE49-F238E27FC236}">
                  <a16:creationId xmlns:a16="http://schemas.microsoft.com/office/drawing/2014/main" id="{05B3EC2B-6571-4111-9FE5-B260E448A11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31" y="2624"/>
              <a:ext cx="23" cy="0"/>
            </a:xfrm>
            <a:prstGeom prst="line">
              <a:avLst/>
            </a:prstGeom>
            <a:noFill/>
            <a:ln w="4763">
              <a:solidFill>
                <a:srgbClr val="2D6D6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78" name="Line 634">
              <a:extLst>
                <a:ext uri="{FF2B5EF4-FFF2-40B4-BE49-F238E27FC236}">
                  <a16:creationId xmlns:a16="http://schemas.microsoft.com/office/drawing/2014/main" id="{3C4B7BD3-F0E3-499B-9F43-226516A723D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31" y="3033"/>
              <a:ext cx="23" cy="0"/>
            </a:xfrm>
            <a:prstGeom prst="line">
              <a:avLst/>
            </a:prstGeom>
            <a:noFill/>
            <a:ln w="4763">
              <a:solidFill>
                <a:srgbClr val="2D6D6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79" name="Line 635">
              <a:extLst>
                <a:ext uri="{FF2B5EF4-FFF2-40B4-BE49-F238E27FC236}">
                  <a16:creationId xmlns:a16="http://schemas.microsoft.com/office/drawing/2014/main" id="{F62A9434-D5FC-4E61-8096-46591FF37D6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971" y="870"/>
              <a:ext cx="0" cy="2638"/>
            </a:xfrm>
            <a:prstGeom prst="line">
              <a:avLst/>
            </a:prstGeom>
            <a:noFill/>
            <a:ln w="4763">
              <a:solidFill>
                <a:srgbClr val="A0522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80" name="Line 636">
              <a:extLst>
                <a:ext uri="{FF2B5EF4-FFF2-40B4-BE49-F238E27FC236}">
                  <a16:creationId xmlns:a16="http://schemas.microsoft.com/office/drawing/2014/main" id="{2244C853-A78E-4D6E-8009-6D0631F8AB1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959" y="870"/>
              <a:ext cx="23" cy="0"/>
            </a:xfrm>
            <a:prstGeom prst="line">
              <a:avLst/>
            </a:prstGeom>
            <a:noFill/>
            <a:ln w="4763">
              <a:solidFill>
                <a:srgbClr val="A0522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81" name="Line 637">
              <a:extLst>
                <a:ext uri="{FF2B5EF4-FFF2-40B4-BE49-F238E27FC236}">
                  <a16:creationId xmlns:a16="http://schemas.microsoft.com/office/drawing/2014/main" id="{D4AC68F0-0E34-4245-BBAF-B35C34F3E19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959" y="3508"/>
              <a:ext cx="23" cy="0"/>
            </a:xfrm>
            <a:prstGeom prst="line">
              <a:avLst/>
            </a:prstGeom>
            <a:noFill/>
            <a:ln w="4763">
              <a:solidFill>
                <a:srgbClr val="A0522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82" name="Line 638">
              <a:extLst>
                <a:ext uri="{FF2B5EF4-FFF2-40B4-BE49-F238E27FC236}">
                  <a16:creationId xmlns:a16="http://schemas.microsoft.com/office/drawing/2014/main" id="{5FE4EF82-4983-4185-AC9D-01072B417A7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575" y="870"/>
              <a:ext cx="0" cy="2626"/>
            </a:xfrm>
            <a:prstGeom prst="line">
              <a:avLst/>
            </a:prstGeom>
            <a:noFill/>
            <a:ln w="4763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83" name="Line 639">
              <a:extLst>
                <a:ext uri="{FF2B5EF4-FFF2-40B4-BE49-F238E27FC236}">
                  <a16:creationId xmlns:a16="http://schemas.microsoft.com/office/drawing/2014/main" id="{A87DD87A-84BA-4045-BE4C-597603F7002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64" y="870"/>
              <a:ext cx="20" cy="0"/>
            </a:xfrm>
            <a:prstGeom prst="line">
              <a:avLst/>
            </a:prstGeom>
            <a:noFill/>
            <a:ln w="4763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84" name="Line 640">
              <a:extLst>
                <a:ext uri="{FF2B5EF4-FFF2-40B4-BE49-F238E27FC236}">
                  <a16:creationId xmlns:a16="http://schemas.microsoft.com/office/drawing/2014/main" id="{A62907A2-D2EA-4DCD-8AAE-EECBAC4FCC3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64" y="3496"/>
              <a:ext cx="20" cy="0"/>
            </a:xfrm>
            <a:prstGeom prst="line">
              <a:avLst/>
            </a:prstGeom>
            <a:noFill/>
            <a:ln w="4763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85" name="Line 641">
              <a:extLst>
                <a:ext uri="{FF2B5EF4-FFF2-40B4-BE49-F238E27FC236}">
                  <a16:creationId xmlns:a16="http://schemas.microsoft.com/office/drawing/2014/main" id="{B673A7A5-78D0-459C-92AD-15693F04036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785" y="2753"/>
              <a:ext cx="0" cy="755"/>
            </a:xfrm>
            <a:prstGeom prst="line">
              <a:avLst/>
            </a:prstGeom>
            <a:noFill/>
            <a:ln w="4763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86" name="Line 642">
              <a:extLst>
                <a:ext uri="{FF2B5EF4-FFF2-40B4-BE49-F238E27FC236}">
                  <a16:creationId xmlns:a16="http://schemas.microsoft.com/office/drawing/2014/main" id="{CDEFCCDD-07B1-4EB9-90B9-E5FA90F8D36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74" y="2753"/>
              <a:ext cx="23" cy="0"/>
            </a:xfrm>
            <a:prstGeom prst="line">
              <a:avLst/>
            </a:prstGeom>
            <a:noFill/>
            <a:ln w="4763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87" name="Line 643">
              <a:extLst>
                <a:ext uri="{FF2B5EF4-FFF2-40B4-BE49-F238E27FC236}">
                  <a16:creationId xmlns:a16="http://schemas.microsoft.com/office/drawing/2014/main" id="{84F3FE8C-646E-4592-896C-6361A9C2D75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74" y="3508"/>
              <a:ext cx="23" cy="0"/>
            </a:xfrm>
            <a:prstGeom prst="line">
              <a:avLst/>
            </a:prstGeom>
            <a:noFill/>
            <a:ln w="4763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88" name="Line 644">
              <a:extLst>
                <a:ext uri="{FF2B5EF4-FFF2-40B4-BE49-F238E27FC236}">
                  <a16:creationId xmlns:a16="http://schemas.microsoft.com/office/drawing/2014/main" id="{6A478CC6-CCEE-4F91-B617-25F1AD21B29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256" y="2768"/>
              <a:ext cx="0" cy="20"/>
            </a:xfrm>
            <a:prstGeom prst="line">
              <a:avLst/>
            </a:prstGeom>
            <a:noFill/>
            <a:ln w="4763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89" name="Line 645">
              <a:extLst>
                <a:ext uri="{FF2B5EF4-FFF2-40B4-BE49-F238E27FC236}">
                  <a16:creationId xmlns:a16="http://schemas.microsoft.com/office/drawing/2014/main" id="{5C082D37-ABA1-4E32-B08D-8CCDE8F5676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245" y="2768"/>
              <a:ext cx="23" cy="0"/>
            </a:xfrm>
            <a:prstGeom prst="line">
              <a:avLst/>
            </a:prstGeom>
            <a:noFill/>
            <a:ln w="4763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90" name="Line 646">
              <a:extLst>
                <a:ext uri="{FF2B5EF4-FFF2-40B4-BE49-F238E27FC236}">
                  <a16:creationId xmlns:a16="http://schemas.microsoft.com/office/drawing/2014/main" id="{54A906F5-69AF-41C4-B760-FC7465BF83F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245" y="2788"/>
              <a:ext cx="23" cy="0"/>
            </a:xfrm>
            <a:prstGeom prst="line">
              <a:avLst/>
            </a:prstGeom>
            <a:noFill/>
            <a:ln w="4763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91" name="Line 647">
              <a:extLst>
                <a:ext uri="{FF2B5EF4-FFF2-40B4-BE49-F238E27FC236}">
                  <a16:creationId xmlns:a16="http://schemas.microsoft.com/office/drawing/2014/main" id="{618F2674-642C-4BC6-A5E9-F61697DDBB1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317" y="2796"/>
              <a:ext cx="0" cy="0"/>
            </a:xfrm>
            <a:prstGeom prst="line">
              <a:avLst/>
            </a:prstGeom>
            <a:noFill/>
            <a:ln w="4763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92" name="Line 648">
              <a:extLst>
                <a:ext uri="{FF2B5EF4-FFF2-40B4-BE49-F238E27FC236}">
                  <a16:creationId xmlns:a16="http://schemas.microsoft.com/office/drawing/2014/main" id="{26939AC4-88DB-4AB6-B497-B209FDBBF25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305" y="2796"/>
              <a:ext cx="23" cy="0"/>
            </a:xfrm>
            <a:prstGeom prst="line">
              <a:avLst/>
            </a:prstGeom>
            <a:noFill/>
            <a:ln w="4763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93" name="Line 649">
              <a:extLst>
                <a:ext uri="{FF2B5EF4-FFF2-40B4-BE49-F238E27FC236}">
                  <a16:creationId xmlns:a16="http://schemas.microsoft.com/office/drawing/2014/main" id="{155965AB-8694-4462-A066-A171253F71B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305" y="2796"/>
              <a:ext cx="23" cy="0"/>
            </a:xfrm>
            <a:prstGeom prst="line">
              <a:avLst/>
            </a:prstGeom>
            <a:noFill/>
            <a:ln w="4763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94" name="Line 650">
              <a:extLst>
                <a:ext uri="{FF2B5EF4-FFF2-40B4-BE49-F238E27FC236}">
                  <a16:creationId xmlns:a16="http://schemas.microsoft.com/office/drawing/2014/main" id="{75267BC3-B040-4BE1-B4A3-FD7E3BD13C4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530" y="2750"/>
              <a:ext cx="0" cy="167"/>
            </a:xfrm>
            <a:prstGeom prst="line">
              <a:avLst/>
            </a:prstGeom>
            <a:noFill/>
            <a:ln w="4763">
              <a:solidFill>
                <a:srgbClr val="FFD2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95" name="Line 651">
              <a:extLst>
                <a:ext uri="{FF2B5EF4-FFF2-40B4-BE49-F238E27FC236}">
                  <a16:creationId xmlns:a16="http://schemas.microsoft.com/office/drawing/2014/main" id="{D5BA30A4-FF7B-4C0A-A66E-B971DF4FFEC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518" y="2750"/>
              <a:ext cx="23" cy="0"/>
            </a:xfrm>
            <a:prstGeom prst="line">
              <a:avLst/>
            </a:prstGeom>
            <a:noFill/>
            <a:ln w="4763">
              <a:solidFill>
                <a:srgbClr val="FFD2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96" name="Line 652">
              <a:extLst>
                <a:ext uri="{FF2B5EF4-FFF2-40B4-BE49-F238E27FC236}">
                  <a16:creationId xmlns:a16="http://schemas.microsoft.com/office/drawing/2014/main" id="{35C14E62-E969-46FA-9264-1F81EF5FDBB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518" y="2917"/>
              <a:ext cx="23" cy="0"/>
            </a:xfrm>
            <a:prstGeom prst="line">
              <a:avLst/>
            </a:prstGeom>
            <a:noFill/>
            <a:ln w="4763">
              <a:solidFill>
                <a:srgbClr val="FFD2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97" name="Line 653">
              <a:extLst>
                <a:ext uri="{FF2B5EF4-FFF2-40B4-BE49-F238E27FC236}">
                  <a16:creationId xmlns:a16="http://schemas.microsoft.com/office/drawing/2014/main" id="{A4B09592-F698-447C-A5AC-B84B81AC56A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747" y="2840"/>
              <a:ext cx="0" cy="20"/>
            </a:xfrm>
            <a:prstGeom prst="line">
              <a:avLst/>
            </a:prstGeom>
            <a:noFill/>
            <a:ln w="4763">
              <a:solidFill>
                <a:srgbClr val="FFD2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98" name="Line 654">
              <a:extLst>
                <a:ext uri="{FF2B5EF4-FFF2-40B4-BE49-F238E27FC236}">
                  <a16:creationId xmlns:a16="http://schemas.microsoft.com/office/drawing/2014/main" id="{ED0CBD83-A0B4-457C-B6DA-AA212740214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36" y="2840"/>
              <a:ext cx="23" cy="0"/>
            </a:xfrm>
            <a:prstGeom prst="line">
              <a:avLst/>
            </a:prstGeom>
            <a:noFill/>
            <a:ln w="4763">
              <a:solidFill>
                <a:srgbClr val="FFD2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99" name="Line 655">
              <a:extLst>
                <a:ext uri="{FF2B5EF4-FFF2-40B4-BE49-F238E27FC236}">
                  <a16:creationId xmlns:a16="http://schemas.microsoft.com/office/drawing/2014/main" id="{CACB5D3B-C16D-436B-A921-33953D94E84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36" y="2860"/>
              <a:ext cx="23" cy="0"/>
            </a:xfrm>
            <a:prstGeom prst="line">
              <a:avLst/>
            </a:prstGeom>
            <a:noFill/>
            <a:ln w="4763">
              <a:solidFill>
                <a:srgbClr val="FFD2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00" name="Line 656">
              <a:extLst>
                <a:ext uri="{FF2B5EF4-FFF2-40B4-BE49-F238E27FC236}">
                  <a16:creationId xmlns:a16="http://schemas.microsoft.com/office/drawing/2014/main" id="{6EFA1F0F-12F9-40AA-AC90-F9DC8A052BB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701" y="2405"/>
              <a:ext cx="0" cy="397"/>
            </a:xfrm>
            <a:prstGeom prst="line">
              <a:avLst/>
            </a:prstGeom>
            <a:noFill/>
            <a:ln w="4763">
              <a:solidFill>
                <a:srgbClr val="BFA19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01" name="Line 657">
              <a:extLst>
                <a:ext uri="{FF2B5EF4-FFF2-40B4-BE49-F238E27FC236}">
                  <a16:creationId xmlns:a16="http://schemas.microsoft.com/office/drawing/2014/main" id="{BD79D55B-3582-4F7B-A5E0-579C24455A5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690" y="2405"/>
              <a:ext cx="23" cy="0"/>
            </a:xfrm>
            <a:prstGeom prst="line">
              <a:avLst/>
            </a:prstGeom>
            <a:noFill/>
            <a:ln w="4763">
              <a:solidFill>
                <a:srgbClr val="BFA19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02" name="Line 658">
              <a:extLst>
                <a:ext uri="{FF2B5EF4-FFF2-40B4-BE49-F238E27FC236}">
                  <a16:creationId xmlns:a16="http://schemas.microsoft.com/office/drawing/2014/main" id="{AD182828-CF8A-4925-866A-236EF95E4C8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690" y="2802"/>
              <a:ext cx="23" cy="0"/>
            </a:xfrm>
            <a:prstGeom prst="line">
              <a:avLst/>
            </a:prstGeom>
            <a:noFill/>
            <a:ln w="4763">
              <a:solidFill>
                <a:srgbClr val="BFA19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03" name="Line 659">
              <a:extLst>
                <a:ext uri="{FF2B5EF4-FFF2-40B4-BE49-F238E27FC236}">
                  <a16:creationId xmlns:a16="http://schemas.microsoft.com/office/drawing/2014/main" id="{42949617-54F4-4B25-8078-47D06CC0399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762" y="2051"/>
              <a:ext cx="0" cy="734"/>
            </a:xfrm>
            <a:prstGeom prst="line">
              <a:avLst/>
            </a:prstGeom>
            <a:noFill/>
            <a:ln w="4763">
              <a:solidFill>
                <a:srgbClr val="BFA19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04" name="Line 660">
              <a:extLst>
                <a:ext uri="{FF2B5EF4-FFF2-40B4-BE49-F238E27FC236}">
                  <a16:creationId xmlns:a16="http://schemas.microsoft.com/office/drawing/2014/main" id="{8B0A2FCA-AA8C-4A5B-955C-23EB216F2E8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50" y="2051"/>
              <a:ext cx="23" cy="0"/>
            </a:xfrm>
            <a:prstGeom prst="line">
              <a:avLst/>
            </a:prstGeom>
            <a:noFill/>
            <a:ln w="4763">
              <a:solidFill>
                <a:srgbClr val="BFA19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05" name="Line 661">
              <a:extLst>
                <a:ext uri="{FF2B5EF4-FFF2-40B4-BE49-F238E27FC236}">
                  <a16:creationId xmlns:a16="http://schemas.microsoft.com/office/drawing/2014/main" id="{ABD6DE47-A60E-4437-8775-FE77EBBB4E7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50" y="2785"/>
              <a:ext cx="23" cy="0"/>
            </a:xfrm>
            <a:prstGeom prst="line">
              <a:avLst/>
            </a:prstGeom>
            <a:noFill/>
            <a:ln w="4763">
              <a:solidFill>
                <a:srgbClr val="BFA19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06" name="Line 662">
              <a:extLst>
                <a:ext uri="{FF2B5EF4-FFF2-40B4-BE49-F238E27FC236}">
                  <a16:creationId xmlns:a16="http://schemas.microsoft.com/office/drawing/2014/main" id="{6B31BCFC-301E-4E4A-BC3D-8906ADC0C8A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819" y="870"/>
              <a:ext cx="0" cy="1903"/>
            </a:xfrm>
            <a:prstGeom prst="line">
              <a:avLst/>
            </a:prstGeom>
            <a:noFill/>
            <a:ln w="4763">
              <a:solidFill>
                <a:srgbClr val="BFA19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07" name="Line 663">
              <a:extLst>
                <a:ext uri="{FF2B5EF4-FFF2-40B4-BE49-F238E27FC236}">
                  <a16:creationId xmlns:a16="http://schemas.microsoft.com/office/drawing/2014/main" id="{FA4133DA-03E1-4C56-97A7-BE33355CE8D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811" y="870"/>
              <a:ext cx="20" cy="0"/>
            </a:xfrm>
            <a:prstGeom prst="line">
              <a:avLst/>
            </a:prstGeom>
            <a:noFill/>
            <a:ln w="4763">
              <a:solidFill>
                <a:srgbClr val="BFA19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08" name="Line 664">
              <a:extLst>
                <a:ext uri="{FF2B5EF4-FFF2-40B4-BE49-F238E27FC236}">
                  <a16:creationId xmlns:a16="http://schemas.microsoft.com/office/drawing/2014/main" id="{9D80D659-81CB-4551-8769-4AF3786A2F7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811" y="2773"/>
              <a:ext cx="20" cy="0"/>
            </a:xfrm>
            <a:prstGeom prst="line">
              <a:avLst/>
            </a:prstGeom>
            <a:noFill/>
            <a:ln w="4763">
              <a:solidFill>
                <a:srgbClr val="BFA19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09" name="Line 665">
              <a:extLst>
                <a:ext uri="{FF2B5EF4-FFF2-40B4-BE49-F238E27FC236}">
                  <a16:creationId xmlns:a16="http://schemas.microsoft.com/office/drawing/2014/main" id="{B8725D3A-B474-4E8D-AC52-9D6D9F496A2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880" y="1613"/>
              <a:ext cx="0" cy="1060"/>
            </a:xfrm>
            <a:prstGeom prst="line">
              <a:avLst/>
            </a:prstGeom>
            <a:noFill/>
            <a:ln w="4763">
              <a:solidFill>
                <a:srgbClr val="BFA19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10" name="Line 666">
              <a:extLst>
                <a:ext uri="{FF2B5EF4-FFF2-40B4-BE49-F238E27FC236}">
                  <a16:creationId xmlns:a16="http://schemas.microsoft.com/office/drawing/2014/main" id="{C37F584B-DE8E-4852-AB3E-CD350EFA70F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868" y="1613"/>
              <a:ext cx="23" cy="0"/>
            </a:xfrm>
            <a:prstGeom prst="line">
              <a:avLst/>
            </a:prstGeom>
            <a:noFill/>
            <a:ln w="4763">
              <a:solidFill>
                <a:srgbClr val="BFA19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11" name="Line 667">
              <a:extLst>
                <a:ext uri="{FF2B5EF4-FFF2-40B4-BE49-F238E27FC236}">
                  <a16:creationId xmlns:a16="http://schemas.microsoft.com/office/drawing/2014/main" id="{CCAF22AA-11A0-401A-BD71-77058121B2B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868" y="2673"/>
              <a:ext cx="23" cy="0"/>
            </a:xfrm>
            <a:prstGeom prst="line">
              <a:avLst/>
            </a:prstGeom>
            <a:noFill/>
            <a:ln w="4763">
              <a:solidFill>
                <a:srgbClr val="BFA19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12" name="Line 668">
              <a:extLst>
                <a:ext uri="{FF2B5EF4-FFF2-40B4-BE49-F238E27FC236}">
                  <a16:creationId xmlns:a16="http://schemas.microsoft.com/office/drawing/2014/main" id="{F43FF0AA-B78F-4BE1-9BA6-DF31412C077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937" y="870"/>
              <a:ext cx="0" cy="1368"/>
            </a:xfrm>
            <a:prstGeom prst="line">
              <a:avLst/>
            </a:prstGeom>
            <a:noFill/>
            <a:ln w="4763">
              <a:solidFill>
                <a:srgbClr val="BFA19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13" name="Line 669">
              <a:extLst>
                <a:ext uri="{FF2B5EF4-FFF2-40B4-BE49-F238E27FC236}">
                  <a16:creationId xmlns:a16="http://schemas.microsoft.com/office/drawing/2014/main" id="{78B503F7-EEAD-4ABC-BDB6-1CDEB2618E9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929" y="870"/>
              <a:ext cx="20" cy="0"/>
            </a:xfrm>
            <a:prstGeom prst="line">
              <a:avLst/>
            </a:prstGeom>
            <a:noFill/>
            <a:ln w="4763">
              <a:solidFill>
                <a:srgbClr val="BFA19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14" name="Line 670">
              <a:extLst>
                <a:ext uri="{FF2B5EF4-FFF2-40B4-BE49-F238E27FC236}">
                  <a16:creationId xmlns:a16="http://schemas.microsoft.com/office/drawing/2014/main" id="{8D48D878-EC57-45F0-B9F7-B76484C5C46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929" y="2238"/>
              <a:ext cx="20" cy="0"/>
            </a:xfrm>
            <a:prstGeom prst="line">
              <a:avLst/>
            </a:prstGeom>
            <a:noFill/>
            <a:ln w="4763">
              <a:solidFill>
                <a:srgbClr val="BFA19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15" name="Line 671">
              <a:extLst>
                <a:ext uri="{FF2B5EF4-FFF2-40B4-BE49-F238E27FC236}">
                  <a16:creationId xmlns:a16="http://schemas.microsoft.com/office/drawing/2014/main" id="{12C8E50F-BBD2-4858-A8C6-A7692DED083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610" y="2837"/>
              <a:ext cx="0" cy="187"/>
            </a:xfrm>
            <a:prstGeom prst="line">
              <a:avLst/>
            </a:prstGeom>
            <a:noFill/>
            <a:ln w="4763">
              <a:solidFill>
                <a:srgbClr val="9C884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16" name="Line 672">
              <a:extLst>
                <a:ext uri="{FF2B5EF4-FFF2-40B4-BE49-F238E27FC236}">
                  <a16:creationId xmlns:a16="http://schemas.microsoft.com/office/drawing/2014/main" id="{F9ADD4FC-680D-4E99-8F29-B1D45104225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98" y="2837"/>
              <a:ext cx="20" cy="0"/>
            </a:xfrm>
            <a:prstGeom prst="line">
              <a:avLst/>
            </a:prstGeom>
            <a:noFill/>
            <a:ln w="4763">
              <a:solidFill>
                <a:srgbClr val="9C884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17" name="Line 673">
              <a:extLst>
                <a:ext uri="{FF2B5EF4-FFF2-40B4-BE49-F238E27FC236}">
                  <a16:creationId xmlns:a16="http://schemas.microsoft.com/office/drawing/2014/main" id="{9D2A60DE-A8D1-471B-AC5C-AD6FC96D0AE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98" y="3024"/>
              <a:ext cx="20" cy="0"/>
            </a:xfrm>
            <a:prstGeom prst="line">
              <a:avLst/>
            </a:prstGeom>
            <a:noFill/>
            <a:ln w="4763">
              <a:solidFill>
                <a:srgbClr val="9C884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18" name="Line 674">
              <a:extLst>
                <a:ext uri="{FF2B5EF4-FFF2-40B4-BE49-F238E27FC236}">
                  <a16:creationId xmlns:a16="http://schemas.microsoft.com/office/drawing/2014/main" id="{60B6A025-ABC4-432C-BB21-EBBAB58084D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667" y="2330"/>
              <a:ext cx="0" cy="706"/>
            </a:xfrm>
            <a:prstGeom prst="line">
              <a:avLst/>
            </a:prstGeom>
            <a:noFill/>
            <a:ln w="4763">
              <a:solidFill>
                <a:srgbClr val="9C884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19" name="Line 675">
              <a:extLst>
                <a:ext uri="{FF2B5EF4-FFF2-40B4-BE49-F238E27FC236}">
                  <a16:creationId xmlns:a16="http://schemas.microsoft.com/office/drawing/2014/main" id="{668E4B86-469A-4914-BCDA-17E0F0A2EFD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56" y="2330"/>
              <a:ext cx="23" cy="0"/>
            </a:xfrm>
            <a:prstGeom prst="line">
              <a:avLst/>
            </a:prstGeom>
            <a:noFill/>
            <a:ln w="4763">
              <a:solidFill>
                <a:srgbClr val="9C884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20" name="Line 676">
              <a:extLst>
                <a:ext uri="{FF2B5EF4-FFF2-40B4-BE49-F238E27FC236}">
                  <a16:creationId xmlns:a16="http://schemas.microsoft.com/office/drawing/2014/main" id="{DC2BEF9C-0319-4DA0-A31C-32667A816F0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56" y="3036"/>
              <a:ext cx="23" cy="0"/>
            </a:xfrm>
            <a:prstGeom prst="line">
              <a:avLst/>
            </a:prstGeom>
            <a:noFill/>
            <a:ln w="4763">
              <a:solidFill>
                <a:srgbClr val="9C884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21" name="Line 677">
              <a:extLst>
                <a:ext uri="{FF2B5EF4-FFF2-40B4-BE49-F238E27FC236}">
                  <a16:creationId xmlns:a16="http://schemas.microsoft.com/office/drawing/2014/main" id="{D099B6B7-8E30-4D71-BBE8-4E57C72443A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710" y="2785"/>
              <a:ext cx="0" cy="58"/>
            </a:xfrm>
            <a:prstGeom prst="line">
              <a:avLst/>
            </a:prstGeom>
            <a:noFill/>
            <a:ln w="4763">
              <a:solidFill>
                <a:srgbClr val="9C884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22" name="Line 678">
              <a:extLst>
                <a:ext uri="{FF2B5EF4-FFF2-40B4-BE49-F238E27FC236}">
                  <a16:creationId xmlns:a16="http://schemas.microsoft.com/office/drawing/2014/main" id="{A786B1B5-EAFD-48FA-9DF3-9D759AA64A1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02" y="2785"/>
              <a:ext cx="20" cy="0"/>
            </a:xfrm>
            <a:prstGeom prst="line">
              <a:avLst/>
            </a:prstGeom>
            <a:noFill/>
            <a:ln w="4763">
              <a:solidFill>
                <a:srgbClr val="9C884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23" name="Line 679">
              <a:extLst>
                <a:ext uri="{FF2B5EF4-FFF2-40B4-BE49-F238E27FC236}">
                  <a16:creationId xmlns:a16="http://schemas.microsoft.com/office/drawing/2014/main" id="{E8D9E0C5-0DBB-4444-8205-B8CE58DA07F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02" y="2843"/>
              <a:ext cx="20" cy="0"/>
            </a:xfrm>
            <a:prstGeom prst="line">
              <a:avLst/>
            </a:prstGeom>
            <a:noFill/>
            <a:ln w="4763">
              <a:solidFill>
                <a:srgbClr val="9C884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24" name="Line 680">
              <a:extLst>
                <a:ext uri="{FF2B5EF4-FFF2-40B4-BE49-F238E27FC236}">
                  <a16:creationId xmlns:a16="http://schemas.microsoft.com/office/drawing/2014/main" id="{0A29B150-1E18-4B85-9930-83B5E6711A7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903" y="2704"/>
              <a:ext cx="0" cy="245"/>
            </a:xfrm>
            <a:prstGeom prst="line">
              <a:avLst/>
            </a:prstGeom>
            <a:noFill/>
            <a:ln w="4763">
              <a:solidFill>
                <a:srgbClr val="9C884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25" name="Line 681">
              <a:extLst>
                <a:ext uri="{FF2B5EF4-FFF2-40B4-BE49-F238E27FC236}">
                  <a16:creationId xmlns:a16="http://schemas.microsoft.com/office/drawing/2014/main" id="{EE055134-CAB3-44F4-8011-72806309979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892" y="2704"/>
              <a:ext cx="23" cy="0"/>
            </a:xfrm>
            <a:prstGeom prst="line">
              <a:avLst/>
            </a:prstGeom>
            <a:noFill/>
            <a:ln w="4763">
              <a:solidFill>
                <a:srgbClr val="9C884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26" name="Line 682">
              <a:extLst>
                <a:ext uri="{FF2B5EF4-FFF2-40B4-BE49-F238E27FC236}">
                  <a16:creationId xmlns:a16="http://schemas.microsoft.com/office/drawing/2014/main" id="{40E964D4-FE6D-48B1-8246-8C37F79F1B3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892" y="2949"/>
              <a:ext cx="23" cy="0"/>
            </a:xfrm>
            <a:prstGeom prst="line">
              <a:avLst/>
            </a:prstGeom>
            <a:noFill/>
            <a:ln w="4763">
              <a:solidFill>
                <a:srgbClr val="9C884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27" name="Line 683">
              <a:extLst>
                <a:ext uri="{FF2B5EF4-FFF2-40B4-BE49-F238E27FC236}">
                  <a16:creationId xmlns:a16="http://schemas.microsoft.com/office/drawing/2014/main" id="{0EC6DCF3-F5A1-4C7A-8A6D-CAB8B0B5A4A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964" y="2491"/>
              <a:ext cx="0" cy="527"/>
            </a:xfrm>
            <a:prstGeom prst="line">
              <a:avLst/>
            </a:prstGeom>
            <a:noFill/>
            <a:ln w="4763">
              <a:solidFill>
                <a:srgbClr val="9C884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28" name="Line 684">
              <a:extLst>
                <a:ext uri="{FF2B5EF4-FFF2-40B4-BE49-F238E27FC236}">
                  <a16:creationId xmlns:a16="http://schemas.microsoft.com/office/drawing/2014/main" id="{10AEACEB-EC6F-4D3D-972F-B6A78CDEEC9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952" y="2491"/>
              <a:ext cx="23" cy="0"/>
            </a:xfrm>
            <a:prstGeom prst="line">
              <a:avLst/>
            </a:prstGeom>
            <a:noFill/>
            <a:ln w="4763">
              <a:solidFill>
                <a:srgbClr val="9C884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29" name="Line 685">
              <a:extLst>
                <a:ext uri="{FF2B5EF4-FFF2-40B4-BE49-F238E27FC236}">
                  <a16:creationId xmlns:a16="http://schemas.microsoft.com/office/drawing/2014/main" id="{CE6E82F4-AC5E-4A68-A002-428211A668E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952" y="3018"/>
              <a:ext cx="23" cy="0"/>
            </a:xfrm>
            <a:prstGeom prst="line">
              <a:avLst/>
            </a:prstGeom>
            <a:noFill/>
            <a:ln w="4763">
              <a:solidFill>
                <a:srgbClr val="9C884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30" name="Line 686">
              <a:extLst>
                <a:ext uri="{FF2B5EF4-FFF2-40B4-BE49-F238E27FC236}">
                  <a16:creationId xmlns:a16="http://schemas.microsoft.com/office/drawing/2014/main" id="{9C3B12DD-89F8-4A9A-8EAB-AE017C66E9C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148" y="2822"/>
              <a:ext cx="0" cy="55"/>
            </a:xfrm>
            <a:prstGeom prst="line">
              <a:avLst/>
            </a:prstGeom>
            <a:noFill/>
            <a:ln w="4763">
              <a:solidFill>
                <a:srgbClr val="9C884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31" name="Line 687">
              <a:extLst>
                <a:ext uri="{FF2B5EF4-FFF2-40B4-BE49-F238E27FC236}">
                  <a16:creationId xmlns:a16="http://schemas.microsoft.com/office/drawing/2014/main" id="{521E85E2-6191-4371-B36F-EC7244C927B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137" y="2822"/>
              <a:ext cx="23" cy="0"/>
            </a:xfrm>
            <a:prstGeom prst="line">
              <a:avLst/>
            </a:prstGeom>
            <a:noFill/>
            <a:ln w="4763">
              <a:solidFill>
                <a:srgbClr val="9C884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32" name="Line 688">
              <a:extLst>
                <a:ext uri="{FF2B5EF4-FFF2-40B4-BE49-F238E27FC236}">
                  <a16:creationId xmlns:a16="http://schemas.microsoft.com/office/drawing/2014/main" id="{C9D495AF-DB59-43B3-BA01-F1EC8544A24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137" y="2877"/>
              <a:ext cx="23" cy="0"/>
            </a:xfrm>
            <a:prstGeom prst="line">
              <a:avLst/>
            </a:prstGeom>
            <a:noFill/>
            <a:ln w="4763">
              <a:solidFill>
                <a:srgbClr val="9C884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33" name="Line 689">
              <a:extLst>
                <a:ext uri="{FF2B5EF4-FFF2-40B4-BE49-F238E27FC236}">
                  <a16:creationId xmlns:a16="http://schemas.microsoft.com/office/drawing/2014/main" id="{CC27966D-CDFE-4D95-B350-3DD3B7EB0F8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206" y="2940"/>
              <a:ext cx="0" cy="44"/>
            </a:xfrm>
            <a:prstGeom prst="line">
              <a:avLst/>
            </a:prstGeom>
            <a:noFill/>
            <a:ln w="4763">
              <a:solidFill>
                <a:srgbClr val="9C884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34" name="Line 690">
              <a:extLst>
                <a:ext uri="{FF2B5EF4-FFF2-40B4-BE49-F238E27FC236}">
                  <a16:creationId xmlns:a16="http://schemas.microsoft.com/office/drawing/2014/main" id="{DDC26DC5-9773-4C06-B3F4-5618D5AE62C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194" y="2940"/>
              <a:ext cx="23" cy="0"/>
            </a:xfrm>
            <a:prstGeom prst="line">
              <a:avLst/>
            </a:prstGeom>
            <a:noFill/>
            <a:ln w="4763">
              <a:solidFill>
                <a:srgbClr val="9C884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35" name="Line 691">
              <a:extLst>
                <a:ext uri="{FF2B5EF4-FFF2-40B4-BE49-F238E27FC236}">
                  <a16:creationId xmlns:a16="http://schemas.microsoft.com/office/drawing/2014/main" id="{05F5044D-D6F4-4338-9F3C-3035605DE47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194" y="2984"/>
              <a:ext cx="23" cy="0"/>
            </a:xfrm>
            <a:prstGeom prst="line">
              <a:avLst/>
            </a:prstGeom>
            <a:noFill/>
            <a:ln w="4763">
              <a:solidFill>
                <a:srgbClr val="9C884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36" name="Line 692">
              <a:extLst>
                <a:ext uri="{FF2B5EF4-FFF2-40B4-BE49-F238E27FC236}">
                  <a16:creationId xmlns:a16="http://schemas.microsoft.com/office/drawing/2014/main" id="{DEEA121F-1431-46A6-BF3A-F633F945C7A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266" y="2762"/>
              <a:ext cx="0" cy="60"/>
            </a:xfrm>
            <a:prstGeom prst="line">
              <a:avLst/>
            </a:prstGeom>
            <a:noFill/>
            <a:ln w="4763">
              <a:solidFill>
                <a:srgbClr val="9C884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37" name="Line 693">
              <a:extLst>
                <a:ext uri="{FF2B5EF4-FFF2-40B4-BE49-F238E27FC236}">
                  <a16:creationId xmlns:a16="http://schemas.microsoft.com/office/drawing/2014/main" id="{392035F7-FE96-43A0-A3DF-0F92BAF4987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55" y="2762"/>
              <a:ext cx="23" cy="0"/>
            </a:xfrm>
            <a:prstGeom prst="line">
              <a:avLst/>
            </a:prstGeom>
            <a:noFill/>
            <a:ln w="4763">
              <a:solidFill>
                <a:srgbClr val="9C884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38" name="Line 694">
              <a:extLst>
                <a:ext uri="{FF2B5EF4-FFF2-40B4-BE49-F238E27FC236}">
                  <a16:creationId xmlns:a16="http://schemas.microsoft.com/office/drawing/2014/main" id="{6BEF3567-6F99-4005-BBAB-6F791AA3942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55" y="2822"/>
              <a:ext cx="23" cy="0"/>
            </a:xfrm>
            <a:prstGeom prst="line">
              <a:avLst/>
            </a:prstGeom>
            <a:noFill/>
            <a:ln w="4763">
              <a:solidFill>
                <a:srgbClr val="9C884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39" name="Line 695">
              <a:extLst>
                <a:ext uri="{FF2B5EF4-FFF2-40B4-BE49-F238E27FC236}">
                  <a16:creationId xmlns:a16="http://schemas.microsoft.com/office/drawing/2014/main" id="{6E360563-E704-4056-96AE-C0799059A35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324" y="2719"/>
              <a:ext cx="0" cy="46"/>
            </a:xfrm>
            <a:prstGeom prst="line">
              <a:avLst/>
            </a:prstGeom>
            <a:noFill/>
            <a:ln w="4763">
              <a:solidFill>
                <a:srgbClr val="9C884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40" name="Line 696">
              <a:extLst>
                <a:ext uri="{FF2B5EF4-FFF2-40B4-BE49-F238E27FC236}">
                  <a16:creationId xmlns:a16="http://schemas.microsoft.com/office/drawing/2014/main" id="{BAF0D546-7F35-438A-892D-FA4850A73F8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15" y="2719"/>
              <a:ext cx="20" cy="0"/>
            </a:xfrm>
            <a:prstGeom prst="line">
              <a:avLst/>
            </a:prstGeom>
            <a:noFill/>
            <a:ln w="4763">
              <a:solidFill>
                <a:srgbClr val="9C884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41" name="Line 697">
              <a:extLst>
                <a:ext uri="{FF2B5EF4-FFF2-40B4-BE49-F238E27FC236}">
                  <a16:creationId xmlns:a16="http://schemas.microsoft.com/office/drawing/2014/main" id="{3754A98F-762B-4A5C-B6FD-324497F68E3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15" y="2765"/>
              <a:ext cx="20" cy="0"/>
            </a:xfrm>
            <a:prstGeom prst="line">
              <a:avLst/>
            </a:prstGeom>
            <a:noFill/>
            <a:ln w="4763">
              <a:solidFill>
                <a:srgbClr val="9C884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42" name="Line 698">
              <a:extLst>
                <a:ext uri="{FF2B5EF4-FFF2-40B4-BE49-F238E27FC236}">
                  <a16:creationId xmlns:a16="http://schemas.microsoft.com/office/drawing/2014/main" id="{C19EBF98-96B9-494E-A212-8D74ECD474D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384" y="2791"/>
              <a:ext cx="0" cy="54"/>
            </a:xfrm>
            <a:prstGeom prst="line">
              <a:avLst/>
            </a:prstGeom>
            <a:noFill/>
            <a:ln w="4763">
              <a:solidFill>
                <a:srgbClr val="9C884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43" name="Line 699">
              <a:extLst>
                <a:ext uri="{FF2B5EF4-FFF2-40B4-BE49-F238E27FC236}">
                  <a16:creationId xmlns:a16="http://schemas.microsoft.com/office/drawing/2014/main" id="{EC5537E0-2ADE-4C95-9D3E-6812764AECD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73" y="2791"/>
              <a:ext cx="23" cy="0"/>
            </a:xfrm>
            <a:prstGeom prst="line">
              <a:avLst/>
            </a:prstGeom>
            <a:noFill/>
            <a:ln w="4763">
              <a:solidFill>
                <a:srgbClr val="9C884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44" name="Line 700">
              <a:extLst>
                <a:ext uri="{FF2B5EF4-FFF2-40B4-BE49-F238E27FC236}">
                  <a16:creationId xmlns:a16="http://schemas.microsoft.com/office/drawing/2014/main" id="{88CF1B6F-ECA5-4BB0-BD7E-CEF2BB2774E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73" y="2845"/>
              <a:ext cx="23" cy="0"/>
            </a:xfrm>
            <a:prstGeom prst="line">
              <a:avLst/>
            </a:prstGeom>
            <a:noFill/>
            <a:ln w="4763">
              <a:solidFill>
                <a:srgbClr val="9C884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45" name="Oval 701">
              <a:extLst>
                <a:ext uri="{FF2B5EF4-FFF2-40B4-BE49-F238E27FC236}">
                  <a16:creationId xmlns:a16="http://schemas.microsoft.com/office/drawing/2014/main" id="{0ED8D63C-92DF-4E2B-A7AA-20595265C7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83" y="2796"/>
              <a:ext cx="52" cy="52"/>
            </a:xfrm>
            <a:prstGeom prst="ellipse">
              <a:avLst/>
            </a:prstGeom>
            <a:solidFill>
              <a:srgbClr val="6E8E84"/>
            </a:solidFill>
            <a:ln w="31750">
              <a:solidFill>
                <a:srgbClr val="6E8E84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46" name="Oval 702">
              <a:extLst>
                <a:ext uri="{FF2B5EF4-FFF2-40B4-BE49-F238E27FC236}">
                  <a16:creationId xmlns:a16="http://schemas.microsoft.com/office/drawing/2014/main" id="{468C725D-7AE3-4266-8C28-F36E212365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52" y="2652"/>
              <a:ext cx="52" cy="52"/>
            </a:xfrm>
            <a:prstGeom prst="ellipse">
              <a:avLst/>
            </a:prstGeom>
            <a:solidFill>
              <a:srgbClr val="6E8E84"/>
            </a:solidFill>
            <a:ln w="31750">
              <a:solidFill>
                <a:srgbClr val="6E8E84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47" name="Oval 703">
              <a:extLst>
                <a:ext uri="{FF2B5EF4-FFF2-40B4-BE49-F238E27FC236}">
                  <a16:creationId xmlns:a16="http://schemas.microsoft.com/office/drawing/2014/main" id="{CDAC614F-9107-4F43-A13E-1AB4A740CA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4" y="2684"/>
              <a:ext cx="52" cy="49"/>
            </a:xfrm>
            <a:prstGeom prst="ellipse">
              <a:avLst/>
            </a:prstGeom>
            <a:solidFill>
              <a:srgbClr val="6E8E84"/>
            </a:solidFill>
            <a:ln w="31750">
              <a:solidFill>
                <a:srgbClr val="6E8E84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48" name="Oval 704">
              <a:extLst>
                <a:ext uri="{FF2B5EF4-FFF2-40B4-BE49-F238E27FC236}">
                  <a16:creationId xmlns:a16="http://schemas.microsoft.com/office/drawing/2014/main" id="{3BDBE4F7-90E5-4E1A-A96E-E1A4EFB959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85" y="2776"/>
              <a:ext cx="52" cy="52"/>
            </a:xfrm>
            <a:prstGeom prst="ellipse">
              <a:avLst/>
            </a:prstGeom>
            <a:solidFill>
              <a:srgbClr val="6E8E84"/>
            </a:solidFill>
            <a:ln w="31750">
              <a:solidFill>
                <a:srgbClr val="6E8E84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49" name="Oval 705">
              <a:extLst>
                <a:ext uri="{FF2B5EF4-FFF2-40B4-BE49-F238E27FC236}">
                  <a16:creationId xmlns:a16="http://schemas.microsoft.com/office/drawing/2014/main" id="{A7DAE9EB-5F02-467A-A28C-6415D1398B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50" y="2759"/>
              <a:ext cx="52" cy="49"/>
            </a:xfrm>
            <a:prstGeom prst="ellipse">
              <a:avLst/>
            </a:prstGeom>
            <a:solidFill>
              <a:srgbClr val="6E8E84"/>
            </a:solidFill>
            <a:ln w="31750">
              <a:solidFill>
                <a:srgbClr val="6E8E84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50" name="Oval 706">
              <a:extLst>
                <a:ext uri="{FF2B5EF4-FFF2-40B4-BE49-F238E27FC236}">
                  <a16:creationId xmlns:a16="http://schemas.microsoft.com/office/drawing/2014/main" id="{EB331EBE-A479-4CE9-819E-0156C284D9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31" y="3064"/>
              <a:ext cx="51" cy="52"/>
            </a:xfrm>
            <a:prstGeom prst="ellipse">
              <a:avLst/>
            </a:prstGeom>
            <a:solidFill>
              <a:srgbClr val="6E8E84"/>
            </a:solidFill>
            <a:ln w="31750">
              <a:solidFill>
                <a:srgbClr val="6E8E84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51" name="Oval 707">
              <a:extLst>
                <a:ext uri="{FF2B5EF4-FFF2-40B4-BE49-F238E27FC236}">
                  <a16:creationId xmlns:a16="http://schemas.microsoft.com/office/drawing/2014/main" id="{13F2BB5C-A0B3-45F8-B872-D9A264044A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88" y="2727"/>
              <a:ext cx="52" cy="52"/>
            </a:xfrm>
            <a:prstGeom prst="ellipse">
              <a:avLst/>
            </a:prstGeom>
            <a:solidFill>
              <a:srgbClr val="6E8E84"/>
            </a:solidFill>
            <a:ln w="31750">
              <a:solidFill>
                <a:srgbClr val="6E8E84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52" name="Oval 708">
              <a:extLst>
                <a:ext uri="{FF2B5EF4-FFF2-40B4-BE49-F238E27FC236}">
                  <a16:creationId xmlns:a16="http://schemas.microsoft.com/office/drawing/2014/main" id="{F9F53C9A-B65C-45DE-A4D9-5E7410578E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57" y="1221"/>
              <a:ext cx="52" cy="52"/>
            </a:xfrm>
            <a:prstGeom prst="ellipse">
              <a:avLst/>
            </a:prstGeom>
            <a:solidFill>
              <a:srgbClr val="90353B"/>
            </a:solidFill>
            <a:ln w="31750">
              <a:solidFill>
                <a:srgbClr val="90353B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53" name="Oval 709">
              <a:extLst>
                <a:ext uri="{FF2B5EF4-FFF2-40B4-BE49-F238E27FC236}">
                  <a16:creationId xmlns:a16="http://schemas.microsoft.com/office/drawing/2014/main" id="{E7ECA342-6606-4616-90CA-890513FF43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70" y="1221"/>
              <a:ext cx="49" cy="52"/>
            </a:xfrm>
            <a:prstGeom prst="ellipse">
              <a:avLst/>
            </a:prstGeom>
            <a:solidFill>
              <a:srgbClr val="90353B"/>
            </a:solidFill>
            <a:ln w="31750">
              <a:solidFill>
                <a:srgbClr val="90353B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54" name="Oval 710">
              <a:extLst>
                <a:ext uri="{FF2B5EF4-FFF2-40B4-BE49-F238E27FC236}">
                  <a16:creationId xmlns:a16="http://schemas.microsoft.com/office/drawing/2014/main" id="{3372DFA2-D3E3-43FE-9CFB-0E7373F75F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5" y="844"/>
              <a:ext cx="52" cy="52"/>
            </a:xfrm>
            <a:prstGeom prst="ellipse">
              <a:avLst/>
            </a:prstGeom>
            <a:solidFill>
              <a:srgbClr val="90353B"/>
            </a:solidFill>
            <a:ln w="31750">
              <a:solidFill>
                <a:srgbClr val="90353B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55" name="Oval 711">
              <a:extLst>
                <a:ext uri="{FF2B5EF4-FFF2-40B4-BE49-F238E27FC236}">
                  <a16:creationId xmlns:a16="http://schemas.microsoft.com/office/drawing/2014/main" id="{3E1C90B2-B127-4582-A8EE-D3756BF84A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43" y="844"/>
              <a:ext cx="52" cy="52"/>
            </a:xfrm>
            <a:prstGeom prst="ellipse">
              <a:avLst/>
            </a:prstGeom>
            <a:solidFill>
              <a:srgbClr val="55752F"/>
            </a:solidFill>
            <a:ln w="31750">
              <a:solidFill>
                <a:srgbClr val="55752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56" name="Oval 712">
              <a:extLst>
                <a:ext uri="{FF2B5EF4-FFF2-40B4-BE49-F238E27FC236}">
                  <a16:creationId xmlns:a16="http://schemas.microsoft.com/office/drawing/2014/main" id="{2D4AF8E0-F496-4CC8-B4C6-0DE6F90578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04" y="844"/>
              <a:ext cx="52" cy="52"/>
            </a:xfrm>
            <a:prstGeom prst="ellipse">
              <a:avLst/>
            </a:prstGeom>
            <a:solidFill>
              <a:srgbClr val="55752F"/>
            </a:solidFill>
            <a:ln w="31750">
              <a:solidFill>
                <a:srgbClr val="55752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57" name="Oval 713">
              <a:extLst>
                <a:ext uri="{FF2B5EF4-FFF2-40B4-BE49-F238E27FC236}">
                  <a16:creationId xmlns:a16="http://schemas.microsoft.com/office/drawing/2014/main" id="{F70DA114-368F-43F6-8583-AC36BBF319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61" y="1221"/>
              <a:ext cx="52" cy="52"/>
            </a:xfrm>
            <a:prstGeom prst="ellipse">
              <a:avLst/>
            </a:prstGeom>
            <a:solidFill>
              <a:srgbClr val="55752F"/>
            </a:solidFill>
            <a:ln w="31750">
              <a:solidFill>
                <a:srgbClr val="55752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58" name="Oval 714">
              <a:extLst>
                <a:ext uri="{FF2B5EF4-FFF2-40B4-BE49-F238E27FC236}">
                  <a16:creationId xmlns:a16="http://schemas.microsoft.com/office/drawing/2014/main" id="{0C54260B-4F6E-4CC5-8ADA-E60290EE90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22" y="1221"/>
              <a:ext cx="52" cy="52"/>
            </a:xfrm>
            <a:prstGeom prst="ellipse">
              <a:avLst/>
            </a:prstGeom>
            <a:solidFill>
              <a:srgbClr val="55752F"/>
            </a:solidFill>
            <a:ln w="31750">
              <a:solidFill>
                <a:srgbClr val="55752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59" name="Oval 715">
              <a:extLst>
                <a:ext uri="{FF2B5EF4-FFF2-40B4-BE49-F238E27FC236}">
                  <a16:creationId xmlns:a16="http://schemas.microsoft.com/office/drawing/2014/main" id="{3A5C198B-FF20-46E5-9BC7-DD02B5301E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79" y="844"/>
              <a:ext cx="52" cy="52"/>
            </a:xfrm>
            <a:prstGeom prst="ellipse">
              <a:avLst/>
            </a:prstGeom>
            <a:solidFill>
              <a:srgbClr val="55752F"/>
            </a:solidFill>
            <a:ln w="31750">
              <a:solidFill>
                <a:srgbClr val="55752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60" name="Oval 716">
              <a:extLst>
                <a:ext uri="{FF2B5EF4-FFF2-40B4-BE49-F238E27FC236}">
                  <a16:creationId xmlns:a16="http://schemas.microsoft.com/office/drawing/2014/main" id="{6C674B77-0A44-4F30-AE8A-DF1D3F6C53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40" y="2212"/>
              <a:ext cx="52" cy="52"/>
            </a:xfrm>
            <a:prstGeom prst="ellipse">
              <a:avLst/>
            </a:prstGeom>
            <a:solidFill>
              <a:srgbClr val="55752F"/>
            </a:solidFill>
            <a:ln w="31750">
              <a:solidFill>
                <a:srgbClr val="55752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61" name="Oval 717">
              <a:extLst>
                <a:ext uri="{FF2B5EF4-FFF2-40B4-BE49-F238E27FC236}">
                  <a16:creationId xmlns:a16="http://schemas.microsoft.com/office/drawing/2014/main" id="{F8DB8633-86C2-4E5F-B7FF-C8C9A65B6E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97" y="1221"/>
              <a:ext cx="52" cy="52"/>
            </a:xfrm>
            <a:prstGeom prst="ellipse">
              <a:avLst/>
            </a:prstGeom>
            <a:solidFill>
              <a:srgbClr val="55752F"/>
            </a:solidFill>
            <a:ln w="31750">
              <a:solidFill>
                <a:srgbClr val="55752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62" name="Oval 718">
              <a:extLst>
                <a:ext uri="{FF2B5EF4-FFF2-40B4-BE49-F238E27FC236}">
                  <a16:creationId xmlns:a16="http://schemas.microsoft.com/office/drawing/2014/main" id="{D8B656D0-6E02-4D90-B649-545F48E1B2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58" y="844"/>
              <a:ext cx="52" cy="52"/>
            </a:xfrm>
            <a:prstGeom prst="ellipse">
              <a:avLst/>
            </a:prstGeom>
            <a:solidFill>
              <a:srgbClr val="55752F"/>
            </a:solidFill>
            <a:ln w="31750">
              <a:solidFill>
                <a:srgbClr val="55752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63" name="Oval 719">
              <a:extLst>
                <a:ext uri="{FF2B5EF4-FFF2-40B4-BE49-F238E27FC236}">
                  <a16:creationId xmlns:a16="http://schemas.microsoft.com/office/drawing/2014/main" id="{9514C7CD-D546-424E-BD8B-A1314A860A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90" y="1221"/>
              <a:ext cx="52" cy="52"/>
            </a:xfrm>
            <a:prstGeom prst="ellipse">
              <a:avLst/>
            </a:prstGeom>
            <a:solidFill>
              <a:srgbClr val="55752F"/>
            </a:solidFill>
            <a:ln w="31750">
              <a:solidFill>
                <a:srgbClr val="55752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64" name="Oval 720">
              <a:extLst>
                <a:ext uri="{FF2B5EF4-FFF2-40B4-BE49-F238E27FC236}">
                  <a16:creationId xmlns:a16="http://schemas.microsoft.com/office/drawing/2014/main" id="{CA64E7FB-1037-4EDD-8239-F3F3975C42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51" y="1221"/>
              <a:ext cx="52" cy="52"/>
            </a:xfrm>
            <a:prstGeom prst="ellipse">
              <a:avLst/>
            </a:prstGeom>
            <a:solidFill>
              <a:srgbClr val="55752F"/>
            </a:solidFill>
            <a:ln w="31750">
              <a:solidFill>
                <a:srgbClr val="55752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65" name="Oval 721">
              <a:extLst>
                <a:ext uri="{FF2B5EF4-FFF2-40B4-BE49-F238E27FC236}">
                  <a16:creationId xmlns:a16="http://schemas.microsoft.com/office/drawing/2014/main" id="{D7090BE7-CC14-470F-9955-A1750FFB46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1" y="2284"/>
              <a:ext cx="52" cy="52"/>
            </a:xfrm>
            <a:prstGeom prst="ellipse">
              <a:avLst/>
            </a:prstGeom>
            <a:solidFill>
              <a:srgbClr val="55752F"/>
            </a:solidFill>
            <a:ln w="31750">
              <a:solidFill>
                <a:srgbClr val="55752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66" name="Oval 722">
              <a:extLst>
                <a:ext uri="{FF2B5EF4-FFF2-40B4-BE49-F238E27FC236}">
                  <a16:creationId xmlns:a16="http://schemas.microsoft.com/office/drawing/2014/main" id="{5553F566-C82B-4DA1-B570-F04D28A0C1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1" y="3482"/>
              <a:ext cx="52" cy="52"/>
            </a:xfrm>
            <a:prstGeom prst="ellipse">
              <a:avLst/>
            </a:prstGeom>
            <a:solidFill>
              <a:srgbClr val="55752F"/>
            </a:solidFill>
            <a:ln w="31750">
              <a:solidFill>
                <a:srgbClr val="55752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67" name="Oval 723">
              <a:extLst>
                <a:ext uri="{FF2B5EF4-FFF2-40B4-BE49-F238E27FC236}">
                  <a16:creationId xmlns:a16="http://schemas.microsoft.com/office/drawing/2014/main" id="{4A21759D-B8C3-4BB6-96A3-5627FBDE84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19" y="3110"/>
              <a:ext cx="52" cy="52"/>
            </a:xfrm>
            <a:prstGeom prst="ellipse">
              <a:avLst/>
            </a:prstGeom>
            <a:solidFill>
              <a:srgbClr val="55752F"/>
            </a:solidFill>
            <a:ln w="31750">
              <a:solidFill>
                <a:srgbClr val="55752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68" name="Oval 724">
              <a:extLst>
                <a:ext uri="{FF2B5EF4-FFF2-40B4-BE49-F238E27FC236}">
                  <a16:creationId xmlns:a16="http://schemas.microsoft.com/office/drawing/2014/main" id="{D052C3C7-F1D5-422C-980D-B9AD8DD3EF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79" y="3482"/>
              <a:ext cx="52" cy="52"/>
            </a:xfrm>
            <a:prstGeom prst="ellipse">
              <a:avLst/>
            </a:prstGeom>
            <a:solidFill>
              <a:srgbClr val="55752F"/>
            </a:solidFill>
            <a:ln w="31750">
              <a:solidFill>
                <a:srgbClr val="55752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69" name="Oval 725">
              <a:extLst>
                <a:ext uri="{FF2B5EF4-FFF2-40B4-BE49-F238E27FC236}">
                  <a16:creationId xmlns:a16="http://schemas.microsoft.com/office/drawing/2014/main" id="{659FBEB4-FE65-4E6D-AFAD-42D0FBD97C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37" y="3482"/>
              <a:ext cx="52" cy="52"/>
            </a:xfrm>
            <a:prstGeom prst="ellipse">
              <a:avLst/>
            </a:prstGeom>
            <a:solidFill>
              <a:srgbClr val="55752F"/>
            </a:solidFill>
            <a:ln w="31750">
              <a:solidFill>
                <a:srgbClr val="55752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70" name="Oval 726">
              <a:extLst>
                <a:ext uri="{FF2B5EF4-FFF2-40B4-BE49-F238E27FC236}">
                  <a16:creationId xmlns:a16="http://schemas.microsoft.com/office/drawing/2014/main" id="{4D172210-7B59-4C37-A911-739C968D26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97" y="2814"/>
              <a:ext cx="52" cy="52"/>
            </a:xfrm>
            <a:prstGeom prst="ellipse">
              <a:avLst/>
            </a:prstGeom>
            <a:solidFill>
              <a:srgbClr val="55752F"/>
            </a:solidFill>
            <a:ln w="31750">
              <a:solidFill>
                <a:srgbClr val="55752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71" name="Oval 727">
              <a:extLst>
                <a:ext uri="{FF2B5EF4-FFF2-40B4-BE49-F238E27FC236}">
                  <a16:creationId xmlns:a16="http://schemas.microsoft.com/office/drawing/2014/main" id="{EE7B10B8-7300-46A7-9F00-8314667070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55" y="3110"/>
              <a:ext cx="52" cy="52"/>
            </a:xfrm>
            <a:prstGeom prst="ellipse">
              <a:avLst/>
            </a:prstGeom>
            <a:solidFill>
              <a:srgbClr val="55752F"/>
            </a:solidFill>
            <a:ln w="31750">
              <a:solidFill>
                <a:srgbClr val="55752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72" name="Oval 728">
              <a:extLst>
                <a:ext uri="{FF2B5EF4-FFF2-40B4-BE49-F238E27FC236}">
                  <a16:creationId xmlns:a16="http://schemas.microsoft.com/office/drawing/2014/main" id="{06592630-2C3F-464B-BA5E-E9536B527C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5" y="844"/>
              <a:ext cx="52" cy="52"/>
            </a:xfrm>
            <a:prstGeom prst="ellipse">
              <a:avLst/>
            </a:prstGeom>
            <a:solidFill>
              <a:srgbClr val="55752F"/>
            </a:solidFill>
            <a:ln w="31750">
              <a:solidFill>
                <a:srgbClr val="55752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73" name="Oval 729">
              <a:extLst>
                <a:ext uri="{FF2B5EF4-FFF2-40B4-BE49-F238E27FC236}">
                  <a16:creationId xmlns:a16="http://schemas.microsoft.com/office/drawing/2014/main" id="{B10CE33A-16B3-4360-B6F5-7CB5971FAE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61" y="2166"/>
              <a:ext cx="52" cy="52"/>
            </a:xfrm>
            <a:prstGeom prst="ellipse">
              <a:avLst/>
            </a:prstGeom>
            <a:solidFill>
              <a:srgbClr val="E37E00"/>
            </a:solidFill>
            <a:ln w="31750">
              <a:solidFill>
                <a:srgbClr val="E37E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74" name="Oval 730">
              <a:extLst>
                <a:ext uri="{FF2B5EF4-FFF2-40B4-BE49-F238E27FC236}">
                  <a16:creationId xmlns:a16="http://schemas.microsoft.com/office/drawing/2014/main" id="{16D11987-AA34-4D9E-B749-78921A0F44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49" y="2834"/>
              <a:ext cx="52" cy="52"/>
            </a:xfrm>
            <a:prstGeom prst="ellipse">
              <a:avLst/>
            </a:prstGeom>
            <a:solidFill>
              <a:srgbClr val="E37E00"/>
            </a:solidFill>
            <a:ln w="31750">
              <a:solidFill>
                <a:srgbClr val="E37E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75" name="Oval 731">
              <a:extLst>
                <a:ext uri="{FF2B5EF4-FFF2-40B4-BE49-F238E27FC236}">
                  <a16:creationId xmlns:a16="http://schemas.microsoft.com/office/drawing/2014/main" id="{56E7AF3D-D78B-4461-A426-2B0F00E253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07" y="844"/>
              <a:ext cx="52" cy="52"/>
            </a:xfrm>
            <a:prstGeom prst="ellipse">
              <a:avLst/>
            </a:prstGeom>
            <a:solidFill>
              <a:srgbClr val="E37E00"/>
            </a:solidFill>
            <a:ln w="31750">
              <a:solidFill>
                <a:srgbClr val="E37E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76" name="Oval 732">
              <a:extLst>
                <a:ext uri="{FF2B5EF4-FFF2-40B4-BE49-F238E27FC236}">
                  <a16:creationId xmlns:a16="http://schemas.microsoft.com/office/drawing/2014/main" id="{50DDD2D2-7BB1-4C87-95CD-749C54633A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68" y="3364"/>
              <a:ext cx="51" cy="52"/>
            </a:xfrm>
            <a:prstGeom prst="ellipse">
              <a:avLst/>
            </a:prstGeom>
            <a:solidFill>
              <a:srgbClr val="E37E00"/>
            </a:solidFill>
            <a:ln w="31750">
              <a:solidFill>
                <a:srgbClr val="E37E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77" name="Oval 733">
              <a:extLst>
                <a:ext uri="{FF2B5EF4-FFF2-40B4-BE49-F238E27FC236}">
                  <a16:creationId xmlns:a16="http://schemas.microsoft.com/office/drawing/2014/main" id="{C2F3C34A-3AAA-423D-A2A2-0826B8F3E9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25" y="1221"/>
              <a:ext cx="52" cy="52"/>
            </a:xfrm>
            <a:prstGeom prst="ellipse">
              <a:avLst/>
            </a:prstGeom>
            <a:solidFill>
              <a:srgbClr val="E37E00"/>
            </a:solidFill>
            <a:ln w="31750">
              <a:solidFill>
                <a:srgbClr val="E37E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78" name="Oval 734">
              <a:extLst>
                <a:ext uri="{FF2B5EF4-FFF2-40B4-BE49-F238E27FC236}">
                  <a16:creationId xmlns:a16="http://schemas.microsoft.com/office/drawing/2014/main" id="{F7C6C57E-44AB-4C81-8EF7-C370C52C1E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86" y="1221"/>
              <a:ext cx="51" cy="52"/>
            </a:xfrm>
            <a:prstGeom prst="ellipse">
              <a:avLst/>
            </a:prstGeom>
            <a:solidFill>
              <a:srgbClr val="E37E00"/>
            </a:solidFill>
            <a:ln w="31750">
              <a:solidFill>
                <a:srgbClr val="E37E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79" name="Oval 735">
              <a:extLst>
                <a:ext uri="{FF2B5EF4-FFF2-40B4-BE49-F238E27FC236}">
                  <a16:creationId xmlns:a16="http://schemas.microsoft.com/office/drawing/2014/main" id="{0820ABB7-0CDD-4F35-BCB4-1144BEDE65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43" y="2578"/>
              <a:ext cx="52" cy="51"/>
            </a:xfrm>
            <a:prstGeom prst="ellipse">
              <a:avLst/>
            </a:prstGeom>
            <a:solidFill>
              <a:srgbClr val="E37E00"/>
            </a:solidFill>
            <a:ln w="31750">
              <a:solidFill>
                <a:srgbClr val="E37E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80" name="Oval 736">
              <a:extLst>
                <a:ext uri="{FF2B5EF4-FFF2-40B4-BE49-F238E27FC236}">
                  <a16:creationId xmlns:a16="http://schemas.microsoft.com/office/drawing/2014/main" id="{AD53C9CE-CC4D-4D50-958C-65293A3DA2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61" y="844"/>
              <a:ext cx="52" cy="52"/>
            </a:xfrm>
            <a:prstGeom prst="ellipse">
              <a:avLst/>
            </a:prstGeom>
            <a:solidFill>
              <a:srgbClr val="E37E00"/>
            </a:solidFill>
            <a:ln w="31750">
              <a:solidFill>
                <a:srgbClr val="E37E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81" name="Oval 737">
              <a:extLst>
                <a:ext uri="{FF2B5EF4-FFF2-40B4-BE49-F238E27FC236}">
                  <a16:creationId xmlns:a16="http://schemas.microsoft.com/office/drawing/2014/main" id="{BC8B846A-11B5-45AC-90FE-0BCDBE9277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22" y="1221"/>
              <a:ext cx="52" cy="52"/>
            </a:xfrm>
            <a:prstGeom prst="ellipse">
              <a:avLst/>
            </a:prstGeom>
            <a:solidFill>
              <a:srgbClr val="E37E00"/>
            </a:solidFill>
            <a:ln w="31750">
              <a:solidFill>
                <a:srgbClr val="E37E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82" name="Oval 738">
              <a:extLst>
                <a:ext uri="{FF2B5EF4-FFF2-40B4-BE49-F238E27FC236}">
                  <a16:creationId xmlns:a16="http://schemas.microsoft.com/office/drawing/2014/main" id="{402B95D4-789D-413B-955A-F3FFDD95C3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79" y="1598"/>
              <a:ext cx="52" cy="52"/>
            </a:xfrm>
            <a:prstGeom prst="ellipse">
              <a:avLst/>
            </a:prstGeom>
            <a:solidFill>
              <a:srgbClr val="E37E00"/>
            </a:solidFill>
            <a:ln w="31750">
              <a:solidFill>
                <a:srgbClr val="E37E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83" name="Oval 739">
              <a:extLst>
                <a:ext uri="{FF2B5EF4-FFF2-40B4-BE49-F238E27FC236}">
                  <a16:creationId xmlns:a16="http://schemas.microsoft.com/office/drawing/2014/main" id="{1A12DBC6-3605-425F-85E0-E48A55D58D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40" y="2376"/>
              <a:ext cx="52" cy="52"/>
            </a:xfrm>
            <a:prstGeom prst="ellipse">
              <a:avLst/>
            </a:prstGeom>
            <a:solidFill>
              <a:srgbClr val="E37E00"/>
            </a:solidFill>
            <a:ln w="31750">
              <a:solidFill>
                <a:srgbClr val="E37E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84" name="Oval 740">
              <a:extLst>
                <a:ext uri="{FF2B5EF4-FFF2-40B4-BE49-F238E27FC236}">
                  <a16:creationId xmlns:a16="http://schemas.microsoft.com/office/drawing/2014/main" id="{FAC1CE1F-C5FB-40A8-B6C5-E9B337998C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97" y="1596"/>
              <a:ext cx="52" cy="51"/>
            </a:xfrm>
            <a:prstGeom prst="ellipse">
              <a:avLst/>
            </a:prstGeom>
            <a:solidFill>
              <a:srgbClr val="E37E00"/>
            </a:solidFill>
            <a:ln w="31750">
              <a:solidFill>
                <a:srgbClr val="E37E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85" name="Oval 741">
              <a:extLst>
                <a:ext uri="{FF2B5EF4-FFF2-40B4-BE49-F238E27FC236}">
                  <a16:creationId xmlns:a16="http://schemas.microsoft.com/office/drawing/2014/main" id="{99D331CF-49B7-4C6E-B8B2-D0F3E47B39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58" y="2719"/>
              <a:ext cx="52" cy="52"/>
            </a:xfrm>
            <a:prstGeom prst="ellipse">
              <a:avLst/>
            </a:prstGeom>
            <a:solidFill>
              <a:srgbClr val="E37E00"/>
            </a:solidFill>
            <a:ln w="31750">
              <a:solidFill>
                <a:srgbClr val="E37E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86" name="Oval 742">
              <a:extLst>
                <a:ext uri="{FF2B5EF4-FFF2-40B4-BE49-F238E27FC236}">
                  <a16:creationId xmlns:a16="http://schemas.microsoft.com/office/drawing/2014/main" id="{D5C65278-7DA0-4685-9B73-461657C020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18" y="2817"/>
              <a:ext cx="52" cy="49"/>
            </a:xfrm>
            <a:prstGeom prst="ellipse">
              <a:avLst/>
            </a:prstGeom>
            <a:solidFill>
              <a:srgbClr val="E37E00"/>
            </a:solidFill>
            <a:ln w="31750">
              <a:solidFill>
                <a:srgbClr val="E37E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87" name="Oval 743">
              <a:extLst>
                <a:ext uri="{FF2B5EF4-FFF2-40B4-BE49-F238E27FC236}">
                  <a16:creationId xmlns:a16="http://schemas.microsoft.com/office/drawing/2014/main" id="{A46BAA18-7CFD-4F44-A2F6-B70ACFC299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76" y="1221"/>
              <a:ext cx="52" cy="52"/>
            </a:xfrm>
            <a:prstGeom prst="ellipse">
              <a:avLst/>
            </a:prstGeom>
            <a:solidFill>
              <a:srgbClr val="E37E00"/>
            </a:solidFill>
            <a:ln w="31750">
              <a:solidFill>
                <a:srgbClr val="E37E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88" name="Oval 744">
              <a:extLst>
                <a:ext uri="{FF2B5EF4-FFF2-40B4-BE49-F238E27FC236}">
                  <a16:creationId xmlns:a16="http://schemas.microsoft.com/office/drawing/2014/main" id="{FFD6FC6A-A1EE-46D1-AEFB-233BF976F8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6" y="2373"/>
              <a:ext cx="52" cy="52"/>
            </a:xfrm>
            <a:prstGeom prst="ellipse">
              <a:avLst/>
            </a:prstGeom>
            <a:solidFill>
              <a:srgbClr val="E37E00"/>
            </a:solidFill>
            <a:ln w="31750">
              <a:solidFill>
                <a:srgbClr val="E37E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89" name="Oval 745">
              <a:extLst>
                <a:ext uri="{FF2B5EF4-FFF2-40B4-BE49-F238E27FC236}">
                  <a16:creationId xmlns:a16="http://schemas.microsoft.com/office/drawing/2014/main" id="{BF1F24CA-04A2-4F1B-A067-E339F5EED5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4" y="844"/>
              <a:ext cx="52" cy="52"/>
            </a:xfrm>
            <a:prstGeom prst="ellipse">
              <a:avLst/>
            </a:prstGeom>
            <a:solidFill>
              <a:srgbClr val="E37E00"/>
            </a:solidFill>
            <a:ln w="31750">
              <a:solidFill>
                <a:srgbClr val="E37E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90" name="Oval 746">
              <a:extLst>
                <a:ext uri="{FF2B5EF4-FFF2-40B4-BE49-F238E27FC236}">
                  <a16:creationId xmlns:a16="http://schemas.microsoft.com/office/drawing/2014/main" id="{6E0A02C9-223A-4104-A5A0-C7E6D0DAE8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55" y="2563"/>
              <a:ext cx="51" cy="52"/>
            </a:xfrm>
            <a:prstGeom prst="ellipse">
              <a:avLst/>
            </a:prstGeom>
            <a:solidFill>
              <a:srgbClr val="E37E00"/>
            </a:solidFill>
            <a:ln w="31750">
              <a:solidFill>
                <a:srgbClr val="E37E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91" name="Oval 747">
              <a:extLst>
                <a:ext uri="{FF2B5EF4-FFF2-40B4-BE49-F238E27FC236}">
                  <a16:creationId xmlns:a16="http://schemas.microsoft.com/office/drawing/2014/main" id="{4CAE062E-4520-47D1-A782-A18793A3D5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12" y="1227"/>
              <a:ext cx="35" cy="37"/>
            </a:xfrm>
            <a:prstGeom prst="ellipse">
              <a:avLst/>
            </a:prstGeom>
            <a:noFill/>
            <a:ln w="31750">
              <a:solidFill>
                <a:srgbClr val="E37E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92" name="Oval 748">
              <a:extLst>
                <a:ext uri="{FF2B5EF4-FFF2-40B4-BE49-F238E27FC236}">
                  <a16:creationId xmlns:a16="http://schemas.microsoft.com/office/drawing/2014/main" id="{C4D3FE52-6DA0-4787-B9AA-BDEC46D9DB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2" y="2811"/>
              <a:ext cx="52" cy="52"/>
            </a:xfrm>
            <a:prstGeom prst="ellipse">
              <a:avLst/>
            </a:prstGeom>
            <a:solidFill>
              <a:srgbClr val="C10534"/>
            </a:solidFill>
            <a:ln w="31750">
              <a:solidFill>
                <a:srgbClr val="C10534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93" name="Oval 749">
              <a:extLst>
                <a:ext uri="{FF2B5EF4-FFF2-40B4-BE49-F238E27FC236}">
                  <a16:creationId xmlns:a16="http://schemas.microsoft.com/office/drawing/2014/main" id="{069A5464-1491-471C-818E-67BD229F6E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21" y="2822"/>
              <a:ext cx="52" cy="52"/>
            </a:xfrm>
            <a:prstGeom prst="ellipse">
              <a:avLst/>
            </a:prstGeom>
            <a:solidFill>
              <a:srgbClr val="C10534"/>
            </a:solidFill>
            <a:ln w="31750">
              <a:solidFill>
                <a:srgbClr val="C10534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94" name="Oval 750">
              <a:extLst>
                <a:ext uri="{FF2B5EF4-FFF2-40B4-BE49-F238E27FC236}">
                  <a16:creationId xmlns:a16="http://schemas.microsoft.com/office/drawing/2014/main" id="{397E1DD5-E224-45D8-A7CE-E1015E0619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54" y="2742"/>
              <a:ext cx="52" cy="52"/>
            </a:xfrm>
            <a:prstGeom prst="ellipse">
              <a:avLst/>
            </a:prstGeom>
            <a:solidFill>
              <a:srgbClr val="C10534"/>
            </a:solidFill>
            <a:ln w="31750">
              <a:solidFill>
                <a:srgbClr val="C10534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95" name="Oval 751">
              <a:extLst>
                <a:ext uri="{FF2B5EF4-FFF2-40B4-BE49-F238E27FC236}">
                  <a16:creationId xmlns:a16="http://schemas.microsoft.com/office/drawing/2014/main" id="{0C1069F1-36CA-4163-A04B-6F2C4F3B64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90" y="2745"/>
              <a:ext cx="52" cy="51"/>
            </a:xfrm>
            <a:prstGeom prst="ellipse">
              <a:avLst/>
            </a:prstGeom>
            <a:solidFill>
              <a:srgbClr val="C10534"/>
            </a:solidFill>
            <a:ln w="31750">
              <a:solidFill>
                <a:srgbClr val="C10534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96" name="Oval 752">
              <a:extLst>
                <a:ext uri="{FF2B5EF4-FFF2-40B4-BE49-F238E27FC236}">
                  <a16:creationId xmlns:a16="http://schemas.microsoft.com/office/drawing/2014/main" id="{A422FC2D-568E-409E-BDF8-4BB47D1E74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63" y="2667"/>
              <a:ext cx="52" cy="52"/>
            </a:xfrm>
            <a:prstGeom prst="ellipse">
              <a:avLst/>
            </a:prstGeom>
            <a:solidFill>
              <a:srgbClr val="938DD2"/>
            </a:solidFill>
            <a:ln w="31750">
              <a:solidFill>
                <a:srgbClr val="938DD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97" name="Oval 753">
              <a:extLst>
                <a:ext uri="{FF2B5EF4-FFF2-40B4-BE49-F238E27FC236}">
                  <a16:creationId xmlns:a16="http://schemas.microsoft.com/office/drawing/2014/main" id="{4F1ECF05-9953-4B32-ACF6-14799102AD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43" y="2955"/>
              <a:ext cx="49" cy="52"/>
            </a:xfrm>
            <a:prstGeom prst="ellipse">
              <a:avLst/>
            </a:prstGeom>
            <a:solidFill>
              <a:srgbClr val="938DD2"/>
            </a:solidFill>
            <a:ln w="31750">
              <a:solidFill>
                <a:srgbClr val="938DD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98" name="Oval 754">
              <a:extLst>
                <a:ext uri="{FF2B5EF4-FFF2-40B4-BE49-F238E27FC236}">
                  <a16:creationId xmlns:a16="http://schemas.microsoft.com/office/drawing/2014/main" id="{5ACB42C4-F969-476F-89AF-FDBE567A7E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01" y="2491"/>
              <a:ext cx="52" cy="52"/>
            </a:xfrm>
            <a:prstGeom prst="ellipse">
              <a:avLst/>
            </a:prstGeom>
            <a:solidFill>
              <a:srgbClr val="938DD2"/>
            </a:solidFill>
            <a:ln w="31750">
              <a:solidFill>
                <a:srgbClr val="938DD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99" name="Oval 755">
              <a:extLst>
                <a:ext uri="{FF2B5EF4-FFF2-40B4-BE49-F238E27FC236}">
                  <a16:creationId xmlns:a16="http://schemas.microsoft.com/office/drawing/2014/main" id="{DC7CDC1D-C179-462C-849A-69F6142F25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4" y="2811"/>
              <a:ext cx="35" cy="34"/>
            </a:xfrm>
            <a:prstGeom prst="ellipse">
              <a:avLst/>
            </a:prstGeom>
            <a:noFill/>
            <a:ln w="31750">
              <a:solidFill>
                <a:srgbClr val="938DD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00" name="Oval 756">
              <a:extLst>
                <a:ext uri="{FF2B5EF4-FFF2-40B4-BE49-F238E27FC236}">
                  <a16:creationId xmlns:a16="http://schemas.microsoft.com/office/drawing/2014/main" id="{EE22B5AC-EA86-4D0E-906B-83A754ACD8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2" y="2794"/>
              <a:ext cx="35" cy="34"/>
            </a:xfrm>
            <a:prstGeom prst="ellipse">
              <a:avLst/>
            </a:prstGeom>
            <a:noFill/>
            <a:ln w="31750">
              <a:solidFill>
                <a:srgbClr val="938DD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01" name="Oval 757">
              <a:extLst>
                <a:ext uri="{FF2B5EF4-FFF2-40B4-BE49-F238E27FC236}">
                  <a16:creationId xmlns:a16="http://schemas.microsoft.com/office/drawing/2014/main" id="{775B47F4-1890-4D33-8B65-96A9651308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23" y="2701"/>
              <a:ext cx="34" cy="35"/>
            </a:xfrm>
            <a:prstGeom prst="ellipse">
              <a:avLst/>
            </a:prstGeom>
            <a:noFill/>
            <a:ln w="31750">
              <a:solidFill>
                <a:srgbClr val="938DD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02" name="Oval 758">
              <a:extLst>
                <a:ext uri="{FF2B5EF4-FFF2-40B4-BE49-F238E27FC236}">
                  <a16:creationId xmlns:a16="http://schemas.microsoft.com/office/drawing/2014/main" id="{4E539EC8-C78E-47EC-AD99-B2C32A61BD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73" y="844"/>
              <a:ext cx="52" cy="52"/>
            </a:xfrm>
            <a:prstGeom prst="ellipse">
              <a:avLst/>
            </a:prstGeom>
            <a:solidFill>
              <a:srgbClr val="CAC27E"/>
            </a:solidFill>
            <a:ln w="31750">
              <a:solidFill>
                <a:srgbClr val="CAC27E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03" name="Oval 759">
              <a:extLst>
                <a:ext uri="{FF2B5EF4-FFF2-40B4-BE49-F238E27FC236}">
                  <a16:creationId xmlns:a16="http://schemas.microsoft.com/office/drawing/2014/main" id="{8788F8F9-0E0D-4627-8AE0-88FACA4869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10" y="1221"/>
              <a:ext cx="51" cy="52"/>
            </a:xfrm>
            <a:prstGeom prst="ellipse">
              <a:avLst/>
            </a:prstGeom>
            <a:solidFill>
              <a:srgbClr val="CAC27E"/>
            </a:solidFill>
            <a:ln w="31750">
              <a:solidFill>
                <a:srgbClr val="CAC27E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04" name="Oval 760">
              <a:extLst>
                <a:ext uri="{FF2B5EF4-FFF2-40B4-BE49-F238E27FC236}">
                  <a16:creationId xmlns:a16="http://schemas.microsoft.com/office/drawing/2014/main" id="{F62958F7-99F2-418A-B218-050A5DE964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67" y="844"/>
              <a:ext cx="52" cy="52"/>
            </a:xfrm>
            <a:prstGeom prst="ellipse">
              <a:avLst/>
            </a:prstGeom>
            <a:solidFill>
              <a:srgbClr val="CAC27E"/>
            </a:solidFill>
            <a:ln w="31750">
              <a:solidFill>
                <a:srgbClr val="CAC27E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05" name="Oval 761">
              <a:extLst>
                <a:ext uri="{FF2B5EF4-FFF2-40B4-BE49-F238E27FC236}">
                  <a16:creationId xmlns:a16="http://schemas.microsoft.com/office/drawing/2014/main" id="{3E8063A5-2F55-43F2-8717-DF80EC8E1F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5" y="844"/>
              <a:ext cx="52" cy="52"/>
            </a:xfrm>
            <a:prstGeom prst="ellipse">
              <a:avLst/>
            </a:prstGeom>
            <a:solidFill>
              <a:srgbClr val="CAC27E"/>
            </a:solidFill>
            <a:ln w="31750">
              <a:solidFill>
                <a:srgbClr val="CAC27E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06" name="Oval 762">
              <a:extLst>
                <a:ext uri="{FF2B5EF4-FFF2-40B4-BE49-F238E27FC236}">
                  <a16:creationId xmlns:a16="http://schemas.microsoft.com/office/drawing/2014/main" id="{40C7C5BC-1D76-4D22-A45E-E04F7A667A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37" y="2857"/>
              <a:ext cx="52" cy="52"/>
            </a:xfrm>
            <a:prstGeom prst="ellipse">
              <a:avLst/>
            </a:prstGeom>
            <a:solidFill>
              <a:srgbClr val="7B92A8"/>
            </a:solidFill>
            <a:ln w="31750">
              <a:solidFill>
                <a:srgbClr val="7B92A8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07" name="Oval 763">
              <a:extLst>
                <a:ext uri="{FF2B5EF4-FFF2-40B4-BE49-F238E27FC236}">
                  <a16:creationId xmlns:a16="http://schemas.microsoft.com/office/drawing/2014/main" id="{AF21BDE6-4B89-4BCF-BE5C-1CE45D9593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3" y="2817"/>
              <a:ext cx="51" cy="51"/>
            </a:xfrm>
            <a:prstGeom prst="ellipse">
              <a:avLst/>
            </a:prstGeom>
            <a:solidFill>
              <a:srgbClr val="7B92A8"/>
            </a:solidFill>
            <a:ln w="31750">
              <a:solidFill>
                <a:srgbClr val="7B92A8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08" name="Oval 764">
              <a:extLst>
                <a:ext uri="{FF2B5EF4-FFF2-40B4-BE49-F238E27FC236}">
                  <a16:creationId xmlns:a16="http://schemas.microsoft.com/office/drawing/2014/main" id="{C9F9953C-C8D9-4559-94B3-37341D52FC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04" y="2877"/>
              <a:ext cx="52" cy="52"/>
            </a:xfrm>
            <a:prstGeom prst="ellipse">
              <a:avLst/>
            </a:prstGeom>
            <a:solidFill>
              <a:srgbClr val="2D6D66"/>
            </a:solidFill>
            <a:ln w="31750">
              <a:solidFill>
                <a:srgbClr val="2D6D6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09" name="Oval 765">
              <a:extLst>
                <a:ext uri="{FF2B5EF4-FFF2-40B4-BE49-F238E27FC236}">
                  <a16:creationId xmlns:a16="http://schemas.microsoft.com/office/drawing/2014/main" id="{18407F0F-9999-4CF9-ABAE-E2D451EF04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50" y="3047"/>
              <a:ext cx="52" cy="52"/>
            </a:xfrm>
            <a:prstGeom prst="ellipse">
              <a:avLst/>
            </a:prstGeom>
            <a:solidFill>
              <a:srgbClr val="2D6D66"/>
            </a:solidFill>
            <a:ln w="31750">
              <a:solidFill>
                <a:srgbClr val="2D6D6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10" name="Oval 766">
              <a:extLst>
                <a:ext uri="{FF2B5EF4-FFF2-40B4-BE49-F238E27FC236}">
                  <a16:creationId xmlns:a16="http://schemas.microsoft.com/office/drawing/2014/main" id="{C87CCFB2-E561-4A7B-A349-DBBDF5CC59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53" y="3191"/>
              <a:ext cx="51" cy="52"/>
            </a:xfrm>
            <a:prstGeom prst="ellipse">
              <a:avLst/>
            </a:prstGeom>
            <a:solidFill>
              <a:srgbClr val="2D6D66"/>
            </a:solidFill>
            <a:ln w="31750">
              <a:solidFill>
                <a:srgbClr val="2D6D6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11" name="Oval 767">
              <a:extLst>
                <a:ext uri="{FF2B5EF4-FFF2-40B4-BE49-F238E27FC236}">
                  <a16:creationId xmlns:a16="http://schemas.microsoft.com/office/drawing/2014/main" id="{C5C668BC-8CAF-46DB-ABD5-1FCA733108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6" y="3030"/>
              <a:ext cx="52" cy="52"/>
            </a:xfrm>
            <a:prstGeom prst="ellipse">
              <a:avLst/>
            </a:prstGeom>
            <a:solidFill>
              <a:srgbClr val="2D6D66"/>
            </a:solidFill>
            <a:ln w="31750">
              <a:solidFill>
                <a:srgbClr val="2D6D6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12" name="Oval 768">
              <a:extLst>
                <a:ext uri="{FF2B5EF4-FFF2-40B4-BE49-F238E27FC236}">
                  <a16:creationId xmlns:a16="http://schemas.microsoft.com/office/drawing/2014/main" id="{CD106CFD-854D-4F26-BDFD-C4497AA144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25" y="2943"/>
              <a:ext cx="52" cy="52"/>
            </a:xfrm>
            <a:prstGeom prst="ellipse">
              <a:avLst/>
            </a:prstGeom>
            <a:solidFill>
              <a:srgbClr val="2D6D66"/>
            </a:solidFill>
            <a:ln w="31750">
              <a:solidFill>
                <a:srgbClr val="2D6D6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13" name="Oval 769">
              <a:extLst>
                <a:ext uri="{FF2B5EF4-FFF2-40B4-BE49-F238E27FC236}">
                  <a16:creationId xmlns:a16="http://schemas.microsoft.com/office/drawing/2014/main" id="{34F3619C-B2E2-402A-93A9-95E1CC1DA4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56" y="2586"/>
              <a:ext cx="52" cy="52"/>
            </a:xfrm>
            <a:prstGeom prst="ellipse">
              <a:avLst/>
            </a:prstGeom>
            <a:solidFill>
              <a:srgbClr val="2D6D66"/>
            </a:solidFill>
            <a:ln w="31750">
              <a:solidFill>
                <a:srgbClr val="2D6D6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14" name="Oval 770">
              <a:extLst>
                <a:ext uri="{FF2B5EF4-FFF2-40B4-BE49-F238E27FC236}">
                  <a16:creationId xmlns:a16="http://schemas.microsoft.com/office/drawing/2014/main" id="{91E67712-C678-4296-8778-79707A8466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56" y="2546"/>
              <a:ext cx="52" cy="52"/>
            </a:xfrm>
            <a:prstGeom prst="ellipse">
              <a:avLst/>
            </a:prstGeom>
            <a:solidFill>
              <a:srgbClr val="2D6D66"/>
            </a:solidFill>
            <a:ln w="31750">
              <a:solidFill>
                <a:srgbClr val="2D6D6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15" name="Oval 771">
              <a:extLst>
                <a:ext uri="{FF2B5EF4-FFF2-40B4-BE49-F238E27FC236}">
                  <a16:creationId xmlns:a16="http://schemas.microsoft.com/office/drawing/2014/main" id="{B679B384-B9C2-471D-9DCA-5DC9187D5A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16" y="2811"/>
              <a:ext cx="52" cy="52"/>
            </a:xfrm>
            <a:prstGeom prst="ellipse">
              <a:avLst/>
            </a:prstGeom>
            <a:solidFill>
              <a:srgbClr val="2D6D66"/>
            </a:solidFill>
            <a:ln w="31750">
              <a:solidFill>
                <a:srgbClr val="2D6D6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16" name="Oval 772">
              <a:extLst>
                <a:ext uri="{FF2B5EF4-FFF2-40B4-BE49-F238E27FC236}">
                  <a16:creationId xmlns:a16="http://schemas.microsoft.com/office/drawing/2014/main" id="{0899846E-17A3-49F2-8ED6-7B3B063582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89" y="2943"/>
              <a:ext cx="38" cy="38"/>
            </a:xfrm>
            <a:prstGeom prst="ellipse">
              <a:avLst/>
            </a:prstGeom>
            <a:noFill/>
            <a:ln w="31750">
              <a:solidFill>
                <a:srgbClr val="2D6D6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17" name="Oval 773">
              <a:extLst>
                <a:ext uri="{FF2B5EF4-FFF2-40B4-BE49-F238E27FC236}">
                  <a16:creationId xmlns:a16="http://schemas.microsoft.com/office/drawing/2014/main" id="{2CAC9572-8AA1-4230-BA11-36D451447F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50" y="2871"/>
              <a:ext cx="34" cy="35"/>
            </a:xfrm>
            <a:prstGeom prst="ellipse">
              <a:avLst/>
            </a:prstGeom>
            <a:noFill/>
            <a:ln w="31750">
              <a:solidFill>
                <a:srgbClr val="2D6D6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18" name="Oval 774">
              <a:extLst>
                <a:ext uri="{FF2B5EF4-FFF2-40B4-BE49-F238E27FC236}">
                  <a16:creationId xmlns:a16="http://schemas.microsoft.com/office/drawing/2014/main" id="{91609B30-50F4-4688-ADBD-C9D1F7AFAA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45" y="844"/>
              <a:ext cx="52" cy="52"/>
            </a:xfrm>
            <a:prstGeom prst="ellipse">
              <a:avLst/>
            </a:prstGeom>
            <a:solidFill>
              <a:srgbClr val="A0522D"/>
            </a:solidFill>
            <a:ln w="31750">
              <a:solidFill>
                <a:srgbClr val="A0522D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19" name="Oval 775">
              <a:extLst>
                <a:ext uri="{FF2B5EF4-FFF2-40B4-BE49-F238E27FC236}">
                  <a16:creationId xmlns:a16="http://schemas.microsoft.com/office/drawing/2014/main" id="{88E704E9-817A-4A52-9BFC-625B6B92DE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49" y="2713"/>
              <a:ext cx="52" cy="52"/>
            </a:xfrm>
            <a:prstGeom prst="ellipse">
              <a:avLst/>
            </a:prstGeom>
            <a:solidFill>
              <a:srgbClr val="1A476F"/>
            </a:solidFill>
            <a:ln w="31750">
              <a:solidFill>
                <a:srgbClr val="1A476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20" name="Oval 776">
              <a:extLst>
                <a:ext uri="{FF2B5EF4-FFF2-40B4-BE49-F238E27FC236}">
                  <a16:creationId xmlns:a16="http://schemas.microsoft.com/office/drawing/2014/main" id="{259AAA1C-F990-4E25-A8BD-6A3D9E5586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59" y="2946"/>
              <a:ext cx="52" cy="52"/>
            </a:xfrm>
            <a:prstGeom prst="ellipse">
              <a:avLst/>
            </a:prstGeom>
            <a:solidFill>
              <a:srgbClr val="1A476F"/>
            </a:solidFill>
            <a:ln w="31750">
              <a:solidFill>
                <a:srgbClr val="1A476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21" name="Oval 777">
              <a:extLst>
                <a:ext uri="{FF2B5EF4-FFF2-40B4-BE49-F238E27FC236}">
                  <a16:creationId xmlns:a16="http://schemas.microsoft.com/office/drawing/2014/main" id="{16AA7198-3496-4330-8548-52E82D991E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30" y="2756"/>
              <a:ext cx="52" cy="52"/>
            </a:xfrm>
            <a:prstGeom prst="ellipse">
              <a:avLst/>
            </a:prstGeom>
            <a:solidFill>
              <a:srgbClr val="1A476F"/>
            </a:solidFill>
            <a:ln w="31750">
              <a:solidFill>
                <a:srgbClr val="1A476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22" name="Oval 778">
              <a:extLst>
                <a:ext uri="{FF2B5EF4-FFF2-40B4-BE49-F238E27FC236}">
                  <a16:creationId xmlns:a16="http://schemas.microsoft.com/office/drawing/2014/main" id="{EC53DB3B-50C1-461C-92FC-88B3829DB9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91" y="2771"/>
              <a:ext cx="52" cy="51"/>
            </a:xfrm>
            <a:prstGeom prst="ellipse">
              <a:avLst/>
            </a:prstGeom>
            <a:solidFill>
              <a:srgbClr val="1A476F"/>
            </a:solidFill>
            <a:ln w="31750">
              <a:solidFill>
                <a:srgbClr val="1A476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23" name="Oval 779">
              <a:extLst>
                <a:ext uri="{FF2B5EF4-FFF2-40B4-BE49-F238E27FC236}">
                  <a16:creationId xmlns:a16="http://schemas.microsoft.com/office/drawing/2014/main" id="{61868AD4-D28B-47EE-A03E-18AAB13407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04" y="2820"/>
              <a:ext cx="52" cy="51"/>
            </a:xfrm>
            <a:prstGeom prst="ellipse">
              <a:avLst/>
            </a:prstGeom>
            <a:solidFill>
              <a:srgbClr val="FFD200"/>
            </a:solidFill>
            <a:ln w="31750">
              <a:solidFill>
                <a:srgbClr val="FFD2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24" name="Oval 780">
              <a:extLst>
                <a:ext uri="{FF2B5EF4-FFF2-40B4-BE49-F238E27FC236}">
                  <a16:creationId xmlns:a16="http://schemas.microsoft.com/office/drawing/2014/main" id="{D61DCC5A-8B7E-44B9-9E8E-E9F2B1109E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21" y="2825"/>
              <a:ext cx="52" cy="49"/>
            </a:xfrm>
            <a:prstGeom prst="ellipse">
              <a:avLst/>
            </a:prstGeom>
            <a:solidFill>
              <a:srgbClr val="FFD200"/>
            </a:solidFill>
            <a:ln w="31750">
              <a:solidFill>
                <a:srgbClr val="FFD2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25" name="Oval 781">
              <a:extLst>
                <a:ext uri="{FF2B5EF4-FFF2-40B4-BE49-F238E27FC236}">
                  <a16:creationId xmlns:a16="http://schemas.microsoft.com/office/drawing/2014/main" id="{F9A7488A-ACA5-49C9-990F-5690AFE84B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75" y="2667"/>
              <a:ext cx="52" cy="52"/>
            </a:xfrm>
            <a:prstGeom prst="ellipse">
              <a:avLst/>
            </a:prstGeom>
            <a:solidFill>
              <a:srgbClr val="BFA19C"/>
            </a:solidFill>
            <a:ln w="31750">
              <a:solidFill>
                <a:srgbClr val="BFA19C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26" name="Oval 782">
              <a:extLst>
                <a:ext uri="{FF2B5EF4-FFF2-40B4-BE49-F238E27FC236}">
                  <a16:creationId xmlns:a16="http://schemas.microsoft.com/office/drawing/2014/main" id="{754FC0E0-4E21-4482-BC80-9FF0F23CEC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36" y="2589"/>
              <a:ext cx="52" cy="52"/>
            </a:xfrm>
            <a:prstGeom prst="ellipse">
              <a:avLst/>
            </a:prstGeom>
            <a:solidFill>
              <a:srgbClr val="BFA19C"/>
            </a:solidFill>
            <a:ln w="31750">
              <a:solidFill>
                <a:srgbClr val="BFA19C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27" name="Oval 783">
              <a:extLst>
                <a:ext uri="{FF2B5EF4-FFF2-40B4-BE49-F238E27FC236}">
                  <a16:creationId xmlns:a16="http://schemas.microsoft.com/office/drawing/2014/main" id="{6635D3DC-EF11-4357-9212-87FCFF7A26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93" y="844"/>
              <a:ext cx="52" cy="52"/>
            </a:xfrm>
            <a:prstGeom prst="ellipse">
              <a:avLst/>
            </a:prstGeom>
            <a:solidFill>
              <a:srgbClr val="BFA19C"/>
            </a:solidFill>
            <a:ln w="31750">
              <a:solidFill>
                <a:srgbClr val="BFA19C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28" name="Oval 784">
              <a:extLst>
                <a:ext uri="{FF2B5EF4-FFF2-40B4-BE49-F238E27FC236}">
                  <a16:creationId xmlns:a16="http://schemas.microsoft.com/office/drawing/2014/main" id="{41F9DD05-F177-4E3E-820A-4A8ABC0D37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54" y="2408"/>
              <a:ext cx="52" cy="52"/>
            </a:xfrm>
            <a:prstGeom prst="ellipse">
              <a:avLst/>
            </a:prstGeom>
            <a:solidFill>
              <a:srgbClr val="BFA19C"/>
            </a:solidFill>
            <a:ln w="31750">
              <a:solidFill>
                <a:srgbClr val="BFA19C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29" name="Oval 785">
              <a:extLst>
                <a:ext uri="{FF2B5EF4-FFF2-40B4-BE49-F238E27FC236}">
                  <a16:creationId xmlns:a16="http://schemas.microsoft.com/office/drawing/2014/main" id="{DE43A94A-6616-4F97-8FB1-70D0E6CDB2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11" y="1221"/>
              <a:ext cx="52" cy="52"/>
            </a:xfrm>
            <a:prstGeom prst="ellipse">
              <a:avLst/>
            </a:prstGeom>
            <a:solidFill>
              <a:srgbClr val="BFA19C"/>
            </a:solidFill>
            <a:ln w="31750">
              <a:solidFill>
                <a:srgbClr val="BFA19C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30" name="Oval 786">
              <a:extLst>
                <a:ext uri="{FF2B5EF4-FFF2-40B4-BE49-F238E27FC236}">
                  <a16:creationId xmlns:a16="http://schemas.microsoft.com/office/drawing/2014/main" id="{5A7EB77A-0052-4A49-AD6D-2AC3C54DB6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84" y="2943"/>
              <a:ext cx="49" cy="52"/>
            </a:xfrm>
            <a:prstGeom prst="ellipse">
              <a:avLst/>
            </a:prstGeom>
            <a:solidFill>
              <a:srgbClr val="9C8847"/>
            </a:solidFill>
            <a:ln w="31750">
              <a:solidFill>
                <a:srgbClr val="9C8847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31" name="Oval 787">
              <a:extLst>
                <a:ext uri="{FF2B5EF4-FFF2-40B4-BE49-F238E27FC236}">
                  <a16:creationId xmlns:a16="http://schemas.microsoft.com/office/drawing/2014/main" id="{2DB1D505-415E-4A6D-A2DD-64FA11BB51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1" y="2935"/>
              <a:ext cx="52" cy="52"/>
            </a:xfrm>
            <a:prstGeom prst="ellipse">
              <a:avLst/>
            </a:prstGeom>
            <a:solidFill>
              <a:srgbClr val="9C8847"/>
            </a:solidFill>
            <a:ln w="31750">
              <a:solidFill>
                <a:srgbClr val="9C8847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32" name="Oval 788">
              <a:extLst>
                <a:ext uri="{FF2B5EF4-FFF2-40B4-BE49-F238E27FC236}">
                  <a16:creationId xmlns:a16="http://schemas.microsoft.com/office/drawing/2014/main" id="{4636A1D0-9DB5-431C-B824-7037A6C391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84" y="2791"/>
              <a:ext cx="52" cy="52"/>
            </a:xfrm>
            <a:prstGeom prst="ellipse">
              <a:avLst/>
            </a:prstGeom>
            <a:solidFill>
              <a:srgbClr val="9C8847"/>
            </a:solidFill>
            <a:ln w="31750">
              <a:solidFill>
                <a:srgbClr val="9C8847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33" name="Oval 789">
              <a:extLst>
                <a:ext uri="{FF2B5EF4-FFF2-40B4-BE49-F238E27FC236}">
                  <a16:creationId xmlns:a16="http://schemas.microsoft.com/office/drawing/2014/main" id="{65F27C2D-AEA2-48BD-8D76-95F3D6F858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77" y="2845"/>
              <a:ext cx="52" cy="52"/>
            </a:xfrm>
            <a:prstGeom prst="ellipse">
              <a:avLst/>
            </a:prstGeom>
            <a:solidFill>
              <a:srgbClr val="9C8847"/>
            </a:solidFill>
            <a:ln w="31750">
              <a:solidFill>
                <a:srgbClr val="9C8847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34" name="Oval 790">
              <a:extLst>
                <a:ext uri="{FF2B5EF4-FFF2-40B4-BE49-F238E27FC236}">
                  <a16:creationId xmlns:a16="http://schemas.microsoft.com/office/drawing/2014/main" id="{0C887C99-6E63-408D-BBA2-C74221559D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38" y="2923"/>
              <a:ext cx="52" cy="52"/>
            </a:xfrm>
            <a:prstGeom prst="ellipse">
              <a:avLst/>
            </a:prstGeom>
            <a:solidFill>
              <a:srgbClr val="9C8847"/>
            </a:solidFill>
            <a:ln w="31750">
              <a:solidFill>
                <a:srgbClr val="9C8847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35" name="Oval 791">
              <a:extLst>
                <a:ext uri="{FF2B5EF4-FFF2-40B4-BE49-F238E27FC236}">
                  <a16:creationId xmlns:a16="http://schemas.microsoft.com/office/drawing/2014/main" id="{7A0D31B0-120C-4BEE-9FF5-5C1CE5F0F5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2" y="2828"/>
              <a:ext cx="52" cy="52"/>
            </a:xfrm>
            <a:prstGeom prst="ellipse">
              <a:avLst/>
            </a:prstGeom>
            <a:solidFill>
              <a:srgbClr val="9C8847"/>
            </a:solidFill>
            <a:ln w="31750">
              <a:solidFill>
                <a:srgbClr val="9C8847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36" name="Oval 792">
              <a:extLst>
                <a:ext uri="{FF2B5EF4-FFF2-40B4-BE49-F238E27FC236}">
                  <a16:creationId xmlns:a16="http://schemas.microsoft.com/office/drawing/2014/main" id="{6D181432-7D0D-47D5-A85F-2932891E50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80" y="2940"/>
              <a:ext cx="52" cy="52"/>
            </a:xfrm>
            <a:prstGeom prst="ellipse">
              <a:avLst/>
            </a:prstGeom>
            <a:solidFill>
              <a:srgbClr val="9C8847"/>
            </a:solidFill>
            <a:ln w="31750">
              <a:solidFill>
                <a:srgbClr val="9C8847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37" name="Oval 793">
              <a:extLst>
                <a:ext uri="{FF2B5EF4-FFF2-40B4-BE49-F238E27FC236}">
                  <a16:creationId xmlns:a16="http://schemas.microsoft.com/office/drawing/2014/main" id="{FE13AC1A-5717-45C2-A28D-04378066BC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0" y="2768"/>
              <a:ext cx="52" cy="52"/>
            </a:xfrm>
            <a:prstGeom prst="ellipse">
              <a:avLst/>
            </a:prstGeom>
            <a:solidFill>
              <a:srgbClr val="9C8847"/>
            </a:solidFill>
            <a:ln w="31750">
              <a:solidFill>
                <a:srgbClr val="9C8847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38" name="Oval 794">
              <a:extLst>
                <a:ext uri="{FF2B5EF4-FFF2-40B4-BE49-F238E27FC236}">
                  <a16:creationId xmlns:a16="http://schemas.microsoft.com/office/drawing/2014/main" id="{691649E6-2D77-4EF0-A2C1-E7632C9A34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98" y="2719"/>
              <a:ext cx="52" cy="52"/>
            </a:xfrm>
            <a:prstGeom prst="ellipse">
              <a:avLst/>
            </a:prstGeom>
            <a:solidFill>
              <a:srgbClr val="9C8847"/>
            </a:solidFill>
            <a:ln w="31750">
              <a:solidFill>
                <a:srgbClr val="9C8847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39" name="Oval 795">
              <a:extLst>
                <a:ext uri="{FF2B5EF4-FFF2-40B4-BE49-F238E27FC236}">
                  <a16:creationId xmlns:a16="http://schemas.microsoft.com/office/drawing/2014/main" id="{5ADEF2C9-D38C-4749-A4DA-9F8A22EFBD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58" y="2794"/>
              <a:ext cx="52" cy="49"/>
            </a:xfrm>
            <a:prstGeom prst="ellipse">
              <a:avLst/>
            </a:prstGeom>
            <a:solidFill>
              <a:srgbClr val="9C8847"/>
            </a:solidFill>
            <a:ln w="31750">
              <a:solidFill>
                <a:srgbClr val="9C8847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40" name="Line 796">
              <a:extLst>
                <a:ext uri="{FF2B5EF4-FFF2-40B4-BE49-F238E27FC236}">
                  <a16:creationId xmlns:a16="http://schemas.microsoft.com/office/drawing/2014/main" id="{7C68EF5C-69EB-4DBB-982B-72A0C9F2109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104" y="775"/>
              <a:ext cx="0" cy="2828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41" name="Line 797">
              <a:extLst>
                <a:ext uri="{FF2B5EF4-FFF2-40B4-BE49-F238E27FC236}">
                  <a16:creationId xmlns:a16="http://schemas.microsoft.com/office/drawing/2014/main" id="{8C4AF9B3-F8B8-4154-B200-04EEBE7AB5E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044" y="3508"/>
              <a:ext cx="60" cy="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42" name="Rectangle 798">
              <a:extLst>
                <a:ext uri="{FF2B5EF4-FFF2-40B4-BE49-F238E27FC236}">
                  <a16:creationId xmlns:a16="http://schemas.microsoft.com/office/drawing/2014/main" id="{27D9501E-AF41-4BC0-BE0C-E7F624CF85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1" y="3421"/>
              <a:ext cx="311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&lt;-1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3143" name="Line 799">
              <a:extLst>
                <a:ext uri="{FF2B5EF4-FFF2-40B4-BE49-F238E27FC236}">
                  <a16:creationId xmlns:a16="http://schemas.microsoft.com/office/drawing/2014/main" id="{86E6D896-B0A4-4AAD-AECC-211AD1C5AC2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044" y="3131"/>
              <a:ext cx="60" cy="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44" name="Rectangle 800">
              <a:extLst>
                <a:ext uri="{FF2B5EF4-FFF2-40B4-BE49-F238E27FC236}">
                  <a16:creationId xmlns:a16="http://schemas.microsoft.com/office/drawing/2014/main" id="{17346565-C7BC-407F-8F22-3A04A04D81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5" y="3044"/>
              <a:ext cx="161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0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3145" name="Line 801">
              <a:extLst>
                <a:ext uri="{FF2B5EF4-FFF2-40B4-BE49-F238E27FC236}">
                  <a16:creationId xmlns:a16="http://schemas.microsoft.com/office/drawing/2014/main" id="{CE705E73-923A-4EBD-8346-55E84AA972E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044" y="2753"/>
              <a:ext cx="60" cy="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46" name="Rectangle 802">
              <a:extLst>
                <a:ext uri="{FF2B5EF4-FFF2-40B4-BE49-F238E27FC236}">
                  <a16:creationId xmlns:a16="http://schemas.microsoft.com/office/drawing/2014/main" id="{9E49F066-6079-48AF-9534-9D4CCE64E8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5" y="2667"/>
              <a:ext cx="161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1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3147" name="Line 803">
              <a:extLst>
                <a:ext uri="{FF2B5EF4-FFF2-40B4-BE49-F238E27FC236}">
                  <a16:creationId xmlns:a16="http://schemas.microsoft.com/office/drawing/2014/main" id="{F3411815-1B86-4321-9176-119084ABF36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044" y="2376"/>
              <a:ext cx="60" cy="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48" name="Rectangle 804">
              <a:extLst>
                <a:ext uri="{FF2B5EF4-FFF2-40B4-BE49-F238E27FC236}">
                  <a16:creationId xmlns:a16="http://schemas.microsoft.com/office/drawing/2014/main" id="{8D216857-0760-48CF-B4A4-B94485501E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5" y="2292"/>
              <a:ext cx="161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2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3149" name="Line 805">
              <a:extLst>
                <a:ext uri="{FF2B5EF4-FFF2-40B4-BE49-F238E27FC236}">
                  <a16:creationId xmlns:a16="http://schemas.microsoft.com/office/drawing/2014/main" id="{EA69628F-D888-4C0A-B6F0-87F54D3BB56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044" y="1999"/>
              <a:ext cx="60" cy="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50" name="Rectangle 806">
              <a:extLst>
                <a:ext uri="{FF2B5EF4-FFF2-40B4-BE49-F238E27FC236}">
                  <a16:creationId xmlns:a16="http://schemas.microsoft.com/office/drawing/2014/main" id="{3FEC0D83-587D-45A0-A872-FBE31B2F3C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5" y="1915"/>
              <a:ext cx="161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3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3151" name="Line 807">
              <a:extLst>
                <a:ext uri="{FF2B5EF4-FFF2-40B4-BE49-F238E27FC236}">
                  <a16:creationId xmlns:a16="http://schemas.microsoft.com/office/drawing/2014/main" id="{DB01ED59-37A0-4AE4-B55B-DCC6613C109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044" y="1621"/>
              <a:ext cx="60" cy="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52" name="Rectangle 808">
              <a:extLst>
                <a:ext uri="{FF2B5EF4-FFF2-40B4-BE49-F238E27FC236}">
                  <a16:creationId xmlns:a16="http://schemas.microsoft.com/office/drawing/2014/main" id="{882BBA51-EC03-4683-A3DD-6C4A654F1B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5" y="1538"/>
              <a:ext cx="161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4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3153" name="Line 809">
              <a:extLst>
                <a:ext uri="{FF2B5EF4-FFF2-40B4-BE49-F238E27FC236}">
                  <a16:creationId xmlns:a16="http://schemas.microsoft.com/office/drawing/2014/main" id="{7F06A37D-7C87-4523-8AC9-96AEFAF3DD0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044" y="1244"/>
              <a:ext cx="60" cy="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54" name="Rectangle 810">
              <a:extLst>
                <a:ext uri="{FF2B5EF4-FFF2-40B4-BE49-F238E27FC236}">
                  <a16:creationId xmlns:a16="http://schemas.microsoft.com/office/drawing/2014/main" id="{50F87EC5-A909-4482-82B5-B1E07CE164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3" y="1161"/>
              <a:ext cx="256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&gt;5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3155" name="Line 811">
              <a:extLst>
                <a:ext uri="{FF2B5EF4-FFF2-40B4-BE49-F238E27FC236}">
                  <a16:creationId xmlns:a16="http://schemas.microsoft.com/office/drawing/2014/main" id="{54805864-D364-43F9-B996-0CC4F6F476A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044" y="870"/>
              <a:ext cx="60" cy="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57" name="Rectangle 813">
              <a:extLst>
                <a:ext uri="{FF2B5EF4-FFF2-40B4-BE49-F238E27FC236}">
                  <a16:creationId xmlns:a16="http://schemas.microsoft.com/office/drawing/2014/main" id="{F9D61AB2-7868-4AE7-821D-DDB66AC003BA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330" y="2039"/>
              <a:ext cx="518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MVPF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3158" name="Line 814">
              <a:extLst>
                <a:ext uri="{FF2B5EF4-FFF2-40B4-BE49-F238E27FC236}">
                  <a16:creationId xmlns:a16="http://schemas.microsoft.com/office/drawing/2014/main" id="{91A96DF0-2F1F-44C8-9A22-C00801FD63A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04" y="3603"/>
              <a:ext cx="6103" cy="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59" name="Line 815">
              <a:extLst>
                <a:ext uri="{FF2B5EF4-FFF2-40B4-BE49-F238E27FC236}">
                  <a16:creationId xmlns:a16="http://schemas.microsoft.com/office/drawing/2014/main" id="{960D3860-932C-4C02-A172-A1D40345387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99" y="3603"/>
              <a:ext cx="0" cy="57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60" name="Rectangle 816">
              <a:extLst>
                <a:ext uri="{FF2B5EF4-FFF2-40B4-BE49-F238E27FC236}">
                  <a16:creationId xmlns:a16="http://schemas.microsoft.com/office/drawing/2014/main" id="{27C9F151-A560-451A-BA61-88BEC3DADF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3" y="3692"/>
              <a:ext cx="161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0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3161" name="Line 817">
              <a:extLst>
                <a:ext uri="{FF2B5EF4-FFF2-40B4-BE49-F238E27FC236}">
                  <a16:creationId xmlns:a16="http://schemas.microsoft.com/office/drawing/2014/main" id="{1DD9A5C6-5101-4008-A0B3-420F7EE634A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676" y="3603"/>
              <a:ext cx="0" cy="57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62" name="Rectangle 818">
              <a:extLst>
                <a:ext uri="{FF2B5EF4-FFF2-40B4-BE49-F238E27FC236}">
                  <a16:creationId xmlns:a16="http://schemas.microsoft.com/office/drawing/2014/main" id="{725C4BEA-E0C2-4941-9161-68C0554AA0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87" y="3692"/>
              <a:ext cx="251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20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</p:grpSp>
      <p:sp>
        <p:nvSpPr>
          <p:cNvPr id="2955" name="Line 820">
            <a:extLst>
              <a:ext uri="{FF2B5EF4-FFF2-40B4-BE49-F238E27FC236}">
                <a16:creationId xmlns:a16="http://schemas.microsoft.com/office/drawing/2014/main" id="{BE573A58-8D38-4087-A83D-F00EC7703EAE}"/>
              </a:ext>
            </a:extLst>
          </p:cNvPr>
          <p:cNvSpPr>
            <a:spLocks noChangeShapeType="1"/>
          </p:cNvSpPr>
          <p:nvPr/>
        </p:nvSpPr>
        <p:spPr bwMode="auto">
          <a:xfrm>
            <a:off x="6594476" y="5719763"/>
            <a:ext cx="0" cy="90488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56" name="Rectangle 821">
            <a:extLst>
              <a:ext uri="{FF2B5EF4-FFF2-40B4-BE49-F238E27FC236}">
                <a16:creationId xmlns:a16="http://schemas.microsoft.com/office/drawing/2014/main" id="{667C6424-3154-40A9-8A65-908B7B478D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53188" y="5861050"/>
            <a:ext cx="398463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40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957" name="Line 822">
            <a:extLst>
              <a:ext uri="{FF2B5EF4-FFF2-40B4-BE49-F238E27FC236}">
                <a16:creationId xmlns:a16="http://schemas.microsoft.com/office/drawing/2014/main" id="{3D1FB9E6-BCFC-434D-B52A-4E4FF6E5F977}"/>
              </a:ext>
            </a:extLst>
          </p:cNvPr>
          <p:cNvSpPr>
            <a:spLocks noChangeShapeType="1"/>
          </p:cNvSpPr>
          <p:nvPr/>
        </p:nvSpPr>
        <p:spPr bwMode="auto">
          <a:xfrm>
            <a:off x="8943976" y="5719763"/>
            <a:ext cx="0" cy="90488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58" name="Rectangle 823">
            <a:extLst>
              <a:ext uri="{FF2B5EF4-FFF2-40B4-BE49-F238E27FC236}">
                <a16:creationId xmlns:a16="http://schemas.microsoft.com/office/drawing/2014/main" id="{F0CC44F5-688F-461A-80FF-DD45512D98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802688" y="5861050"/>
            <a:ext cx="398463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60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959" name="Line 824">
            <a:extLst>
              <a:ext uri="{FF2B5EF4-FFF2-40B4-BE49-F238E27FC236}">
                <a16:creationId xmlns:a16="http://schemas.microsoft.com/office/drawing/2014/main" id="{457A0692-0461-4CDF-B2BA-8EFDB068B790}"/>
              </a:ext>
            </a:extLst>
          </p:cNvPr>
          <p:cNvSpPr>
            <a:spLocks noChangeShapeType="1"/>
          </p:cNvSpPr>
          <p:nvPr/>
        </p:nvSpPr>
        <p:spPr bwMode="auto">
          <a:xfrm>
            <a:off x="11290301" y="5719763"/>
            <a:ext cx="0" cy="90488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60" name="Rectangle 825">
            <a:extLst>
              <a:ext uri="{FF2B5EF4-FFF2-40B4-BE49-F238E27FC236}">
                <a16:creationId xmlns:a16="http://schemas.microsoft.com/office/drawing/2014/main" id="{62991D6A-0DE4-4A60-A6CA-F081324BB0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147426" y="5861050"/>
            <a:ext cx="398463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80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961" name="Rectangle 826">
            <a:extLst>
              <a:ext uri="{FF2B5EF4-FFF2-40B4-BE49-F238E27FC236}">
                <a16:creationId xmlns:a16="http://schemas.microsoft.com/office/drawing/2014/main" id="{79E9729A-EE10-4FD0-B154-72707CD448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78463" y="6175375"/>
            <a:ext cx="2400300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Age of Beneficiaries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962" name="Rectangle 827">
            <a:extLst>
              <a:ext uri="{FF2B5EF4-FFF2-40B4-BE49-F238E27FC236}">
                <a16:creationId xmlns:a16="http://schemas.microsoft.com/office/drawing/2014/main" id="{126EF34D-14A2-4ADC-BA5D-01B1E195D23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02401" y="444500"/>
            <a:ext cx="484188" cy="904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5300" b="0" i="0" u="none" strike="noStrike" cap="none" normalizeH="0" baseline="0">
                <a:ln>
                  <a:noFill/>
                </a:ln>
                <a:solidFill>
                  <a:srgbClr val="1E2D53"/>
                </a:solidFill>
                <a:effectLst/>
                <a:latin typeface="Arial" panose="020B0604020202020204" pitchFamily="34" charset="0"/>
              </a:rPr>
              <a:t> 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7" name="Rectangle 414">
            <a:extLst>
              <a:ext uri="{FF2B5EF4-FFF2-40B4-BE49-F238E27FC236}">
                <a16:creationId xmlns:a16="http://schemas.microsoft.com/office/drawing/2014/main" id="{C9FFD1F6-1279-4491-8231-2FA151140F2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02401" y="444500"/>
            <a:ext cx="484188" cy="904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5300" b="0" i="0" u="none" strike="noStrike" cap="none" normalizeH="0" baseline="0">
                <a:ln>
                  <a:noFill/>
                </a:ln>
                <a:solidFill>
                  <a:srgbClr val="1E2D53"/>
                </a:solidFill>
                <a:effectLst/>
                <a:latin typeface="Arial" panose="020B0604020202020204" pitchFamily="34" charset="0"/>
              </a:rPr>
              <a:t> 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412" name="Rectangle 134">
            <a:extLst>
              <a:ext uri="{FF2B5EF4-FFF2-40B4-BE49-F238E27FC236}">
                <a16:creationId xmlns:a16="http://schemas.microsoft.com/office/drawing/2014/main" id="{2FFC72A9-30D9-6048-B723-7CDA413E81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0520" y="95828"/>
            <a:ext cx="11250591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>
              <a:defRPr/>
            </a:pPr>
            <a:r>
              <a:rPr lang="en-US" sz="2400" b="1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Direct Investments in Children Historically Had Highest MVPFs</a:t>
            </a:r>
            <a:endParaRPr lang="en-US" sz="2400" dirty="0">
              <a:solidFill>
                <a:srgbClr val="00206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>
              <a:defRPr/>
            </a:pPr>
            <a:r>
              <a:rPr lang="en-US" sz="2400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With 95% Confidence Intervals</a:t>
            </a:r>
          </a:p>
        </p:txBody>
      </p:sp>
      <p:grpSp>
        <p:nvGrpSpPr>
          <p:cNvPr id="868" name="Group 867">
            <a:extLst>
              <a:ext uri="{FF2B5EF4-FFF2-40B4-BE49-F238E27FC236}">
                <a16:creationId xmlns:a16="http://schemas.microsoft.com/office/drawing/2014/main" id="{60FC5D23-279F-47DB-BA08-A418D0EE96C1}"/>
              </a:ext>
            </a:extLst>
          </p:cNvPr>
          <p:cNvGrpSpPr/>
          <p:nvPr/>
        </p:nvGrpSpPr>
        <p:grpSpPr>
          <a:xfrm>
            <a:off x="1398052" y="1174749"/>
            <a:ext cx="599024" cy="616982"/>
            <a:chOff x="1398052" y="1174749"/>
            <a:chExt cx="599024" cy="616982"/>
          </a:xfrm>
        </p:grpSpPr>
        <p:sp>
          <p:nvSpPr>
            <p:cNvPr id="869" name="Rectangle 868">
              <a:extLst>
                <a:ext uri="{FF2B5EF4-FFF2-40B4-BE49-F238E27FC236}">
                  <a16:creationId xmlns:a16="http://schemas.microsoft.com/office/drawing/2014/main" id="{67213B4F-27B1-4D86-B906-1FF2F331937C}"/>
                </a:ext>
              </a:extLst>
            </p:cNvPr>
            <p:cNvSpPr/>
            <p:nvPr/>
          </p:nvSpPr>
          <p:spPr>
            <a:xfrm>
              <a:off x="1468438" y="1508125"/>
              <a:ext cx="528638" cy="283606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grpSp>
          <p:nvGrpSpPr>
            <p:cNvPr id="870" name="Group 869">
              <a:extLst>
                <a:ext uri="{FF2B5EF4-FFF2-40B4-BE49-F238E27FC236}">
                  <a16:creationId xmlns:a16="http://schemas.microsoft.com/office/drawing/2014/main" id="{AF4BFB18-6968-4040-B499-5227E5529E34}"/>
                </a:ext>
              </a:extLst>
            </p:cNvPr>
            <p:cNvGrpSpPr/>
            <p:nvPr/>
          </p:nvGrpSpPr>
          <p:grpSpPr>
            <a:xfrm>
              <a:off x="1674813" y="1573079"/>
              <a:ext cx="166687" cy="149224"/>
              <a:chOff x="1462882" y="1471634"/>
              <a:chExt cx="166687" cy="149224"/>
            </a:xfrm>
          </p:grpSpPr>
          <p:cxnSp>
            <p:nvCxnSpPr>
              <p:cNvPr id="872" name="Straight Connector 871">
                <a:extLst>
                  <a:ext uri="{FF2B5EF4-FFF2-40B4-BE49-F238E27FC236}">
                    <a16:creationId xmlns:a16="http://schemas.microsoft.com/office/drawing/2014/main" id="{3505B974-4783-4FC6-BCAB-EF9A8395252D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546225" y="1512888"/>
                <a:ext cx="0" cy="60326"/>
              </a:xfrm>
              <a:prstGeom prst="line">
                <a:avLst/>
              </a:prstGeom>
              <a:ln w="3810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73" name="Straight Connector 872">
                <a:extLst>
                  <a:ext uri="{FF2B5EF4-FFF2-40B4-BE49-F238E27FC236}">
                    <a16:creationId xmlns:a16="http://schemas.microsoft.com/office/drawing/2014/main" id="{657A53C1-C549-4EED-9A0A-607440D5C19F}"/>
                  </a:ext>
                </a:extLst>
              </p:cNvPr>
              <p:cNvCxnSpPr/>
              <p:nvPr/>
            </p:nvCxnSpPr>
            <p:spPr>
              <a:xfrm flipV="1">
                <a:off x="1462882" y="1471634"/>
                <a:ext cx="166687" cy="83364"/>
              </a:xfrm>
              <a:prstGeom prst="line">
                <a:avLst/>
              </a:prstGeom>
              <a:ln w="19050">
                <a:solidFill>
                  <a:srgbClr val="80808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74" name="Straight Connector 873">
                <a:extLst>
                  <a:ext uri="{FF2B5EF4-FFF2-40B4-BE49-F238E27FC236}">
                    <a16:creationId xmlns:a16="http://schemas.microsoft.com/office/drawing/2014/main" id="{9357161A-E0F6-46AC-9251-C70FF7169AFA}"/>
                  </a:ext>
                </a:extLst>
              </p:cNvPr>
              <p:cNvCxnSpPr/>
              <p:nvPr/>
            </p:nvCxnSpPr>
            <p:spPr>
              <a:xfrm flipV="1">
                <a:off x="1462882" y="1537494"/>
                <a:ext cx="166687" cy="83364"/>
              </a:xfrm>
              <a:prstGeom prst="line">
                <a:avLst/>
              </a:prstGeom>
              <a:ln w="19050">
                <a:solidFill>
                  <a:srgbClr val="80808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871" name="Rectangle 176">
              <a:extLst>
                <a:ext uri="{FF2B5EF4-FFF2-40B4-BE49-F238E27FC236}">
                  <a16:creationId xmlns:a16="http://schemas.microsoft.com/office/drawing/2014/main" id="{BC45F57D-C7DB-42B5-B834-5D3804963C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98052" y="1174749"/>
              <a:ext cx="219612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80808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+mn-cs"/>
                </a:rPr>
                <a:t>∞</a:t>
              </a: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80808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</p:grpSp>
      <p:grpSp>
        <p:nvGrpSpPr>
          <p:cNvPr id="453" name="Group 452">
            <a:extLst>
              <a:ext uri="{FF2B5EF4-FFF2-40B4-BE49-F238E27FC236}">
                <a16:creationId xmlns:a16="http://schemas.microsoft.com/office/drawing/2014/main" id="{61F3821F-E6E0-45D6-B6BF-F0E1B167ABA6}"/>
              </a:ext>
            </a:extLst>
          </p:cNvPr>
          <p:cNvGrpSpPr/>
          <p:nvPr/>
        </p:nvGrpSpPr>
        <p:grpSpPr>
          <a:xfrm>
            <a:off x="10535317" y="28140"/>
            <a:ext cx="1556863" cy="3259572"/>
            <a:chOff x="7586394" y="0"/>
            <a:chExt cx="1556863" cy="3259572"/>
          </a:xfrm>
        </p:grpSpPr>
        <p:sp>
          <p:nvSpPr>
            <p:cNvPr id="454" name="Rectangle 453">
              <a:extLst>
                <a:ext uri="{FF2B5EF4-FFF2-40B4-BE49-F238E27FC236}">
                  <a16:creationId xmlns:a16="http://schemas.microsoft.com/office/drawing/2014/main" id="{A21FD5C2-D092-4012-A8BE-663A0B33D41A}"/>
                </a:ext>
              </a:extLst>
            </p:cNvPr>
            <p:cNvSpPr/>
            <p:nvPr/>
          </p:nvSpPr>
          <p:spPr>
            <a:xfrm>
              <a:off x="7586394" y="0"/>
              <a:ext cx="1556863" cy="3259572"/>
            </a:xfrm>
            <a:prstGeom prst="rect">
              <a:avLst/>
            </a:prstGeom>
            <a:solidFill>
              <a:sysClr val="window" lastClr="FFFFFF"/>
            </a:solidFill>
            <a:ln w="12700" cap="flat" cmpd="sng" algn="ctr">
              <a:solidFill>
                <a:sysClr val="window" lastClr="FFFFFF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80808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455" name="Group 454">
              <a:extLst>
                <a:ext uri="{FF2B5EF4-FFF2-40B4-BE49-F238E27FC236}">
                  <a16:creationId xmlns:a16="http://schemas.microsoft.com/office/drawing/2014/main" id="{CA2F125A-30AA-423A-8EAB-AC6419B158D1}"/>
                </a:ext>
              </a:extLst>
            </p:cNvPr>
            <p:cNvGrpSpPr/>
            <p:nvPr/>
          </p:nvGrpSpPr>
          <p:grpSpPr>
            <a:xfrm>
              <a:off x="8932632" y="81907"/>
              <a:ext cx="100013" cy="3092451"/>
              <a:chOff x="7856490" y="119972"/>
              <a:chExt cx="100013" cy="3092451"/>
            </a:xfrm>
          </p:grpSpPr>
          <p:sp>
            <p:nvSpPr>
              <p:cNvPr id="472" name="Oval 239">
                <a:extLst>
                  <a:ext uri="{FF2B5EF4-FFF2-40B4-BE49-F238E27FC236}">
                    <a16:creationId xmlns:a16="http://schemas.microsoft.com/office/drawing/2014/main" id="{78BB795E-5FE8-41DF-A93F-66CD9715FB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56490" y="119972"/>
                <a:ext cx="100013" cy="93663"/>
              </a:xfrm>
              <a:prstGeom prst="ellipse">
                <a:avLst/>
              </a:prstGeom>
              <a:solidFill>
                <a:srgbClr val="6E8E84"/>
              </a:solidFill>
              <a:ln w="22225">
                <a:solidFill>
                  <a:srgbClr val="6E8E84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80808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73" name="Oval 240">
                <a:extLst>
                  <a:ext uri="{FF2B5EF4-FFF2-40B4-BE49-F238E27FC236}">
                    <a16:creationId xmlns:a16="http://schemas.microsoft.com/office/drawing/2014/main" id="{6CDC653D-6E70-4D3A-AA80-1293D770A0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56490" y="346985"/>
                <a:ext cx="100013" cy="100013"/>
              </a:xfrm>
              <a:prstGeom prst="ellipse">
                <a:avLst/>
              </a:prstGeom>
              <a:solidFill>
                <a:srgbClr val="90353B"/>
              </a:solidFill>
              <a:ln w="22225">
                <a:solidFill>
                  <a:srgbClr val="90353B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80808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74" name="Oval 241">
                <a:extLst>
                  <a:ext uri="{FF2B5EF4-FFF2-40B4-BE49-F238E27FC236}">
                    <a16:creationId xmlns:a16="http://schemas.microsoft.com/office/drawing/2014/main" id="{FE6DDB74-D472-4C5A-B693-21D798355B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56490" y="578760"/>
                <a:ext cx="100013" cy="95250"/>
              </a:xfrm>
              <a:prstGeom prst="ellipse">
                <a:avLst/>
              </a:prstGeom>
              <a:solidFill>
                <a:srgbClr val="55752F"/>
              </a:solidFill>
              <a:ln w="22225">
                <a:solidFill>
                  <a:srgbClr val="55752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80808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75" name="Oval 242">
                <a:extLst>
                  <a:ext uri="{FF2B5EF4-FFF2-40B4-BE49-F238E27FC236}">
                    <a16:creationId xmlns:a16="http://schemas.microsoft.com/office/drawing/2014/main" id="{F1424A23-E6C1-489D-8E62-8E0C542B35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56490" y="812122"/>
                <a:ext cx="100013" cy="93663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80808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76" name="Oval 243">
                <a:extLst>
                  <a:ext uri="{FF2B5EF4-FFF2-40B4-BE49-F238E27FC236}">
                    <a16:creationId xmlns:a16="http://schemas.microsoft.com/office/drawing/2014/main" id="{554D68A0-3BD7-4088-A794-327BBFE042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56490" y="1039135"/>
                <a:ext cx="100013" cy="100013"/>
              </a:xfrm>
              <a:prstGeom prst="ellipse">
                <a:avLst/>
              </a:prstGeom>
              <a:solidFill>
                <a:srgbClr val="C10534"/>
              </a:solidFill>
              <a:ln w="22225">
                <a:solidFill>
                  <a:srgbClr val="C10534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80808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78" name="Oval 244">
                <a:extLst>
                  <a:ext uri="{FF2B5EF4-FFF2-40B4-BE49-F238E27FC236}">
                    <a16:creationId xmlns:a16="http://schemas.microsoft.com/office/drawing/2014/main" id="{82FDBF81-A4D7-439C-9650-58E9A29AC7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56490" y="1272497"/>
                <a:ext cx="100013" cy="93663"/>
              </a:xfrm>
              <a:prstGeom prst="ellipse">
                <a:avLst/>
              </a:prstGeom>
              <a:solidFill>
                <a:srgbClr val="938DD2"/>
              </a:solidFill>
              <a:ln w="22225">
                <a:solidFill>
                  <a:srgbClr val="938DD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80808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79" name="Oval 245">
                <a:extLst>
                  <a:ext uri="{FF2B5EF4-FFF2-40B4-BE49-F238E27FC236}">
                    <a16:creationId xmlns:a16="http://schemas.microsoft.com/office/drawing/2014/main" id="{98EA38F0-3DDF-49EF-8283-810FBCB64C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56490" y="1499510"/>
                <a:ext cx="100013" cy="100013"/>
              </a:xfrm>
              <a:prstGeom prst="ellipse">
                <a:avLst/>
              </a:prstGeom>
              <a:solidFill>
                <a:srgbClr val="CAC27E"/>
              </a:solidFill>
              <a:ln w="22225">
                <a:solidFill>
                  <a:srgbClr val="CAC27E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80808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80" name="Oval 246">
                <a:extLst>
                  <a:ext uri="{FF2B5EF4-FFF2-40B4-BE49-F238E27FC236}">
                    <a16:creationId xmlns:a16="http://schemas.microsoft.com/office/drawing/2014/main" id="{1C76C02D-A560-43A8-B9D2-4E0EF5EC81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56490" y="1732872"/>
                <a:ext cx="100013" cy="98425"/>
              </a:xfrm>
              <a:prstGeom prst="ellipse">
                <a:avLst/>
              </a:prstGeom>
              <a:solidFill>
                <a:srgbClr val="7B92A8"/>
              </a:solidFill>
              <a:ln w="22225">
                <a:solidFill>
                  <a:srgbClr val="7B92A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80808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81" name="Oval 247">
                <a:extLst>
                  <a:ext uri="{FF2B5EF4-FFF2-40B4-BE49-F238E27FC236}">
                    <a16:creationId xmlns:a16="http://schemas.microsoft.com/office/drawing/2014/main" id="{EEE6A9BD-0CD6-4E5C-9BF0-C87B600CBA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56490" y="1964647"/>
                <a:ext cx="100013" cy="95250"/>
              </a:xfrm>
              <a:prstGeom prst="ellipse">
                <a:avLst/>
              </a:prstGeom>
              <a:solidFill>
                <a:srgbClr val="2D6D66"/>
              </a:solidFill>
              <a:ln w="22225">
                <a:solidFill>
                  <a:srgbClr val="2D6D6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80808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82" name="Oval 248">
                <a:extLst>
                  <a:ext uri="{FF2B5EF4-FFF2-40B4-BE49-F238E27FC236}">
                    <a16:creationId xmlns:a16="http://schemas.microsoft.com/office/drawing/2014/main" id="{94DB700D-235A-4F70-B8D1-FD881AFAD4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56490" y="2191660"/>
                <a:ext cx="100013" cy="100013"/>
              </a:xfrm>
              <a:prstGeom prst="ellipse">
                <a:avLst/>
              </a:prstGeom>
              <a:solidFill>
                <a:srgbClr val="A0522D"/>
              </a:solidFill>
              <a:ln w="22225">
                <a:solidFill>
                  <a:srgbClr val="A0522D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80808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83" name="Oval 249">
                <a:extLst>
                  <a:ext uri="{FF2B5EF4-FFF2-40B4-BE49-F238E27FC236}">
                    <a16:creationId xmlns:a16="http://schemas.microsoft.com/office/drawing/2014/main" id="{E537A8D7-DB0E-4981-8F30-5186C9AD45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56490" y="2425022"/>
                <a:ext cx="100013" cy="93663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80808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84" name="Oval 250">
                <a:extLst>
                  <a:ext uri="{FF2B5EF4-FFF2-40B4-BE49-F238E27FC236}">
                    <a16:creationId xmlns:a16="http://schemas.microsoft.com/office/drawing/2014/main" id="{E6B34626-49CB-400E-B34F-1AD83D2899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56490" y="2658385"/>
                <a:ext cx="100013" cy="93663"/>
              </a:xfrm>
              <a:prstGeom prst="ellipse">
                <a:avLst/>
              </a:prstGeom>
              <a:solidFill>
                <a:srgbClr val="FFD200"/>
              </a:solidFill>
              <a:ln w="22225">
                <a:solidFill>
                  <a:srgbClr val="FFD2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80808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85" name="Oval 251">
                <a:extLst>
                  <a:ext uri="{FF2B5EF4-FFF2-40B4-BE49-F238E27FC236}">
                    <a16:creationId xmlns:a16="http://schemas.microsoft.com/office/drawing/2014/main" id="{F3A38DED-6523-4420-9588-0CEBC86119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56490" y="2885397"/>
                <a:ext cx="100013" cy="100013"/>
              </a:xfrm>
              <a:prstGeom prst="ellipse">
                <a:avLst/>
              </a:prstGeom>
              <a:solidFill>
                <a:srgbClr val="BFA19C"/>
              </a:solidFill>
              <a:ln w="22225">
                <a:solidFill>
                  <a:srgbClr val="BFA19C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80808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86" name="Oval 252">
                <a:extLst>
                  <a:ext uri="{FF2B5EF4-FFF2-40B4-BE49-F238E27FC236}">
                    <a16:creationId xmlns:a16="http://schemas.microsoft.com/office/drawing/2014/main" id="{2D1D56BB-1617-4D9B-9300-AC352DE093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56490" y="3118760"/>
                <a:ext cx="100013" cy="93663"/>
              </a:xfrm>
              <a:prstGeom prst="ellipse">
                <a:avLst/>
              </a:prstGeom>
              <a:solidFill>
                <a:srgbClr val="9C8847"/>
              </a:solidFill>
              <a:ln w="22225">
                <a:solidFill>
                  <a:srgbClr val="9C8847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808080"/>
                  </a:solidFill>
                  <a:effectLst/>
                  <a:uLnTx/>
                  <a:uFillTx/>
                </a:endParaRPr>
              </a:p>
            </p:txBody>
          </p:sp>
        </p:grpSp>
        <p:grpSp>
          <p:nvGrpSpPr>
            <p:cNvPr id="457" name="Group 456">
              <a:extLst>
                <a:ext uri="{FF2B5EF4-FFF2-40B4-BE49-F238E27FC236}">
                  <a16:creationId xmlns:a16="http://schemas.microsoft.com/office/drawing/2014/main" id="{28FF930D-1919-4198-9F0A-FA8F2DAC46E5}"/>
                </a:ext>
              </a:extLst>
            </p:cNvPr>
            <p:cNvGrpSpPr/>
            <p:nvPr/>
          </p:nvGrpSpPr>
          <p:grpSpPr>
            <a:xfrm>
              <a:off x="7659869" y="33792"/>
              <a:ext cx="1202253" cy="3174414"/>
              <a:chOff x="7906496" y="91397"/>
              <a:chExt cx="1202253" cy="3174414"/>
            </a:xfrm>
          </p:grpSpPr>
          <p:sp>
            <p:nvSpPr>
              <p:cNvPr id="458" name="Rectangle 253">
                <a:extLst>
                  <a:ext uri="{FF2B5EF4-FFF2-40B4-BE49-F238E27FC236}">
                    <a16:creationId xmlns:a16="http://schemas.microsoft.com/office/drawing/2014/main" id="{09B8E2E8-82D4-40DF-A31D-9F6FFE22CD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097253" y="91397"/>
                <a:ext cx="963405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808080"/>
                    </a:solidFill>
                    <a:effectLst/>
                    <a:uLnTx/>
                    <a:uFillTx/>
                    <a:latin typeface="Arial" panose="020B0604020202020204" pitchFamily="34" charset="0"/>
                  </a:rPr>
                  <a:t>Cash Transfers</a:t>
                </a:r>
                <a:endParaRPr kumimoji="0" lang="en-US" alt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808080"/>
                  </a:solidFill>
                  <a:effectLst/>
                  <a:uLnTx/>
                  <a:uFillTx/>
                  <a:latin typeface="Arial" panose="020B0604020202020204" pitchFamily="34" charset="0"/>
                </a:endParaRPr>
              </a:p>
            </p:txBody>
          </p:sp>
          <p:sp>
            <p:nvSpPr>
              <p:cNvPr id="459" name="Rectangle 254">
                <a:extLst>
                  <a:ext uri="{FF2B5EF4-FFF2-40B4-BE49-F238E27FC236}">
                    <a16:creationId xmlns:a16="http://schemas.microsoft.com/office/drawing/2014/main" id="{529D914E-3922-4063-A0F3-26CF1C604A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070002" y="324760"/>
                <a:ext cx="990656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808080"/>
                    </a:solidFill>
                    <a:effectLst/>
                    <a:uLnTx/>
                    <a:uFillTx/>
                    <a:latin typeface="Arial" panose="020B0604020202020204" pitchFamily="34" charset="0"/>
                  </a:rPr>
                  <a:t>Child Education</a:t>
                </a:r>
                <a:endParaRPr kumimoji="0" lang="en-US" alt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808080"/>
                  </a:solidFill>
                  <a:effectLst/>
                  <a:uLnTx/>
                  <a:uFillTx/>
                  <a:latin typeface="Arial" panose="020B0604020202020204" pitchFamily="34" charset="0"/>
                </a:endParaRPr>
              </a:p>
            </p:txBody>
          </p:sp>
          <p:sp>
            <p:nvSpPr>
              <p:cNvPr id="460" name="Rectangle 255">
                <a:extLst>
                  <a:ext uri="{FF2B5EF4-FFF2-40B4-BE49-F238E27FC236}">
                    <a16:creationId xmlns:a16="http://schemas.microsoft.com/office/drawing/2014/main" id="{7DEA95AF-081B-43C2-B851-674B066FEC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219081" y="556535"/>
                <a:ext cx="841577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808080"/>
                    </a:solidFill>
                    <a:effectLst/>
                    <a:uLnTx/>
                    <a:uFillTx/>
                    <a:latin typeface="Arial" panose="020B0604020202020204" pitchFamily="34" charset="0"/>
                  </a:rPr>
                  <a:t>College Adult</a:t>
                </a: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808080"/>
                  </a:solidFill>
                  <a:effectLst/>
                  <a:uLnTx/>
                  <a:uFillTx/>
                  <a:latin typeface="Arial" panose="020B0604020202020204" pitchFamily="34" charset="0"/>
                </a:endParaRPr>
              </a:p>
            </p:txBody>
          </p:sp>
          <p:sp>
            <p:nvSpPr>
              <p:cNvPr id="461" name="Rectangle 256">
                <a:extLst>
                  <a:ext uri="{FF2B5EF4-FFF2-40B4-BE49-F238E27FC236}">
                    <a16:creationId xmlns:a16="http://schemas.microsoft.com/office/drawing/2014/main" id="{60DE6EA2-4D0A-48C2-9025-F99A471309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265569" y="785135"/>
                <a:ext cx="843180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808080"/>
                    </a:solidFill>
                    <a:effectLst/>
                    <a:uLnTx/>
                    <a:uFillTx/>
                    <a:latin typeface="Arial" panose="020B0604020202020204" pitchFamily="34" charset="0"/>
                  </a:rPr>
                  <a:t>College Child</a:t>
                </a: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808080"/>
                  </a:solidFill>
                  <a:effectLst/>
                  <a:uLnTx/>
                  <a:uFillTx/>
                  <a:latin typeface="Arial" panose="020B0604020202020204" pitchFamily="34" charset="0"/>
                </a:endParaRPr>
              </a:p>
            </p:txBody>
          </p:sp>
          <p:sp>
            <p:nvSpPr>
              <p:cNvPr id="462" name="Rectangle 257">
                <a:extLst>
                  <a:ext uri="{FF2B5EF4-FFF2-40B4-BE49-F238E27FC236}">
                    <a16:creationId xmlns:a16="http://schemas.microsoft.com/office/drawing/2014/main" id="{DD0CB7FD-145F-47C6-8A5E-15230A71AA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261854" y="1016910"/>
                <a:ext cx="831959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808080"/>
                    </a:solidFill>
                    <a:effectLst/>
                    <a:uLnTx/>
                    <a:uFillTx/>
                    <a:latin typeface="Arial" panose="020B0604020202020204" pitchFamily="34" charset="0"/>
                  </a:rPr>
                  <a:t>Disability Ins.</a:t>
                </a: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808080"/>
                  </a:solidFill>
                  <a:effectLst/>
                  <a:uLnTx/>
                  <a:uFillTx/>
                  <a:latin typeface="Arial" panose="020B0604020202020204" pitchFamily="34" charset="0"/>
                </a:endParaRPr>
              </a:p>
            </p:txBody>
          </p:sp>
          <p:sp>
            <p:nvSpPr>
              <p:cNvPr id="463" name="Rectangle 258">
                <a:extLst>
                  <a:ext uri="{FF2B5EF4-FFF2-40B4-BE49-F238E27FC236}">
                    <a16:creationId xmlns:a16="http://schemas.microsoft.com/office/drawing/2014/main" id="{A1D29E93-0917-4AA6-BA0F-FCED6EDD28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291217" y="1250272"/>
                <a:ext cx="769441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808080"/>
                    </a:solidFill>
                    <a:effectLst/>
                    <a:uLnTx/>
                    <a:uFillTx/>
                    <a:latin typeface="Arial" panose="020B0604020202020204" pitchFamily="34" charset="0"/>
                  </a:rPr>
                  <a:t>Health Adult</a:t>
                </a: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808080"/>
                  </a:solidFill>
                  <a:effectLst/>
                  <a:uLnTx/>
                  <a:uFillTx/>
                  <a:latin typeface="Arial" panose="020B0604020202020204" pitchFamily="34" charset="0"/>
                </a:endParaRPr>
              </a:p>
            </p:txBody>
          </p:sp>
          <p:sp>
            <p:nvSpPr>
              <p:cNvPr id="464" name="Rectangle 259">
                <a:extLst>
                  <a:ext uri="{FF2B5EF4-FFF2-40B4-BE49-F238E27FC236}">
                    <a16:creationId xmlns:a16="http://schemas.microsoft.com/office/drawing/2014/main" id="{19C20FDE-C3FB-429C-8B81-CCF87709BB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289613" y="1477285"/>
                <a:ext cx="771045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808080"/>
                    </a:solidFill>
                    <a:effectLst/>
                    <a:uLnTx/>
                    <a:uFillTx/>
                    <a:latin typeface="Arial" panose="020B0604020202020204" pitchFamily="34" charset="0"/>
                  </a:rPr>
                  <a:t>Health Child</a:t>
                </a:r>
                <a:endParaRPr kumimoji="0" lang="en-US" alt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808080"/>
                  </a:solidFill>
                  <a:effectLst/>
                  <a:uLnTx/>
                  <a:uFillTx/>
                  <a:latin typeface="Arial" panose="020B0604020202020204" pitchFamily="34" charset="0"/>
                </a:endParaRPr>
              </a:p>
            </p:txBody>
          </p:sp>
          <p:sp>
            <p:nvSpPr>
              <p:cNvPr id="465" name="Rectangle 260">
                <a:extLst>
                  <a:ext uri="{FF2B5EF4-FFF2-40B4-BE49-F238E27FC236}">
                    <a16:creationId xmlns:a16="http://schemas.microsoft.com/office/drawing/2014/main" id="{66270B36-F700-48BE-A310-D96DAFBFA0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906496" y="1703232"/>
                <a:ext cx="1154162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808080"/>
                    </a:solidFill>
                    <a:effectLst/>
                    <a:uLnTx/>
                    <a:uFillTx/>
                    <a:latin typeface="Arial" panose="020B0604020202020204" pitchFamily="34" charset="0"/>
                  </a:rPr>
                  <a:t>Housing Vouchers</a:t>
                </a: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808080"/>
                  </a:solidFill>
                  <a:effectLst/>
                  <a:uLnTx/>
                  <a:uFillTx/>
                  <a:latin typeface="Arial" panose="020B0604020202020204" pitchFamily="34" charset="0"/>
                </a:endParaRPr>
              </a:p>
            </p:txBody>
          </p:sp>
          <p:sp>
            <p:nvSpPr>
              <p:cNvPr id="466" name="Rectangle 261">
                <a:extLst>
                  <a:ext uri="{FF2B5EF4-FFF2-40B4-BE49-F238E27FC236}">
                    <a16:creationId xmlns:a16="http://schemas.microsoft.com/office/drawing/2014/main" id="{BF0CDA56-6D24-4C56-9F8E-37922C0D91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283201" y="1937660"/>
                <a:ext cx="777457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808080"/>
                    </a:solidFill>
                    <a:effectLst/>
                    <a:uLnTx/>
                    <a:uFillTx/>
                    <a:latin typeface="Arial" panose="020B0604020202020204" pitchFamily="34" charset="0"/>
                  </a:rPr>
                  <a:t>Job Training</a:t>
                </a: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808080"/>
                  </a:solidFill>
                  <a:effectLst/>
                  <a:uLnTx/>
                  <a:uFillTx/>
                  <a:latin typeface="Arial" panose="020B0604020202020204" pitchFamily="34" charset="0"/>
                </a:endParaRPr>
              </a:p>
            </p:txBody>
          </p:sp>
          <p:sp>
            <p:nvSpPr>
              <p:cNvPr id="467" name="Rectangle 262">
                <a:extLst>
                  <a:ext uri="{FF2B5EF4-FFF2-40B4-BE49-F238E27FC236}">
                    <a16:creationId xmlns:a16="http://schemas.microsoft.com/office/drawing/2014/main" id="{9D32F1D7-6199-41FD-92D8-1350D3B5E1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748072" y="2169435"/>
                <a:ext cx="312586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808080"/>
                    </a:solidFill>
                    <a:effectLst/>
                    <a:uLnTx/>
                    <a:uFillTx/>
                    <a:latin typeface="Arial" panose="020B0604020202020204" pitchFamily="34" charset="0"/>
                  </a:rPr>
                  <a:t>MTO</a:t>
                </a: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808080"/>
                  </a:solidFill>
                  <a:effectLst/>
                  <a:uLnTx/>
                  <a:uFillTx/>
                  <a:latin typeface="Arial" panose="020B0604020202020204" pitchFamily="34" charset="0"/>
                </a:endParaRPr>
              </a:p>
            </p:txBody>
          </p:sp>
          <p:sp>
            <p:nvSpPr>
              <p:cNvPr id="468" name="Rectangle 263">
                <a:extLst>
                  <a:ext uri="{FF2B5EF4-FFF2-40B4-BE49-F238E27FC236}">
                    <a16:creationId xmlns:a16="http://schemas.microsoft.com/office/drawing/2014/main" id="{71957C0E-1137-437B-843C-A8E3947C8F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534873" y="2402797"/>
                <a:ext cx="525785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808080"/>
                    </a:solidFill>
                    <a:effectLst/>
                    <a:uLnTx/>
                    <a:uFillTx/>
                    <a:latin typeface="Arial" panose="020B0604020202020204" pitchFamily="34" charset="0"/>
                  </a:rPr>
                  <a:t>Nutrition</a:t>
                </a:r>
                <a:endParaRPr kumimoji="0" lang="en-US" alt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808080"/>
                  </a:solidFill>
                  <a:effectLst/>
                  <a:uLnTx/>
                  <a:uFillTx/>
                  <a:latin typeface="Arial" panose="020B0604020202020204" pitchFamily="34" charset="0"/>
                </a:endParaRPr>
              </a:p>
            </p:txBody>
          </p:sp>
          <p:sp>
            <p:nvSpPr>
              <p:cNvPr id="469" name="Rectangle 264">
                <a:extLst>
                  <a:ext uri="{FF2B5EF4-FFF2-40B4-BE49-F238E27FC236}">
                    <a16:creationId xmlns:a16="http://schemas.microsoft.com/office/drawing/2014/main" id="{6DFFF639-8C57-4D78-BEE1-703532633D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127135" y="2629536"/>
                <a:ext cx="953787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808080"/>
                    </a:solidFill>
                    <a:effectLst/>
                    <a:uLnTx/>
                    <a:uFillTx/>
                    <a:latin typeface="Arial" panose="020B0604020202020204" pitchFamily="34" charset="0"/>
                  </a:rPr>
                  <a:t>Supp. Sec. Inc.</a:t>
                </a: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808080"/>
                  </a:solidFill>
                  <a:effectLst/>
                  <a:uLnTx/>
                  <a:uFillTx/>
                  <a:latin typeface="Arial" panose="020B0604020202020204" pitchFamily="34" charset="0"/>
                </a:endParaRPr>
              </a:p>
            </p:txBody>
          </p:sp>
          <p:sp>
            <p:nvSpPr>
              <p:cNvPr id="470" name="Rectangle 265">
                <a:extLst>
                  <a:ext uri="{FF2B5EF4-FFF2-40B4-BE49-F238E27FC236}">
                    <a16:creationId xmlns:a16="http://schemas.microsoft.com/office/drawing/2014/main" id="{B185FCF3-2D20-42B1-9B53-126F9D8975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393809" y="2863172"/>
                <a:ext cx="666849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808080"/>
                    </a:solidFill>
                    <a:effectLst/>
                    <a:uLnTx/>
                    <a:uFillTx/>
                    <a:latin typeface="Arial" panose="020B0604020202020204" pitchFamily="34" charset="0"/>
                  </a:rPr>
                  <a:t>Top Taxes</a:t>
                </a: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808080"/>
                  </a:solidFill>
                  <a:effectLst/>
                  <a:uLnTx/>
                  <a:uFillTx/>
                  <a:latin typeface="Arial" panose="020B0604020202020204" pitchFamily="34" charset="0"/>
                </a:endParaRPr>
              </a:p>
            </p:txBody>
          </p:sp>
          <p:sp>
            <p:nvSpPr>
              <p:cNvPr id="471" name="Rectangle 266">
                <a:extLst>
                  <a:ext uri="{FF2B5EF4-FFF2-40B4-BE49-F238E27FC236}">
                    <a16:creationId xmlns:a16="http://schemas.microsoft.com/office/drawing/2014/main" id="{0D7435CE-2339-4091-B4A9-63F465C0C6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335592" y="3096534"/>
                <a:ext cx="758221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lang="en-US" altLang="en-US" sz="1100" kern="0" dirty="0" err="1">
                    <a:solidFill>
                      <a:srgbClr val="808080"/>
                    </a:solidFill>
                  </a:rPr>
                  <a:t>Unemp</a:t>
                </a:r>
                <a:r>
                  <a:rPr lang="en-US" altLang="en-US" sz="1100" kern="0" dirty="0">
                    <a:solidFill>
                      <a:srgbClr val="808080"/>
                    </a:solidFill>
                  </a:rPr>
                  <a:t>. Ins.</a:t>
                </a: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808080"/>
                  </a:solidFill>
                  <a:effectLst/>
                  <a:uLnTx/>
                  <a:uFillTx/>
                  <a:latin typeface="Arial" panose="020B0604020202020204" pitchFamily="34" charset="0"/>
                </a:endParaRPr>
              </a:p>
            </p:txBody>
          </p:sp>
        </p:grpSp>
      </p:grpSp>
      <p:sp>
        <p:nvSpPr>
          <p:cNvPr id="3334" name="Line 589">
            <a:extLst>
              <a:ext uri="{FF2B5EF4-FFF2-40B4-BE49-F238E27FC236}">
                <a16:creationId xmlns:a16="http://schemas.microsoft.com/office/drawing/2014/main" id="{402A9808-0C6E-4A41-AE50-18FED8C1FFA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0996613" y="2679700"/>
            <a:ext cx="0" cy="1979613"/>
          </a:xfrm>
          <a:prstGeom prst="line">
            <a:avLst/>
          </a:prstGeom>
          <a:noFill/>
          <a:ln w="4763">
            <a:solidFill>
              <a:srgbClr val="938DD2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35" name="Line 590">
            <a:extLst>
              <a:ext uri="{FF2B5EF4-FFF2-40B4-BE49-F238E27FC236}">
                <a16:creationId xmlns:a16="http://schemas.microsoft.com/office/drawing/2014/main" id="{C738F6E7-5F80-46F9-B278-6803CD54C28D}"/>
              </a:ext>
            </a:extLst>
          </p:cNvPr>
          <p:cNvSpPr>
            <a:spLocks noChangeShapeType="1"/>
          </p:cNvSpPr>
          <p:nvPr/>
        </p:nvSpPr>
        <p:spPr bwMode="auto">
          <a:xfrm>
            <a:off x="10979151" y="2679700"/>
            <a:ext cx="36513" cy="0"/>
          </a:xfrm>
          <a:prstGeom prst="line">
            <a:avLst/>
          </a:prstGeom>
          <a:noFill/>
          <a:ln w="4763">
            <a:solidFill>
              <a:srgbClr val="938DD2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6835776"/>
      </p:ext>
    </p:extLst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88" name="Group 145">
            <a:extLst>
              <a:ext uri="{FF2B5EF4-FFF2-40B4-BE49-F238E27FC236}">
                <a16:creationId xmlns:a16="http://schemas.microsoft.com/office/drawing/2014/main" id="{182C1FFA-7F43-41F8-A824-CEE3AC88A120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604838" y="-4763"/>
            <a:ext cx="10982325" cy="6867526"/>
            <a:chOff x="381" y="-3"/>
            <a:chExt cx="6918" cy="4326"/>
          </a:xfrm>
        </p:grpSpPr>
        <p:sp>
          <p:nvSpPr>
            <p:cNvPr id="589" name="AutoShape 144">
              <a:extLst>
                <a:ext uri="{FF2B5EF4-FFF2-40B4-BE49-F238E27FC236}">
                  <a16:creationId xmlns:a16="http://schemas.microsoft.com/office/drawing/2014/main" id="{4ECF9FF5-23AF-4049-BFDB-DDFF058CA308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384" y="0"/>
              <a:ext cx="6912" cy="43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0" name="Rectangle 146">
              <a:extLst>
                <a:ext uri="{FF2B5EF4-FFF2-40B4-BE49-F238E27FC236}">
                  <a16:creationId xmlns:a16="http://schemas.microsoft.com/office/drawing/2014/main" id="{FA3DCA9F-BF08-404E-8643-065C929815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1" y="-3"/>
              <a:ext cx="6918" cy="4326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1" name="Rectangle 147">
              <a:extLst>
                <a:ext uri="{FF2B5EF4-FFF2-40B4-BE49-F238E27FC236}">
                  <a16:creationId xmlns:a16="http://schemas.microsoft.com/office/drawing/2014/main" id="{09E3E7A1-1281-4ACB-9B9B-319E2E4466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" y="0"/>
              <a:ext cx="6909" cy="4317"/>
            </a:xfrm>
            <a:prstGeom prst="rect">
              <a:avLst/>
            </a:prstGeom>
            <a:solidFill>
              <a:srgbClr val="FFFFFF"/>
            </a:solidFill>
            <a:ln w="14288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2" name="Rectangle 148">
              <a:extLst>
                <a:ext uri="{FF2B5EF4-FFF2-40B4-BE49-F238E27FC236}">
                  <a16:creationId xmlns:a16="http://schemas.microsoft.com/office/drawing/2014/main" id="{BF1163C9-BAC3-4106-B45E-194108DF46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04" y="775"/>
              <a:ext cx="6103" cy="2828"/>
            </a:xfrm>
            <a:prstGeom prst="rect">
              <a:avLst/>
            </a:prstGeom>
            <a:solidFill>
              <a:srgbClr val="FFFFFF"/>
            </a:solidFill>
            <a:ln w="14288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3" name="Line 149">
              <a:extLst>
                <a:ext uri="{FF2B5EF4-FFF2-40B4-BE49-F238E27FC236}">
                  <a16:creationId xmlns:a16="http://schemas.microsoft.com/office/drawing/2014/main" id="{3852B35C-9D43-40D9-937E-96DB0ECA7F9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04" y="3508"/>
              <a:ext cx="6103" cy="0"/>
            </a:xfrm>
            <a:prstGeom prst="line">
              <a:avLst/>
            </a:prstGeom>
            <a:noFill/>
            <a:ln w="19050">
              <a:solidFill>
                <a:srgbClr val="EAF2F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4" name="Line 150">
              <a:extLst>
                <a:ext uri="{FF2B5EF4-FFF2-40B4-BE49-F238E27FC236}">
                  <a16:creationId xmlns:a16="http://schemas.microsoft.com/office/drawing/2014/main" id="{381D50AD-84C7-40D1-A4E7-E20E4EAD5CC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04" y="3131"/>
              <a:ext cx="6103" cy="0"/>
            </a:xfrm>
            <a:prstGeom prst="line">
              <a:avLst/>
            </a:prstGeom>
            <a:noFill/>
            <a:ln w="19050">
              <a:solidFill>
                <a:srgbClr val="EAF2F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5" name="Line 151">
              <a:extLst>
                <a:ext uri="{FF2B5EF4-FFF2-40B4-BE49-F238E27FC236}">
                  <a16:creationId xmlns:a16="http://schemas.microsoft.com/office/drawing/2014/main" id="{D13E9B4F-C6F8-401D-BBCC-29FD9AB191F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04" y="2753"/>
              <a:ext cx="6103" cy="0"/>
            </a:xfrm>
            <a:prstGeom prst="line">
              <a:avLst/>
            </a:prstGeom>
            <a:noFill/>
            <a:ln w="19050">
              <a:solidFill>
                <a:srgbClr val="EAF2F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6" name="Line 152">
              <a:extLst>
                <a:ext uri="{FF2B5EF4-FFF2-40B4-BE49-F238E27FC236}">
                  <a16:creationId xmlns:a16="http://schemas.microsoft.com/office/drawing/2014/main" id="{2257E381-29AB-4FF9-8D54-C9FC04CA810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04" y="2376"/>
              <a:ext cx="6103" cy="0"/>
            </a:xfrm>
            <a:prstGeom prst="line">
              <a:avLst/>
            </a:prstGeom>
            <a:noFill/>
            <a:ln w="19050">
              <a:solidFill>
                <a:srgbClr val="EAF2F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7" name="Line 153">
              <a:extLst>
                <a:ext uri="{FF2B5EF4-FFF2-40B4-BE49-F238E27FC236}">
                  <a16:creationId xmlns:a16="http://schemas.microsoft.com/office/drawing/2014/main" id="{776C17F3-FE8F-4DDC-B241-831E890FB6B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04" y="1999"/>
              <a:ext cx="6103" cy="0"/>
            </a:xfrm>
            <a:prstGeom prst="line">
              <a:avLst/>
            </a:prstGeom>
            <a:noFill/>
            <a:ln w="19050">
              <a:solidFill>
                <a:srgbClr val="EAF2F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8" name="Line 154">
              <a:extLst>
                <a:ext uri="{FF2B5EF4-FFF2-40B4-BE49-F238E27FC236}">
                  <a16:creationId xmlns:a16="http://schemas.microsoft.com/office/drawing/2014/main" id="{F96C4A42-FB8F-4327-83F9-5044CB5C2FB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04" y="1621"/>
              <a:ext cx="6103" cy="0"/>
            </a:xfrm>
            <a:prstGeom prst="line">
              <a:avLst/>
            </a:prstGeom>
            <a:noFill/>
            <a:ln w="19050">
              <a:solidFill>
                <a:srgbClr val="EAF2F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9" name="Line 155">
              <a:extLst>
                <a:ext uri="{FF2B5EF4-FFF2-40B4-BE49-F238E27FC236}">
                  <a16:creationId xmlns:a16="http://schemas.microsoft.com/office/drawing/2014/main" id="{E564638C-537A-477F-B7DB-FB1BF4D228C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04" y="1244"/>
              <a:ext cx="6103" cy="0"/>
            </a:xfrm>
            <a:prstGeom prst="line">
              <a:avLst/>
            </a:prstGeom>
            <a:noFill/>
            <a:ln w="19050">
              <a:solidFill>
                <a:srgbClr val="EAF2F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0" name="Line 156">
              <a:extLst>
                <a:ext uri="{FF2B5EF4-FFF2-40B4-BE49-F238E27FC236}">
                  <a16:creationId xmlns:a16="http://schemas.microsoft.com/office/drawing/2014/main" id="{FF1D60F7-56CE-4A60-8D30-DACA6F27FDB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04" y="870"/>
              <a:ext cx="6103" cy="0"/>
            </a:xfrm>
            <a:prstGeom prst="line">
              <a:avLst/>
            </a:prstGeom>
            <a:noFill/>
            <a:ln w="19050">
              <a:solidFill>
                <a:srgbClr val="EAF2F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1" name="Line 157">
              <a:extLst>
                <a:ext uri="{FF2B5EF4-FFF2-40B4-BE49-F238E27FC236}">
                  <a16:creationId xmlns:a16="http://schemas.microsoft.com/office/drawing/2014/main" id="{51FCF9BA-FCE3-45B2-9CA6-14D653E4102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04" y="870"/>
              <a:ext cx="6103" cy="0"/>
            </a:xfrm>
            <a:prstGeom prst="line">
              <a:avLst/>
            </a:prstGeom>
            <a:noFill/>
            <a:ln w="9525">
              <a:solidFill>
                <a:srgbClr val="008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2" name="Oval 158">
              <a:extLst>
                <a:ext uri="{FF2B5EF4-FFF2-40B4-BE49-F238E27FC236}">
                  <a16:creationId xmlns:a16="http://schemas.microsoft.com/office/drawing/2014/main" id="{7D0B69F6-DFC0-4CC8-AB49-F656477C0C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83" y="2796"/>
              <a:ext cx="52" cy="52"/>
            </a:xfrm>
            <a:prstGeom prst="ellipse">
              <a:avLst/>
            </a:prstGeom>
            <a:solidFill>
              <a:srgbClr val="6E8E84"/>
            </a:solidFill>
            <a:ln w="31750">
              <a:solidFill>
                <a:srgbClr val="6E8E84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3" name="Oval 159">
              <a:extLst>
                <a:ext uri="{FF2B5EF4-FFF2-40B4-BE49-F238E27FC236}">
                  <a16:creationId xmlns:a16="http://schemas.microsoft.com/office/drawing/2014/main" id="{F98ECE6A-067E-4188-A044-C8E2D7042F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52" y="2652"/>
              <a:ext cx="52" cy="52"/>
            </a:xfrm>
            <a:prstGeom prst="ellipse">
              <a:avLst/>
            </a:prstGeom>
            <a:solidFill>
              <a:srgbClr val="6E8E84"/>
            </a:solidFill>
            <a:ln w="31750">
              <a:solidFill>
                <a:srgbClr val="6E8E84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4" name="Oval 160">
              <a:extLst>
                <a:ext uri="{FF2B5EF4-FFF2-40B4-BE49-F238E27FC236}">
                  <a16:creationId xmlns:a16="http://schemas.microsoft.com/office/drawing/2014/main" id="{67ECA949-957A-4E9D-92F7-BA955C5FED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4" y="2684"/>
              <a:ext cx="52" cy="49"/>
            </a:xfrm>
            <a:prstGeom prst="ellipse">
              <a:avLst/>
            </a:prstGeom>
            <a:solidFill>
              <a:srgbClr val="6E8E84"/>
            </a:solidFill>
            <a:ln w="31750">
              <a:solidFill>
                <a:srgbClr val="6E8E84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5" name="Oval 161">
              <a:extLst>
                <a:ext uri="{FF2B5EF4-FFF2-40B4-BE49-F238E27FC236}">
                  <a16:creationId xmlns:a16="http://schemas.microsoft.com/office/drawing/2014/main" id="{720715BF-E3AF-486D-B5EB-3A34908D60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85" y="2776"/>
              <a:ext cx="52" cy="52"/>
            </a:xfrm>
            <a:prstGeom prst="ellipse">
              <a:avLst/>
            </a:prstGeom>
            <a:solidFill>
              <a:srgbClr val="6E8E84"/>
            </a:solidFill>
            <a:ln w="31750">
              <a:solidFill>
                <a:srgbClr val="6E8E84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6" name="Oval 162">
              <a:extLst>
                <a:ext uri="{FF2B5EF4-FFF2-40B4-BE49-F238E27FC236}">
                  <a16:creationId xmlns:a16="http://schemas.microsoft.com/office/drawing/2014/main" id="{D93FC80E-BBF7-4BD8-9DFD-0407B2921C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50" y="2759"/>
              <a:ext cx="52" cy="49"/>
            </a:xfrm>
            <a:prstGeom prst="ellipse">
              <a:avLst/>
            </a:prstGeom>
            <a:solidFill>
              <a:srgbClr val="6E8E84"/>
            </a:solidFill>
            <a:ln w="31750">
              <a:solidFill>
                <a:srgbClr val="6E8E84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7" name="Oval 163">
              <a:extLst>
                <a:ext uri="{FF2B5EF4-FFF2-40B4-BE49-F238E27FC236}">
                  <a16:creationId xmlns:a16="http://schemas.microsoft.com/office/drawing/2014/main" id="{28814D84-EF3D-4C81-89D9-4BA9E771B5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31" y="3064"/>
              <a:ext cx="51" cy="52"/>
            </a:xfrm>
            <a:prstGeom prst="ellipse">
              <a:avLst/>
            </a:prstGeom>
            <a:solidFill>
              <a:srgbClr val="6E8E84"/>
            </a:solidFill>
            <a:ln w="31750">
              <a:solidFill>
                <a:srgbClr val="6E8E84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08" name="Oval 164">
              <a:extLst>
                <a:ext uri="{FF2B5EF4-FFF2-40B4-BE49-F238E27FC236}">
                  <a16:creationId xmlns:a16="http://schemas.microsoft.com/office/drawing/2014/main" id="{1E8DA044-DC30-42B6-8B8D-B4F28C4654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88" y="2727"/>
              <a:ext cx="52" cy="52"/>
            </a:xfrm>
            <a:prstGeom prst="ellipse">
              <a:avLst/>
            </a:prstGeom>
            <a:solidFill>
              <a:srgbClr val="6E8E84"/>
            </a:solidFill>
            <a:ln w="31750">
              <a:solidFill>
                <a:srgbClr val="6E8E84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09" name="Oval 165">
              <a:extLst>
                <a:ext uri="{FF2B5EF4-FFF2-40B4-BE49-F238E27FC236}">
                  <a16:creationId xmlns:a16="http://schemas.microsoft.com/office/drawing/2014/main" id="{EACBDE2A-770B-4EA4-9036-767C26006C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57" y="1221"/>
              <a:ext cx="52" cy="52"/>
            </a:xfrm>
            <a:prstGeom prst="ellipse">
              <a:avLst/>
            </a:prstGeom>
            <a:solidFill>
              <a:srgbClr val="90353B"/>
            </a:solidFill>
            <a:ln w="31750">
              <a:solidFill>
                <a:srgbClr val="90353B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10" name="Oval 166">
              <a:extLst>
                <a:ext uri="{FF2B5EF4-FFF2-40B4-BE49-F238E27FC236}">
                  <a16:creationId xmlns:a16="http://schemas.microsoft.com/office/drawing/2014/main" id="{9F934109-A90C-4F10-AA18-B1068130D6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70" y="1221"/>
              <a:ext cx="49" cy="52"/>
            </a:xfrm>
            <a:prstGeom prst="ellipse">
              <a:avLst/>
            </a:prstGeom>
            <a:solidFill>
              <a:srgbClr val="90353B"/>
            </a:solidFill>
            <a:ln w="31750">
              <a:solidFill>
                <a:srgbClr val="90353B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11" name="Oval 167">
              <a:extLst>
                <a:ext uri="{FF2B5EF4-FFF2-40B4-BE49-F238E27FC236}">
                  <a16:creationId xmlns:a16="http://schemas.microsoft.com/office/drawing/2014/main" id="{A035CADE-B410-4A90-B940-FB67549E3B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5" y="844"/>
              <a:ext cx="52" cy="52"/>
            </a:xfrm>
            <a:prstGeom prst="ellipse">
              <a:avLst/>
            </a:prstGeom>
            <a:solidFill>
              <a:srgbClr val="90353B"/>
            </a:solidFill>
            <a:ln w="31750">
              <a:solidFill>
                <a:srgbClr val="90353B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12" name="Oval 168">
              <a:extLst>
                <a:ext uri="{FF2B5EF4-FFF2-40B4-BE49-F238E27FC236}">
                  <a16:creationId xmlns:a16="http://schemas.microsoft.com/office/drawing/2014/main" id="{C13FC749-81C1-429C-A999-D055E7C700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43" y="844"/>
              <a:ext cx="52" cy="52"/>
            </a:xfrm>
            <a:prstGeom prst="ellipse">
              <a:avLst/>
            </a:prstGeom>
            <a:solidFill>
              <a:srgbClr val="55752F"/>
            </a:solidFill>
            <a:ln w="31750">
              <a:solidFill>
                <a:srgbClr val="55752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13" name="Oval 169">
              <a:extLst>
                <a:ext uri="{FF2B5EF4-FFF2-40B4-BE49-F238E27FC236}">
                  <a16:creationId xmlns:a16="http://schemas.microsoft.com/office/drawing/2014/main" id="{EC2F2C14-0BF2-404C-9FDE-CCDC6CEED2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04" y="844"/>
              <a:ext cx="52" cy="52"/>
            </a:xfrm>
            <a:prstGeom prst="ellipse">
              <a:avLst/>
            </a:prstGeom>
            <a:solidFill>
              <a:srgbClr val="55752F"/>
            </a:solidFill>
            <a:ln w="31750">
              <a:solidFill>
                <a:srgbClr val="55752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14" name="Oval 170">
              <a:extLst>
                <a:ext uri="{FF2B5EF4-FFF2-40B4-BE49-F238E27FC236}">
                  <a16:creationId xmlns:a16="http://schemas.microsoft.com/office/drawing/2014/main" id="{21498FB7-56A8-473C-B38D-1735D02E1A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61" y="1221"/>
              <a:ext cx="52" cy="52"/>
            </a:xfrm>
            <a:prstGeom prst="ellipse">
              <a:avLst/>
            </a:prstGeom>
            <a:solidFill>
              <a:srgbClr val="55752F"/>
            </a:solidFill>
            <a:ln w="31750">
              <a:solidFill>
                <a:srgbClr val="55752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15" name="Oval 171">
              <a:extLst>
                <a:ext uri="{FF2B5EF4-FFF2-40B4-BE49-F238E27FC236}">
                  <a16:creationId xmlns:a16="http://schemas.microsoft.com/office/drawing/2014/main" id="{A708A897-CF47-4AAC-A911-961C2189FB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22" y="1221"/>
              <a:ext cx="52" cy="52"/>
            </a:xfrm>
            <a:prstGeom prst="ellipse">
              <a:avLst/>
            </a:prstGeom>
            <a:solidFill>
              <a:srgbClr val="55752F"/>
            </a:solidFill>
            <a:ln w="31750">
              <a:solidFill>
                <a:srgbClr val="55752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16" name="Oval 172">
              <a:extLst>
                <a:ext uri="{FF2B5EF4-FFF2-40B4-BE49-F238E27FC236}">
                  <a16:creationId xmlns:a16="http://schemas.microsoft.com/office/drawing/2014/main" id="{3100CA0B-BDA8-4A9B-88AE-CBC8FED55B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79" y="844"/>
              <a:ext cx="52" cy="52"/>
            </a:xfrm>
            <a:prstGeom prst="ellipse">
              <a:avLst/>
            </a:prstGeom>
            <a:solidFill>
              <a:srgbClr val="55752F"/>
            </a:solidFill>
            <a:ln w="31750">
              <a:solidFill>
                <a:srgbClr val="55752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17" name="Oval 173">
              <a:extLst>
                <a:ext uri="{FF2B5EF4-FFF2-40B4-BE49-F238E27FC236}">
                  <a16:creationId xmlns:a16="http://schemas.microsoft.com/office/drawing/2014/main" id="{B1B77496-9371-4663-8C53-B22E2122A3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40" y="2212"/>
              <a:ext cx="52" cy="52"/>
            </a:xfrm>
            <a:prstGeom prst="ellipse">
              <a:avLst/>
            </a:prstGeom>
            <a:solidFill>
              <a:srgbClr val="55752F"/>
            </a:solidFill>
            <a:ln w="31750">
              <a:solidFill>
                <a:srgbClr val="55752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18" name="Oval 174">
              <a:extLst>
                <a:ext uri="{FF2B5EF4-FFF2-40B4-BE49-F238E27FC236}">
                  <a16:creationId xmlns:a16="http://schemas.microsoft.com/office/drawing/2014/main" id="{1F60AFA7-B2A6-4367-8162-1459B49369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97" y="1221"/>
              <a:ext cx="52" cy="52"/>
            </a:xfrm>
            <a:prstGeom prst="ellipse">
              <a:avLst/>
            </a:prstGeom>
            <a:solidFill>
              <a:srgbClr val="55752F"/>
            </a:solidFill>
            <a:ln w="31750">
              <a:solidFill>
                <a:srgbClr val="55752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19" name="Oval 175">
              <a:extLst>
                <a:ext uri="{FF2B5EF4-FFF2-40B4-BE49-F238E27FC236}">
                  <a16:creationId xmlns:a16="http://schemas.microsoft.com/office/drawing/2014/main" id="{2FDFDC36-5F85-4D0F-B2A0-95849E1DEB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58" y="844"/>
              <a:ext cx="52" cy="52"/>
            </a:xfrm>
            <a:prstGeom prst="ellipse">
              <a:avLst/>
            </a:prstGeom>
            <a:solidFill>
              <a:srgbClr val="55752F"/>
            </a:solidFill>
            <a:ln w="31750">
              <a:solidFill>
                <a:srgbClr val="55752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20" name="Oval 176">
              <a:extLst>
                <a:ext uri="{FF2B5EF4-FFF2-40B4-BE49-F238E27FC236}">
                  <a16:creationId xmlns:a16="http://schemas.microsoft.com/office/drawing/2014/main" id="{10E39DC5-0056-4E17-AF75-441B38BC21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90" y="1221"/>
              <a:ext cx="52" cy="52"/>
            </a:xfrm>
            <a:prstGeom prst="ellipse">
              <a:avLst/>
            </a:prstGeom>
            <a:solidFill>
              <a:srgbClr val="55752F"/>
            </a:solidFill>
            <a:ln w="31750">
              <a:solidFill>
                <a:srgbClr val="55752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21" name="Oval 177">
              <a:extLst>
                <a:ext uri="{FF2B5EF4-FFF2-40B4-BE49-F238E27FC236}">
                  <a16:creationId xmlns:a16="http://schemas.microsoft.com/office/drawing/2014/main" id="{F8CAA720-D79D-4130-810D-1CE6799C2E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51" y="1221"/>
              <a:ext cx="52" cy="52"/>
            </a:xfrm>
            <a:prstGeom prst="ellipse">
              <a:avLst/>
            </a:prstGeom>
            <a:solidFill>
              <a:srgbClr val="55752F"/>
            </a:solidFill>
            <a:ln w="31750">
              <a:solidFill>
                <a:srgbClr val="55752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22" name="Oval 178">
              <a:extLst>
                <a:ext uri="{FF2B5EF4-FFF2-40B4-BE49-F238E27FC236}">
                  <a16:creationId xmlns:a16="http://schemas.microsoft.com/office/drawing/2014/main" id="{4D0D57B0-96C3-45F3-9B47-F5DD168780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1" y="2284"/>
              <a:ext cx="52" cy="52"/>
            </a:xfrm>
            <a:prstGeom prst="ellipse">
              <a:avLst/>
            </a:prstGeom>
            <a:solidFill>
              <a:srgbClr val="55752F"/>
            </a:solidFill>
            <a:ln w="31750">
              <a:solidFill>
                <a:srgbClr val="55752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23" name="Oval 179">
              <a:extLst>
                <a:ext uri="{FF2B5EF4-FFF2-40B4-BE49-F238E27FC236}">
                  <a16:creationId xmlns:a16="http://schemas.microsoft.com/office/drawing/2014/main" id="{728A4DD6-38D1-4C55-86DA-0E16E6A1F0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1" y="3482"/>
              <a:ext cx="52" cy="52"/>
            </a:xfrm>
            <a:prstGeom prst="ellipse">
              <a:avLst/>
            </a:prstGeom>
            <a:solidFill>
              <a:srgbClr val="55752F"/>
            </a:solidFill>
            <a:ln w="31750">
              <a:solidFill>
                <a:srgbClr val="55752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24" name="Oval 180">
              <a:extLst>
                <a:ext uri="{FF2B5EF4-FFF2-40B4-BE49-F238E27FC236}">
                  <a16:creationId xmlns:a16="http://schemas.microsoft.com/office/drawing/2014/main" id="{E25DFFD7-BF10-4432-9157-E2D75B4A79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19" y="3110"/>
              <a:ext cx="52" cy="52"/>
            </a:xfrm>
            <a:prstGeom prst="ellipse">
              <a:avLst/>
            </a:prstGeom>
            <a:solidFill>
              <a:srgbClr val="55752F"/>
            </a:solidFill>
            <a:ln w="31750">
              <a:solidFill>
                <a:srgbClr val="55752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25" name="Oval 181">
              <a:extLst>
                <a:ext uri="{FF2B5EF4-FFF2-40B4-BE49-F238E27FC236}">
                  <a16:creationId xmlns:a16="http://schemas.microsoft.com/office/drawing/2014/main" id="{1C65AD51-F9DC-4951-931E-C303234B0E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79" y="3482"/>
              <a:ext cx="52" cy="52"/>
            </a:xfrm>
            <a:prstGeom prst="ellipse">
              <a:avLst/>
            </a:prstGeom>
            <a:solidFill>
              <a:srgbClr val="55752F"/>
            </a:solidFill>
            <a:ln w="31750">
              <a:solidFill>
                <a:srgbClr val="55752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26" name="Oval 182">
              <a:extLst>
                <a:ext uri="{FF2B5EF4-FFF2-40B4-BE49-F238E27FC236}">
                  <a16:creationId xmlns:a16="http://schemas.microsoft.com/office/drawing/2014/main" id="{02BBAB90-3361-46EF-A198-8786703798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37" y="3482"/>
              <a:ext cx="52" cy="52"/>
            </a:xfrm>
            <a:prstGeom prst="ellipse">
              <a:avLst/>
            </a:prstGeom>
            <a:solidFill>
              <a:srgbClr val="55752F"/>
            </a:solidFill>
            <a:ln w="31750">
              <a:solidFill>
                <a:srgbClr val="55752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27" name="Oval 183">
              <a:extLst>
                <a:ext uri="{FF2B5EF4-FFF2-40B4-BE49-F238E27FC236}">
                  <a16:creationId xmlns:a16="http://schemas.microsoft.com/office/drawing/2014/main" id="{DB8AE844-1602-4AAD-BEF3-01ABB40627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97" y="2814"/>
              <a:ext cx="52" cy="52"/>
            </a:xfrm>
            <a:prstGeom prst="ellipse">
              <a:avLst/>
            </a:prstGeom>
            <a:solidFill>
              <a:srgbClr val="55752F"/>
            </a:solidFill>
            <a:ln w="31750">
              <a:solidFill>
                <a:srgbClr val="55752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28" name="Oval 184">
              <a:extLst>
                <a:ext uri="{FF2B5EF4-FFF2-40B4-BE49-F238E27FC236}">
                  <a16:creationId xmlns:a16="http://schemas.microsoft.com/office/drawing/2014/main" id="{66138D57-51A3-4F5D-9568-B8A53710D4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55" y="3110"/>
              <a:ext cx="52" cy="52"/>
            </a:xfrm>
            <a:prstGeom prst="ellipse">
              <a:avLst/>
            </a:prstGeom>
            <a:solidFill>
              <a:srgbClr val="55752F"/>
            </a:solidFill>
            <a:ln w="31750">
              <a:solidFill>
                <a:srgbClr val="55752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29" name="Oval 185">
              <a:extLst>
                <a:ext uri="{FF2B5EF4-FFF2-40B4-BE49-F238E27FC236}">
                  <a16:creationId xmlns:a16="http://schemas.microsoft.com/office/drawing/2014/main" id="{2342E0A0-ABBD-415C-88D2-CAD4F1DB2C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5" y="844"/>
              <a:ext cx="52" cy="52"/>
            </a:xfrm>
            <a:prstGeom prst="ellipse">
              <a:avLst/>
            </a:prstGeom>
            <a:solidFill>
              <a:srgbClr val="55752F"/>
            </a:solidFill>
            <a:ln w="31750">
              <a:solidFill>
                <a:srgbClr val="55752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30" name="Oval 186">
              <a:extLst>
                <a:ext uri="{FF2B5EF4-FFF2-40B4-BE49-F238E27FC236}">
                  <a16:creationId xmlns:a16="http://schemas.microsoft.com/office/drawing/2014/main" id="{92E37368-EB7D-4C7F-930D-D047AF82A9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61" y="2166"/>
              <a:ext cx="52" cy="52"/>
            </a:xfrm>
            <a:prstGeom prst="ellipse">
              <a:avLst/>
            </a:prstGeom>
            <a:solidFill>
              <a:srgbClr val="E37E00"/>
            </a:solidFill>
            <a:ln w="31750">
              <a:solidFill>
                <a:srgbClr val="E37E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31" name="Oval 187">
              <a:extLst>
                <a:ext uri="{FF2B5EF4-FFF2-40B4-BE49-F238E27FC236}">
                  <a16:creationId xmlns:a16="http://schemas.microsoft.com/office/drawing/2014/main" id="{723C63F3-55A4-4EAE-838B-53240A107F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49" y="2834"/>
              <a:ext cx="52" cy="52"/>
            </a:xfrm>
            <a:prstGeom prst="ellipse">
              <a:avLst/>
            </a:prstGeom>
            <a:solidFill>
              <a:srgbClr val="E37E00"/>
            </a:solidFill>
            <a:ln w="31750">
              <a:solidFill>
                <a:srgbClr val="E37E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32" name="Oval 188">
              <a:extLst>
                <a:ext uri="{FF2B5EF4-FFF2-40B4-BE49-F238E27FC236}">
                  <a16:creationId xmlns:a16="http://schemas.microsoft.com/office/drawing/2014/main" id="{108BC93B-BBB0-46F9-8C03-9BBBA5EA6B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07" y="844"/>
              <a:ext cx="52" cy="52"/>
            </a:xfrm>
            <a:prstGeom prst="ellipse">
              <a:avLst/>
            </a:prstGeom>
            <a:solidFill>
              <a:srgbClr val="E37E00"/>
            </a:solidFill>
            <a:ln w="31750">
              <a:solidFill>
                <a:srgbClr val="E37E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33" name="Oval 189">
              <a:extLst>
                <a:ext uri="{FF2B5EF4-FFF2-40B4-BE49-F238E27FC236}">
                  <a16:creationId xmlns:a16="http://schemas.microsoft.com/office/drawing/2014/main" id="{54A87987-F6C5-4E7C-BDC7-02E5622B83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68" y="3364"/>
              <a:ext cx="51" cy="52"/>
            </a:xfrm>
            <a:prstGeom prst="ellipse">
              <a:avLst/>
            </a:prstGeom>
            <a:solidFill>
              <a:srgbClr val="E37E00"/>
            </a:solidFill>
            <a:ln w="31750">
              <a:solidFill>
                <a:srgbClr val="E37E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34" name="Oval 190">
              <a:extLst>
                <a:ext uri="{FF2B5EF4-FFF2-40B4-BE49-F238E27FC236}">
                  <a16:creationId xmlns:a16="http://schemas.microsoft.com/office/drawing/2014/main" id="{8D87AD6F-2B7D-4020-A5E4-DA4DA6AAD1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25" y="1221"/>
              <a:ext cx="52" cy="52"/>
            </a:xfrm>
            <a:prstGeom prst="ellipse">
              <a:avLst/>
            </a:prstGeom>
            <a:solidFill>
              <a:srgbClr val="E37E00"/>
            </a:solidFill>
            <a:ln w="31750">
              <a:solidFill>
                <a:srgbClr val="E37E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35" name="Oval 191">
              <a:extLst>
                <a:ext uri="{FF2B5EF4-FFF2-40B4-BE49-F238E27FC236}">
                  <a16:creationId xmlns:a16="http://schemas.microsoft.com/office/drawing/2014/main" id="{49A6B563-187C-4BBF-A14A-8A47939C04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86" y="1221"/>
              <a:ext cx="51" cy="52"/>
            </a:xfrm>
            <a:prstGeom prst="ellipse">
              <a:avLst/>
            </a:prstGeom>
            <a:solidFill>
              <a:srgbClr val="E37E00"/>
            </a:solidFill>
            <a:ln w="31750">
              <a:solidFill>
                <a:srgbClr val="E37E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36" name="Oval 192">
              <a:extLst>
                <a:ext uri="{FF2B5EF4-FFF2-40B4-BE49-F238E27FC236}">
                  <a16:creationId xmlns:a16="http://schemas.microsoft.com/office/drawing/2014/main" id="{04E2C73E-243E-41D2-BE9B-381C1A729B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43" y="2578"/>
              <a:ext cx="52" cy="51"/>
            </a:xfrm>
            <a:prstGeom prst="ellipse">
              <a:avLst/>
            </a:prstGeom>
            <a:solidFill>
              <a:srgbClr val="E37E00"/>
            </a:solidFill>
            <a:ln w="31750">
              <a:solidFill>
                <a:srgbClr val="E37E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37" name="Oval 193">
              <a:extLst>
                <a:ext uri="{FF2B5EF4-FFF2-40B4-BE49-F238E27FC236}">
                  <a16:creationId xmlns:a16="http://schemas.microsoft.com/office/drawing/2014/main" id="{1035A72B-C585-43B4-BDB3-51341AE402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04" y="1221"/>
              <a:ext cx="52" cy="52"/>
            </a:xfrm>
            <a:prstGeom prst="ellipse">
              <a:avLst/>
            </a:prstGeom>
            <a:solidFill>
              <a:srgbClr val="E37E00"/>
            </a:solidFill>
            <a:ln w="31750">
              <a:solidFill>
                <a:srgbClr val="E37E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38" name="Oval 194">
              <a:extLst>
                <a:ext uri="{FF2B5EF4-FFF2-40B4-BE49-F238E27FC236}">
                  <a16:creationId xmlns:a16="http://schemas.microsoft.com/office/drawing/2014/main" id="{52C191B6-7EE0-4995-AC14-F7D549B0A4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61" y="844"/>
              <a:ext cx="52" cy="52"/>
            </a:xfrm>
            <a:prstGeom prst="ellipse">
              <a:avLst/>
            </a:prstGeom>
            <a:solidFill>
              <a:srgbClr val="E37E00"/>
            </a:solidFill>
            <a:ln w="31750">
              <a:solidFill>
                <a:srgbClr val="E37E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39" name="Oval 195">
              <a:extLst>
                <a:ext uri="{FF2B5EF4-FFF2-40B4-BE49-F238E27FC236}">
                  <a16:creationId xmlns:a16="http://schemas.microsoft.com/office/drawing/2014/main" id="{C3420C65-8D24-4628-A68B-500A009659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22" y="1221"/>
              <a:ext cx="52" cy="52"/>
            </a:xfrm>
            <a:prstGeom prst="ellipse">
              <a:avLst/>
            </a:prstGeom>
            <a:solidFill>
              <a:srgbClr val="E37E00"/>
            </a:solidFill>
            <a:ln w="31750">
              <a:solidFill>
                <a:srgbClr val="E37E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40" name="Oval 196">
              <a:extLst>
                <a:ext uri="{FF2B5EF4-FFF2-40B4-BE49-F238E27FC236}">
                  <a16:creationId xmlns:a16="http://schemas.microsoft.com/office/drawing/2014/main" id="{4CB8FB68-85FB-45AC-AF1A-98A0E03455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79" y="1598"/>
              <a:ext cx="52" cy="52"/>
            </a:xfrm>
            <a:prstGeom prst="ellipse">
              <a:avLst/>
            </a:prstGeom>
            <a:solidFill>
              <a:srgbClr val="E37E00"/>
            </a:solidFill>
            <a:ln w="31750">
              <a:solidFill>
                <a:srgbClr val="E37E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41" name="Oval 197">
              <a:extLst>
                <a:ext uri="{FF2B5EF4-FFF2-40B4-BE49-F238E27FC236}">
                  <a16:creationId xmlns:a16="http://schemas.microsoft.com/office/drawing/2014/main" id="{579EE757-E983-485E-82E3-B06C655BFE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40" y="2376"/>
              <a:ext cx="52" cy="52"/>
            </a:xfrm>
            <a:prstGeom prst="ellipse">
              <a:avLst/>
            </a:prstGeom>
            <a:solidFill>
              <a:srgbClr val="E37E00"/>
            </a:solidFill>
            <a:ln w="31750">
              <a:solidFill>
                <a:srgbClr val="E37E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42" name="Oval 198">
              <a:extLst>
                <a:ext uri="{FF2B5EF4-FFF2-40B4-BE49-F238E27FC236}">
                  <a16:creationId xmlns:a16="http://schemas.microsoft.com/office/drawing/2014/main" id="{B8E8AD6F-0C99-494A-A16E-1254D87E48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97" y="1596"/>
              <a:ext cx="52" cy="51"/>
            </a:xfrm>
            <a:prstGeom prst="ellipse">
              <a:avLst/>
            </a:prstGeom>
            <a:solidFill>
              <a:srgbClr val="E37E00"/>
            </a:solidFill>
            <a:ln w="31750">
              <a:solidFill>
                <a:srgbClr val="E37E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43" name="Oval 199">
              <a:extLst>
                <a:ext uri="{FF2B5EF4-FFF2-40B4-BE49-F238E27FC236}">
                  <a16:creationId xmlns:a16="http://schemas.microsoft.com/office/drawing/2014/main" id="{E204650D-DF6F-4E46-A6E7-2C070263DF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58" y="2719"/>
              <a:ext cx="52" cy="52"/>
            </a:xfrm>
            <a:prstGeom prst="ellipse">
              <a:avLst/>
            </a:prstGeom>
            <a:solidFill>
              <a:srgbClr val="E37E00"/>
            </a:solidFill>
            <a:ln w="31750">
              <a:solidFill>
                <a:srgbClr val="E37E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44" name="Oval 200">
              <a:extLst>
                <a:ext uri="{FF2B5EF4-FFF2-40B4-BE49-F238E27FC236}">
                  <a16:creationId xmlns:a16="http://schemas.microsoft.com/office/drawing/2014/main" id="{08E6AE86-C837-4C5B-8942-307B7E9590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18" y="2817"/>
              <a:ext cx="52" cy="49"/>
            </a:xfrm>
            <a:prstGeom prst="ellipse">
              <a:avLst/>
            </a:prstGeom>
            <a:solidFill>
              <a:srgbClr val="E37E00"/>
            </a:solidFill>
            <a:ln w="31750">
              <a:solidFill>
                <a:srgbClr val="E37E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45" name="Oval 201">
              <a:extLst>
                <a:ext uri="{FF2B5EF4-FFF2-40B4-BE49-F238E27FC236}">
                  <a16:creationId xmlns:a16="http://schemas.microsoft.com/office/drawing/2014/main" id="{6C4E06E6-63B4-412C-819E-687F028FDF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76" y="1221"/>
              <a:ext cx="52" cy="52"/>
            </a:xfrm>
            <a:prstGeom prst="ellipse">
              <a:avLst/>
            </a:prstGeom>
            <a:solidFill>
              <a:srgbClr val="E37E00"/>
            </a:solidFill>
            <a:ln w="31750">
              <a:solidFill>
                <a:srgbClr val="E37E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46" name="Oval 202">
              <a:extLst>
                <a:ext uri="{FF2B5EF4-FFF2-40B4-BE49-F238E27FC236}">
                  <a16:creationId xmlns:a16="http://schemas.microsoft.com/office/drawing/2014/main" id="{FABE693F-0F61-4506-8FC5-27A84A867D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6" y="2373"/>
              <a:ext cx="52" cy="52"/>
            </a:xfrm>
            <a:prstGeom prst="ellipse">
              <a:avLst/>
            </a:prstGeom>
            <a:solidFill>
              <a:srgbClr val="E37E00"/>
            </a:solidFill>
            <a:ln w="31750">
              <a:solidFill>
                <a:srgbClr val="E37E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47" name="Oval 203">
              <a:extLst>
                <a:ext uri="{FF2B5EF4-FFF2-40B4-BE49-F238E27FC236}">
                  <a16:creationId xmlns:a16="http://schemas.microsoft.com/office/drawing/2014/main" id="{F60F52DB-3A1E-45E9-865E-12CF0132C5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4" y="844"/>
              <a:ext cx="52" cy="52"/>
            </a:xfrm>
            <a:prstGeom prst="ellipse">
              <a:avLst/>
            </a:prstGeom>
            <a:solidFill>
              <a:srgbClr val="E37E00"/>
            </a:solidFill>
            <a:ln w="31750">
              <a:solidFill>
                <a:srgbClr val="E37E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48" name="Oval 204">
              <a:extLst>
                <a:ext uri="{FF2B5EF4-FFF2-40B4-BE49-F238E27FC236}">
                  <a16:creationId xmlns:a16="http://schemas.microsoft.com/office/drawing/2014/main" id="{B287D3AF-6F2E-4FDD-90FC-0FD261141F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55" y="2563"/>
              <a:ext cx="51" cy="52"/>
            </a:xfrm>
            <a:prstGeom prst="ellipse">
              <a:avLst/>
            </a:prstGeom>
            <a:solidFill>
              <a:srgbClr val="E37E00"/>
            </a:solidFill>
            <a:ln w="31750">
              <a:solidFill>
                <a:srgbClr val="E37E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49" name="Oval 205">
              <a:extLst>
                <a:ext uri="{FF2B5EF4-FFF2-40B4-BE49-F238E27FC236}">
                  <a16:creationId xmlns:a16="http://schemas.microsoft.com/office/drawing/2014/main" id="{96F11588-981D-45B6-B769-232254D625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2" y="2811"/>
              <a:ext cx="52" cy="52"/>
            </a:xfrm>
            <a:prstGeom prst="ellipse">
              <a:avLst/>
            </a:prstGeom>
            <a:solidFill>
              <a:srgbClr val="C10534"/>
            </a:solidFill>
            <a:ln w="31750">
              <a:solidFill>
                <a:srgbClr val="C10534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50" name="Oval 206">
              <a:extLst>
                <a:ext uri="{FF2B5EF4-FFF2-40B4-BE49-F238E27FC236}">
                  <a16:creationId xmlns:a16="http://schemas.microsoft.com/office/drawing/2014/main" id="{6CF2A9DB-D49E-4BB4-B3D9-F4B1FECFAF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21" y="2822"/>
              <a:ext cx="52" cy="52"/>
            </a:xfrm>
            <a:prstGeom prst="ellipse">
              <a:avLst/>
            </a:prstGeom>
            <a:solidFill>
              <a:srgbClr val="C10534"/>
            </a:solidFill>
            <a:ln w="31750">
              <a:solidFill>
                <a:srgbClr val="C10534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51" name="Oval 207">
              <a:extLst>
                <a:ext uri="{FF2B5EF4-FFF2-40B4-BE49-F238E27FC236}">
                  <a16:creationId xmlns:a16="http://schemas.microsoft.com/office/drawing/2014/main" id="{9DAB39EB-AB41-4206-B7D5-7C61B0241B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54" y="2742"/>
              <a:ext cx="52" cy="52"/>
            </a:xfrm>
            <a:prstGeom prst="ellipse">
              <a:avLst/>
            </a:prstGeom>
            <a:solidFill>
              <a:srgbClr val="C10534"/>
            </a:solidFill>
            <a:ln w="31750">
              <a:solidFill>
                <a:srgbClr val="C10534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52" name="Oval 208">
              <a:extLst>
                <a:ext uri="{FF2B5EF4-FFF2-40B4-BE49-F238E27FC236}">
                  <a16:creationId xmlns:a16="http://schemas.microsoft.com/office/drawing/2014/main" id="{9EF67814-74DE-464D-B0B7-81B485523F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90" y="2745"/>
              <a:ext cx="52" cy="51"/>
            </a:xfrm>
            <a:prstGeom prst="ellipse">
              <a:avLst/>
            </a:prstGeom>
            <a:solidFill>
              <a:srgbClr val="C10534"/>
            </a:solidFill>
            <a:ln w="31750">
              <a:solidFill>
                <a:srgbClr val="C10534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53" name="Oval 209">
              <a:extLst>
                <a:ext uri="{FF2B5EF4-FFF2-40B4-BE49-F238E27FC236}">
                  <a16:creationId xmlns:a16="http://schemas.microsoft.com/office/drawing/2014/main" id="{DEB45CE5-6A8D-483B-9202-1EFFDC5F57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63" y="2667"/>
              <a:ext cx="52" cy="52"/>
            </a:xfrm>
            <a:prstGeom prst="ellipse">
              <a:avLst/>
            </a:prstGeom>
            <a:solidFill>
              <a:srgbClr val="938DD2"/>
            </a:solidFill>
            <a:ln w="31750">
              <a:solidFill>
                <a:srgbClr val="938DD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54" name="Oval 210">
              <a:extLst>
                <a:ext uri="{FF2B5EF4-FFF2-40B4-BE49-F238E27FC236}">
                  <a16:creationId xmlns:a16="http://schemas.microsoft.com/office/drawing/2014/main" id="{67E1EA83-6DA0-4AC5-BDB1-94645EE965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6" y="2802"/>
              <a:ext cx="52" cy="52"/>
            </a:xfrm>
            <a:prstGeom prst="ellipse">
              <a:avLst/>
            </a:prstGeom>
            <a:solidFill>
              <a:srgbClr val="938DD2"/>
            </a:solidFill>
            <a:ln w="31750">
              <a:solidFill>
                <a:srgbClr val="938DD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55" name="Oval 211">
              <a:extLst>
                <a:ext uri="{FF2B5EF4-FFF2-40B4-BE49-F238E27FC236}">
                  <a16:creationId xmlns:a16="http://schemas.microsoft.com/office/drawing/2014/main" id="{F6A0F0F8-98DB-4B15-BA12-AB42CDB016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53" y="2785"/>
              <a:ext cx="52" cy="52"/>
            </a:xfrm>
            <a:prstGeom prst="ellipse">
              <a:avLst/>
            </a:prstGeom>
            <a:solidFill>
              <a:srgbClr val="938DD2"/>
            </a:solidFill>
            <a:ln w="31750">
              <a:solidFill>
                <a:srgbClr val="938DD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56" name="Oval 212">
              <a:extLst>
                <a:ext uri="{FF2B5EF4-FFF2-40B4-BE49-F238E27FC236}">
                  <a16:creationId xmlns:a16="http://schemas.microsoft.com/office/drawing/2014/main" id="{65F5EFC6-4634-4B1C-B656-4F3EF93756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14" y="2693"/>
              <a:ext cx="52" cy="52"/>
            </a:xfrm>
            <a:prstGeom prst="ellipse">
              <a:avLst/>
            </a:prstGeom>
            <a:solidFill>
              <a:srgbClr val="938DD2"/>
            </a:solidFill>
            <a:ln w="31750">
              <a:solidFill>
                <a:srgbClr val="938DD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57" name="Oval 213">
              <a:extLst>
                <a:ext uri="{FF2B5EF4-FFF2-40B4-BE49-F238E27FC236}">
                  <a16:creationId xmlns:a16="http://schemas.microsoft.com/office/drawing/2014/main" id="{8CE475F8-437D-4640-BABF-AD237C95D7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43" y="2955"/>
              <a:ext cx="49" cy="52"/>
            </a:xfrm>
            <a:prstGeom prst="ellipse">
              <a:avLst/>
            </a:prstGeom>
            <a:solidFill>
              <a:srgbClr val="938DD2"/>
            </a:solidFill>
            <a:ln w="31750">
              <a:solidFill>
                <a:srgbClr val="938DD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58" name="Oval 214">
              <a:extLst>
                <a:ext uri="{FF2B5EF4-FFF2-40B4-BE49-F238E27FC236}">
                  <a16:creationId xmlns:a16="http://schemas.microsoft.com/office/drawing/2014/main" id="{32EEF6EF-EDFB-4B09-83D2-61ED219F8F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01" y="2491"/>
              <a:ext cx="52" cy="52"/>
            </a:xfrm>
            <a:prstGeom prst="ellipse">
              <a:avLst/>
            </a:prstGeom>
            <a:solidFill>
              <a:srgbClr val="938DD2"/>
            </a:solidFill>
            <a:ln w="31750">
              <a:solidFill>
                <a:srgbClr val="938DD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59" name="Oval 215">
              <a:extLst>
                <a:ext uri="{FF2B5EF4-FFF2-40B4-BE49-F238E27FC236}">
                  <a16:creationId xmlns:a16="http://schemas.microsoft.com/office/drawing/2014/main" id="{76C43AD9-8D65-49C8-8C34-66C3093884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73" y="844"/>
              <a:ext cx="52" cy="52"/>
            </a:xfrm>
            <a:prstGeom prst="ellipse">
              <a:avLst/>
            </a:prstGeom>
            <a:solidFill>
              <a:srgbClr val="CAC27E"/>
            </a:solidFill>
            <a:ln w="31750">
              <a:solidFill>
                <a:srgbClr val="CAC27E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60" name="Oval 216">
              <a:extLst>
                <a:ext uri="{FF2B5EF4-FFF2-40B4-BE49-F238E27FC236}">
                  <a16:creationId xmlns:a16="http://schemas.microsoft.com/office/drawing/2014/main" id="{443F59CD-DCB9-45A6-9FA8-E8EDFBD46F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10" y="1221"/>
              <a:ext cx="51" cy="52"/>
            </a:xfrm>
            <a:prstGeom prst="ellipse">
              <a:avLst/>
            </a:prstGeom>
            <a:solidFill>
              <a:srgbClr val="CAC27E"/>
            </a:solidFill>
            <a:ln w="31750">
              <a:solidFill>
                <a:srgbClr val="CAC27E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61" name="Oval 217">
              <a:extLst>
                <a:ext uri="{FF2B5EF4-FFF2-40B4-BE49-F238E27FC236}">
                  <a16:creationId xmlns:a16="http://schemas.microsoft.com/office/drawing/2014/main" id="{DC970344-3843-4646-B9DB-88860BDB64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67" y="844"/>
              <a:ext cx="52" cy="52"/>
            </a:xfrm>
            <a:prstGeom prst="ellipse">
              <a:avLst/>
            </a:prstGeom>
            <a:solidFill>
              <a:srgbClr val="CAC27E"/>
            </a:solidFill>
            <a:ln w="31750">
              <a:solidFill>
                <a:srgbClr val="CAC27E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62" name="Oval 218">
              <a:extLst>
                <a:ext uri="{FF2B5EF4-FFF2-40B4-BE49-F238E27FC236}">
                  <a16:creationId xmlns:a16="http://schemas.microsoft.com/office/drawing/2014/main" id="{734144F7-F54B-4CAA-8782-AAA0056A57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5" y="844"/>
              <a:ext cx="52" cy="52"/>
            </a:xfrm>
            <a:prstGeom prst="ellipse">
              <a:avLst/>
            </a:prstGeom>
            <a:solidFill>
              <a:srgbClr val="CAC27E"/>
            </a:solidFill>
            <a:ln w="31750">
              <a:solidFill>
                <a:srgbClr val="CAC27E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63" name="Oval 219">
              <a:extLst>
                <a:ext uri="{FF2B5EF4-FFF2-40B4-BE49-F238E27FC236}">
                  <a16:creationId xmlns:a16="http://schemas.microsoft.com/office/drawing/2014/main" id="{9DDF173D-A147-4229-8E55-8CD8AB5807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37" y="2857"/>
              <a:ext cx="52" cy="52"/>
            </a:xfrm>
            <a:prstGeom prst="ellipse">
              <a:avLst/>
            </a:prstGeom>
            <a:solidFill>
              <a:srgbClr val="7B92A8"/>
            </a:solidFill>
            <a:ln w="31750">
              <a:solidFill>
                <a:srgbClr val="7B92A8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64" name="Oval 220">
              <a:extLst>
                <a:ext uri="{FF2B5EF4-FFF2-40B4-BE49-F238E27FC236}">
                  <a16:creationId xmlns:a16="http://schemas.microsoft.com/office/drawing/2014/main" id="{56C62CE5-A28F-4B67-ABE1-1490FE226A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3" y="2817"/>
              <a:ext cx="51" cy="51"/>
            </a:xfrm>
            <a:prstGeom prst="ellipse">
              <a:avLst/>
            </a:prstGeom>
            <a:solidFill>
              <a:srgbClr val="7B92A8"/>
            </a:solidFill>
            <a:ln w="31750">
              <a:solidFill>
                <a:srgbClr val="7B92A8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65" name="Oval 221">
              <a:extLst>
                <a:ext uri="{FF2B5EF4-FFF2-40B4-BE49-F238E27FC236}">
                  <a16:creationId xmlns:a16="http://schemas.microsoft.com/office/drawing/2014/main" id="{1692B256-DA08-46B5-B97E-BA780AE52C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04" y="2877"/>
              <a:ext cx="52" cy="52"/>
            </a:xfrm>
            <a:prstGeom prst="ellipse">
              <a:avLst/>
            </a:prstGeom>
            <a:solidFill>
              <a:srgbClr val="2D6D66"/>
            </a:solidFill>
            <a:ln w="31750">
              <a:solidFill>
                <a:srgbClr val="2D6D6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66" name="Oval 222">
              <a:extLst>
                <a:ext uri="{FF2B5EF4-FFF2-40B4-BE49-F238E27FC236}">
                  <a16:creationId xmlns:a16="http://schemas.microsoft.com/office/drawing/2014/main" id="{AA176637-560A-48AF-9C3C-586CF4EF15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50" y="3047"/>
              <a:ext cx="52" cy="52"/>
            </a:xfrm>
            <a:prstGeom prst="ellipse">
              <a:avLst/>
            </a:prstGeom>
            <a:solidFill>
              <a:srgbClr val="2D6D66"/>
            </a:solidFill>
            <a:ln w="31750">
              <a:solidFill>
                <a:srgbClr val="2D6D6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67" name="Oval 223">
              <a:extLst>
                <a:ext uri="{FF2B5EF4-FFF2-40B4-BE49-F238E27FC236}">
                  <a16:creationId xmlns:a16="http://schemas.microsoft.com/office/drawing/2014/main" id="{3BAADF48-CF8F-47EE-90FB-DD0E66BFEE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53" y="3191"/>
              <a:ext cx="51" cy="52"/>
            </a:xfrm>
            <a:prstGeom prst="ellipse">
              <a:avLst/>
            </a:prstGeom>
            <a:solidFill>
              <a:srgbClr val="2D6D66"/>
            </a:solidFill>
            <a:ln w="31750">
              <a:solidFill>
                <a:srgbClr val="2D6D6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68" name="Oval 224">
              <a:extLst>
                <a:ext uri="{FF2B5EF4-FFF2-40B4-BE49-F238E27FC236}">
                  <a16:creationId xmlns:a16="http://schemas.microsoft.com/office/drawing/2014/main" id="{585A6522-D149-48C6-A529-F703D3E408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6" y="3030"/>
              <a:ext cx="52" cy="52"/>
            </a:xfrm>
            <a:prstGeom prst="ellipse">
              <a:avLst/>
            </a:prstGeom>
            <a:solidFill>
              <a:srgbClr val="2D6D66"/>
            </a:solidFill>
            <a:ln w="31750">
              <a:solidFill>
                <a:srgbClr val="2D6D6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69" name="Oval 225">
              <a:extLst>
                <a:ext uri="{FF2B5EF4-FFF2-40B4-BE49-F238E27FC236}">
                  <a16:creationId xmlns:a16="http://schemas.microsoft.com/office/drawing/2014/main" id="{EAB4AF99-19D8-44B0-A40B-C415CD777D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25" y="2943"/>
              <a:ext cx="52" cy="52"/>
            </a:xfrm>
            <a:prstGeom prst="ellipse">
              <a:avLst/>
            </a:prstGeom>
            <a:solidFill>
              <a:srgbClr val="2D6D66"/>
            </a:solidFill>
            <a:ln w="31750">
              <a:solidFill>
                <a:srgbClr val="2D6D6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70" name="Oval 226">
              <a:extLst>
                <a:ext uri="{FF2B5EF4-FFF2-40B4-BE49-F238E27FC236}">
                  <a16:creationId xmlns:a16="http://schemas.microsoft.com/office/drawing/2014/main" id="{2BBA32F9-061C-4206-96CC-68EDCAB001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84" y="2938"/>
              <a:ext cx="49" cy="51"/>
            </a:xfrm>
            <a:prstGeom prst="ellipse">
              <a:avLst/>
            </a:prstGeom>
            <a:solidFill>
              <a:srgbClr val="2D6D66"/>
            </a:solidFill>
            <a:ln w="31750">
              <a:solidFill>
                <a:srgbClr val="2D6D6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71" name="Oval 227">
              <a:extLst>
                <a:ext uri="{FF2B5EF4-FFF2-40B4-BE49-F238E27FC236}">
                  <a16:creationId xmlns:a16="http://schemas.microsoft.com/office/drawing/2014/main" id="{599A844B-21F3-4870-BEC5-E22A6E847F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1" y="2863"/>
              <a:ext cx="52" cy="52"/>
            </a:xfrm>
            <a:prstGeom prst="ellipse">
              <a:avLst/>
            </a:prstGeom>
            <a:solidFill>
              <a:srgbClr val="2D6D66"/>
            </a:solidFill>
            <a:ln w="31750">
              <a:solidFill>
                <a:srgbClr val="2D6D6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72" name="Oval 228">
              <a:extLst>
                <a:ext uri="{FF2B5EF4-FFF2-40B4-BE49-F238E27FC236}">
                  <a16:creationId xmlns:a16="http://schemas.microsoft.com/office/drawing/2014/main" id="{31D6A46F-2C8E-4817-98AF-85E0E85864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56" y="2586"/>
              <a:ext cx="52" cy="52"/>
            </a:xfrm>
            <a:prstGeom prst="ellipse">
              <a:avLst/>
            </a:prstGeom>
            <a:solidFill>
              <a:srgbClr val="2D6D66"/>
            </a:solidFill>
            <a:ln w="31750">
              <a:solidFill>
                <a:srgbClr val="2D6D6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73" name="Oval 229">
              <a:extLst>
                <a:ext uri="{FF2B5EF4-FFF2-40B4-BE49-F238E27FC236}">
                  <a16:creationId xmlns:a16="http://schemas.microsoft.com/office/drawing/2014/main" id="{5338A2E2-B50E-4A13-9AEE-70CC41CB11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56" y="2546"/>
              <a:ext cx="52" cy="52"/>
            </a:xfrm>
            <a:prstGeom prst="ellipse">
              <a:avLst/>
            </a:prstGeom>
            <a:solidFill>
              <a:srgbClr val="2D6D66"/>
            </a:solidFill>
            <a:ln w="31750">
              <a:solidFill>
                <a:srgbClr val="2D6D6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74" name="Oval 230">
              <a:extLst>
                <a:ext uri="{FF2B5EF4-FFF2-40B4-BE49-F238E27FC236}">
                  <a16:creationId xmlns:a16="http://schemas.microsoft.com/office/drawing/2014/main" id="{8CFE7264-8BD5-45AF-B5EF-FA55259FD8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16" y="2811"/>
              <a:ext cx="52" cy="52"/>
            </a:xfrm>
            <a:prstGeom prst="ellipse">
              <a:avLst/>
            </a:prstGeom>
            <a:solidFill>
              <a:srgbClr val="2D6D66"/>
            </a:solidFill>
            <a:ln w="31750">
              <a:solidFill>
                <a:srgbClr val="2D6D6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75" name="Oval 231">
              <a:extLst>
                <a:ext uri="{FF2B5EF4-FFF2-40B4-BE49-F238E27FC236}">
                  <a16:creationId xmlns:a16="http://schemas.microsoft.com/office/drawing/2014/main" id="{10E41732-96B0-47DF-ADA1-89FB2F9F08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45" y="844"/>
              <a:ext cx="52" cy="52"/>
            </a:xfrm>
            <a:prstGeom prst="ellipse">
              <a:avLst/>
            </a:prstGeom>
            <a:solidFill>
              <a:srgbClr val="A0522D"/>
            </a:solidFill>
            <a:ln w="31750">
              <a:solidFill>
                <a:srgbClr val="A0522D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76" name="Oval 232">
              <a:extLst>
                <a:ext uri="{FF2B5EF4-FFF2-40B4-BE49-F238E27FC236}">
                  <a16:creationId xmlns:a16="http://schemas.microsoft.com/office/drawing/2014/main" id="{18704B4B-6EE6-4A99-880B-FF5F6F8124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49" y="2713"/>
              <a:ext cx="52" cy="52"/>
            </a:xfrm>
            <a:prstGeom prst="ellipse">
              <a:avLst/>
            </a:prstGeom>
            <a:solidFill>
              <a:srgbClr val="1A476F"/>
            </a:solidFill>
            <a:ln w="31750">
              <a:solidFill>
                <a:srgbClr val="1A476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77" name="Oval 233">
              <a:extLst>
                <a:ext uri="{FF2B5EF4-FFF2-40B4-BE49-F238E27FC236}">
                  <a16:creationId xmlns:a16="http://schemas.microsoft.com/office/drawing/2014/main" id="{1765A09A-3220-40C8-9620-8F4F93235A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59" y="2946"/>
              <a:ext cx="52" cy="52"/>
            </a:xfrm>
            <a:prstGeom prst="ellipse">
              <a:avLst/>
            </a:prstGeom>
            <a:solidFill>
              <a:srgbClr val="1A476F"/>
            </a:solidFill>
            <a:ln w="31750">
              <a:solidFill>
                <a:srgbClr val="1A476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78" name="Oval 234">
              <a:extLst>
                <a:ext uri="{FF2B5EF4-FFF2-40B4-BE49-F238E27FC236}">
                  <a16:creationId xmlns:a16="http://schemas.microsoft.com/office/drawing/2014/main" id="{1E15CD47-A195-4AAE-B8EB-D83FD4E7CB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30" y="2756"/>
              <a:ext cx="52" cy="52"/>
            </a:xfrm>
            <a:prstGeom prst="ellipse">
              <a:avLst/>
            </a:prstGeom>
            <a:solidFill>
              <a:srgbClr val="1A476F"/>
            </a:solidFill>
            <a:ln w="31750">
              <a:solidFill>
                <a:srgbClr val="1A476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79" name="Oval 235">
              <a:extLst>
                <a:ext uri="{FF2B5EF4-FFF2-40B4-BE49-F238E27FC236}">
                  <a16:creationId xmlns:a16="http://schemas.microsoft.com/office/drawing/2014/main" id="{FA2F1CF3-2EE1-4E7D-AA62-EE7508FCEF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91" y="2771"/>
              <a:ext cx="52" cy="51"/>
            </a:xfrm>
            <a:prstGeom prst="ellipse">
              <a:avLst/>
            </a:prstGeom>
            <a:solidFill>
              <a:srgbClr val="1A476F"/>
            </a:solidFill>
            <a:ln w="31750">
              <a:solidFill>
                <a:srgbClr val="1A476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80" name="Oval 236">
              <a:extLst>
                <a:ext uri="{FF2B5EF4-FFF2-40B4-BE49-F238E27FC236}">
                  <a16:creationId xmlns:a16="http://schemas.microsoft.com/office/drawing/2014/main" id="{BB937D0B-3F1B-4ED0-A733-0F04D07F64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04" y="2820"/>
              <a:ext cx="52" cy="51"/>
            </a:xfrm>
            <a:prstGeom prst="ellipse">
              <a:avLst/>
            </a:prstGeom>
            <a:solidFill>
              <a:srgbClr val="FFD200"/>
            </a:solidFill>
            <a:ln w="31750">
              <a:solidFill>
                <a:srgbClr val="FFD2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81" name="Oval 237">
              <a:extLst>
                <a:ext uri="{FF2B5EF4-FFF2-40B4-BE49-F238E27FC236}">
                  <a16:creationId xmlns:a16="http://schemas.microsoft.com/office/drawing/2014/main" id="{CC94B4EF-A5FB-411B-BC4C-9FA61C9B58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21" y="2825"/>
              <a:ext cx="52" cy="49"/>
            </a:xfrm>
            <a:prstGeom prst="ellipse">
              <a:avLst/>
            </a:prstGeom>
            <a:solidFill>
              <a:srgbClr val="FFD200"/>
            </a:solidFill>
            <a:ln w="31750">
              <a:solidFill>
                <a:srgbClr val="FFD2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82" name="Oval 238">
              <a:extLst>
                <a:ext uri="{FF2B5EF4-FFF2-40B4-BE49-F238E27FC236}">
                  <a16:creationId xmlns:a16="http://schemas.microsoft.com/office/drawing/2014/main" id="{F17A46DC-30BC-4895-95C5-688383029A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75" y="2667"/>
              <a:ext cx="52" cy="52"/>
            </a:xfrm>
            <a:prstGeom prst="ellipse">
              <a:avLst/>
            </a:prstGeom>
            <a:solidFill>
              <a:srgbClr val="BFA19C"/>
            </a:solidFill>
            <a:ln w="31750">
              <a:solidFill>
                <a:srgbClr val="BFA19C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83" name="Oval 239">
              <a:extLst>
                <a:ext uri="{FF2B5EF4-FFF2-40B4-BE49-F238E27FC236}">
                  <a16:creationId xmlns:a16="http://schemas.microsoft.com/office/drawing/2014/main" id="{1A55DE5A-A708-4BC0-AF81-78AA654816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36" y="2589"/>
              <a:ext cx="52" cy="52"/>
            </a:xfrm>
            <a:prstGeom prst="ellipse">
              <a:avLst/>
            </a:prstGeom>
            <a:solidFill>
              <a:srgbClr val="BFA19C"/>
            </a:solidFill>
            <a:ln w="31750">
              <a:solidFill>
                <a:srgbClr val="BFA19C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84" name="Oval 240">
              <a:extLst>
                <a:ext uri="{FF2B5EF4-FFF2-40B4-BE49-F238E27FC236}">
                  <a16:creationId xmlns:a16="http://schemas.microsoft.com/office/drawing/2014/main" id="{A2D653A2-BC2D-4043-BB6A-00CD009092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93" y="844"/>
              <a:ext cx="52" cy="52"/>
            </a:xfrm>
            <a:prstGeom prst="ellipse">
              <a:avLst/>
            </a:prstGeom>
            <a:solidFill>
              <a:srgbClr val="BFA19C"/>
            </a:solidFill>
            <a:ln w="31750">
              <a:solidFill>
                <a:srgbClr val="BFA19C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85" name="Oval 241">
              <a:extLst>
                <a:ext uri="{FF2B5EF4-FFF2-40B4-BE49-F238E27FC236}">
                  <a16:creationId xmlns:a16="http://schemas.microsoft.com/office/drawing/2014/main" id="{270ED6DA-4F26-4E24-A499-7C8B450BD6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54" y="2408"/>
              <a:ext cx="52" cy="52"/>
            </a:xfrm>
            <a:prstGeom prst="ellipse">
              <a:avLst/>
            </a:prstGeom>
            <a:solidFill>
              <a:srgbClr val="BFA19C"/>
            </a:solidFill>
            <a:ln w="31750">
              <a:solidFill>
                <a:srgbClr val="BFA19C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86" name="Oval 242">
              <a:extLst>
                <a:ext uri="{FF2B5EF4-FFF2-40B4-BE49-F238E27FC236}">
                  <a16:creationId xmlns:a16="http://schemas.microsoft.com/office/drawing/2014/main" id="{CEE16F52-C127-4DC6-9C26-FBC545C970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11" y="1221"/>
              <a:ext cx="52" cy="52"/>
            </a:xfrm>
            <a:prstGeom prst="ellipse">
              <a:avLst/>
            </a:prstGeom>
            <a:solidFill>
              <a:srgbClr val="BFA19C"/>
            </a:solidFill>
            <a:ln w="31750">
              <a:solidFill>
                <a:srgbClr val="BFA19C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87" name="Oval 243">
              <a:extLst>
                <a:ext uri="{FF2B5EF4-FFF2-40B4-BE49-F238E27FC236}">
                  <a16:creationId xmlns:a16="http://schemas.microsoft.com/office/drawing/2014/main" id="{295374A7-43B6-49F0-8127-A9C0E4773A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84" y="2943"/>
              <a:ext cx="49" cy="52"/>
            </a:xfrm>
            <a:prstGeom prst="ellipse">
              <a:avLst/>
            </a:prstGeom>
            <a:solidFill>
              <a:srgbClr val="9C8847"/>
            </a:solidFill>
            <a:ln w="31750">
              <a:solidFill>
                <a:srgbClr val="9C8847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88" name="Oval 244">
              <a:extLst>
                <a:ext uri="{FF2B5EF4-FFF2-40B4-BE49-F238E27FC236}">
                  <a16:creationId xmlns:a16="http://schemas.microsoft.com/office/drawing/2014/main" id="{BD0B0FB1-91FA-4107-9D3C-9341EF23E4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1" y="2935"/>
              <a:ext cx="52" cy="52"/>
            </a:xfrm>
            <a:prstGeom prst="ellipse">
              <a:avLst/>
            </a:prstGeom>
            <a:solidFill>
              <a:srgbClr val="9C8847"/>
            </a:solidFill>
            <a:ln w="31750">
              <a:solidFill>
                <a:srgbClr val="9C8847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89" name="Oval 245">
              <a:extLst>
                <a:ext uri="{FF2B5EF4-FFF2-40B4-BE49-F238E27FC236}">
                  <a16:creationId xmlns:a16="http://schemas.microsoft.com/office/drawing/2014/main" id="{AFBB778D-F013-4898-98D0-ACA6EDF916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84" y="2791"/>
              <a:ext cx="52" cy="52"/>
            </a:xfrm>
            <a:prstGeom prst="ellipse">
              <a:avLst/>
            </a:prstGeom>
            <a:solidFill>
              <a:srgbClr val="9C8847"/>
            </a:solidFill>
            <a:ln w="31750">
              <a:solidFill>
                <a:srgbClr val="9C8847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90" name="Oval 246">
              <a:extLst>
                <a:ext uri="{FF2B5EF4-FFF2-40B4-BE49-F238E27FC236}">
                  <a16:creationId xmlns:a16="http://schemas.microsoft.com/office/drawing/2014/main" id="{CE3143A9-DCA2-42F9-8A9B-F49A75FE53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77" y="2845"/>
              <a:ext cx="52" cy="52"/>
            </a:xfrm>
            <a:prstGeom prst="ellipse">
              <a:avLst/>
            </a:prstGeom>
            <a:solidFill>
              <a:srgbClr val="9C8847"/>
            </a:solidFill>
            <a:ln w="31750">
              <a:solidFill>
                <a:srgbClr val="9C8847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91" name="Oval 247">
              <a:extLst>
                <a:ext uri="{FF2B5EF4-FFF2-40B4-BE49-F238E27FC236}">
                  <a16:creationId xmlns:a16="http://schemas.microsoft.com/office/drawing/2014/main" id="{0AEB366A-8793-4A77-A790-FF53363457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38" y="2923"/>
              <a:ext cx="52" cy="52"/>
            </a:xfrm>
            <a:prstGeom prst="ellipse">
              <a:avLst/>
            </a:prstGeom>
            <a:solidFill>
              <a:srgbClr val="9C8847"/>
            </a:solidFill>
            <a:ln w="31750">
              <a:solidFill>
                <a:srgbClr val="9C8847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92" name="Oval 248">
              <a:extLst>
                <a:ext uri="{FF2B5EF4-FFF2-40B4-BE49-F238E27FC236}">
                  <a16:creationId xmlns:a16="http://schemas.microsoft.com/office/drawing/2014/main" id="{0CC162CC-F339-41E2-9EBE-E356A58FA6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2" y="2828"/>
              <a:ext cx="52" cy="52"/>
            </a:xfrm>
            <a:prstGeom prst="ellipse">
              <a:avLst/>
            </a:prstGeom>
            <a:solidFill>
              <a:srgbClr val="9C8847"/>
            </a:solidFill>
            <a:ln w="31750">
              <a:solidFill>
                <a:srgbClr val="9C8847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93" name="Oval 249">
              <a:extLst>
                <a:ext uri="{FF2B5EF4-FFF2-40B4-BE49-F238E27FC236}">
                  <a16:creationId xmlns:a16="http://schemas.microsoft.com/office/drawing/2014/main" id="{0C092B22-EACA-4497-BA80-212E713117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80" y="2940"/>
              <a:ext cx="52" cy="52"/>
            </a:xfrm>
            <a:prstGeom prst="ellipse">
              <a:avLst/>
            </a:prstGeom>
            <a:solidFill>
              <a:srgbClr val="9C8847"/>
            </a:solidFill>
            <a:ln w="31750">
              <a:solidFill>
                <a:srgbClr val="9C8847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94" name="Oval 250">
              <a:extLst>
                <a:ext uri="{FF2B5EF4-FFF2-40B4-BE49-F238E27FC236}">
                  <a16:creationId xmlns:a16="http://schemas.microsoft.com/office/drawing/2014/main" id="{61B914F9-4F9E-4E87-81D6-FF0F592EB8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0" y="2768"/>
              <a:ext cx="52" cy="52"/>
            </a:xfrm>
            <a:prstGeom prst="ellipse">
              <a:avLst/>
            </a:prstGeom>
            <a:solidFill>
              <a:srgbClr val="9C8847"/>
            </a:solidFill>
            <a:ln w="31750">
              <a:solidFill>
                <a:srgbClr val="9C8847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95" name="Oval 251">
              <a:extLst>
                <a:ext uri="{FF2B5EF4-FFF2-40B4-BE49-F238E27FC236}">
                  <a16:creationId xmlns:a16="http://schemas.microsoft.com/office/drawing/2014/main" id="{5CEE29FE-1A07-43AD-8816-3B46F5FEE5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98" y="2719"/>
              <a:ext cx="52" cy="52"/>
            </a:xfrm>
            <a:prstGeom prst="ellipse">
              <a:avLst/>
            </a:prstGeom>
            <a:solidFill>
              <a:srgbClr val="9C8847"/>
            </a:solidFill>
            <a:ln w="31750">
              <a:solidFill>
                <a:srgbClr val="9C8847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96" name="Oval 252">
              <a:extLst>
                <a:ext uri="{FF2B5EF4-FFF2-40B4-BE49-F238E27FC236}">
                  <a16:creationId xmlns:a16="http://schemas.microsoft.com/office/drawing/2014/main" id="{1B350637-59DE-4C7A-A526-AA1D8D415B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58" y="2794"/>
              <a:ext cx="52" cy="49"/>
            </a:xfrm>
            <a:prstGeom prst="ellipse">
              <a:avLst/>
            </a:prstGeom>
            <a:solidFill>
              <a:srgbClr val="9C8847"/>
            </a:solidFill>
            <a:ln w="31750">
              <a:solidFill>
                <a:srgbClr val="9C8847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97" name="Line 253">
              <a:extLst>
                <a:ext uri="{FF2B5EF4-FFF2-40B4-BE49-F238E27FC236}">
                  <a16:creationId xmlns:a16="http://schemas.microsoft.com/office/drawing/2014/main" id="{FE1A29A1-2D3A-4595-B60B-786AD8C756E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104" y="775"/>
              <a:ext cx="0" cy="2828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98" name="Line 254">
              <a:extLst>
                <a:ext uri="{FF2B5EF4-FFF2-40B4-BE49-F238E27FC236}">
                  <a16:creationId xmlns:a16="http://schemas.microsoft.com/office/drawing/2014/main" id="{7EEEC192-757A-410D-AA55-60E5AF923C0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044" y="3508"/>
              <a:ext cx="60" cy="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99" name="Rectangle 255">
              <a:extLst>
                <a:ext uri="{FF2B5EF4-FFF2-40B4-BE49-F238E27FC236}">
                  <a16:creationId xmlns:a16="http://schemas.microsoft.com/office/drawing/2014/main" id="{DF75B0B7-97E3-4EA0-99D9-AA10155E08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1" y="3421"/>
              <a:ext cx="311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&lt;-1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500" name="Line 256">
              <a:extLst>
                <a:ext uri="{FF2B5EF4-FFF2-40B4-BE49-F238E27FC236}">
                  <a16:creationId xmlns:a16="http://schemas.microsoft.com/office/drawing/2014/main" id="{C9414C78-3DB5-4A05-906D-3729F130E35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044" y="3131"/>
              <a:ext cx="60" cy="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01" name="Rectangle 257">
              <a:extLst>
                <a:ext uri="{FF2B5EF4-FFF2-40B4-BE49-F238E27FC236}">
                  <a16:creationId xmlns:a16="http://schemas.microsoft.com/office/drawing/2014/main" id="{640C0564-4997-453B-9C65-5009F5127D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5" y="3044"/>
              <a:ext cx="161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0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502" name="Line 258">
              <a:extLst>
                <a:ext uri="{FF2B5EF4-FFF2-40B4-BE49-F238E27FC236}">
                  <a16:creationId xmlns:a16="http://schemas.microsoft.com/office/drawing/2014/main" id="{C0F1C094-6F0C-4486-BF07-B952179FEDF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044" y="2753"/>
              <a:ext cx="60" cy="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03" name="Rectangle 259">
              <a:extLst>
                <a:ext uri="{FF2B5EF4-FFF2-40B4-BE49-F238E27FC236}">
                  <a16:creationId xmlns:a16="http://schemas.microsoft.com/office/drawing/2014/main" id="{483A43AF-8FB5-451C-973E-160A8FA6FF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5" y="2667"/>
              <a:ext cx="161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1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504" name="Line 260">
              <a:extLst>
                <a:ext uri="{FF2B5EF4-FFF2-40B4-BE49-F238E27FC236}">
                  <a16:creationId xmlns:a16="http://schemas.microsoft.com/office/drawing/2014/main" id="{AEAACBFD-E67F-4E45-BF8E-0F45F26A28A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044" y="2376"/>
              <a:ext cx="60" cy="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05" name="Rectangle 261">
              <a:extLst>
                <a:ext uri="{FF2B5EF4-FFF2-40B4-BE49-F238E27FC236}">
                  <a16:creationId xmlns:a16="http://schemas.microsoft.com/office/drawing/2014/main" id="{826FC978-B3D8-4285-A952-9F44B8FC28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5" y="2292"/>
              <a:ext cx="161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2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506" name="Line 262">
              <a:extLst>
                <a:ext uri="{FF2B5EF4-FFF2-40B4-BE49-F238E27FC236}">
                  <a16:creationId xmlns:a16="http://schemas.microsoft.com/office/drawing/2014/main" id="{C65728E5-9CAE-49DB-8CD0-682E1F019BC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044" y="1999"/>
              <a:ext cx="60" cy="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07" name="Rectangle 263">
              <a:extLst>
                <a:ext uri="{FF2B5EF4-FFF2-40B4-BE49-F238E27FC236}">
                  <a16:creationId xmlns:a16="http://schemas.microsoft.com/office/drawing/2014/main" id="{3859E72F-6036-4F8E-80B5-5C10ACCC65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5" y="1915"/>
              <a:ext cx="161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3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508" name="Line 264">
              <a:extLst>
                <a:ext uri="{FF2B5EF4-FFF2-40B4-BE49-F238E27FC236}">
                  <a16:creationId xmlns:a16="http://schemas.microsoft.com/office/drawing/2014/main" id="{0574E145-B76A-4E38-B9C5-7307510443F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044" y="1621"/>
              <a:ext cx="60" cy="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09" name="Rectangle 265">
              <a:extLst>
                <a:ext uri="{FF2B5EF4-FFF2-40B4-BE49-F238E27FC236}">
                  <a16:creationId xmlns:a16="http://schemas.microsoft.com/office/drawing/2014/main" id="{5AB56FE0-C103-4416-8E85-45EADFD53D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5" y="1538"/>
              <a:ext cx="161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4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510" name="Line 266">
              <a:extLst>
                <a:ext uri="{FF2B5EF4-FFF2-40B4-BE49-F238E27FC236}">
                  <a16:creationId xmlns:a16="http://schemas.microsoft.com/office/drawing/2014/main" id="{3B1CE472-3EC1-4EA4-AE61-A4BECDB54B1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044" y="1244"/>
              <a:ext cx="60" cy="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11" name="Rectangle 267">
              <a:extLst>
                <a:ext uri="{FF2B5EF4-FFF2-40B4-BE49-F238E27FC236}">
                  <a16:creationId xmlns:a16="http://schemas.microsoft.com/office/drawing/2014/main" id="{3497FA67-4EAB-45FA-8580-F6EA7CD864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3" y="1161"/>
              <a:ext cx="256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&gt;5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512" name="Line 268">
              <a:extLst>
                <a:ext uri="{FF2B5EF4-FFF2-40B4-BE49-F238E27FC236}">
                  <a16:creationId xmlns:a16="http://schemas.microsoft.com/office/drawing/2014/main" id="{849D42F1-70DD-471F-9CD5-7F361891576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044" y="870"/>
              <a:ext cx="60" cy="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14" name="Rectangle 270">
              <a:extLst>
                <a:ext uri="{FF2B5EF4-FFF2-40B4-BE49-F238E27FC236}">
                  <a16:creationId xmlns:a16="http://schemas.microsoft.com/office/drawing/2014/main" id="{104EAC24-1E8B-46AE-88CD-8E4F77C5C6ED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330" y="2039"/>
              <a:ext cx="518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MVPF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515" name="Line 271">
              <a:extLst>
                <a:ext uri="{FF2B5EF4-FFF2-40B4-BE49-F238E27FC236}">
                  <a16:creationId xmlns:a16="http://schemas.microsoft.com/office/drawing/2014/main" id="{E379532D-B5A8-4335-8BDB-0EA361D88B7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04" y="3603"/>
              <a:ext cx="6103" cy="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16" name="Line 272">
              <a:extLst>
                <a:ext uri="{FF2B5EF4-FFF2-40B4-BE49-F238E27FC236}">
                  <a16:creationId xmlns:a16="http://schemas.microsoft.com/office/drawing/2014/main" id="{8BC15E14-3494-4380-8A5E-2C01759EDAA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99" y="3603"/>
              <a:ext cx="0" cy="57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17" name="Rectangle 273">
              <a:extLst>
                <a:ext uri="{FF2B5EF4-FFF2-40B4-BE49-F238E27FC236}">
                  <a16:creationId xmlns:a16="http://schemas.microsoft.com/office/drawing/2014/main" id="{60E2D6DA-B8D9-4E9F-9729-81429603A8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3" y="3692"/>
              <a:ext cx="161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0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518" name="Line 274">
              <a:extLst>
                <a:ext uri="{FF2B5EF4-FFF2-40B4-BE49-F238E27FC236}">
                  <a16:creationId xmlns:a16="http://schemas.microsoft.com/office/drawing/2014/main" id="{7711B082-6044-4735-A874-C11E48F6157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676" y="3603"/>
              <a:ext cx="0" cy="57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19" name="Rectangle 275">
              <a:extLst>
                <a:ext uri="{FF2B5EF4-FFF2-40B4-BE49-F238E27FC236}">
                  <a16:creationId xmlns:a16="http://schemas.microsoft.com/office/drawing/2014/main" id="{9831A539-01BC-4CCA-9B5D-D874512ED6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87" y="3692"/>
              <a:ext cx="251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20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520" name="Line 276">
              <a:extLst>
                <a:ext uri="{FF2B5EF4-FFF2-40B4-BE49-F238E27FC236}">
                  <a16:creationId xmlns:a16="http://schemas.microsoft.com/office/drawing/2014/main" id="{AB8F26AB-24CC-4371-BC61-45FF24A9668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154" y="3603"/>
              <a:ext cx="0" cy="57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21" name="Rectangle 277">
              <a:extLst>
                <a:ext uri="{FF2B5EF4-FFF2-40B4-BE49-F238E27FC236}">
                  <a16:creationId xmlns:a16="http://schemas.microsoft.com/office/drawing/2014/main" id="{5A67096E-5789-4CAA-A672-4EDEC9822B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65" y="3692"/>
              <a:ext cx="251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40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522" name="Line 278">
              <a:extLst>
                <a:ext uri="{FF2B5EF4-FFF2-40B4-BE49-F238E27FC236}">
                  <a16:creationId xmlns:a16="http://schemas.microsoft.com/office/drawing/2014/main" id="{094F4630-3DD3-4156-963E-6A1B3AF4169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634" y="3603"/>
              <a:ext cx="0" cy="57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23" name="Rectangle 279">
              <a:extLst>
                <a:ext uri="{FF2B5EF4-FFF2-40B4-BE49-F238E27FC236}">
                  <a16:creationId xmlns:a16="http://schemas.microsoft.com/office/drawing/2014/main" id="{5A0FD2CE-A2A3-4E4E-A60B-DC4E3255C9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5" y="3692"/>
              <a:ext cx="251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60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524" name="Line 280">
              <a:extLst>
                <a:ext uri="{FF2B5EF4-FFF2-40B4-BE49-F238E27FC236}">
                  <a16:creationId xmlns:a16="http://schemas.microsoft.com/office/drawing/2014/main" id="{4A3533E0-69DA-4D99-87D3-DA7F5EC19D5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112" y="3603"/>
              <a:ext cx="0" cy="57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25" name="Rectangle 281">
              <a:extLst>
                <a:ext uri="{FF2B5EF4-FFF2-40B4-BE49-F238E27FC236}">
                  <a16:creationId xmlns:a16="http://schemas.microsoft.com/office/drawing/2014/main" id="{5B3DAC71-84C9-4A0F-A00B-1E1C1D8C1F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22" y="3692"/>
              <a:ext cx="251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80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526" name="Rectangle 282">
              <a:extLst>
                <a:ext uri="{FF2B5EF4-FFF2-40B4-BE49-F238E27FC236}">
                  <a16:creationId xmlns:a16="http://schemas.microsoft.com/office/drawing/2014/main" id="{33FEBBD7-3A3C-4891-A91D-676FEE0FB4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51" y="3890"/>
              <a:ext cx="1512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Age of Beneficiaries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527" name="Rectangle 283">
              <a:extLst>
                <a:ext uri="{FF2B5EF4-FFF2-40B4-BE49-F238E27FC236}">
                  <a16:creationId xmlns:a16="http://schemas.microsoft.com/office/drawing/2014/main" id="{18CAB960-436F-46ED-BCA8-9179D514D5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96" y="280"/>
              <a:ext cx="305" cy="57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5300" b="0" i="0" u="none" strike="noStrike" cap="none" normalizeH="0" baseline="0">
                  <a:ln>
                    <a:noFill/>
                  </a:ln>
                  <a:solidFill>
                    <a:srgbClr val="1E2D53"/>
                  </a:solidFill>
                  <a:effectLst/>
                  <a:latin typeface="Arial" panose="020B0604020202020204" pitchFamily="34" charset="0"/>
                </a:rPr>
                <a:t> 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</p:grpSp>
      <p:sp>
        <p:nvSpPr>
          <p:cNvPr id="1300" name="AutoShape 304">
            <a:extLst>
              <a:ext uri="{FF2B5EF4-FFF2-40B4-BE49-F238E27FC236}">
                <a16:creationId xmlns:a16="http://schemas.microsoft.com/office/drawing/2014/main" id="{CF0D73FA-80AC-48F7-9C22-46264761F1D1}"/>
              </a:ext>
            </a:extLst>
          </p:cNvPr>
          <p:cNvSpPr>
            <a:spLocks noChangeAspect="1" noChangeArrowheads="1" noTextEdit="1"/>
          </p:cNvSpPr>
          <p:nvPr/>
        </p:nvSpPr>
        <p:spPr bwMode="auto">
          <a:xfrm>
            <a:off x="609601" y="0"/>
            <a:ext cx="10972800" cy="68580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" name="AutoShape 3">
            <a:extLst>
              <a:ext uri="{FF2B5EF4-FFF2-40B4-BE49-F238E27FC236}">
                <a16:creationId xmlns:a16="http://schemas.microsoft.com/office/drawing/2014/main" id="{76B789F3-AAEA-4B0A-8234-BB065D190DA6}"/>
              </a:ext>
            </a:extLst>
          </p:cNvPr>
          <p:cNvSpPr>
            <a:spLocks noChangeAspect="1" noChangeArrowheads="1" noTextEdit="1"/>
          </p:cNvSpPr>
          <p:nvPr/>
        </p:nvSpPr>
        <p:spPr bwMode="auto">
          <a:xfrm>
            <a:off x="609600" y="0"/>
            <a:ext cx="10972800" cy="68580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2" name="AutoShape 3">
            <a:extLst>
              <a:ext uri="{FF2B5EF4-FFF2-40B4-BE49-F238E27FC236}">
                <a16:creationId xmlns:a16="http://schemas.microsoft.com/office/drawing/2014/main" id="{2C3C5A8D-667F-44AA-87C8-2D8379203A64}"/>
              </a:ext>
            </a:extLst>
          </p:cNvPr>
          <p:cNvSpPr>
            <a:spLocks noChangeAspect="1" noChangeArrowheads="1" noTextEdit="1"/>
          </p:cNvSpPr>
          <p:nvPr/>
        </p:nvSpPr>
        <p:spPr bwMode="auto">
          <a:xfrm>
            <a:off x="609601" y="0"/>
            <a:ext cx="10972800" cy="68580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" name="AutoShape 3">
            <a:extLst>
              <a:ext uri="{FF2B5EF4-FFF2-40B4-BE49-F238E27FC236}">
                <a16:creationId xmlns:a16="http://schemas.microsoft.com/office/drawing/2014/main" id="{64093284-7375-4C89-B810-68AB343D5EF9}"/>
              </a:ext>
            </a:extLst>
          </p:cNvPr>
          <p:cNvSpPr>
            <a:spLocks noChangeAspect="1" noChangeArrowheads="1" noTextEdit="1"/>
          </p:cNvSpPr>
          <p:nvPr/>
        </p:nvSpPr>
        <p:spPr bwMode="auto">
          <a:xfrm>
            <a:off x="609601" y="0"/>
            <a:ext cx="10972800" cy="68580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05" name="Rectangle 439">
            <a:extLst>
              <a:ext uri="{FF2B5EF4-FFF2-40B4-BE49-F238E27FC236}">
                <a16:creationId xmlns:a16="http://schemas.microsoft.com/office/drawing/2014/main" id="{B6EC11AE-32DF-4021-86E0-0DDD896AF4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02401" y="444500"/>
            <a:ext cx="484188" cy="904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5300" b="0" i="0" u="none" strike="noStrike" cap="none" normalizeH="0" baseline="0">
                <a:ln>
                  <a:noFill/>
                </a:ln>
                <a:solidFill>
                  <a:srgbClr val="1E2D53"/>
                </a:solidFill>
                <a:effectLst/>
                <a:latin typeface="Arial" panose="020B0604020202020204" pitchFamily="34" charset="0"/>
              </a:rPr>
              <a:t> 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296" name="Rectangle 302">
            <a:extLst>
              <a:ext uri="{FF2B5EF4-FFF2-40B4-BE49-F238E27FC236}">
                <a16:creationId xmlns:a16="http://schemas.microsoft.com/office/drawing/2014/main" id="{836502A3-0736-4256-8C4A-0447B993B58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02401" y="444500"/>
            <a:ext cx="484188" cy="904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5300" b="0" i="0" u="none" strike="noStrike" cap="none" normalizeH="0" baseline="0">
                <a:ln>
                  <a:noFill/>
                </a:ln>
                <a:solidFill>
                  <a:srgbClr val="1E2D53"/>
                </a:solidFill>
                <a:effectLst/>
                <a:latin typeface="Arial" panose="020B0604020202020204" pitchFamily="34" charset="0"/>
              </a:rPr>
              <a:t> 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26" name="Rectangle 261">
            <a:extLst>
              <a:ext uri="{FF2B5EF4-FFF2-40B4-BE49-F238E27FC236}">
                <a16:creationId xmlns:a16="http://schemas.microsoft.com/office/drawing/2014/main" id="{53BF1D82-9ACA-4936-80E4-94FF4E9DBC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02400" y="444500"/>
            <a:ext cx="484187" cy="904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5300" b="0" i="0" u="none" strike="noStrike" cap="none" normalizeH="0" baseline="0">
                <a:ln>
                  <a:noFill/>
                </a:ln>
                <a:solidFill>
                  <a:srgbClr val="1E2D53"/>
                </a:solidFill>
                <a:effectLst/>
                <a:latin typeface="Arial" panose="020B0604020202020204" pitchFamily="34" charset="0"/>
              </a:rPr>
              <a:t> 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48" name="Rectangle 134">
            <a:extLst>
              <a:ext uri="{FF2B5EF4-FFF2-40B4-BE49-F238E27FC236}">
                <a16:creationId xmlns:a16="http://schemas.microsoft.com/office/drawing/2014/main" id="{34C70AEC-9A32-E047-993D-EBB4ACF1A3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0520" y="95828"/>
            <a:ext cx="11250591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>
              <a:defRPr/>
            </a:pPr>
            <a:r>
              <a:rPr lang="en-US" sz="2400" b="1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Direct Investments in Children Historically Had Highest MVPFs</a:t>
            </a:r>
            <a:endParaRPr lang="en-US" sz="2400" dirty="0">
              <a:solidFill>
                <a:srgbClr val="00206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pSp>
        <p:nvGrpSpPr>
          <p:cNvPr id="160" name="Group 159">
            <a:extLst>
              <a:ext uri="{FF2B5EF4-FFF2-40B4-BE49-F238E27FC236}">
                <a16:creationId xmlns:a16="http://schemas.microsoft.com/office/drawing/2014/main" id="{9DB5F5C3-7889-4772-858C-199CF3759253}"/>
              </a:ext>
            </a:extLst>
          </p:cNvPr>
          <p:cNvGrpSpPr/>
          <p:nvPr/>
        </p:nvGrpSpPr>
        <p:grpSpPr>
          <a:xfrm>
            <a:off x="10535317" y="28140"/>
            <a:ext cx="1556863" cy="3259572"/>
            <a:chOff x="7586394" y="0"/>
            <a:chExt cx="1556863" cy="3259572"/>
          </a:xfrm>
        </p:grpSpPr>
        <p:sp>
          <p:nvSpPr>
            <p:cNvPr id="161" name="Rectangle 160">
              <a:extLst>
                <a:ext uri="{FF2B5EF4-FFF2-40B4-BE49-F238E27FC236}">
                  <a16:creationId xmlns:a16="http://schemas.microsoft.com/office/drawing/2014/main" id="{F5A8BE5D-0833-4D2C-8455-882A6EA7A440}"/>
                </a:ext>
              </a:extLst>
            </p:cNvPr>
            <p:cNvSpPr/>
            <p:nvPr/>
          </p:nvSpPr>
          <p:spPr>
            <a:xfrm>
              <a:off x="7586394" y="0"/>
              <a:ext cx="1556863" cy="3259572"/>
            </a:xfrm>
            <a:prstGeom prst="rect">
              <a:avLst/>
            </a:prstGeom>
            <a:solidFill>
              <a:sysClr val="window" lastClr="FFFFFF"/>
            </a:solidFill>
            <a:ln w="12700" cap="flat" cmpd="sng" algn="ctr">
              <a:solidFill>
                <a:sysClr val="window" lastClr="FFFFFF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80808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62" name="Group 161">
              <a:extLst>
                <a:ext uri="{FF2B5EF4-FFF2-40B4-BE49-F238E27FC236}">
                  <a16:creationId xmlns:a16="http://schemas.microsoft.com/office/drawing/2014/main" id="{3580B061-282F-4846-B7FA-202767B542CF}"/>
                </a:ext>
              </a:extLst>
            </p:cNvPr>
            <p:cNvGrpSpPr/>
            <p:nvPr/>
          </p:nvGrpSpPr>
          <p:grpSpPr>
            <a:xfrm>
              <a:off x="8932632" y="81907"/>
              <a:ext cx="100013" cy="3092451"/>
              <a:chOff x="7856490" y="119972"/>
              <a:chExt cx="100013" cy="3092451"/>
            </a:xfrm>
          </p:grpSpPr>
          <p:sp>
            <p:nvSpPr>
              <p:cNvPr id="178" name="Oval 239">
                <a:extLst>
                  <a:ext uri="{FF2B5EF4-FFF2-40B4-BE49-F238E27FC236}">
                    <a16:creationId xmlns:a16="http://schemas.microsoft.com/office/drawing/2014/main" id="{EAB9C6DA-B329-4801-855A-69734FD967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56490" y="119972"/>
                <a:ext cx="100013" cy="93663"/>
              </a:xfrm>
              <a:prstGeom prst="ellipse">
                <a:avLst/>
              </a:prstGeom>
              <a:solidFill>
                <a:srgbClr val="6E8E84"/>
              </a:solidFill>
              <a:ln w="22225">
                <a:solidFill>
                  <a:srgbClr val="6E8E84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80808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79" name="Oval 240">
                <a:extLst>
                  <a:ext uri="{FF2B5EF4-FFF2-40B4-BE49-F238E27FC236}">
                    <a16:creationId xmlns:a16="http://schemas.microsoft.com/office/drawing/2014/main" id="{0DBB90FC-C20A-4277-B6AF-09C4C238C0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56490" y="346985"/>
                <a:ext cx="100013" cy="100013"/>
              </a:xfrm>
              <a:prstGeom prst="ellipse">
                <a:avLst/>
              </a:prstGeom>
              <a:solidFill>
                <a:srgbClr val="90353B"/>
              </a:solidFill>
              <a:ln w="22225">
                <a:solidFill>
                  <a:srgbClr val="90353B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80808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80" name="Oval 241">
                <a:extLst>
                  <a:ext uri="{FF2B5EF4-FFF2-40B4-BE49-F238E27FC236}">
                    <a16:creationId xmlns:a16="http://schemas.microsoft.com/office/drawing/2014/main" id="{D821B5D1-C5B9-4F70-BBAF-73F7EC76EC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56490" y="578760"/>
                <a:ext cx="100013" cy="95250"/>
              </a:xfrm>
              <a:prstGeom prst="ellipse">
                <a:avLst/>
              </a:prstGeom>
              <a:solidFill>
                <a:srgbClr val="55752F"/>
              </a:solidFill>
              <a:ln w="22225">
                <a:solidFill>
                  <a:srgbClr val="55752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80808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81" name="Oval 242">
                <a:extLst>
                  <a:ext uri="{FF2B5EF4-FFF2-40B4-BE49-F238E27FC236}">
                    <a16:creationId xmlns:a16="http://schemas.microsoft.com/office/drawing/2014/main" id="{64E0B642-8190-46A9-8FF9-66B4D0476D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56490" y="812122"/>
                <a:ext cx="100013" cy="93663"/>
              </a:xfrm>
              <a:prstGeom prst="ellipse">
                <a:avLst/>
              </a:prstGeom>
              <a:solidFill>
                <a:srgbClr val="E37E00"/>
              </a:solidFill>
              <a:ln w="22225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80808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82" name="Oval 243">
                <a:extLst>
                  <a:ext uri="{FF2B5EF4-FFF2-40B4-BE49-F238E27FC236}">
                    <a16:creationId xmlns:a16="http://schemas.microsoft.com/office/drawing/2014/main" id="{B2364F89-F56C-4714-9014-9AF1A41540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56490" y="1039135"/>
                <a:ext cx="100013" cy="100013"/>
              </a:xfrm>
              <a:prstGeom prst="ellipse">
                <a:avLst/>
              </a:prstGeom>
              <a:solidFill>
                <a:srgbClr val="C10534"/>
              </a:solidFill>
              <a:ln w="22225">
                <a:solidFill>
                  <a:srgbClr val="C10534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80808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83" name="Oval 244">
                <a:extLst>
                  <a:ext uri="{FF2B5EF4-FFF2-40B4-BE49-F238E27FC236}">
                    <a16:creationId xmlns:a16="http://schemas.microsoft.com/office/drawing/2014/main" id="{12E83677-6998-4438-B1C3-DDE5EFFF48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56490" y="1272497"/>
                <a:ext cx="100013" cy="93663"/>
              </a:xfrm>
              <a:prstGeom prst="ellipse">
                <a:avLst/>
              </a:prstGeom>
              <a:solidFill>
                <a:srgbClr val="938DD2"/>
              </a:solidFill>
              <a:ln w="22225">
                <a:solidFill>
                  <a:srgbClr val="938DD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80808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84" name="Oval 245">
                <a:extLst>
                  <a:ext uri="{FF2B5EF4-FFF2-40B4-BE49-F238E27FC236}">
                    <a16:creationId xmlns:a16="http://schemas.microsoft.com/office/drawing/2014/main" id="{20857031-DA44-432B-9BF6-EDEA44E0B2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56490" y="1499510"/>
                <a:ext cx="100013" cy="100013"/>
              </a:xfrm>
              <a:prstGeom prst="ellipse">
                <a:avLst/>
              </a:prstGeom>
              <a:solidFill>
                <a:srgbClr val="CAC27E"/>
              </a:solidFill>
              <a:ln w="22225">
                <a:solidFill>
                  <a:srgbClr val="CAC27E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80808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85" name="Oval 246">
                <a:extLst>
                  <a:ext uri="{FF2B5EF4-FFF2-40B4-BE49-F238E27FC236}">
                    <a16:creationId xmlns:a16="http://schemas.microsoft.com/office/drawing/2014/main" id="{81926174-96CD-4E10-AD61-277D2B0284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56490" y="1732872"/>
                <a:ext cx="100013" cy="98425"/>
              </a:xfrm>
              <a:prstGeom prst="ellipse">
                <a:avLst/>
              </a:prstGeom>
              <a:solidFill>
                <a:srgbClr val="7B92A8"/>
              </a:solidFill>
              <a:ln w="22225">
                <a:solidFill>
                  <a:srgbClr val="7B92A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80808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86" name="Oval 247">
                <a:extLst>
                  <a:ext uri="{FF2B5EF4-FFF2-40B4-BE49-F238E27FC236}">
                    <a16:creationId xmlns:a16="http://schemas.microsoft.com/office/drawing/2014/main" id="{9286A016-4B9C-4E9E-8004-6D0883EB96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56490" y="1964647"/>
                <a:ext cx="100013" cy="95250"/>
              </a:xfrm>
              <a:prstGeom prst="ellipse">
                <a:avLst/>
              </a:prstGeom>
              <a:solidFill>
                <a:srgbClr val="2D6D66"/>
              </a:solidFill>
              <a:ln w="22225">
                <a:solidFill>
                  <a:srgbClr val="2D6D6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80808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87" name="Oval 248">
                <a:extLst>
                  <a:ext uri="{FF2B5EF4-FFF2-40B4-BE49-F238E27FC236}">
                    <a16:creationId xmlns:a16="http://schemas.microsoft.com/office/drawing/2014/main" id="{C7139ECF-8BDF-4A52-AD14-B5A9C8D7CA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56490" y="2191660"/>
                <a:ext cx="100013" cy="100013"/>
              </a:xfrm>
              <a:prstGeom prst="ellipse">
                <a:avLst/>
              </a:prstGeom>
              <a:solidFill>
                <a:srgbClr val="A0522D"/>
              </a:solidFill>
              <a:ln w="22225">
                <a:solidFill>
                  <a:srgbClr val="A0522D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80808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88" name="Oval 249">
                <a:extLst>
                  <a:ext uri="{FF2B5EF4-FFF2-40B4-BE49-F238E27FC236}">
                    <a16:creationId xmlns:a16="http://schemas.microsoft.com/office/drawing/2014/main" id="{483B5AC5-8B9E-4B89-A119-F57D4A92E9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56490" y="2425022"/>
                <a:ext cx="100013" cy="93663"/>
              </a:xfrm>
              <a:prstGeom prst="ellipse">
                <a:avLst/>
              </a:prstGeom>
              <a:solidFill>
                <a:srgbClr val="1A476F"/>
              </a:solidFill>
              <a:ln w="22225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80808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89" name="Oval 250">
                <a:extLst>
                  <a:ext uri="{FF2B5EF4-FFF2-40B4-BE49-F238E27FC236}">
                    <a16:creationId xmlns:a16="http://schemas.microsoft.com/office/drawing/2014/main" id="{1B119B8F-72B4-4715-B285-255C691DD3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56490" y="2658385"/>
                <a:ext cx="100013" cy="93663"/>
              </a:xfrm>
              <a:prstGeom prst="ellipse">
                <a:avLst/>
              </a:prstGeom>
              <a:solidFill>
                <a:srgbClr val="FFD200"/>
              </a:solidFill>
              <a:ln w="22225">
                <a:solidFill>
                  <a:srgbClr val="FFD2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80808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90" name="Oval 251">
                <a:extLst>
                  <a:ext uri="{FF2B5EF4-FFF2-40B4-BE49-F238E27FC236}">
                    <a16:creationId xmlns:a16="http://schemas.microsoft.com/office/drawing/2014/main" id="{E02C3250-BA09-4BA2-AA37-4ED89688E5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56490" y="2885397"/>
                <a:ext cx="100013" cy="100013"/>
              </a:xfrm>
              <a:prstGeom prst="ellipse">
                <a:avLst/>
              </a:prstGeom>
              <a:solidFill>
                <a:srgbClr val="BFA19C"/>
              </a:solidFill>
              <a:ln w="22225">
                <a:solidFill>
                  <a:srgbClr val="BFA19C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80808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91" name="Oval 252">
                <a:extLst>
                  <a:ext uri="{FF2B5EF4-FFF2-40B4-BE49-F238E27FC236}">
                    <a16:creationId xmlns:a16="http://schemas.microsoft.com/office/drawing/2014/main" id="{DAB2C14E-CCD0-4BE5-8590-AF597E17A4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56490" y="3118760"/>
                <a:ext cx="100013" cy="93663"/>
              </a:xfrm>
              <a:prstGeom prst="ellipse">
                <a:avLst/>
              </a:prstGeom>
              <a:solidFill>
                <a:srgbClr val="9C8847"/>
              </a:solidFill>
              <a:ln w="22225">
                <a:solidFill>
                  <a:srgbClr val="9C8847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808080"/>
                  </a:solidFill>
                  <a:effectLst/>
                  <a:uLnTx/>
                  <a:uFillTx/>
                </a:endParaRPr>
              </a:p>
            </p:txBody>
          </p:sp>
        </p:grpSp>
        <p:grpSp>
          <p:nvGrpSpPr>
            <p:cNvPr id="163" name="Group 162">
              <a:extLst>
                <a:ext uri="{FF2B5EF4-FFF2-40B4-BE49-F238E27FC236}">
                  <a16:creationId xmlns:a16="http://schemas.microsoft.com/office/drawing/2014/main" id="{EC3CAED4-81B5-4709-96D0-C61C3A7D2188}"/>
                </a:ext>
              </a:extLst>
            </p:cNvPr>
            <p:cNvGrpSpPr/>
            <p:nvPr/>
          </p:nvGrpSpPr>
          <p:grpSpPr>
            <a:xfrm>
              <a:off x="7659869" y="33792"/>
              <a:ext cx="1202253" cy="3174414"/>
              <a:chOff x="7906496" y="91397"/>
              <a:chExt cx="1202253" cy="3174414"/>
            </a:xfrm>
          </p:grpSpPr>
          <p:sp>
            <p:nvSpPr>
              <p:cNvPr id="164" name="Rectangle 253">
                <a:extLst>
                  <a:ext uri="{FF2B5EF4-FFF2-40B4-BE49-F238E27FC236}">
                    <a16:creationId xmlns:a16="http://schemas.microsoft.com/office/drawing/2014/main" id="{CE188391-01DA-4E51-97CC-923A2EAFE4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097253" y="91397"/>
                <a:ext cx="963405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808080"/>
                    </a:solidFill>
                    <a:effectLst/>
                    <a:uLnTx/>
                    <a:uFillTx/>
                    <a:latin typeface="Arial" panose="020B0604020202020204" pitchFamily="34" charset="0"/>
                  </a:rPr>
                  <a:t>Cash Transfers</a:t>
                </a:r>
                <a:endParaRPr kumimoji="0" lang="en-US" alt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808080"/>
                  </a:solidFill>
                  <a:effectLst/>
                  <a:uLnTx/>
                  <a:uFillTx/>
                  <a:latin typeface="Arial" panose="020B0604020202020204" pitchFamily="34" charset="0"/>
                </a:endParaRPr>
              </a:p>
            </p:txBody>
          </p:sp>
          <p:sp>
            <p:nvSpPr>
              <p:cNvPr id="165" name="Rectangle 254">
                <a:extLst>
                  <a:ext uri="{FF2B5EF4-FFF2-40B4-BE49-F238E27FC236}">
                    <a16:creationId xmlns:a16="http://schemas.microsoft.com/office/drawing/2014/main" id="{495E8E14-F6FB-4E0D-BEB8-4371EFEABB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070002" y="324760"/>
                <a:ext cx="990656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808080"/>
                    </a:solidFill>
                    <a:effectLst/>
                    <a:uLnTx/>
                    <a:uFillTx/>
                    <a:latin typeface="Arial" panose="020B0604020202020204" pitchFamily="34" charset="0"/>
                  </a:rPr>
                  <a:t>Child Education</a:t>
                </a:r>
                <a:endParaRPr kumimoji="0" lang="en-US" alt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808080"/>
                  </a:solidFill>
                  <a:effectLst/>
                  <a:uLnTx/>
                  <a:uFillTx/>
                  <a:latin typeface="Arial" panose="020B0604020202020204" pitchFamily="34" charset="0"/>
                </a:endParaRPr>
              </a:p>
            </p:txBody>
          </p:sp>
          <p:sp>
            <p:nvSpPr>
              <p:cNvPr id="166" name="Rectangle 255">
                <a:extLst>
                  <a:ext uri="{FF2B5EF4-FFF2-40B4-BE49-F238E27FC236}">
                    <a16:creationId xmlns:a16="http://schemas.microsoft.com/office/drawing/2014/main" id="{6B9DC399-BDF6-441B-9379-1A9868AC26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219081" y="556535"/>
                <a:ext cx="841577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808080"/>
                    </a:solidFill>
                    <a:effectLst/>
                    <a:uLnTx/>
                    <a:uFillTx/>
                    <a:latin typeface="Arial" panose="020B0604020202020204" pitchFamily="34" charset="0"/>
                  </a:rPr>
                  <a:t>College Adult</a:t>
                </a: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808080"/>
                  </a:solidFill>
                  <a:effectLst/>
                  <a:uLnTx/>
                  <a:uFillTx/>
                  <a:latin typeface="Arial" panose="020B0604020202020204" pitchFamily="34" charset="0"/>
                </a:endParaRPr>
              </a:p>
            </p:txBody>
          </p:sp>
          <p:sp>
            <p:nvSpPr>
              <p:cNvPr id="167" name="Rectangle 256">
                <a:extLst>
                  <a:ext uri="{FF2B5EF4-FFF2-40B4-BE49-F238E27FC236}">
                    <a16:creationId xmlns:a16="http://schemas.microsoft.com/office/drawing/2014/main" id="{86D82189-DF4B-4B29-B670-CEAFF51956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265569" y="785135"/>
                <a:ext cx="843180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808080"/>
                    </a:solidFill>
                    <a:effectLst/>
                    <a:uLnTx/>
                    <a:uFillTx/>
                    <a:latin typeface="Arial" panose="020B0604020202020204" pitchFamily="34" charset="0"/>
                  </a:rPr>
                  <a:t>College Child</a:t>
                </a: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808080"/>
                  </a:solidFill>
                  <a:effectLst/>
                  <a:uLnTx/>
                  <a:uFillTx/>
                  <a:latin typeface="Arial" panose="020B0604020202020204" pitchFamily="34" charset="0"/>
                </a:endParaRPr>
              </a:p>
            </p:txBody>
          </p:sp>
          <p:sp>
            <p:nvSpPr>
              <p:cNvPr id="168" name="Rectangle 257">
                <a:extLst>
                  <a:ext uri="{FF2B5EF4-FFF2-40B4-BE49-F238E27FC236}">
                    <a16:creationId xmlns:a16="http://schemas.microsoft.com/office/drawing/2014/main" id="{CA326639-B794-4203-B6B7-2934594611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261854" y="1016910"/>
                <a:ext cx="831959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808080"/>
                    </a:solidFill>
                    <a:effectLst/>
                    <a:uLnTx/>
                    <a:uFillTx/>
                    <a:latin typeface="Arial" panose="020B0604020202020204" pitchFamily="34" charset="0"/>
                  </a:rPr>
                  <a:t>Disability Ins.</a:t>
                </a: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808080"/>
                  </a:solidFill>
                  <a:effectLst/>
                  <a:uLnTx/>
                  <a:uFillTx/>
                  <a:latin typeface="Arial" panose="020B0604020202020204" pitchFamily="34" charset="0"/>
                </a:endParaRPr>
              </a:p>
            </p:txBody>
          </p:sp>
          <p:sp>
            <p:nvSpPr>
              <p:cNvPr id="169" name="Rectangle 258">
                <a:extLst>
                  <a:ext uri="{FF2B5EF4-FFF2-40B4-BE49-F238E27FC236}">
                    <a16:creationId xmlns:a16="http://schemas.microsoft.com/office/drawing/2014/main" id="{7FE6596D-AD98-498E-B45E-EE6A19A45B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291217" y="1250272"/>
                <a:ext cx="769441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808080"/>
                    </a:solidFill>
                    <a:effectLst/>
                    <a:uLnTx/>
                    <a:uFillTx/>
                    <a:latin typeface="Arial" panose="020B0604020202020204" pitchFamily="34" charset="0"/>
                  </a:rPr>
                  <a:t>Health Adult</a:t>
                </a: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808080"/>
                  </a:solidFill>
                  <a:effectLst/>
                  <a:uLnTx/>
                  <a:uFillTx/>
                  <a:latin typeface="Arial" panose="020B0604020202020204" pitchFamily="34" charset="0"/>
                </a:endParaRPr>
              </a:p>
            </p:txBody>
          </p:sp>
          <p:sp>
            <p:nvSpPr>
              <p:cNvPr id="170" name="Rectangle 259">
                <a:extLst>
                  <a:ext uri="{FF2B5EF4-FFF2-40B4-BE49-F238E27FC236}">
                    <a16:creationId xmlns:a16="http://schemas.microsoft.com/office/drawing/2014/main" id="{5A39B007-1F97-438F-B4C1-976132835E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289613" y="1477285"/>
                <a:ext cx="771045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808080"/>
                    </a:solidFill>
                    <a:effectLst/>
                    <a:uLnTx/>
                    <a:uFillTx/>
                    <a:latin typeface="Arial" panose="020B0604020202020204" pitchFamily="34" charset="0"/>
                  </a:rPr>
                  <a:t>Health Child</a:t>
                </a:r>
                <a:endParaRPr kumimoji="0" lang="en-US" alt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808080"/>
                  </a:solidFill>
                  <a:effectLst/>
                  <a:uLnTx/>
                  <a:uFillTx/>
                  <a:latin typeface="Arial" panose="020B0604020202020204" pitchFamily="34" charset="0"/>
                </a:endParaRPr>
              </a:p>
            </p:txBody>
          </p:sp>
          <p:sp>
            <p:nvSpPr>
              <p:cNvPr id="171" name="Rectangle 260">
                <a:extLst>
                  <a:ext uri="{FF2B5EF4-FFF2-40B4-BE49-F238E27FC236}">
                    <a16:creationId xmlns:a16="http://schemas.microsoft.com/office/drawing/2014/main" id="{438CDC08-5D8A-4186-A4D1-BA6E3768B2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906496" y="1703232"/>
                <a:ext cx="1154162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808080"/>
                    </a:solidFill>
                    <a:effectLst/>
                    <a:uLnTx/>
                    <a:uFillTx/>
                    <a:latin typeface="Arial" panose="020B0604020202020204" pitchFamily="34" charset="0"/>
                  </a:rPr>
                  <a:t>Housing Vouchers</a:t>
                </a: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808080"/>
                  </a:solidFill>
                  <a:effectLst/>
                  <a:uLnTx/>
                  <a:uFillTx/>
                  <a:latin typeface="Arial" panose="020B0604020202020204" pitchFamily="34" charset="0"/>
                </a:endParaRPr>
              </a:p>
            </p:txBody>
          </p:sp>
          <p:sp>
            <p:nvSpPr>
              <p:cNvPr id="172" name="Rectangle 261">
                <a:extLst>
                  <a:ext uri="{FF2B5EF4-FFF2-40B4-BE49-F238E27FC236}">
                    <a16:creationId xmlns:a16="http://schemas.microsoft.com/office/drawing/2014/main" id="{C14294D5-4461-4E7C-B8A4-6B0060FAD0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283201" y="1937660"/>
                <a:ext cx="777457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808080"/>
                    </a:solidFill>
                    <a:effectLst/>
                    <a:uLnTx/>
                    <a:uFillTx/>
                    <a:latin typeface="Arial" panose="020B0604020202020204" pitchFamily="34" charset="0"/>
                  </a:rPr>
                  <a:t>Job Training</a:t>
                </a: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808080"/>
                  </a:solidFill>
                  <a:effectLst/>
                  <a:uLnTx/>
                  <a:uFillTx/>
                  <a:latin typeface="Arial" panose="020B0604020202020204" pitchFamily="34" charset="0"/>
                </a:endParaRPr>
              </a:p>
            </p:txBody>
          </p:sp>
          <p:sp>
            <p:nvSpPr>
              <p:cNvPr id="173" name="Rectangle 262">
                <a:extLst>
                  <a:ext uri="{FF2B5EF4-FFF2-40B4-BE49-F238E27FC236}">
                    <a16:creationId xmlns:a16="http://schemas.microsoft.com/office/drawing/2014/main" id="{48758D63-A3B8-477D-9A45-17E4628476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748072" y="2169435"/>
                <a:ext cx="312586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808080"/>
                    </a:solidFill>
                    <a:effectLst/>
                    <a:uLnTx/>
                    <a:uFillTx/>
                    <a:latin typeface="Arial" panose="020B0604020202020204" pitchFamily="34" charset="0"/>
                  </a:rPr>
                  <a:t>MTO</a:t>
                </a: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808080"/>
                  </a:solidFill>
                  <a:effectLst/>
                  <a:uLnTx/>
                  <a:uFillTx/>
                  <a:latin typeface="Arial" panose="020B0604020202020204" pitchFamily="34" charset="0"/>
                </a:endParaRPr>
              </a:p>
            </p:txBody>
          </p:sp>
          <p:sp>
            <p:nvSpPr>
              <p:cNvPr id="174" name="Rectangle 263">
                <a:extLst>
                  <a:ext uri="{FF2B5EF4-FFF2-40B4-BE49-F238E27FC236}">
                    <a16:creationId xmlns:a16="http://schemas.microsoft.com/office/drawing/2014/main" id="{B2358A72-00B1-46FE-87AE-2409FB28AF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534873" y="2402797"/>
                <a:ext cx="525785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808080"/>
                    </a:solidFill>
                    <a:effectLst/>
                    <a:uLnTx/>
                    <a:uFillTx/>
                    <a:latin typeface="Arial" panose="020B0604020202020204" pitchFamily="34" charset="0"/>
                  </a:rPr>
                  <a:t>Nutrition</a:t>
                </a:r>
                <a:endParaRPr kumimoji="0" lang="en-US" alt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808080"/>
                  </a:solidFill>
                  <a:effectLst/>
                  <a:uLnTx/>
                  <a:uFillTx/>
                  <a:latin typeface="Arial" panose="020B0604020202020204" pitchFamily="34" charset="0"/>
                </a:endParaRPr>
              </a:p>
            </p:txBody>
          </p:sp>
          <p:sp>
            <p:nvSpPr>
              <p:cNvPr id="175" name="Rectangle 264">
                <a:extLst>
                  <a:ext uri="{FF2B5EF4-FFF2-40B4-BE49-F238E27FC236}">
                    <a16:creationId xmlns:a16="http://schemas.microsoft.com/office/drawing/2014/main" id="{D43F7182-2F32-4B3A-AAD8-336A32EE31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127135" y="2629536"/>
                <a:ext cx="953787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808080"/>
                    </a:solidFill>
                    <a:effectLst/>
                    <a:uLnTx/>
                    <a:uFillTx/>
                    <a:latin typeface="Arial" panose="020B0604020202020204" pitchFamily="34" charset="0"/>
                  </a:rPr>
                  <a:t>Supp. Sec. Inc.</a:t>
                </a: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808080"/>
                  </a:solidFill>
                  <a:effectLst/>
                  <a:uLnTx/>
                  <a:uFillTx/>
                  <a:latin typeface="Arial" panose="020B0604020202020204" pitchFamily="34" charset="0"/>
                </a:endParaRPr>
              </a:p>
            </p:txBody>
          </p:sp>
          <p:sp>
            <p:nvSpPr>
              <p:cNvPr id="176" name="Rectangle 265">
                <a:extLst>
                  <a:ext uri="{FF2B5EF4-FFF2-40B4-BE49-F238E27FC236}">
                    <a16:creationId xmlns:a16="http://schemas.microsoft.com/office/drawing/2014/main" id="{56CD2122-E534-4AF5-97E2-3EE4F3CB81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393809" y="2863172"/>
                <a:ext cx="666849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808080"/>
                    </a:solidFill>
                    <a:effectLst/>
                    <a:uLnTx/>
                    <a:uFillTx/>
                    <a:latin typeface="Arial" panose="020B0604020202020204" pitchFamily="34" charset="0"/>
                  </a:rPr>
                  <a:t>Top Taxes</a:t>
                </a: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808080"/>
                  </a:solidFill>
                  <a:effectLst/>
                  <a:uLnTx/>
                  <a:uFillTx/>
                  <a:latin typeface="Arial" panose="020B0604020202020204" pitchFamily="34" charset="0"/>
                </a:endParaRPr>
              </a:p>
            </p:txBody>
          </p:sp>
          <p:sp>
            <p:nvSpPr>
              <p:cNvPr id="177" name="Rectangle 266">
                <a:extLst>
                  <a:ext uri="{FF2B5EF4-FFF2-40B4-BE49-F238E27FC236}">
                    <a16:creationId xmlns:a16="http://schemas.microsoft.com/office/drawing/2014/main" id="{15F7B6BE-F415-4127-99E2-0B620FC864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335592" y="3096534"/>
                <a:ext cx="758221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lang="en-US" altLang="en-US" sz="1100" kern="0" dirty="0" err="1">
                    <a:solidFill>
                      <a:srgbClr val="808080"/>
                    </a:solidFill>
                  </a:rPr>
                  <a:t>Unemp</a:t>
                </a:r>
                <a:r>
                  <a:rPr lang="en-US" altLang="en-US" sz="1100" kern="0" dirty="0">
                    <a:solidFill>
                      <a:srgbClr val="808080"/>
                    </a:solidFill>
                  </a:rPr>
                  <a:t>. Ins.</a:t>
                </a: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808080"/>
                  </a:solidFill>
                  <a:effectLst/>
                  <a:uLnTx/>
                  <a:uFillTx/>
                  <a:latin typeface="Arial" panose="020B0604020202020204" pitchFamily="34" charset="0"/>
                </a:endParaRPr>
              </a:p>
            </p:txBody>
          </p:sp>
        </p:grpSp>
      </p:grpSp>
      <p:grpSp>
        <p:nvGrpSpPr>
          <p:cNvPr id="343" name="Group 342">
            <a:extLst>
              <a:ext uri="{FF2B5EF4-FFF2-40B4-BE49-F238E27FC236}">
                <a16:creationId xmlns:a16="http://schemas.microsoft.com/office/drawing/2014/main" id="{8DF88791-FB18-4D09-86BE-EAF0F5032B22}"/>
              </a:ext>
            </a:extLst>
          </p:cNvPr>
          <p:cNvGrpSpPr/>
          <p:nvPr/>
        </p:nvGrpSpPr>
        <p:grpSpPr>
          <a:xfrm>
            <a:off x="1398052" y="1174749"/>
            <a:ext cx="599024" cy="616982"/>
            <a:chOff x="1398052" y="1174749"/>
            <a:chExt cx="599024" cy="616982"/>
          </a:xfrm>
        </p:grpSpPr>
        <p:sp>
          <p:nvSpPr>
            <p:cNvPr id="344" name="Rectangle 343">
              <a:extLst>
                <a:ext uri="{FF2B5EF4-FFF2-40B4-BE49-F238E27FC236}">
                  <a16:creationId xmlns:a16="http://schemas.microsoft.com/office/drawing/2014/main" id="{BAFAA4BB-2F00-4693-AB03-6133E897EB6E}"/>
                </a:ext>
              </a:extLst>
            </p:cNvPr>
            <p:cNvSpPr/>
            <p:nvPr/>
          </p:nvSpPr>
          <p:spPr>
            <a:xfrm>
              <a:off x="1468438" y="1508125"/>
              <a:ext cx="528638" cy="283606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grpSp>
          <p:nvGrpSpPr>
            <p:cNvPr id="345" name="Group 344">
              <a:extLst>
                <a:ext uri="{FF2B5EF4-FFF2-40B4-BE49-F238E27FC236}">
                  <a16:creationId xmlns:a16="http://schemas.microsoft.com/office/drawing/2014/main" id="{C0C95F9E-F533-481A-AC5B-47E8BF5C9B9F}"/>
                </a:ext>
              </a:extLst>
            </p:cNvPr>
            <p:cNvGrpSpPr/>
            <p:nvPr/>
          </p:nvGrpSpPr>
          <p:grpSpPr>
            <a:xfrm>
              <a:off x="1674813" y="1573079"/>
              <a:ext cx="166687" cy="149224"/>
              <a:chOff x="1462882" y="1471634"/>
              <a:chExt cx="166687" cy="149224"/>
            </a:xfrm>
          </p:grpSpPr>
          <p:cxnSp>
            <p:nvCxnSpPr>
              <p:cNvPr id="347" name="Straight Connector 346">
                <a:extLst>
                  <a:ext uri="{FF2B5EF4-FFF2-40B4-BE49-F238E27FC236}">
                    <a16:creationId xmlns:a16="http://schemas.microsoft.com/office/drawing/2014/main" id="{53943A75-40DC-4AAF-8F2D-1A93BF1B0674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546225" y="1512888"/>
                <a:ext cx="0" cy="60326"/>
              </a:xfrm>
              <a:prstGeom prst="line">
                <a:avLst/>
              </a:prstGeom>
              <a:ln w="3810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48" name="Straight Connector 347">
                <a:extLst>
                  <a:ext uri="{FF2B5EF4-FFF2-40B4-BE49-F238E27FC236}">
                    <a16:creationId xmlns:a16="http://schemas.microsoft.com/office/drawing/2014/main" id="{68293F43-8157-4314-8D36-6C53C14179D8}"/>
                  </a:ext>
                </a:extLst>
              </p:cNvPr>
              <p:cNvCxnSpPr/>
              <p:nvPr/>
            </p:nvCxnSpPr>
            <p:spPr>
              <a:xfrm flipV="1">
                <a:off x="1462882" y="1471634"/>
                <a:ext cx="166687" cy="83364"/>
              </a:xfrm>
              <a:prstGeom prst="line">
                <a:avLst/>
              </a:prstGeom>
              <a:ln w="19050">
                <a:solidFill>
                  <a:srgbClr val="80808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49" name="Straight Connector 348">
                <a:extLst>
                  <a:ext uri="{FF2B5EF4-FFF2-40B4-BE49-F238E27FC236}">
                    <a16:creationId xmlns:a16="http://schemas.microsoft.com/office/drawing/2014/main" id="{D18E9A81-098F-48F1-BDA6-28378BD2CB09}"/>
                  </a:ext>
                </a:extLst>
              </p:cNvPr>
              <p:cNvCxnSpPr/>
              <p:nvPr/>
            </p:nvCxnSpPr>
            <p:spPr>
              <a:xfrm flipV="1">
                <a:off x="1462882" y="1537494"/>
                <a:ext cx="166687" cy="83364"/>
              </a:xfrm>
              <a:prstGeom prst="line">
                <a:avLst/>
              </a:prstGeom>
              <a:ln w="19050">
                <a:solidFill>
                  <a:srgbClr val="80808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346" name="Rectangle 176">
              <a:extLst>
                <a:ext uri="{FF2B5EF4-FFF2-40B4-BE49-F238E27FC236}">
                  <a16:creationId xmlns:a16="http://schemas.microsoft.com/office/drawing/2014/main" id="{33F5D226-46DB-4B12-8ADB-A3844B08D8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98052" y="1174749"/>
              <a:ext cx="219612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80808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+mn-cs"/>
                </a:rPr>
                <a:t>∞</a:t>
              </a: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80808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</p:grpSp>
      <p:grpSp>
        <p:nvGrpSpPr>
          <p:cNvPr id="192" name="Group 191">
            <a:extLst>
              <a:ext uri="{FF2B5EF4-FFF2-40B4-BE49-F238E27FC236}">
                <a16:creationId xmlns:a16="http://schemas.microsoft.com/office/drawing/2014/main" id="{6D443A17-0DDB-4612-8279-806367435D62}"/>
              </a:ext>
            </a:extLst>
          </p:cNvPr>
          <p:cNvGrpSpPr/>
          <p:nvPr/>
        </p:nvGrpSpPr>
        <p:grpSpPr>
          <a:xfrm>
            <a:off x="5257800" y="2167186"/>
            <a:ext cx="5780621" cy="1209432"/>
            <a:chOff x="4757030" y="2210873"/>
            <a:chExt cx="5780621" cy="1209432"/>
          </a:xfrm>
        </p:grpSpPr>
        <p:sp>
          <p:nvSpPr>
            <p:cNvPr id="193" name="TextBox 192">
              <a:extLst>
                <a:ext uri="{FF2B5EF4-FFF2-40B4-BE49-F238E27FC236}">
                  <a16:creationId xmlns:a16="http://schemas.microsoft.com/office/drawing/2014/main" id="{4448EB9C-19A0-4798-927C-DA02F51623C6}"/>
                </a:ext>
              </a:extLst>
            </p:cNvPr>
            <p:cNvSpPr txBox="1"/>
            <p:nvPr/>
          </p:nvSpPr>
          <p:spPr>
            <a:xfrm>
              <a:off x="4757030" y="2210873"/>
              <a:ext cx="5780621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Imagine spending $1 in initial program cost on each domain</a:t>
              </a:r>
            </a:p>
          </p:txBody>
        </p: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94" name="TextBox 193">
                  <a:extLst>
                    <a:ext uri="{FF2B5EF4-FFF2-40B4-BE49-F238E27FC236}">
                      <a16:creationId xmlns:a16="http://schemas.microsoft.com/office/drawing/2014/main" id="{EFFE8FD1-E022-464D-AB7E-D09A177E19FF}"/>
                    </a:ext>
                  </a:extLst>
                </p:cNvPr>
                <p:cNvSpPr txBox="1"/>
                <p:nvPr/>
              </p:nvSpPr>
              <p:spPr>
                <a:xfrm>
                  <a:off x="5500978" y="2764100"/>
                  <a:ext cx="4610941" cy="656205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i="1" dirty="0" smtClean="0">
                            <a:latin typeface="Cambria Math" panose="02040503050406030204" pitchFamily="18" charset="0"/>
                          </a:rPr>
                          <m:t>𝑀𝑉𝑃</m:t>
                        </m:r>
                        <m:sSub>
                          <m:sSubPr>
                            <m:ctrlPr>
                              <a:rPr lang="en-US" b="0" i="1" dirty="0" smtClean="0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i="1" dirty="0" smtClean="0">
                                <a:latin typeface="Cambria Math" panose="02040503050406030204" pitchFamily="18" charset="0"/>
                              </a:rPr>
                              <m:t>𝐹</m:t>
                            </m:r>
                          </m:e>
                          <m:sub>
                            <m:r>
                              <a:rPr lang="en-US" b="0" i="1" dirty="0" smtClean="0">
                                <a:latin typeface="Cambria Math" panose="02040503050406030204" pitchFamily="18" charset="0"/>
                              </a:rPr>
                              <m:t>𝑎𝑣𝑔</m:t>
                            </m:r>
                          </m:sub>
                        </m:sSub>
                        <m:r>
                          <a:rPr lang="en-US" b="0" i="1" dirty="0" smtClean="0">
                            <a:latin typeface="Cambria Math" panose="02040503050406030204" pitchFamily="18" charset="0"/>
                          </a:rPr>
                          <m:t>=</m:t>
                        </m:r>
                        <m:f>
                          <m:fPr>
                            <m:ctrlPr>
                              <a:rPr lang="en-US" b="0" i="1" dirty="0" smtClean="0">
                                <a:latin typeface="Cambria Math" panose="02040503050406030204" pitchFamily="18" charset="0"/>
                              </a:rPr>
                            </m:ctrlPr>
                          </m:fPr>
                          <m:num>
                            <m:r>
                              <a:rPr lang="en-US" b="0" i="1" dirty="0" smtClean="0">
                                <a:latin typeface="Cambria Math" panose="02040503050406030204" pitchFamily="18" charset="0"/>
                              </a:rPr>
                              <m:t>𝑊𝑇</m:t>
                            </m:r>
                            <m:sSub>
                              <m:sSubPr>
                                <m:ctrlPr>
                                  <a:rPr lang="en-US" b="0" i="1" dirty="0" smtClean="0">
                                    <a:latin typeface="Cambria Math" panose="02040503050406030204" pitchFamily="18" charset="0"/>
                                  </a:rPr>
                                </m:ctrlPr>
                              </m:sSubPr>
                              <m:e>
                                <m:r>
                                  <a:rPr lang="en-US" b="0" i="1" dirty="0" smtClean="0">
                                    <a:latin typeface="Cambria Math" panose="02040503050406030204" pitchFamily="18" charset="0"/>
                                  </a:rPr>
                                  <m:t>𝑃</m:t>
                                </m:r>
                              </m:e>
                              <m:sub>
                                <m:r>
                                  <a:rPr lang="en-US" b="0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sub>
                            </m:sSub>
                            <m:r>
                              <a:rPr lang="en-US" b="0" i="1" dirty="0" smtClean="0">
                                <a:latin typeface="Cambria Math" panose="02040503050406030204" pitchFamily="18" charset="0"/>
                              </a:rPr>
                              <m:t>+</m:t>
                            </m:r>
                            <m:r>
                              <a:rPr lang="en-US" b="0" i="1" dirty="0" smtClean="0">
                                <a:latin typeface="Cambria Math" panose="02040503050406030204" pitchFamily="18" charset="0"/>
                              </a:rPr>
                              <m:t>𝑊𝑇</m:t>
                            </m:r>
                            <m:sSub>
                              <m:sSubPr>
                                <m:ctrlPr>
                                  <a:rPr lang="en-US" b="0" i="1" dirty="0" smtClean="0">
                                    <a:latin typeface="Cambria Math" panose="02040503050406030204" pitchFamily="18" charset="0"/>
                                  </a:rPr>
                                </m:ctrlPr>
                              </m:sSubPr>
                              <m:e>
                                <m:r>
                                  <a:rPr lang="en-US" b="0" i="1" dirty="0" smtClean="0">
                                    <a:latin typeface="Cambria Math" panose="02040503050406030204" pitchFamily="18" charset="0"/>
                                  </a:rPr>
                                  <m:t>𝑃</m:t>
                                </m:r>
                              </m:e>
                              <m:sub>
                                <m:r>
                                  <a:rPr lang="en-US" b="0" i="1" dirty="0" smtClean="0"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sub>
                            </m:sSub>
                            <m:r>
                              <a:rPr lang="en-US" b="0" i="1" dirty="0" smtClean="0">
                                <a:latin typeface="Cambria Math" panose="02040503050406030204" pitchFamily="18" charset="0"/>
                              </a:rPr>
                              <m:t>+</m:t>
                            </m:r>
                            <m:r>
                              <a:rPr lang="en-US" b="0" i="1" dirty="0" smtClean="0">
                                <a:latin typeface="Cambria Math" panose="02040503050406030204" pitchFamily="18" charset="0"/>
                              </a:rPr>
                              <m:t>𝑊𝑇</m:t>
                            </m:r>
                            <m:sSub>
                              <m:sSubPr>
                                <m:ctrlPr>
                                  <a:rPr lang="en-US" b="0" i="1" dirty="0" smtClean="0">
                                    <a:latin typeface="Cambria Math" panose="02040503050406030204" pitchFamily="18" charset="0"/>
                                  </a:rPr>
                                </m:ctrlPr>
                              </m:sSubPr>
                              <m:e>
                                <m:r>
                                  <a:rPr lang="en-US" b="0" i="1" dirty="0" smtClean="0">
                                    <a:latin typeface="Cambria Math" panose="02040503050406030204" pitchFamily="18" charset="0"/>
                                  </a:rPr>
                                  <m:t>𝑃</m:t>
                                </m:r>
                              </m:e>
                              <m:sub>
                                <m:r>
                                  <a:rPr lang="en-US" b="0" i="1" dirty="0" smtClean="0">
                                    <a:latin typeface="Cambria Math" panose="02040503050406030204" pitchFamily="18" charset="0"/>
                                  </a:rPr>
                                  <m:t>3</m:t>
                                </m:r>
                              </m:sub>
                            </m:sSub>
                            <m:r>
                              <a:rPr lang="en-US" b="0" i="1" dirty="0" smtClean="0">
                                <a:latin typeface="Cambria Math" panose="02040503050406030204" pitchFamily="18" charset="0"/>
                              </a:rPr>
                              <m:t>+</m:t>
                            </m:r>
                            <m:r>
                              <a:rPr lang="en-US" b="0" i="1" dirty="0" smtClean="0">
                                <a:latin typeface="Cambria Math" panose="02040503050406030204" pitchFamily="18" charset="0"/>
                              </a:rPr>
                              <m:t>𝑊𝑇</m:t>
                            </m:r>
                            <m:sSub>
                              <m:sSubPr>
                                <m:ctrlPr>
                                  <a:rPr lang="en-US" b="0" i="1" dirty="0" smtClean="0">
                                    <a:latin typeface="Cambria Math" panose="02040503050406030204" pitchFamily="18" charset="0"/>
                                  </a:rPr>
                                </m:ctrlPr>
                              </m:sSubPr>
                              <m:e>
                                <m:r>
                                  <a:rPr lang="en-US" b="0" i="1" dirty="0" smtClean="0">
                                    <a:latin typeface="Cambria Math" panose="02040503050406030204" pitchFamily="18" charset="0"/>
                                  </a:rPr>
                                  <m:t>𝑃</m:t>
                                </m:r>
                              </m:e>
                              <m:sub>
                                <m:r>
                                  <a:rPr lang="en-US" b="0" i="1" dirty="0" smtClean="0">
                                    <a:latin typeface="Cambria Math" panose="02040503050406030204" pitchFamily="18" charset="0"/>
                                  </a:rPr>
                                  <m:t>4</m:t>
                                </m:r>
                              </m:sub>
                            </m:sSub>
                          </m:num>
                          <m:den>
                            <m:r>
                              <a:rPr lang="en-US" b="0" i="1" dirty="0" smtClean="0">
                                <a:latin typeface="Cambria Math" panose="02040503050406030204" pitchFamily="18" charset="0"/>
                              </a:rPr>
                              <m:t>𝐶𝑜𝑠</m:t>
                            </m:r>
                            <m:sSub>
                              <m:sSubPr>
                                <m:ctrlPr>
                                  <a:rPr lang="en-US" b="0" i="1" dirty="0" smtClean="0">
                                    <a:latin typeface="Cambria Math" panose="02040503050406030204" pitchFamily="18" charset="0"/>
                                  </a:rPr>
                                </m:ctrlPr>
                              </m:sSubPr>
                              <m:e>
                                <m:r>
                                  <a:rPr lang="en-US" b="0" i="1" dirty="0" smtClean="0">
                                    <a:latin typeface="Cambria Math" panose="02040503050406030204" pitchFamily="18" charset="0"/>
                                  </a:rPr>
                                  <m:t>𝑡</m:t>
                                </m:r>
                              </m:e>
                              <m:sub>
                                <m:r>
                                  <a:rPr lang="en-US" b="0" i="1" dirty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sub>
                            </m:sSub>
                            <m:r>
                              <a:rPr lang="en-US" b="0" i="1" dirty="0" smtClean="0">
                                <a:latin typeface="Cambria Math" panose="02040503050406030204" pitchFamily="18" charset="0"/>
                              </a:rPr>
                              <m:t>+</m:t>
                            </m:r>
                            <m:r>
                              <a:rPr lang="en-US" b="0" i="1" dirty="0" smtClean="0">
                                <a:latin typeface="Cambria Math" panose="02040503050406030204" pitchFamily="18" charset="0"/>
                              </a:rPr>
                              <m:t>𝐶𝑜𝑠</m:t>
                            </m:r>
                            <m:sSub>
                              <m:sSubPr>
                                <m:ctrlPr>
                                  <a:rPr lang="en-US" b="0" i="1" dirty="0" smtClean="0">
                                    <a:latin typeface="Cambria Math" panose="02040503050406030204" pitchFamily="18" charset="0"/>
                                  </a:rPr>
                                </m:ctrlPr>
                              </m:sSubPr>
                              <m:e>
                                <m:r>
                                  <a:rPr lang="en-US" b="0" i="1" dirty="0" smtClean="0">
                                    <a:latin typeface="Cambria Math" panose="02040503050406030204" pitchFamily="18" charset="0"/>
                                  </a:rPr>
                                  <m:t>𝑡</m:t>
                                </m:r>
                              </m:e>
                              <m:sub>
                                <m:r>
                                  <a:rPr lang="en-US" b="0" i="1" dirty="0" smtClean="0"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sub>
                            </m:sSub>
                            <m:r>
                              <a:rPr lang="en-US" b="0" i="1" dirty="0" smtClean="0">
                                <a:latin typeface="Cambria Math" panose="02040503050406030204" pitchFamily="18" charset="0"/>
                              </a:rPr>
                              <m:t>+</m:t>
                            </m:r>
                            <m:r>
                              <a:rPr lang="en-US" b="0" i="1" dirty="0" smtClean="0">
                                <a:latin typeface="Cambria Math" panose="02040503050406030204" pitchFamily="18" charset="0"/>
                              </a:rPr>
                              <m:t>𝐶𝑜𝑠</m:t>
                            </m:r>
                            <m:sSub>
                              <m:sSubPr>
                                <m:ctrlPr>
                                  <a:rPr lang="en-US" b="0" i="1" dirty="0" smtClean="0">
                                    <a:latin typeface="Cambria Math" panose="02040503050406030204" pitchFamily="18" charset="0"/>
                                  </a:rPr>
                                </m:ctrlPr>
                              </m:sSubPr>
                              <m:e>
                                <m:r>
                                  <a:rPr lang="en-US" b="0" i="1" dirty="0" smtClean="0">
                                    <a:latin typeface="Cambria Math" panose="02040503050406030204" pitchFamily="18" charset="0"/>
                                  </a:rPr>
                                  <m:t>𝑡</m:t>
                                </m:r>
                              </m:e>
                              <m:sub>
                                <m:r>
                                  <a:rPr lang="en-US" b="0" i="1" dirty="0" smtClean="0">
                                    <a:latin typeface="Cambria Math" panose="02040503050406030204" pitchFamily="18" charset="0"/>
                                  </a:rPr>
                                  <m:t>3</m:t>
                                </m:r>
                              </m:sub>
                            </m:sSub>
                            <m:r>
                              <a:rPr lang="en-US" b="0" i="1" dirty="0" smtClean="0">
                                <a:latin typeface="Cambria Math" panose="02040503050406030204" pitchFamily="18" charset="0"/>
                              </a:rPr>
                              <m:t>+</m:t>
                            </m:r>
                            <m:r>
                              <a:rPr lang="en-US" b="0" i="1" dirty="0" smtClean="0">
                                <a:latin typeface="Cambria Math" panose="02040503050406030204" pitchFamily="18" charset="0"/>
                              </a:rPr>
                              <m:t>𝐶𝑜𝑠</m:t>
                            </m:r>
                            <m:sSub>
                              <m:sSubPr>
                                <m:ctrlPr>
                                  <a:rPr lang="en-US" b="0" i="1" dirty="0" smtClean="0">
                                    <a:latin typeface="Cambria Math" panose="02040503050406030204" pitchFamily="18" charset="0"/>
                                  </a:rPr>
                                </m:ctrlPr>
                              </m:sSubPr>
                              <m:e>
                                <m:r>
                                  <a:rPr lang="en-US" b="0" i="1" dirty="0" smtClean="0">
                                    <a:latin typeface="Cambria Math" panose="02040503050406030204" pitchFamily="18" charset="0"/>
                                  </a:rPr>
                                  <m:t>𝑡</m:t>
                                </m:r>
                              </m:e>
                              <m:sub>
                                <m:r>
                                  <a:rPr lang="en-US" b="0" i="1" dirty="0" smtClean="0">
                                    <a:latin typeface="Cambria Math" panose="02040503050406030204" pitchFamily="18" charset="0"/>
                                  </a:rPr>
                                  <m:t>4</m:t>
                                </m:r>
                              </m:sub>
                            </m:sSub>
                          </m:den>
                        </m:f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156" name="TextBox 155">
                  <a:extLst>
                    <a:ext uri="{FF2B5EF4-FFF2-40B4-BE49-F238E27FC236}">
                      <a16:creationId xmlns:a16="http://schemas.microsoft.com/office/drawing/2014/main" id="{61BF6C70-E722-4C67-87DA-E48B6D025C03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5500978" y="2764100"/>
                  <a:ext cx="4610941" cy="656205"/>
                </a:xfrm>
                <a:prstGeom prst="rect">
                  <a:avLst/>
                </a:prstGeom>
                <a:blipFill>
                  <a:blip r:embed="rId3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</p:grpSp>
    </p:spTree>
    <p:extLst>
      <p:ext uri="{BB962C8B-B14F-4D97-AF65-F5344CB8AC3E}">
        <p14:creationId xmlns:p14="http://schemas.microsoft.com/office/powerpoint/2010/main" val="207737092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"/>
                                        <p:tgtEl>
                                          <p:spTgt spid="1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AutoShape 3">
            <a:extLst>
              <a:ext uri="{FF2B5EF4-FFF2-40B4-BE49-F238E27FC236}">
                <a16:creationId xmlns:a16="http://schemas.microsoft.com/office/drawing/2014/main" id="{94C5EC7D-6BD4-4C1B-8D97-A45236957C49}"/>
              </a:ext>
            </a:extLst>
          </p:cNvPr>
          <p:cNvSpPr>
            <a:spLocks noChangeAspect="1" noChangeArrowheads="1" noTextEdit="1"/>
          </p:cNvSpPr>
          <p:nvPr/>
        </p:nvSpPr>
        <p:spPr bwMode="auto">
          <a:xfrm>
            <a:off x="609601" y="0"/>
            <a:ext cx="10972800" cy="68580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115" name="Rectangle 134">
            <a:extLst>
              <a:ext uri="{FF2B5EF4-FFF2-40B4-BE49-F238E27FC236}">
                <a16:creationId xmlns:a16="http://schemas.microsoft.com/office/drawing/2014/main" id="{CD14EE1B-AA7A-4DDC-89EE-EBE6765972B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0521" y="95828"/>
            <a:ext cx="10620914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>
              <a:defRPr/>
            </a:pPr>
            <a:r>
              <a:rPr lang="en-US" sz="2400" b="1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Direct Investments in Children Historically Had Highest MVPFs</a:t>
            </a:r>
          </a:p>
          <a:p>
            <a:pPr>
              <a:defRPr/>
            </a:pPr>
            <a:r>
              <a:rPr lang="en-US" sz="2400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Category Averages</a:t>
            </a:r>
          </a:p>
        </p:txBody>
      </p:sp>
      <p:sp>
        <p:nvSpPr>
          <p:cNvPr id="13" name="Rectangle 7">
            <a:extLst>
              <a:ext uri="{FF2B5EF4-FFF2-40B4-BE49-F238E27FC236}">
                <a16:creationId xmlns:a16="http://schemas.microsoft.com/office/drawing/2014/main" id="{EA166CAE-4E4E-4E93-854B-A85B9296062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52601" y="1230312"/>
            <a:ext cx="9688513" cy="4489451"/>
          </a:xfrm>
          <a:prstGeom prst="rect">
            <a:avLst/>
          </a:prstGeom>
          <a:solidFill>
            <a:srgbClr val="FFFFFF"/>
          </a:solidFill>
          <a:ln w="14288">
            <a:solidFill>
              <a:srgbClr val="FFFFF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" name="Line 8">
            <a:extLst>
              <a:ext uri="{FF2B5EF4-FFF2-40B4-BE49-F238E27FC236}">
                <a16:creationId xmlns:a16="http://schemas.microsoft.com/office/drawing/2014/main" id="{1B3D4293-598A-4892-9208-841FF46D77BF}"/>
              </a:ext>
            </a:extLst>
          </p:cNvPr>
          <p:cNvSpPr>
            <a:spLocks noChangeShapeType="1"/>
          </p:cNvSpPr>
          <p:nvPr/>
        </p:nvSpPr>
        <p:spPr bwMode="auto">
          <a:xfrm>
            <a:off x="1752601" y="5568950"/>
            <a:ext cx="9688513" cy="0"/>
          </a:xfrm>
          <a:prstGeom prst="line">
            <a:avLst/>
          </a:prstGeom>
          <a:noFill/>
          <a:ln w="19050">
            <a:solidFill>
              <a:srgbClr val="EAF2F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" name="Line 9">
            <a:extLst>
              <a:ext uri="{FF2B5EF4-FFF2-40B4-BE49-F238E27FC236}">
                <a16:creationId xmlns:a16="http://schemas.microsoft.com/office/drawing/2014/main" id="{38767ED1-E869-447A-BCAB-6646FA868A66}"/>
              </a:ext>
            </a:extLst>
          </p:cNvPr>
          <p:cNvSpPr>
            <a:spLocks noChangeShapeType="1"/>
          </p:cNvSpPr>
          <p:nvPr/>
        </p:nvSpPr>
        <p:spPr bwMode="auto">
          <a:xfrm>
            <a:off x="1752601" y="4970463"/>
            <a:ext cx="9688513" cy="0"/>
          </a:xfrm>
          <a:prstGeom prst="line">
            <a:avLst/>
          </a:prstGeom>
          <a:noFill/>
          <a:ln w="19050">
            <a:solidFill>
              <a:srgbClr val="EAF2F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" name="Line 10">
            <a:extLst>
              <a:ext uri="{FF2B5EF4-FFF2-40B4-BE49-F238E27FC236}">
                <a16:creationId xmlns:a16="http://schemas.microsoft.com/office/drawing/2014/main" id="{87B0D024-E929-4BEE-A5ED-E4ED3575D104}"/>
              </a:ext>
            </a:extLst>
          </p:cNvPr>
          <p:cNvSpPr>
            <a:spLocks noChangeShapeType="1"/>
          </p:cNvSpPr>
          <p:nvPr/>
        </p:nvSpPr>
        <p:spPr bwMode="auto">
          <a:xfrm>
            <a:off x="1752601" y="4370388"/>
            <a:ext cx="9688513" cy="0"/>
          </a:xfrm>
          <a:prstGeom prst="line">
            <a:avLst/>
          </a:prstGeom>
          <a:noFill/>
          <a:ln w="19050">
            <a:solidFill>
              <a:srgbClr val="EAF2F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" name="Line 11">
            <a:extLst>
              <a:ext uri="{FF2B5EF4-FFF2-40B4-BE49-F238E27FC236}">
                <a16:creationId xmlns:a16="http://schemas.microsoft.com/office/drawing/2014/main" id="{0BEFE2E0-B2B2-4378-98CE-A1786762D7E0}"/>
              </a:ext>
            </a:extLst>
          </p:cNvPr>
          <p:cNvSpPr>
            <a:spLocks noChangeShapeType="1"/>
          </p:cNvSpPr>
          <p:nvPr/>
        </p:nvSpPr>
        <p:spPr bwMode="auto">
          <a:xfrm>
            <a:off x="1752601" y="3771900"/>
            <a:ext cx="9688513" cy="0"/>
          </a:xfrm>
          <a:prstGeom prst="line">
            <a:avLst/>
          </a:prstGeom>
          <a:noFill/>
          <a:ln w="19050">
            <a:solidFill>
              <a:srgbClr val="EAF2F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8" name="Line 12">
            <a:extLst>
              <a:ext uri="{FF2B5EF4-FFF2-40B4-BE49-F238E27FC236}">
                <a16:creationId xmlns:a16="http://schemas.microsoft.com/office/drawing/2014/main" id="{88A234AB-37EF-4861-B58C-F857560C5733}"/>
              </a:ext>
            </a:extLst>
          </p:cNvPr>
          <p:cNvSpPr>
            <a:spLocks noChangeShapeType="1"/>
          </p:cNvSpPr>
          <p:nvPr/>
        </p:nvSpPr>
        <p:spPr bwMode="auto">
          <a:xfrm>
            <a:off x="1752601" y="3173412"/>
            <a:ext cx="9688513" cy="0"/>
          </a:xfrm>
          <a:prstGeom prst="line">
            <a:avLst/>
          </a:prstGeom>
          <a:noFill/>
          <a:ln w="19050">
            <a:solidFill>
              <a:srgbClr val="EAF2F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" name="Line 13">
            <a:extLst>
              <a:ext uri="{FF2B5EF4-FFF2-40B4-BE49-F238E27FC236}">
                <a16:creationId xmlns:a16="http://schemas.microsoft.com/office/drawing/2014/main" id="{FCD49D92-7FD4-42E1-8088-55D09EF88B18}"/>
              </a:ext>
            </a:extLst>
          </p:cNvPr>
          <p:cNvSpPr>
            <a:spLocks noChangeShapeType="1"/>
          </p:cNvSpPr>
          <p:nvPr/>
        </p:nvSpPr>
        <p:spPr bwMode="auto">
          <a:xfrm>
            <a:off x="1752601" y="2573337"/>
            <a:ext cx="9688513" cy="0"/>
          </a:xfrm>
          <a:prstGeom prst="line">
            <a:avLst/>
          </a:prstGeom>
          <a:noFill/>
          <a:ln w="19050">
            <a:solidFill>
              <a:srgbClr val="EAF2F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" name="Line 14">
            <a:extLst>
              <a:ext uri="{FF2B5EF4-FFF2-40B4-BE49-F238E27FC236}">
                <a16:creationId xmlns:a16="http://schemas.microsoft.com/office/drawing/2014/main" id="{73730338-F54E-4806-B325-AF5FBBD47EE3}"/>
              </a:ext>
            </a:extLst>
          </p:cNvPr>
          <p:cNvSpPr>
            <a:spLocks noChangeShapeType="1"/>
          </p:cNvSpPr>
          <p:nvPr/>
        </p:nvSpPr>
        <p:spPr bwMode="auto">
          <a:xfrm>
            <a:off x="1752601" y="1974850"/>
            <a:ext cx="9688513" cy="0"/>
          </a:xfrm>
          <a:prstGeom prst="line">
            <a:avLst/>
          </a:prstGeom>
          <a:noFill/>
          <a:ln w="19050">
            <a:solidFill>
              <a:srgbClr val="EAF2F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" name="Line 15">
            <a:extLst>
              <a:ext uri="{FF2B5EF4-FFF2-40B4-BE49-F238E27FC236}">
                <a16:creationId xmlns:a16="http://schemas.microsoft.com/office/drawing/2014/main" id="{A620B953-D608-4C25-B169-3C619D48B460}"/>
              </a:ext>
            </a:extLst>
          </p:cNvPr>
          <p:cNvSpPr>
            <a:spLocks noChangeShapeType="1"/>
          </p:cNvSpPr>
          <p:nvPr/>
        </p:nvSpPr>
        <p:spPr bwMode="auto">
          <a:xfrm>
            <a:off x="1752601" y="1381125"/>
            <a:ext cx="9688513" cy="0"/>
          </a:xfrm>
          <a:prstGeom prst="line">
            <a:avLst/>
          </a:prstGeom>
          <a:noFill/>
          <a:ln w="19050">
            <a:solidFill>
              <a:srgbClr val="EAF2F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2" name="Line 16">
            <a:extLst>
              <a:ext uri="{FF2B5EF4-FFF2-40B4-BE49-F238E27FC236}">
                <a16:creationId xmlns:a16="http://schemas.microsoft.com/office/drawing/2014/main" id="{92ACD5E8-CD61-4705-A508-633827367D76}"/>
              </a:ext>
            </a:extLst>
          </p:cNvPr>
          <p:cNvSpPr>
            <a:spLocks noChangeShapeType="1"/>
          </p:cNvSpPr>
          <p:nvPr/>
        </p:nvSpPr>
        <p:spPr bwMode="auto">
          <a:xfrm>
            <a:off x="1752601" y="1381125"/>
            <a:ext cx="9688513" cy="0"/>
          </a:xfrm>
          <a:prstGeom prst="line">
            <a:avLst/>
          </a:prstGeom>
          <a:noFill/>
          <a:ln w="9525">
            <a:solidFill>
              <a:srgbClr val="008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" name="Line 17">
            <a:extLst>
              <a:ext uri="{FF2B5EF4-FFF2-40B4-BE49-F238E27FC236}">
                <a16:creationId xmlns:a16="http://schemas.microsoft.com/office/drawing/2014/main" id="{09EB9DC4-5E89-4596-8F6E-906438AAC8FF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551488" y="4219575"/>
            <a:ext cx="0" cy="466725"/>
          </a:xfrm>
          <a:prstGeom prst="line">
            <a:avLst/>
          </a:prstGeom>
          <a:noFill/>
          <a:ln w="9525">
            <a:solidFill>
              <a:srgbClr val="6E8E8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" name="Line 18">
            <a:extLst>
              <a:ext uri="{FF2B5EF4-FFF2-40B4-BE49-F238E27FC236}">
                <a16:creationId xmlns:a16="http://schemas.microsoft.com/office/drawing/2014/main" id="{F24FB416-FE46-4180-BF6B-F8AD6DA6E844}"/>
              </a:ext>
            </a:extLst>
          </p:cNvPr>
          <p:cNvSpPr>
            <a:spLocks noChangeShapeType="1"/>
          </p:cNvSpPr>
          <p:nvPr/>
        </p:nvSpPr>
        <p:spPr bwMode="auto">
          <a:xfrm>
            <a:off x="5505451" y="4219575"/>
            <a:ext cx="87313" cy="0"/>
          </a:xfrm>
          <a:prstGeom prst="line">
            <a:avLst/>
          </a:prstGeom>
          <a:noFill/>
          <a:ln w="9525">
            <a:solidFill>
              <a:srgbClr val="6E8E8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" name="Line 19">
            <a:extLst>
              <a:ext uri="{FF2B5EF4-FFF2-40B4-BE49-F238E27FC236}">
                <a16:creationId xmlns:a16="http://schemas.microsoft.com/office/drawing/2014/main" id="{AE30AB89-AA08-4E6C-B4B9-9BF73F3F6FC7}"/>
              </a:ext>
            </a:extLst>
          </p:cNvPr>
          <p:cNvSpPr>
            <a:spLocks noChangeShapeType="1"/>
          </p:cNvSpPr>
          <p:nvPr/>
        </p:nvSpPr>
        <p:spPr bwMode="auto">
          <a:xfrm>
            <a:off x="5505451" y="4686300"/>
            <a:ext cx="87313" cy="0"/>
          </a:xfrm>
          <a:prstGeom prst="line">
            <a:avLst/>
          </a:prstGeom>
          <a:noFill/>
          <a:ln w="9525">
            <a:solidFill>
              <a:srgbClr val="6E8E8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" name="Line 20">
            <a:extLst>
              <a:ext uri="{FF2B5EF4-FFF2-40B4-BE49-F238E27FC236}">
                <a16:creationId xmlns:a16="http://schemas.microsoft.com/office/drawing/2014/main" id="{4BA1E809-26E4-4DDC-BB99-627553589F3E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589213" y="1381125"/>
            <a:ext cx="0" cy="593725"/>
          </a:xfrm>
          <a:prstGeom prst="line">
            <a:avLst/>
          </a:prstGeom>
          <a:noFill/>
          <a:ln w="9525">
            <a:solidFill>
              <a:srgbClr val="90353B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7" name="Line 21">
            <a:extLst>
              <a:ext uri="{FF2B5EF4-FFF2-40B4-BE49-F238E27FC236}">
                <a16:creationId xmlns:a16="http://schemas.microsoft.com/office/drawing/2014/main" id="{13FC23A2-590A-4663-8CD2-7C6A519FB020}"/>
              </a:ext>
            </a:extLst>
          </p:cNvPr>
          <p:cNvSpPr>
            <a:spLocks noChangeShapeType="1"/>
          </p:cNvSpPr>
          <p:nvPr/>
        </p:nvSpPr>
        <p:spPr bwMode="auto">
          <a:xfrm>
            <a:off x="2543176" y="1381125"/>
            <a:ext cx="87313" cy="0"/>
          </a:xfrm>
          <a:prstGeom prst="line">
            <a:avLst/>
          </a:prstGeom>
          <a:noFill/>
          <a:ln w="9525">
            <a:solidFill>
              <a:srgbClr val="90353B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" name="Line 22">
            <a:extLst>
              <a:ext uri="{FF2B5EF4-FFF2-40B4-BE49-F238E27FC236}">
                <a16:creationId xmlns:a16="http://schemas.microsoft.com/office/drawing/2014/main" id="{95F974B3-9DEB-433B-8A02-07C68998ACE7}"/>
              </a:ext>
            </a:extLst>
          </p:cNvPr>
          <p:cNvSpPr>
            <a:spLocks noChangeShapeType="1"/>
          </p:cNvSpPr>
          <p:nvPr/>
        </p:nvSpPr>
        <p:spPr bwMode="auto">
          <a:xfrm>
            <a:off x="2543176" y="1974850"/>
            <a:ext cx="87313" cy="0"/>
          </a:xfrm>
          <a:prstGeom prst="line">
            <a:avLst/>
          </a:prstGeom>
          <a:noFill/>
          <a:ln w="9525">
            <a:solidFill>
              <a:srgbClr val="90353B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" name="Line 23">
            <a:extLst>
              <a:ext uri="{FF2B5EF4-FFF2-40B4-BE49-F238E27FC236}">
                <a16:creationId xmlns:a16="http://schemas.microsoft.com/office/drawing/2014/main" id="{3253A4B7-6E0D-47A6-BC4A-571CEE10F754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419851" y="1381125"/>
            <a:ext cx="0" cy="4187826"/>
          </a:xfrm>
          <a:prstGeom prst="line">
            <a:avLst/>
          </a:prstGeom>
          <a:noFill/>
          <a:ln w="9525">
            <a:solidFill>
              <a:srgbClr val="55752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0" name="Line 24">
            <a:extLst>
              <a:ext uri="{FF2B5EF4-FFF2-40B4-BE49-F238E27FC236}">
                <a16:creationId xmlns:a16="http://schemas.microsoft.com/office/drawing/2014/main" id="{D5B19552-AC39-49C5-AB59-892D7CC766B9}"/>
              </a:ext>
            </a:extLst>
          </p:cNvPr>
          <p:cNvSpPr>
            <a:spLocks noChangeShapeType="1"/>
          </p:cNvSpPr>
          <p:nvPr/>
        </p:nvSpPr>
        <p:spPr bwMode="auto">
          <a:xfrm>
            <a:off x="6380163" y="1381125"/>
            <a:ext cx="80963" cy="0"/>
          </a:xfrm>
          <a:prstGeom prst="line">
            <a:avLst/>
          </a:prstGeom>
          <a:noFill/>
          <a:ln w="9525">
            <a:solidFill>
              <a:srgbClr val="55752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" name="Line 25">
            <a:extLst>
              <a:ext uri="{FF2B5EF4-FFF2-40B4-BE49-F238E27FC236}">
                <a16:creationId xmlns:a16="http://schemas.microsoft.com/office/drawing/2014/main" id="{D7AF8F72-BF7A-4AC9-BEFB-E232AC8A71C3}"/>
              </a:ext>
            </a:extLst>
          </p:cNvPr>
          <p:cNvSpPr>
            <a:spLocks noChangeShapeType="1"/>
          </p:cNvSpPr>
          <p:nvPr/>
        </p:nvSpPr>
        <p:spPr bwMode="auto">
          <a:xfrm>
            <a:off x="6380163" y="5568950"/>
            <a:ext cx="80963" cy="0"/>
          </a:xfrm>
          <a:prstGeom prst="line">
            <a:avLst/>
          </a:prstGeom>
          <a:noFill/>
          <a:ln w="9525">
            <a:solidFill>
              <a:srgbClr val="55752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6" name="Line 26">
            <a:extLst>
              <a:ext uri="{FF2B5EF4-FFF2-40B4-BE49-F238E27FC236}">
                <a16:creationId xmlns:a16="http://schemas.microsoft.com/office/drawing/2014/main" id="{DE2D7D6D-33CE-4E48-8481-51CFFADE57EE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240213" y="1381125"/>
            <a:ext cx="0" cy="890588"/>
          </a:xfrm>
          <a:prstGeom prst="line">
            <a:avLst/>
          </a:prstGeom>
          <a:noFill/>
          <a:ln w="9525">
            <a:solidFill>
              <a:srgbClr val="E37E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7" name="Line 27">
            <a:extLst>
              <a:ext uri="{FF2B5EF4-FFF2-40B4-BE49-F238E27FC236}">
                <a16:creationId xmlns:a16="http://schemas.microsoft.com/office/drawing/2014/main" id="{6802591F-B9ED-4931-A8ED-D8E9077EF9FF}"/>
              </a:ext>
            </a:extLst>
          </p:cNvPr>
          <p:cNvSpPr>
            <a:spLocks noChangeShapeType="1"/>
          </p:cNvSpPr>
          <p:nvPr/>
        </p:nvSpPr>
        <p:spPr bwMode="auto">
          <a:xfrm>
            <a:off x="4198938" y="1381125"/>
            <a:ext cx="87313" cy="0"/>
          </a:xfrm>
          <a:prstGeom prst="line">
            <a:avLst/>
          </a:prstGeom>
          <a:noFill/>
          <a:ln w="9525">
            <a:solidFill>
              <a:srgbClr val="E37E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8" name="Line 28">
            <a:extLst>
              <a:ext uri="{FF2B5EF4-FFF2-40B4-BE49-F238E27FC236}">
                <a16:creationId xmlns:a16="http://schemas.microsoft.com/office/drawing/2014/main" id="{EAFEA44D-8978-4BF3-8A92-424E3FBEC1C5}"/>
              </a:ext>
            </a:extLst>
          </p:cNvPr>
          <p:cNvSpPr>
            <a:spLocks noChangeShapeType="1"/>
          </p:cNvSpPr>
          <p:nvPr/>
        </p:nvSpPr>
        <p:spPr bwMode="auto">
          <a:xfrm>
            <a:off x="4198938" y="2271712"/>
            <a:ext cx="87313" cy="0"/>
          </a:xfrm>
          <a:prstGeom prst="line">
            <a:avLst/>
          </a:prstGeom>
          <a:noFill/>
          <a:ln w="9525">
            <a:solidFill>
              <a:srgbClr val="E37E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9" name="Line 29">
            <a:extLst>
              <a:ext uri="{FF2B5EF4-FFF2-40B4-BE49-F238E27FC236}">
                <a16:creationId xmlns:a16="http://schemas.microsoft.com/office/drawing/2014/main" id="{CECD19C3-D521-4B6B-8608-26D3FEE62C55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710488" y="4438650"/>
            <a:ext cx="0" cy="41275"/>
          </a:xfrm>
          <a:prstGeom prst="line">
            <a:avLst/>
          </a:prstGeom>
          <a:noFill/>
          <a:ln w="9525">
            <a:solidFill>
              <a:srgbClr val="C1053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0" name="Line 30">
            <a:extLst>
              <a:ext uri="{FF2B5EF4-FFF2-40B4-BE49-F238E27FC236}">
                <a16:creationId xmlns:a16="http://schemas.microsoft.com/office/drawing/2014/main" id="{55013020-D187-4890-BC75-07522891D23F}"/>
              </a:ext>
            </a:extLst>
          </p:cNvPr>
          <p:cNvSpPr>
            <a:spLocks noChangeShapeType="1"/>
          </p:cNvSpPr>
          <p:nvPr/>
        </p:nvSpPr>
        <p:spPr bwMode="auto">
          <a:xfrm>
            <a:off x="7664451" y="4438650"/>
            <a:ext cx="87313" cy="0"/>
          </a:xfrm>
          <a:prstGeom prst="line">
            <a:avLst/>
          </a:prstGeom>
          <a:noFill/>
          <a:ln w="9525">
            <a:solidFill>
              <a:srgbClr val="C1053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1" name="Line 31">
            <a:extLst>
              <a:ext uri="{FF2B5EF4-FFF2-40B4-BE49-F238E27FC236}">
                <a16:creationId xmlns:a16="http://schemas.microsoft.com/office/drawing/2014/main" id="{ECCA50D6-8B50-4F3B-8A9B-EDE8933C18B2}"/>
              </a:ext>
            </a:extLst>
          </p:cNvPr>
          <p:cNvSpPr>
            <a:spLocks noChangeShapeType="1"/>
          </p:cNvSpPr>
          <p:nvPr/>
        </p:nvSpPr>
        <p:spPr bwMode="auto">
          <a:xfrm>
            <a:off x="7664451" y="4479925"/>
            <a:ext cx="87313" cy="0"/>
          </a:xfrm>
          <a:prstGeom prst="line">
            <a:avLst/>
          </a:prstGeom>
          <a:noFill/>
          <a:ln w="9525">
            <a:solidFill>
              <a:srgbClr val="C1053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2" name="Line 32">
            <a:extLst>
              <a:ext uri="{FF2B5EF4-FFF2-40B4-BE49-F238E27FC236}">
                <a16:creationId xmlns:a16="http://schemas.microsoft.com/office/drawing/2014/main" id="{4BDA6BA9-E36A-4533-8B33-0BC3E5FA1098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9515476" y="4027488"/>
            <a:ext cx="0" cy="608013"/>
          </a:xfrm>
          <a:prstGeom prst="line">
            <a:avLst/>
          </a:prstGeom>
          <a:noFill/>
          <a:ln w="9525">
            <a:solidFill>
              <a:srgbClr val="938DD2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3" name="Line 33">
            <a:extLst>
              <a:ext uri="{FF2B5EF4-FFF2-40B4-BE49-F238E27FC236}">
                <a16:creationId xmlns:a16="http://schemas.microsoft.com/office/drawing/2014/main" id="{4DE78871-01BB-4D3D-94C5-E5A54B924224}"/>
              </a:ext>
            </a:extLst>
          </p:cNvPr>
          <p:cNvSpPr>
            <a:spLocks noChangeShapeType="1"/>
          </p:cNvSpPr>
          <p:nvPr/>
        </p:nvSpPr>
        <p:spPr bwMode="auto">
          <a:xfrm>
            <a:off x="9474201" y="4027488"/>
            <a:ext cx="87313" cy="0"/>
          </a:xfrm>
          <a:prstGeom prst="line">
            <a:avLst/>
          </a:prstGeom>
          <a:noFill/>
          <a:ln w="9525">
            <a:solidFill>
              <a:srgbClr val="938DD2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4" name="Line 34">
            <a:extLst>
              <a:ext uri="{FF2B5EF4-FFF2-40B4-BE49-F238E27FC236}">
                <a16:creationId xmlns:a16="http://schemas.microsoft.com/office/drawing/2014/main" id="{E9A077E2-4CEF-4B87-9742-46650DB26EEA}"/>
              </a:ext>
            </a:extLst>
          </p:cNvPr>
          <p:cNvSpPr>
            <a:spLocks noChangeShapeType="1"/>
          </p:cNvSpPr>
          <p:nvPr/>
        </p:nvSpPr>
        <p:spPr bwMode="auto">
          <a:xfrm>
            <a:off x="9474201" y="4635500"/>
            <a:ext cx="87313" cy="0"/>
          </a:xfrm>
          <a:prstGeom prst="line">
            <a:avLst/>
          </a:prstGeom>
          <a:noFill/>
          <a:ln w="9525">
            <a:solidFill>
              <a:srgbClr val="938DD2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5" name="Line 35">
            <a:extLst>
              <a:ext uri="{FF2B5EF4-FFF2-40B4-BE49-F238E27FC236}">
                <a16:creationId xmlns:a16="http://schemas.microsoft.com/office/drawing/2014/main" id="{ED572E01-7B5B-4F1B-ABC3-6B9E7763E2E7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754313" y="1381125"/>
            <a:ext cx="0" cy="593725"/>
          </a:xfrm>
          <a:prstGeom prst="line">
            <a:avLst/>
          </a:prstGeom>
          <a:noFill/>
          <a:ln w="9525">
            <a:solidFill>
              <a:srgbClr val="CAC27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6" name="Line 36">
            <a:extLst>
              <a:ext uri="{FF2B5EF4-FFF2-40B4-BE49-F238E27FC236}">
                <a16:creationId xmlns:a16="http://schemas.microsoft.com/office/drawing/2014/main" id="{B6A199BE-B722-4B5D-BF78-D08D63E69CD8}"/>
              </a:ext>
            </a:extLst>
          </p:cNvPr>
          <p:cNvSpPr>
            <a:spLocks noChangeShapeType="1"/>
          </p:cNvSpPr>
          <p:nvPr/>
        </p:nvSpPr>
        <p:spPr bwMode="auto">
          <a:xfrm>
            <a:off x="2713038" y="1381125"/>
            <a:ext cx="82550" cy="0"/>
          </a:xfrm>
          <a:prstGeom prst="line">
            <a:avLst/>
          </a:prstGeom>
          <a:noFill/>
          <a:ln w="9525">
            <a:solidFill>
              <a:srgbClr val="CAC27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7" name="Line 37">
            <a:extLst>
              <a:ext uri="{FF2B5EF4-FFF2-40B4-BE49-F238E27FC236}">
                <a16:creationId xmlns:a16="http://schemas.microsoft.com/office/drawing/2014/main" id="{8B56E2DD-C1FB-445C-A4FB-F2A2721121F1}"/>
              </a:ext>
            </a:extLst>
          </p:cNvPr>
          <p:cNvSpPr>
            <a:spLocks noChangeShapeType="1"/>
          </p:cNvSpPr>
          <p:nvPr/>
        </p:nvSpPr>
        <p:spPr bwMode="auto">
          <a:xfrm>
            <a:off x="2713038" y="1974850"/>
            <a:ext cx="82550" cy="0"/>
          </a:xfrm>
          <a:prstGeom prst="line">
            <a:avLst/>
          </a:prstGeom>
          <a:noFill/>
          <a:ln w="9525">
            <a:solidFill>
              <a:srgbClr val="CAC27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8" name="Line 38">
            <a:extLst>
              <a:ext uri="{FF2B5EF4-FFF2-40B4-BE49-F238E27FC236}">
                <a16:creationId xmlns:a16="http://schemas.microsoft.com/office/drawing/2014/main" id="{D2B0BF1D-E0E5-41A5-A7F2-EC9A08D1628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502276" y="4525963"/>
            <a:ext cx="0" cy="41275"/>
          </a:xfrm>
          <a:prstGeom prst="line">
            <a:avLst/>
          </a:prstGeom>
          <a:noFill/>
          <a:ln w="9525">
            <a:solidFill>
              <a:srgbClr val="7B92A8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9" name="Line 39">
            <a:extLst>
              <a:ext uri="{FF2B5EF4-FFF2-40B4-BE49-F238E27FC236}">
                <a16:creationId xmlns:a16="http://schemas.microsoft.com/office/drawing/2014/main" id="{EF9AEDEC-495E-4D1E-B0A1-F801EF9052CA}"/>
              </a:ext>
            </a:extLst>
          </p:cNvPr>
          <p:cNvSpPr>
            <a:spLocks noChangeShapeType="1"/>
          </p:cNvSpPr>
          <p:nvPr/>
        </p:nvSpPr>
        <p:spPr bwMode="auto">
          <a:xfrm>
            <a:off x="5456238" y="4525963"/>
            <a:ext cx="87313" cy="0"/>
          </a:xfrm>
          <a:prstGeom prst="line">
            <a:avLst/>
          </a:prstGeom>
          <a:noFill/>
          <a:ln w="9525">
            <a:solidFill>
              <a:srgbClr val="7B92A8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0" name="Line 40">
            <a:extLst>
              <a:ext uri="{FF2B5EF4-FFF2-40B4-BE49-F238E27FC236}">
                <a16:creationId xmlns:a16="http://schemas.microsoft.com/office/drawing/2014/main" id="{8706CD57-B412-4B10-AA88-F53EE1340425}"/>
              </a:ext>
            </a:extLst>
          </p:cNvPr>
          <p:cNvSpPr>
            <a:spLocks noChangeShapeType="1"/>
          </p:cNvSpPr>
          <p:nvPr/>
        </p:nvSpPr>
        <p:spPr bwMode="auto">
          <a:xfrm>
            <a:off x="5456238" y="4567238"/>
            <a:ext cx="87313" cy="0"/>
          </a:xfrm>
          <a:prstGeom prst="line">
            <a:avLst/>
          </a:prstGeom>
          <a:noFill/>
          <a:ln w="9525">
            <a:solidFill>
              <a:srgbClr val="7B92A8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1" name="Line 41">
            <a:extLst>
              <a:ext uri="{FF2B5EF4-FFF2-40B4-BE49-F238E27FC236}">
                <a16:creationId xmlns:a16="http://schemas.microsoft.com/office/drawing/2014/main" id="{6915904D-292B-470A-81C6-8FA80F40F532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500563" y="4430713"/>
            <a:ext cx="0" cy="1138238"/>
          </a:xfrm>
          <a:prstGeom prst="line">
            <a:avLst/>
          </a:prstGeom>
          <a:noFill/>
          <a:ln w="9525">
            <a:solidFill>
              <a:srgbClr val="2D6D6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2" name="Line 42">
            <a:extLst>
              <a:ext uri="{FF2B5EF4-FFF2-40B4-BE49-F238E27FC236}">
                <a16:creationId xmlns:a16="http://schemas.microsoft.com/office/drawing/2014/main" id="{64BC41A7-D84D-4D32-B643-F542D24A26C1}"/>
              </a:ext>
            </a:extLst>
          </p:cNvPr>
          <p:cNvSpPr>
            <a:spLocks noChangeShapeType="1"/>
          </p:cNvSpPr>
          <p:nvPr/>
        </p:nvSpPr>
        <p:spPr bwMode="auto">
          <a:xfrm>
            <a:off x="4454526" y="4430713"/>
            <a:ext cx="87313" cy="0"/>
          </a:xfrm>
          <a:prstGeom prst="line">
            <a:avLst/>
          </a:prstGeom>
          <a:noFill/>
          <a:ln w="9525">
            <a:solidFill>
              <a:srgbClr val="2D6D6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3" name="Line 43">
            <a:extLst>
              <a:ext uri="{FF2B5EF4-FFF2-40B4-BE49-F238E27FC236}">
                <a16:creationId xmlns:a16="http://schemas.microsoft.com/office/drawing/2014/main" id="{154C0C38-34F9-4C43-9E21-05FE96EF76DB}"/>
              </a:ext>
            </a:extLst>
          </p:cNvPr>
          <p:cNvSpPr>
            <a:spLocks noChangeShapeType="1"/>
          </p:cNvSpPr>
          <p:nvPr/>
        </p:nvSpPr>
        <p:spPr bwMode="auto">
          <a:xfrm>
            <a:off x="4454526" y="5568950"/>
            <a:ext cx="87313" cy="0"/>
          </a:xfrm>
          <a:prstGeom prst="line">
            <a:avLst/>
          </a:prstGeom>
          <a:noFill/>
          <a:ln w="9525">
            <a:solidFill>
              <a:srgbClr val="2D6D6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4" name="Line 44">
            <a:extLst>
              <a:ext uri="{FF2B5EF4-FFF2-40B4-BE49-F238E27FC236}">
                <a16:creationId xmlns:a16="http://schemas.microsoft.com/office/drawing/2014/main" id="{95C01DB7-F5E4-4FB7-99FE-DEB5C8FEA0FB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840413" y="1381125"/>
            <a:ext cx="0" cy="4187826"/>
          </a:xfrm>
          <a:prstGeom prst="line">
            <a:avLst/>
          </a:prstGeom>
          <a:noFill/>
          <a:ln w="9525">
            <a:solidFill>
              <a:srgbClr val="1A476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6" name="Line 45">
            <a:extLst>
              <a:ext uri="{FF2B5EF4-FFF2-40B4-BE49-F238E27FC236}">
                <a16:creationId xmlns:a16="http://schemas.microsoft.com/office/drawing/2014/main" id="{01A1E38B-375B-4EA8-ABE7-92AEC61B6F70}"/>
              </a:ext>
            </a:extLst>
          </p:cNvPr>
          <p:cNvSpPr>
            <a:spLocks noChangeShapeType="1"/>
          </p:cNvSpPr>
          <p:nvPr/>
        </p:nvSpPr>
        <p:spPr bwMode="auto">
          <a:xfrm>
            <a:off x="5799138" y="1381125"/>
            <a:ext cx="87313" cy="0"/>
          </a:xfrm>
          <a:prstGeom prst="line">
            <a:avLst/>
          </a:prstGeom>
          <a:noFill/>
          <a:ln w="9525">
            <a:solidFill>
              <a:srgbClr val="1A476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7" name="Line 46">
            <a:extLst>
              <a:ext uri="{FF2B5EF4-FFF2-40B4-BE49-F238E27FC236}">
                <a16:creationId xmlns:a16="http://schemas.microsoft.com/office/drawing/2014/main" id="{1D5E842B-449B-44C3-A04B-41473C0D9A33}"/>
              </a:ext>
            </a:extLst>
          </p:cNvPr>
          <p:cNvSpPr>
            <a:spLocks noChangeShapeType="1"/>
          </p:cNvSpPr>
          <p:nvPr/>
        </p:nvSpPr>
        <p:spPr bwMode="auto">
          <a:xfrm>
            <a:off x="5799138" y="5568950"/>
            <a:ext cx="87313" cy="0"/>
          </a:xfrm>
          <a:prstGeom prst="line">
            <a:avLst/>
          </a:prstGeom>
          <a:noFill/>
          <a:ln w="9525">
            <a:solidFill>
              <a:srgbClr val="1A476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8" name="Line 47">
            <a:extLst>
              <a:ext uri="{FF2B5EF4-FFF2-40B4-BE49-F238E27FC236}">
                <a16:creationId xmlns:a16="http://schemas.microsoft.com/office/drawing/2014/main" id="{C8E3C174-EBD6-4F50-BF9D-9EF885D079DA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775326" y="4457700"/>
            <a:ext cx="0" cy="128588"/>
          </a:xfrm>
          <a:prstGeom prst="line">
            <a:avLst/>
          </a:prstGeom>
          <a:noFill/>
          <a:ln w="9525">
            <a:solidFill>
              <a:srgbClr val="FFD2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9" name="Line 48">
            <a:extLst>
              <a:ext uri="{FF2B5EF4-FFF2-40B4-BE49-F238E27FC236}">
                <a16:creationId xmlns:a16="http://schemas.microsoft.com/office/drawing/2014/main" id="{BFB3E0E3-B451-4429-BC21-8A20B627EA24}"/>
              </a:ext>
            </a:extLst>
          </p:cNvPr>
          <p:cNvSpPr>
            <a:spLocks noChangeShapeType="1"/>
          </p:cNvSpPr>
          <p:nvPr/>
        </p:nvSpPr>
        <p:spPr bwMode="auto">
          <a:xfrm>
            <a:off x="5730876" y="4457700"/>
            <a:ext cx="85725" cy="0"/>
          </a:xfrm>
          <a:prstGeom prst="line">
            <a:avLst/>
          </a:prstGeom>
          <a:noFill/>
          <a:ln w="9525">
            <a:solidFill>
              <a:srgbClr val="FFD2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0" name="Line 49">
            <a:extLst>
              <a:ext uri="{FF2B5EF4-FFF2-40B4-BE49-F238E27FC236}">
                <a16:creationId xmlns:a16="http://schemas.microsoft.com/office/drawing/2014/main" id="{B277963A-6F4C-4E73-AAE8-462FE22AFE82}"/>
              </a:ext>
            </a:extLst>
          </p:cNvPr>
          <p:cNvSpPr>
            <a:spLocks noChangeShapeType="1"/>
          </p:cNvSpPr>
          <p:nvPr/>
        </p:nvSpPr>
        <p:spPr bwMode="auto">
          <a:xfrm>
            <a:off x="5730876" y="4586288"/>
            <a:ext cx="85725" cy="0"/>
          </a:xfrm>
          <a:prstGeom prst="line">
            <a:avLst/>
          </a:prstGeom>
          <a:noFill/>
          <a:ln w="9525">
            <a:solidFill>
              <a:srgbClr val="FFD2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1" name="Line 50">
            <a:extLst>
              <a:ext uri="{FF2B5EF4-FFF2-40B4-BE49-F238E27FC236}">
                <a16:creationId xmlns:a16="http://schemas.microsoft.com/office/drawing/2014/main" id="{6B8CCC70-3838-46FF-84E9-BDB11D22EE75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650163" y="1381125"/>
            <a:ext cx="0" cy="2779713"/>
          </a:xfrm>
          <a:prstGeom prst="line">
            <a:avLst/>
          </a:prstGeom>
          <a:noFill/>
          <a:ln w="9525">
            <a:solidFill>
              <a:srgbClr val="BFA19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2" name="Line 51">
            <a:extLst>
              <a:ext uri="{FF2B5EF4-FFF2-40B4-BE49-F238E27FC236}">
                <a16:creationId xmlns:a16="http://schemas.microsoft.com/office/drawing/2014/main" id="{330AF917-9EED-4F3E-92BC-8D6F2FAE0769}"/>
              </a:ext>
            </a:extLst>
          </p:cNvPr>
          <p:cNvSpPr>
            <a:spLocks noChangeShapeType="1"/>
          </p:cNvSpPr>
          <p:nvPr/>
        </p:nvSpPr>
        <p:spPr bwMode="auto">
          <a:xfrm>
            <a:off x="7608888" y="1381125"/>
            <a:ext cx="87313" cy="0"/>
          </a:xfrm>
          <a:prstGeom prst="line">
            <a:avLst/>
          </a:prstGeom>
          <a:noFill/>
          <a:ln w="9525">
            <a:solidFill>
              <a:srgbClr val="BFA19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3" name="Line 52">
            <a:extLst>
              <a:ext uri="{FF2B5EF4-FFF2-40B4-BE49-F238E27FC236}">
                <a16:creationId xmlns:a16="http://schemas.microsoft.com/office/drawing/2014/main" id="{F44F1E90-19C8-4DFE-BC03-16BB0DC5E332}"/>
              </a:ext>
            </a:extLst>
          </p:cNvPr>
          <p:cNvSpPr>
            <a:spLocks noChangeShapeType="1"/>
          </p:cNvSpPr>
          <p:nvPr/>
        </p:nvSpPr>
        <p:spPr bwMode="auto">
          <a:xfrm>
            <a:off x="7608888" y="4160838"/>
            <a:ext cx="87313" cy="0"/>
          </a:xfrm>
          <a:prstGeom prst="line">
            <a:avLst/>
          </a:prstGeom>
          <a:noFill/>
          <a:ln w="9525">
            <a:solidFill>
              <a:srgbClr val="BFA19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4" name="Line 53">
            <a:extLst>
              <a:ext uri="{FF2B5EF4-FFF2-40B4-BE49-F238E27FC236}">
                <a16:creationId xmlns:a16="http://schemas.microsoft.com/office/drawing/2014/main" id="{0E500162-5786-4E63-8F51-E29AEAAB984A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380163" y="4525963"/>
            <a:ext cx="0" cy="123825"/>
          </a:xfrm>
          <a:prstGeom prst="line">
            <a:avLst/>
          </a:prstGeom>
          <a:noFill/>
          <a:ln w="9525">
            <a:solidFill>
              <a:srgbClr val="9C8847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5" name="Line 54">
            <a:extLst>
              <a:ext uri="{FF2B5EF4-FFF2-40B4-BE49-F238E27FC236}">
                <a16:creationId xmlns:a16="http://schemas.microsoft.com/office/drawing/2014/main" id="{17DEEE30-8320-4337-8D6B-C987FD9B0D16}"/>
              </a:ext>
            </a:extLst>
          </p:cNvPr>
          <p:cNvSpPr>
            <a:spLocks noChangeShapeType="1"/>
          </p:cNvSpPr>
          <p:nvPr/>
        </p:nvSpPr>
        <p:spPr bwMode="auto">
          <a:xfrm>
            <a:off x="6338888" y="4525963"/>
            <a:ext cx="80963" cy="0"/>
          </a:xfrm>
          <a:prstGeom prst="line">
            <a:avLst/>
          </a:prstGeom>
          <a:noFill/>
          <a:ln w="9525">
            <a:solidFill>
              <a:srgbClr val="9C8847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6" name="Line 55">
            <a:extLst>
              <a:ext uri="{FF2B5EF4-FFF2-40B4-BE49-F238E27FC236}">
                <a16:creationId xmlns:a16="http://schemas.microsoft.com/office/drawing/2014/main" id="{4276706F-1848-4D4B-8B2D-75A7C50B6575}"/>
              </a:ext>
            </a:extLst>
          </p:cNvPr>
          <p:cNvSpPr>
            <a:spLocks noChangeShapeType="1"/>
          </p:cNvSpPr>
          <p:nvPr/>
        </p:nvSpPr>
        <p:spPr bwMode="auto">
          <a:xfrm>
            <a:off x="6338888" y="4649788"/>
            <a:ext cx="80963" cy="0"/>
          </a:xfrm>
          <a:prstGeom prst="line">
            <a:avLst/>
          </a:prstGeom>
          <a:noFill/>
          <a:ln w="9525">
            <a:solidFill>
              <a:srgbClr val="9C8847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7" name="Freeform 56">
            <a:extLst>
              <a:ext uri="{FF2B5EF4-FFF2-40B4-BE49-F238E27FC236}">
                <a16:creationId xmlns:a16="http://schemas.microsoft.com/office/drawing/2014/main" id="{91880F23-A965-449D-A36A-D5D2C265596C}"/>
              </a:ext>
            </a:extLst>
          </p:cNvPr>
          <p:cNvSpPr>
            <a:spLocks/>
          </p:cNvSpPr>
          <p:nvPr/>
        </p:nvSpPr>
        <p:spPr bwMode="auto">
          <a:xfrm>
            <a:off x="5446713" y="4394200"/>
            <a:ext cx="206375" cy="204788"/>
          </a:xfrm>
          <a:custGeom>
            <a:avLst/>
            <a:gdLst>
              <a:gd name="T0" fmla="*/ 66 w 130"/>
              <a:gd name="T1" fmla="*/ 0 h 129"/>
              <a:gd name="T2" fmla="*/ 0 w 130"/>
              <a:gd name="T3" fmla="*/ 66 h 129"/>
              <a:gd name="T4" fmla="*/ 66 w 130"/>
              <a:gd name="T5" fmla="*/ 129 h 129"/>
              <a:gd name="T6" fmla="*/ 130 w 130"/>
              <a:gd name="T7" fmla="*/ 66 h 129"/>
              <a:gd name="T8" fmla="*/ 66 w 130"/>
              <a:gd name="T9" fmla="*/ 0 h 1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30" h="129">
                <a:moveTo>
                  <a:pt x="66" y="0"/>
                </a:moveTo>
                <a:lnTo>
                  <a:pt x="0" y="66"/>
                </a:lnTo>
                <a:lnTo>
                  <a:pt x="66" y="129"/>
                </a:lnTo>
                <a:lnTo>
                  <a:pt x="130" y="66"/>
                </a:lnTo>
                <a:lnTo>
                  <a:pt x="66" y="0"/>
                </a:lnTo>
                <a:close/>
              </a:path>
            </a:pathLst>
          </a:custGeom>
          <a:solidFill>
            <a:srgbClr val="6E8E84"/>
          </a:solidFill>
          <a:ln w="31750">
            <a:solidFill>
              <a:srgbClr val="6E8E84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85" name="Freeform 58">
            <a:extLst>
              <a:ext uri="{FF2B5EF4-FFF2-40B4-BE49-F238E27FC236}">
                <a16:creationId xmlns:a16="http://schemas.microsoft.com/office/drawing/2014/main" id="{CBCFAE76-7270-47BC-8861-16CE2A1ADF7D}"/>
              </a:ext>
            </a:extLst>
          </p:cNvPr>
          <p:cNvSpPr>
            <a:spLocks/>
          </p:cNvSpPr>
          <p:nvPr/>
        </p:nvSpPr>
        <p:spPr bwMode="auto">
          <a:xfrm>
            <a:off x="2484438" y="1276350"/>
            <a:ext cx="204788" cy="204788"/>
          </a:xfrm>
          <a:custGeom>
            <a:avLst/>
            <a:gdLst>
              <a:gd name="T0" fmla="*/ 66 w 129"/>
              <a:gd name="T1" fmla="*/ 0 h 129"/>
              <a:gd name="T2" fmla="*/ 0 w 129"/>
              <a:gd name="T3" fmla="*/ 66 h 129"/>
              <a:gd name="T4" fmla="*/ 66 w 129"/>
              <a:gd name="T5" fmla="*/ 129 h 129"/>
              <a:gd name="T6" fmla="*/ 129 w 129"/>
              <a:gd name="T7" fmla="*/ 66 h 129"/>
              <a:gd name="T8" fmla="*/ 66 w 129"/>
              <a:gd name="T9" fmla="*/ 0 h 1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29" h="129">
                <a:moveTo>
                  <a:pt x="66" y="0"/>
                </a:moveTo>
                <a:lnTo>
                  <a:pt x="0" y="66"/>
                </a:lnTo>
                <a:lnTo>
                  <a:pt x="66" y="129"/>
                </a:lnTo>
                <a:lnTo>
                  <a:pt x="129" y="66"/>
                </a:lnTo>
                <a:lnTo>
                  <a:pt x="66" y="0"/>
                </a:lnTo>
                <a:close/>
              </a:path>
            </a:pathLst>
          </a:custGeom>
          <a:solidFill>
            <a:srgbClr val="90353B"/>
          </a:solidFill>
          <a:ln w="31750">
            <a:solidFill>
              <a:srgbClr val="90353B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87" name="Freeform 60">
            <a:extLst>
              <a:ext uri="{FF2B5EF4-FFF2-40B4-BE49-F238E27FC236}">
                <a16:creationId xmlns:a16="http://schemas.microsoft.com/office/drawing/2014/main" id="{37C123C1-AD7B-4881-A17A-74588EB5978B}"/>
              </a:ext>
            </a:extLst>
          </p:cNvPr>
          <p:cNvSpPr>
            <a:spLocks/>
          </p:cNvSpPr>
          <p:nvPr/>
        </p:nvSpPr>
        <p:spPr bwMode="auto">
          <a:xfrm>
            <a:off x="6319838" y="5464175"/>
            <a:ext cx="201613" cy="204788"/>
          </a:xfrm>
          <a:custGeom>
            <a:avLst/>
            <a:gdLst>
              <a:gd name="T0" fmla="*/ 63 w 127"/>
              <a:gd name="T1" fmla="*/ 0 h 129"/>
              <a:gd name="T2" fmla="*/ 0 w 127"/>
              <a:gd name="T3" fmla="*/ 66 h 129"/>
              <a:gd name="T4" fmla="*/ 63 w 127"/>
              <a:gd name="T5" fmla="*/ 129 h 129"/>
              <a:gd name="T6" fmla="*/ 127 w 127"/>
              <a:gd name="T7" fmla="*/ 66 h 129"/>
              <a:gd name="T8" fmla="*/ 63 w 127"/>
              <a:gd name="T9" fmla="*/ 0 h 1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27" h="129">
                <a:moveTo>
                  <a:pt x="63" y="0"/>
                </a:moveTo>
                <a:lnTo>
                  <a:pt x="0" y="66"/>
                </a:lnTo>
                <a:lnTo>
                  <a:pt x="63" y="129"/>
                </a:lnTo>
                <a:lnTo>
                  <a:pt x="127" y="66"/>
                </a:lnTo>
                <a:lnTo>
                  <a:pt x="63" y="0"/>
                </a:lnTo>
                <a:close/>
              </a:path>
            </a:pathLst>
          </a:custGeom>
          <a:solidFill>
            <a:srgbClr val="55752F"/>
          </a:solidFill>
          <a:ln w="31750">
            <a:solidFill>
              <a:srgbClr val="55752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89" name="Freeform 62">
            <a:extLst>
              <a:ext uri="{FF2B5EF4-FFF2-40B4-BE49-F238E27FC236}">
                <a16:creationId xmlns:a16="http://schemas.microsoft.com/office/drawing/2014/main" id="{E86C989B-910C-4D5D-AE97-E05D6ACF588A}"/>
              </a:ext>
            </a:extLst>
          </p:cNvPr>
          <p:cNvSpPr>
            <a:spLocks/>
          </p:cNvSpPr>
          <p:nvPr/>
        </p:nvSpPr>
        <p:spPr bwMode="auto">
          <a:xfrm>
            <a:off x="4138613" y="1276350"/>
            <a:ext cx="206375" cy="204788"/>
          </a:xfrm>
          <a:custGeom>
            <a:avLst/>
            <a:gdLst>
              <a:gd name="T0" fmla="*/ 64 w 130"/>
              <a:gd name="T1" fmla="*/ 0 h 129"/>
              <a:gd name="T2" fmla="*/ 0 w 130"/>
              <a:gd name="T3" fmla="*/ 66 h 129"/>
              <a:gd name="T4" fmla="*/ 64 w 130"/>
              <a:gd name="T5" fmla="*/ 129 h 129"/>
              <a:gd name="T6" fmla="*/ 130 w 130"/>
              <a:gd name="T7" fmla="*/ 66 h 129"/>
              <a:gd name="T8" fmla="*/ 64 w 130"/>
              <a:gd name="T9" fmla="*/ 0 h 1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30" h="129">
                <a:moveTo>
                  <a:pt x="64" y="0"/>
                </a:moveTo>
                <a:lnTo>
                  <a:pt x="0" y="66"/>
                </a:lnTo>
                <a:lnTo>
                  <a:pt x="64" y="129"/>
                </a:lnTo>
                <a:lnTo>
                  <a:pt x="130" y="66"/>
                </a:lnTo>
                <a:lnTo>
                  <a:pt x="64" y="0"/>
                </a:lnTo>
                <a:close/>
              </a:path>
            </a:pathLst>
          </a:custGeom>
          <a:solidFill>
            <a:srgbClr val="E37E00"/>
          </a:solidFill>
          <a:ln w="31750">
            <a:solidFill>
              <a:srgbClr val="E37E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91" name="Freeform 64">
            <a:extLst>
              <a:ext uri="{FF2B5EF4-FFF2-40B4-BE49-F238E27FC236}">
                <a16:creationId xmlns:a16="http://schemas.microsoft.com/office/drawing/2014/main" id="{28D32A5A-1FB9-4EB3-BB8E-76559C4E6CA2}"/>
              </a:ext>
            </a:extLst>
          </p:cNvPr>
          <p:cNvSpPr>
            <a:spLocks/>
          </p:cNvSpPr>
          <p:nvPr/>
        </p:nvSpPr>
        <p:spPr bwMode="auto">
          <a:xfrm>
            <a:off x="7604126" y="4362450"/>
            <a:ext cx="206375" cy="200025"/>
          </a:xfrm>
          <a:custGeom>
            <a:avLst/>
            <a:gdLst>
              <a:gd name="T0" fmla="*/ 67 w 130"/>
              <a:gd name="T1" fmla="*/ 0 h 126"/>
              <a:gd name="T2" fmla="*/ 0 w 130"/>
              <a:gd name="T3" fmla="*/ 63 h 126"/>
              <a:gd name="T4" fmla="*/ 67 w 130"/>
              <a:gd name="T5" fmla="*/ 126 h 126"/>
              <a:gd name="T6" fmla="*/ 130 w 130"/>
              <a:gd name="T7" fmla="*/ 63 h 126"/>
              <a:gd name="T8" fmla="*/ 67 w 130"/>
              <a:gd name="T9" fmla="*/ 0 h 1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30" h="126">
                <a:moveTo>
                  <a:pt x="67" y="0"/>
                </a:moveTo>
                <a:lnTo>
                  <a:pt x="0" y="63"/>
                </a:lnTo>
                <a:lnTo>
                  <a:pt x="67" y="126"/>
                </a:lnTo>
                <a:lnTo>
                  <a:pt x="130" y="63"/>
                </a:lnTo>
                <a:lnTo>
                  <a:pt x="67" y="0"/>
                </a:lnTo>
                <a:close/>
              </a:path>
            </a:pathLst>
          </a:custGeom>
          <a:solidFill>
            <a:srgbClr val="C10534"/>
          </a:solidFill>
          <a:ln w="31750">
            <a:solidFill>
              <a:srgbClr val="C10534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93" name="Freeform 66">
            <a:extLst>
              <a:ext uri="{FF2B5EF4-FFF2-40B4-BE49-F238E27FC236}">
                <a16:creationId xmlns:a16="http://schemas.microsoft.com/office/drawing/2014/main" id="{10C878B0-E8FA-48C1-8F44-E5F60C0F69F7}"/>
              </a:ext>
            </a:extLst>
          </p:cNvPr>
          <p:cNvSpPr>
            <a:spLocks/>
          </p:cNvSpPr>
          <p:nvPr/>
        </p:nvSpPr>
        <p:spPr bwMode="auto">
          <a:xfrm>
            <a:off x="9415463" y="4333875"/>
            <a:ext cx="201613" cy="206375"/>
          </a:xfrm>
          <a:custGeom>
            <a:avLst/>
            <a:gdLst>
              <a:gd name="T0" fmla="*/ 63 w 127"/>
              <a:gd name="T1" fmla="*/ 0 h 130"/>
              <a:gd name="T2" fmla="*/ 0 w 127"/>
              <a:gd name="T3" fmla="*/ 64 h 130"/>
              <a:gd name="T4" fmla="*/ 63 w 127"/>
              <a:gd name="T5" fmla="*/ 130 h 130"/>
              <a:gd name="T6" fmla="*/ 127 w 127"/>
              <a:gd name="T7" fmla="*/ 64 h 130"/>
              <a:gd name="T8" fmla="*/ 63 w 127"/>
              <a:gd name="T9" fmla="*/ 0 h 1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27" h="130">
                <a:moveTo>
                  <a:pt x="63" y="0"/>
                </a:moveTo>
                <a:lnTo>
                  <a:pt x="0" y="64"/>
                </a:lnTo>
                <a:lnTo>
                  <a:pt x="63" y="130"/>
                </a:lnTo>
                <a:lnTo>
                  <a:pt x="127" y="64"/>
                </a:lnTo>
                <a:lnTo>
                  <a:pt x="63" y="0"/>
                </a:lnTo>
                <a:close/>
              </a:path>
            </a:pathLst>
          </a:custGeom>
          <a:solidFill>
            <a:srgbClr val="938DD2"/>
          </a:solidFill>
          <a:ln w="31750">
            <a:solidFill>
              <a:srgbClr val="938DD2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02" name="Freeform 68">
            <a:extLst>
              <a:ext uri="{FF2B5EF4-FFF2-40B4-BE49-F238E27FC236}">
                <a16:creationId xmlns:a16="http://schemas.microsoft.com/office/drawing/2014/main" id="{2C06D13D-2BAE-42B2-8AB4-C685ED0D629B}"/>
              </a:ext>
            </a:extLst>
          </p:cNvPr>
          <p:cNvSpPr>
            <a:spLocks/>
          </p:cNvSpPr>
          <p:nvPr/>
        </p:nvSpPr>
        <p:spPr bwMode="auto">
          <a:xfrm>
            <a:off x="2652713" y="1276350"/>
            <a:ext cx="201613" cy="204788"/>
          </a:xfrm>
          <a:custGeom>
            <a:avLst/>
            <a:gdLst>
              <a:gd name="T0" fmla="*/ 64 w 127"/>
              <a:gd name="T1" fmla="*/ 0 h 129"/>
              <a:gd name="T2" fmla="*/ 0 w 127"/>
              <a:gd name="T3" fmla="*/ 66 h 129"/>
              <a:gd name="T4" fmla="*/ 64 w 127"/>
              <a:gd name="T5" fmla="*/ 129 h 129"/>
              <a:gd name="T6" fmla="*/ 127 w 127"/>
              <a:gd name="T7" fmla="*/ 66 h 129"/>
              <a:gd name="T8" fmla="*/ 64 w 127"/>
              <a:gd name="T9" fmla="*/ 0 h 1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27" h="129">
                <a:moveTo>
                  <a:pt x="64" y="0"/>
                </a:moveTo>
                <a:lnTo>
                  <a:pt x="0" y="66"/>
                </a:lnTo>
                <a:lnTo>
                  <a:pt x="64" y="129"/>
                </a:lnTo>
                <a:lnTo>
                  <a:pt x="127" y="66"/>
                </a:lnTo>
                <a:lnTo>
                  <a:pt x="64" y="0"/>
                </a:lnTo>
                <a:close/>
              </a:path>
            </a:pathLst>
          </a:custGeom>
          <a:solidFill>
            <a:srgbClr val="CAC27E"/>
          </a:solidFill>
          <a:ln w="31750">
            <a:solidFill>
              <a:srgbClr val="CAC27E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04" name="Freeform 70">
            <a:extLst>
              <a:ext uri="{FF2B5EF4-FFF2-40B4-BE49-F238E27FC236}">
                <a16:creationId xmlns:a16="http://schemas.microsoft.com/office/drawing/2014/main" id="{CF98D17B-2206-4FEB-BC35-DC4B1FFBAE5C}"/>
              </a:ext>
            </a:extLst>
          </p:cNvPr>
          <p:cNvSpPr>
            <a:spLocks/>
          </p:cNvSpPr>
          <p:nvPr/>
        </p:nvSpPr>
        <p:spPr bwMode="auto">
          <a:xfrm>
            <a:off x="5400676" y="4448175"/>
            <a:ext cx="201613" cy="201613"/>
          </a:xfrm>
          <a:custGeom>
            <a:avLst/>
            <a:gdLst>
              <a:gd name="T0" fmla="*/ 64 w 127"/>
              <a:gd name="T1" fmla="*/ 0 h 127"/>
              <a:gd name="T2" fmla="*/ 0 w 127"/>
              <a:gd name="T3" fmla="*/ 64 h 127"/>
              <a:gd name="T4" fmla="*/ 64 w 127"/>
              <a:gd name="T5" fmla="*/ 127 h 127"/>
              <a:gd name="T6" fmla="*/ 127 w 127"/>
              <a:gd name="T7" fmla="*/ 64 h 127"/>
              <a:gd name="T8" fmla="*/ 64 w 127"/>
              <a:gd name="T9" fmla="*/ 0 h 1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27" h="127">
                <a:moveTo>
                  <a:pt x="64" y="0"/>
                </a:moveTo>
                <a:lnTo>
                  <a:pt x="0" y="64"/>
                </a:lnTo>
                <a:lnTo>
                  <a:pt x="64" y="127"/>
                </a:lnTo>
                <a:lnTo>
                  <a:pt x="127" y="64"/>
                </a:lnTo>
                <a:lnTo>
                  <a:pt x="64" y="0"/>
                </a:lnTo>
                <a:close/>
              </a:path>
            </a:pathLst>
          </a:custGeom>
          <a:solidFill>
            <a:srgbClr val="7B92A8"/>
          </a:solidFill>
          <a:ln w="31750">
            <a:solidFill>
              <a:srgbClr val="7B92A8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06" name="Freeform 72">
            <a:extLst>
              <a:ext uri="{FF2B5EF4-FFF2-40B4-BE49-F238E27FC236}">
                <a16:creationId xmlns:a16="http://schemas.microsoft.com/office/drawing/2014/main" id="{8F3174FA-CCF1-4FAB-8619-D8A6166A23CC}"/>
              </a:ext>
            </a:extLst>
          </p:cNvPr>
          <p:cNvSpPr>
            <a:spLocks/>
          </p:cNvSpPr>
          <p:nvPr/>
        </p:nvSpPr>
        <p:spPr bwMode="auto">
          <a:xfrm>
            <a:off x="4395788" y="4608513"/>
            <a:ext cx="204788" cy="201613"/>
          </a:xfrm>
          <a:custGeom>
            <a:avLst/>
            <a:gdLst>
              <a:gd name="T0" fmla="*/ 66 w 129"/>
              <a:gd name="T1" fmla="*/ 0 h 127"/>
              <a:gd name="T2" fmla="*/ 0 w 129"/>
              <a:gd name="T3" fmla="*/ 63 h 127"/>
              <a:gd name="T4" fmla="*/ 66 w 129"/>
              <a:gd name="T5" fmla="*/ 127 h 127"/>
              <a:gd name="T6" fmla="*/ 129 w 129"/>
              <a:gd name="T7" fmla="*/ 63 h 127"/>
              <a:gd name="T8" fmla="*/ 66 w 129"/>
              <a:gd name="T9" fmla="*/ 0 h 1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29" h="127">
                <a:moveTo>
                  <a:pt x="66" y="0"/>
                </a:moveTo>
                <a:lnTo>
                  <a:pt x="0" y="63"/>
                </a:lnTo>
                <a:lnTo>
                  <a:pt x="66" y="127"/>
                </a:lnTo>
                <a:lnTo>
                  <a:pt x="129" y="63"/>
                </a:lnTo>
                <a:lnTo>
                  <a:pt x="66" y="0"/>
                </a:lnTo>
                <a:close/>
              </a:path>
            </a:pathLst>
          </a:custGeom>
          <a:solidFill>
            <a:srgbClr val="2D6D66"/>
          </a:solidFill>
          <a:ln w="31750">
            <a:solidFill>
              <a:srgbClr val="2D6D6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08" name="Freeform 74">
            <a:extLst>
              <a:ext uri="{FF2B5EF4-FFF2-40B4-BE49-F238E27FC236}">
                <a16:creationId xmlns:a16="http://schemas.microsoft.com/office/drawing/2014/main" id="{84F6DC2A-740D-48AB-AA71-D12FACD1437B}"/>
              </a:ext>
            </a:extLst>
          </p:cNvPr>
          <p:cNvSpPr>
            <a:spLocks/>
          </p:cNvSpPr>
          <p:nvPr/>
        </p:nvSpPr>
        <p:spPr bwMode="auto">
          <a:xfrm>
            <a:off x="5738813" y="4503738"/>
            <a:ext cx="206375" cy="201613"/>
          </a:xfrm>
          <a:custGeom>
            <a:avLst/>
            <a:gdLst>
              <a:gd name="T0" fmla="*/ 64 w 130"/>
              <a:gd name="T1" fmla="*/ 0 h 127"/>
              <a:gd name="T2" fmla="*/ 0 w 130"/>
              <a:gd name="T3" fmla="*/ 63 h 127"/>
              <a:gd name="T4" fmla="*/ 64 w 130"/>
              <a:gd name="T5" fmla="*/ 127 h 127"/>
              <a:gd name="T6" fmla="*/ 130 w 130"/>
              <a:gd name="T7" fmla="*/ 63 h 127"/>
              <a:gd name="T8" fmla="*/ 64 w 130"/>
              <a:gd name="T9" fmla="*/ 0 h 1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30" h="127">
                <a:moveTo>
                  <a:pt x="64" y="0"/>
                </a:moveTo>
                <a:lnTo>
                  <a:pt x="0" y="63"/>
                </a:lnTo>
                <a:lnTo>
                  <a:pt x="64" y="127"/>
                </a:lnTo>
                <a:lnTo>
                  <a:pt x="130" y="63"/>
                </a:lnTo>
                <a:lnTo>
                  <a:pt x="64" y="0"/>
                </a:lnTo>
                <a:close/>
              </a:path>
            </a:pathLst>
          </a:custGeom>
          <a:solidFill>
            <a:srgbClr val="1A476F"/>
          </a:solidFill>
          <a:ln w="31750">
            <a:solidFill>
              <a:srgbClr val="1A476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10" name="Freeform 76">
            <a:extLst>
              <a:ext uri="{FF2B5EF4-FFF2-40B4-BE49-F238E27FC236}">
                <a16:creationId xmlns:a16="http://schemas.microsoft.com/office/drawing/2014/main" id="{23D96CDE-C521-44A6-A330-33C806AF8EA7}"/>
              </a:ext>
            </a:extLst>
          </p:cNvPr>
          <p:cNvSpPr>
            <a:spLocks/>
          </p:cNvSpPr>
          <p:nvPr/>
        </p:nvSpPr>
        <p:spPr bwMode="auto">
          <a:xfrm>
            <a:off x="5675313" y="4416425"/>
            <a:ext cx="201613" cy="206375"/>
          </a:xfrm>
          <a:custGeom>
            <a:avLst/>
            <a:gdLst>
              <a:gd name="T0" fmla="*/ 63 w 127"/>
              <a:gd name="T1" fmla="*/ 0 h 130"/>
              <a:gd name="T2" fmla="*/ 0 w 127"/>
              <a:gd name="T3" fmla="*/ 66 h 130"/>
              <a:gd name="T4" fmla="*/ 63 w 127"/>
              <a:gd name="T5" fmla="*/ 130 h 130"/>
              <a:gd name="T6" fmla="*/ 127 w 127"/>
              <a:gd name="T7" fmla="*/ 66 h 130"/>
              <a:gd name="T8" fmla="*/ 63 w 127"/>
              <a:gd name="T9" fmla="*/ 0 h 1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27" h="130">
                <a:moveTo>
                  <a:pt x="63" y="0"/>
                </a:moveTo>
                <a:lnTo>
                  <a:pt x="0" y="66"/>
                </a:lnTo>
                <a:lnTo>
                  <a:pt x="63" y="130"/>
                </a:lnTo>
                <a:lnTo>
                  <a:pt x="127" y="66"/>
                </a:lnTo>
                <a:lnTo>
                  <a:pt x="63" y="0"/>
                </a:lnTo>
                <a:close/>
              </a:path>
            </a:pathLst>
          </a:custGeom>
          <a:solidFill>
            <a:srgbClr val="FFD200"/>
          </a:solidFill>
          <a:ln w="31750">
            <a:solidFill>
              <a:srgbClr val="FFD2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12" name="Freeform 78">
            <a:extLst>
              <a:ext uri="{FF2B5EF4-FFF2-40B4-BE49-F238E27FC236}">
                <a16:creationId xmlns:a16="http://schemas.microsoft.com/office/drawing/2014/main" id="{186EB5B2-57C3-4CDD-9743-7716979F6195}"/>
              </a:ext>
            </a:extLst>
          </p:cNvPr>
          <p:cNvSpPr>
            <a:spLocks/>
          </p:cNvSpPr>
          <p:nvPr/>
        </p:nvSpPr>
        <p:spPr bwMode="auto">
          <a:xfrm>
            <a:off x="7550151" y="3054350"/>
            <a:ext cx="204788" cy="201613"/>
          </a:xfrm>
          <a:custGeom>
            <a:avLst/>
            <a:gdLst>
              <a:gd name="T0" fmla="*/ 63 w 129"/>
              <a:gd name="T1" fmla="*/ 0 h 127"/>
              <a:gd name="T2" fmla="*/ 0 w 129"/>
              <a:gd name="T3" fmla="*/ 63 h 127"/>
              <a:gd name="T4" fmla="*/ 63 w 129"/>
              <a:gd name="T5" fmla="*/ 127 h 127"/>
              <a:gd name="T6" fmla="*/ 129 w 129"/>
              <a:gd name="T7" fmla="*/ 63 h 127"/>
              <a:gd name="T8" fmla="*/ 63 w 129"/>
              <a:gd name="T9" fmla="*/ 0 h 1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29" h="127">
                <a:moveTo>
                  <a:pt x="63" y="0"/>
                </a:moveTo>
                <a:lnTo>
                  <a:pt x="0" y="63"/>
                </a:lnTo>
                <a:lnTo>
                  <a:pt x="63" y="127"/>
                </a:lnTo>
                <a:lnTo>
                  <a:pt x="129" y="63"/>
                </a:lnTo>
                <a:lnTo>
                  <a:pt x="63" y="0"/>
                </a:lnTo>
                <a:close/>
              </a:path>
            </a:pathLst>
          </a:custGeom>
          <a:solidFill>
            <a:srgbClr val="BFA19C"/>
          </a:solidFill>
          <a:ln w="31750">
            <a:solidFill>
              <a:srgbClr val="BFA19C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14" name="Freeform 80">
            <a:extLst>
              <a:ext uri="{FF2B5EF4-FFF2-40B4-BE49-F238E27FC236}">
                <a16:creationId xmlns:a16="http://schemas.microsoft.com/office/drawing/2014/main" id="{AC13D190-EE21-4787-B538-0C4AED40D1F4}"/>
              </a:ext>
            </a:extLst>
          </p:cNvPr>
          <p:cNvSpPr>
            <a:spLocks/>
          </p:cNvSpPr>
          <p:nvPr/>
        </p:nvSpPr>
        <p:spPr bwMode="auto">
          <a:xfrm>
            <a:off x="6278563" y="4498975"/>
            <a:ext cx="201613" cy="206375"/>
          </a:xfrm>
          <a:custGeom>
            <a:avLst/>
            <a:gdLst>
              <a:gd name="T0" fmla="*/ 64 w 127"/>
              <a:gd name="T1" fmla="*/ 0 h 130"/>
              <a:gd name="T2" fmla="*/ 0 w 127"/>
              <a:gd name="T3" fmla="*/ 63 h 130"/>
              <a:gd name="T4" fmla="*/ 64 w 127"/>
              <a:gd name="T5" fmla="*/ 130 h 130"/>
              <a:gd name="T6" fmla="*/ 127 w 127"/>
              <a:gd name="T7" fmla="*/ 63 h 130"/>
              <a:gd name="T8" fmla="*/ 64 w 127"/>
              <a:gd name="T9" fmla="*/ 0 h 1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27" h="130">
                <a:moveTo>
                  <a:pt x="64" y="0"/>
                </a:moveTo>
                <a:lnTo>
                  <a:pt x="0" y="63"/>
                </a:lnTo>
                <a:lnTo>
                  <a:pt x="64" y="130"/>
                </a:lnTo>
                <a:lnTo>
                  <a:pt x="127" y="63"/>
                </a:lnTo>
                <a:lnTo>
                  <a:pt x="64" y="0"/>
                </a:lnTo>
                <a:close/>
              </a:path>
            </a:pathLst>
          </a:custGeom>
          <a:solidFill>
            <a:srgbClr val="9C8847"/>
          </a:solidFill>
          <a:ln w="31750">
            <a:solidFill>
              <a:srgbClr val="9C8847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72" name="Line 82">
            <a:extLst>
              <a:ext uri="{FF2B5EF4-FFF2-40B4-BE49-F238E27FC236}">
                <a16:creationId xmlns:a16="http://schemas.microsoft.com/office/drawing/2014/main" id="{4EFB1EA9-F111-4423-BE2B-870E20315C5E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752601" y="1230312"/>
            <a:ext cx="0" cy="4489451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84" name="Line 83">
            <a:extLst>
              <a:ext uri="{FF2B5EF4-FFF2-40B4-BE49-F238E27FC236}">
                <a16:creationId xmlns:a16="http://schemas.microsoft.com/office/drawing/2014/main" id="{0E8B970B-7344-40AA-8D9F-CA585FEB856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57351" y="5568950"/>
            <a:ext cx="95250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86" name="Rectangle 84">
            <a:extLst>
              <a:ext uri="{FF2B5EF4-FFF2-40B4-BE49-F238E27FC236}">
                <a16:creationId xmlns:a16="http://schemas.microsoft.com/office/drawing/2014/main" id="{E902FBEA-1F60-4581-BA33-7E648FE910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39838" y="5430838"/>
            <a:ext cx="493713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&lt;-1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864" name="Line 85">
            <a:extLst>
              <a:ext uri="{FF2B5EF4-FFF2-40B4-BE49-F238E27FC236}">
                <a16:creationId xmlns:a16="http://schemas.microsoft.com/office/drawing/2014/main" id="{6284D2F8-8A7C-40B7-B1AE-C37C1499EE1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57351" y="4970463"/>
            <a:ext cx="95250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65" name="Rectangle 86">
            <a:extLst>
              <a:ext uri="{FF2B5EF4-FFF2-40B4-BE49-F238E27FC236}">
                <a16:creationId xmlns:a16="http://schemas.microsoft.com/office/drawing/2014/main" id="{76E6400F-ADCF-4CFA-8955-0B9824CC070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68438" y="4832350"/>
            <a:ext cx="255588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0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866" name="Line 87">
            <a:extLst>
              <a:ext uri="{FF2B5EF4-FFF2-40B4-BE49-F238E27FC236}">
                <a16:creationId xmlns:a16="http://schemas.microsoft.com/office/drawing/2014/main" id="{6824CED2-F0D3-42E3-9BAD-8932FCB7609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57351" y="4370388"/>
            <a:ext cx="95250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67" name="Rectangle 88">
            <a:extLst>
              <a:ext uri="{FF2B5EF4-FFF2-40B4-BE49-F238E27FC236}">
                <a16:creationId xmlns:a16="http://schemas.microsoft.com/office/drawing/2014/main" id="{AA01A686-C666-4B32-B345-F6353C49838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68438" y="4233863"/>
            <a:ext cx="255588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1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868" name="Line 89">
            <a:extLst>
              <a:ext uri="{FF2B5EF4-FFF2-40B4-BE49-F238E27FC236}">
                <a16:creationId xmlns:a16="http://schemas.microsoft.com/office/drawing/2014/main" id="{8849EFA5-1A82-4038-AD93-66BF3907C44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57351" y="3771900"/>
            <a:ext cx="95250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69" name="Rectangle 90">
            <a:extLst>
              <a:ext uri="{FF2B5EF4-FFF2-40B4-BE49-F238E27FC236}">
                <a16:creationId xmlns:a16="http://schemas.microsoft.com/office/drawing/2014/main" id="{6E196F0C-E559-48DF-BD43-72BAD04D980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68438" y="3638550"/>
            <a:ext cx="255588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2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870" name="Line 91">
            <a:extLst>
              <a:ext uri="{FF2B5EF4-FFF2-40B4-BE49-F238E27FC236}">
                <a16:creationId xmlns:a16="http://schemas.microsoft.com/office/drawing/2014/main" id="{A1A51B75-1EC2-4563-82C0-ACA35D4F443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57351" y="3173412"/>
            <a:ext cx="95250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71" name="Rectangle 92">
            <a:extLst>
              <a:ext uri="{FF2B5EF4-FFF2-40B4-BE49-F238E27FC236}">
                <a16:creationId xmlns:a16="http://schemas.microsoft.com/office/drawing/2014/main" id="{382B6893-ABA5-4A3E-8082-721B2DF287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68438" y="3040062"/>
            <a:ext cx="255588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3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872" name="Line 93">
            <a:extLst>
              <a:ext uri="{FF2B5EF4-FFF2-40B4-BE49-F238E27FC236}">
                <a16:creationId xmlns:a16="http://schemas.microsoft.com/office/drawing/2014/main" id="{567F31CB-F894-449C-9B3E-58D9069F8DF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57351" y="2573337"/>
            <a:ext cx="95250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73" name="Rectangle 94">
            <a:extLst>
              <a:ext uri="{FF2B5EF4-FFF2-40B4-BE49-F238E27FC236}">
                <a16:creationId xmlns:a16="http://schemas.microsoft.com/office/drawing/2014/main" id="{25887099-EB07-4566-B251-82BD53F90B3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68438" y="2441575"/>
            <a:ext cx="255588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4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874" name="Line 95">
            <a:extLst>
              <a:ext uri="{FF2B5EF4-FFF2-40B4-BE49-F238E27FC236}">
                <a16:creationId xmlns:a16="http://schemas.microsoft.com/office/drawing/2014/main" id="{75F2EB8B-4B5C-413D-AF54-154A6806575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57351" y="1974850"/>
            <a:ext cx="95250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75" name="Rectangle 96">
            <a:extLst>
              <a:ext uri="{FF2B5EF4-FFF2-40B4-BE49-F238E27FC236}">
                <a16:creationId xmlns:a16="http://schemas.microsoft.com/office/drawing/2014/main" id="{0752C397-DD59-4CFE-9272-FD92BBAC60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22388" y="1843087"/>
            <a:ext cx="406400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&gt;5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876" name="Line 97">
            <a:extLst>
              <a:ext uri="{FF2B5EF4-FFF2-40B4-BE49-F238E27FC236}">
                <a16:creationId xmlns:a16="http://schemas.microsoft.com/office/drawing/2014/main" id="{245B5FDE-7796-4391-8C9E-4C25E5CE358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57351" y="1381125"/>
            <a:ext cx="95250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88" name="Rectangle 99">
            <a:extLst>
              <a:ext uri="{FF2B5EF4-FFF2-40B4-BE49-F238E27FC236}">
                <a16:creationId xmlns:a16="http://schemas.microsoft.com/office/drawing/2014/main" id="{0E1FBC7B-5F2E-4870-884B-5466F9BBE59B}"/>
              </a:ext>
            </a:extLst>
          </p:cNvPr>
          <p:cNvSpPr>
            <a:spLocks noChangeArrowheads="1"/>
          </p:cNvSpPr>
          <p:nvPr/>
        </p:nvSpPr>
        <p:spPr bwMode="auto">
          <a:xfrm rot="16200000">
            <a:off x="523875" y="3236912"/>
            <a:ext cx="822325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MVPF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090" name="Line 100">
            <a:extLst>
              <a:ext uri="{FF2B5EF4-FFF2-40B4-BE49-F238E27FC236}">
                <a16:creationId xmlns:a16="http://schemas.microsoft.com/office/drawing/2014/main" id="{600AE8BA-9AFC-4FA2-B285-905101287049}"/>
              </a:ext>
            </a:extLst>
          </p:cNvPr>
          <p:cNvSpPr>
            <a:spLocks noChangeShapeType="1"/>
          </p:cNvSpPr>
          <p:nvPr/>
        </p:nvSpPr>
        <p:spPr bwMode="auto">
          <a:xfrm>
            <a:off x="1752601" y="5719763"/>
            <a:ext cx="9688513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92" name="Line 101">
            <a:extLst>
              <a:ext uri="{FF2B5EF4-FFF2-40B4-BE49-F238E27FC236}">
                <a16:creationId xmlns:a16="http://schemas.microsoft.com/office/drawing/2014/main" id="{105AB2A8-7CEB-4139-9017-E07929BCBABE}"/>
              </a:ext>
            </a:extLst>
          </p:cNvPr>
          <p:cNvSpPr>
            <a:spLocks noChangeShapeType="1"/>
          </p:cNvSpPr>
          <p:nvPr/>
        </p:nvSpPr>
        <p:spPr bwMode="auto">
          <a:xfrm>
            <a:off x="1903413" y="5719763"/>
            <a:ext cx="0" cy="90488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93" name="Rectangle 102">
            <a:extLst>
              <a:ext uri="{FF2B5EF4-FFF2-40B4-BE49-F238E27FC236}">
                <a16:creationId xmlns:a16="http://schemas.microsoft.com/office/drawing/2014/main" id="{4F51BFEA-21B9-404E-AC61-2A08646026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30388" y="5861050"/>
            <a:ext cx="255588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0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094" name="Line 103">
            <a:extLst>
              <a:ext uri="{FF2B5EF4-FFF2-40B4-BE49-F238E27FC236}">
                <a16:creationId xmlns:a16="http://schemas.microsoft.com/office/drawing/2014/main" id="{B6102669-B827-4A10-B02A-2C3933D73B1D}"/>
              </a:ext>
            </a:extLst>
          </p:cNvPr>
          <p:cNvSpPr>
            <a:spLocks noChangeShapeType="1"/>
          </p:cNvSpPr>
          <p:nvPr/>
        </p:nvSpPr>
        <p:spPr bwMode="auto">
          <a:xfrm>
            <a:off x="4248151" y="5719763"/>
            <a:ext cx="0" cy="90488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95" name="Rectangle 104">
            <a:extLst>
              <a:ext uri="{FF2B5EF4-FFF2-40B4-BE49-F238E27FC236}">
                <a16:creationId xmlns:a16="http://schemas.microsoft.com/office/drawing/2014/main" id="{27E4923B-00F2-4544-8313-C8D845B7BD7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06863" y="5861050"/>
            <a:ext cx="398463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20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096" name="Line 105">
            <a:extLst>
              <a:ext uri="{FF2B5EF4-FFF2-40B4-BE49-F238E27FC236}">
                <a16:creationId xmlns:a16="http://schemas.microsoft.com/office/drawing/2014/main" id="{781FA940-9FDF-444E-A079-16DC421F2F9B}"/>
              </a:ext>
            </a:extLst>
          </p:cNvPr>
          <p:cNvSpPr>
            <a:spLocks noChangeShapeType="1"/>
          </p:cNvSpPr>
          <p:nvPr/>
        </p:nvSpPr>
        <p:spPr bwMode="auto">
          <a:xfrm>
            <a:off x="6594476" y="5719763"/>
            <a:ext cx="0" cy="90488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97" name="Rectangle 106">
            <a:extLst>
              <a:ext uri="{FF2B5EF4-FFF2-40B4-BE49-F238E27FC236}">
                <a16:creationId xmlns:a16="http://schemas.microsoft.com/office/drawing/2014/main" id="{8110D61B-D413-450A-8E8A-34410BCE44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53188" y="5861050"/>
            <a:ext cx="398463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40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098" name="Line 107">
            <a:extLst>
              <a:ext uri="{FF2B5EF4-FFF2-40B4-BE49-F238E27FC236}">
                <a16:creationId xmlns:a16="http://schemas.microsoft.com/office/drawing/2014/main" id="{0489939F-08A7-48F7-80C6-A0870942907D}"/>
              </a:ext>
            </a:extLst>
          </p:cNvPr>
          <p:cNvSpPr>
            <a:spLocks noChangeShapeType="1"/>
          </p:cNvSpPr>
          <p:nvPr/>
        </p:nvSpPr>
        <p:spPr bwMode="auto">
          <a:xfrm>
            <a:off x="8943976" y="5719763"/>
            <a:ext cx="0" cy="90488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99" name="Rectangle 108">
            <a:extLst>
              <a:ext uri="{FF2B5EF4-FFF2-40B4-BE49-F238E27FC236}">
                <a16:creationId xmlns:a16="http://schemas.microsoft.com/office/drawing/2014/main" id="{38C47B89-17DA-4DF4-B939-FB88CEF9D5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802688" y="5861050"/>
            <a:ext cx="398463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60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100" name="Line 109">
            <a:extLst>
              <a:ext uri="{FF2B5EF4-FFF2-40B4-BE49-F238E27FC236}">
                <a16:creationId xmlns:a16="http://schemas.microsoft.com/office/drawing/2014/main" id="{2D9899FE-6A50-4960-BA25-DD6A0FF4978F}"/>
              </a:ext>
            </a:extLst>
          </p:cNvPr>
          <p:cNvSpPr>
            <a:spLocks noChangeShapeType="1"/>
          </p:cNvSpPr>
          <p:nvPr/>
        </p:nvSpPr>
        <p:spPr bwMode="auto">
          <a:xfrm>
            <a:off x="11290301" y="5719763"/>
            <a:ext cx="0" cy="90488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01" name="Rectangle 110">
            <a:extLst>
              <a:ext uri="{FF2B5EF4-FFF2-40B4-BE49-F238E27FC236}">
                <a16:creationId xmlns:a16="http://schemas.microsoft.com/office/drawing/2014/main" id="{88A98B74-44E7-42BE-9BF5-85D8A06E9CD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147426" y="5861050"/>
            <a:ext cx="398463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80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102" name="Rectangle 111">
            <a:extLst>
              <a:ext uri="{FF2B5EF4-FFF2-40B4-BE49-F238E27FC236}">
                <a16:creationId xmlns:a16="http://schemas.microsoft.com/office/drawing/2014/main" id="{985474D1-8872-4A32-8F53-8CB40F538C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78463" y="6175375"/>
            <a:ext cx="2400300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Age of Beneficiaries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103" name="Rectangle 112">
            <a:extLst>
              <a:ext uri="{FF2B5EF4-FFF2-40B4-BE49-F238E27FC236}">
                <a16:creationId xmlns:a16="http://schemas.microsoft.com/office/drawing/2014/main" id="{D600BEF9-1050-4E08-BB7B-A0D561C7B9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02401" y="444500"/>
            <a:ext cx="484188" cy="904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5300" b="0" i="0" u="none" strike="noStrike" cap="none" normalizeH="0" baseline="0">
                <a:ln>
                  <a:noFill/>
                </a:ln>
                <a:solidFill>
                  <a:srgbClr val="1E2D53"/>
                </a:solidFill>
                <a:effectLst/>
                <a:latin typeface="Arial" panose="020B0604020202020204" pitchFamily="34" charset="0"/>
              </a:rPr>
              <a:t> 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grpSp>
        <p:nvGrpSpPr>
          <p:cNvPr id="338" name="Group 337">
            <a:extLst>
              <a:ext uri="{FF2B5EF4-FFF2-40B4-BE49-F238E27FC236}">
                <a16:creationId xmlns:a16="http://schemas.microsoft.com/office/drawing/2014/main" id="{9029A765-7472-4B05-944D-01853B1FDA36}"/>
              </a:ext>
            </a:extLst>
          </p:cNvPr>
          <p:cNvGrpSpPr/>
          <p:nvPr/>
        </p:nvGrpSpPr>
        <p:grpSpPr>
          <a:xfrm>
            <a:off x="1398052" y="1174749"/>
            <a:ext cx="599024" cy="616982"/>
            <a:chOff x="1398052" y="1174749"/>
            <a:chExt cx="599024" cy="616982"/>
          </a:xfrm>
        </p:grpSpPr>
        <p:sp>
          <p:nvSpPr>
            <p:cNvPr id="339" name="Rectangle 338">
              <a:extLst>
                <a:ext uri="{FF2B5EF4-FFF2-40B4-BE49-F238E27FC236}">
                  <a16:creationId xmlns:a16="http://schemas.microsoft.com/office/drawing/2014/main" id="{36BEC18A-9760-4C98-8AFE-754AD13A204B}"/>
                </a:ext>
              </a:extLst>
            </p:cNvPr>
            <p:cNvSpPr/>
            <p:nvPr/>
          </p:nvSpPr>
          <p:spPr>
            <a:xfrm>
              <a:off x="1468438" y="1508125"/>
              <a:ext cx="528638" cy="283606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grpSp>
          <p:nvGrpSpPr>
            <p:cNvPr id="340" name="Group 339">
              <a:extLst>
                <a:ext uri="{FF2B5EF4-FFF2-40B4-BE49-F238E27FC236}">
                  <a16:creationId xmlns:a16="http://schemas.microsoft.com/office/drawing/2014/main" id="{D9489978-38C1-4F3A-AF24-F629456FEE74}"/>
                </a:ext>
              </a:extLst>
            </p:cNvPr>
            <p:cNvGrpSpPr/>
            <p:nvPr/>
          </p:nvGrpSpPr>
          <p:grpSpPr>
            <a:xfrm>
              <a:off x="1674813" y="1573079"/>
              <a:ext cx="166687" cy="149224"/>
              <a:chOff x="1462882" y="1471634"/>
              <a:chExt cx="166687" cy="149224"/>
            </a:xfrm>
          </p:grpSpPr>
          <p:cxnSp>
            <p:nvCxnSpPr>
              <p:cNvPr id="342" name="Straight Connector 341">
                <a:extLst>
                  <a:ext uri="{FF2B5EF4-FFF2-40B4-BE49-F238E27FC236}">
                    <a16:creationId xmlns:a16="http://schemas.microsoft.com/office/drawing/2014/main" id="{E0015DD6-B811-4E9D-B5FC-8C925B50D5FE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546225" y="1512888"/>
                <a:ext cx="0" cy="60326"/>
              </a:xfrm>
              <a:prstGeom prst="line">
                <a:avLst/>
              </a:prstGeom>
              <a:ln w="3810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43" name="Straight Connector 342">
                <a:extLst>
                  <a:ext uri="{FF2B5EF4-FFF2-40B4-BE49-F238E27FC236}">
                    <a16:creationId xmlns:a16="http://schemas.microsoft.com/office/drawing/2014/main" id="{6C5B1A43-2D7C-42E5-A0F2-A0CE29DD0111}"/>
                  </a:ext>
                </a:extLst>
              </p:cNvPr>
              <p:cNvCxnSpPr/>
              <p:nvPr/>
            </p:nvCxnSpPr>
            <p:spPr>
              <a:xfrm flipV="1">
                <a:off x="1462882" y="1471634"/>
                <a:ext cx="166687" cy="83364"/>
              </a:xfrm>
              <a:prstGeom prst="line">
                <a:avLst/>
              </a:prstGeom>
              <a:ln w="19050">
                <a:solidFill>
                  <a:srgbClr val="80808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44" name="Straight Connector 343">
                <a:extLst>
                  <a:ext uri="{FF2B5EF4-FFF2-40B4-BE49-F238E27FC236}">
                    <a16:creationId xmlns:a16="http://schemas.microsoft.com/office/drawing/2014/main" id="{29819FDE-8A01-4DF4-89F5-676CA2F9E338}"/>
                  </a:ext>
                </a:extLst>
              </p:cNvPr>
              <p:cNvCxnSpPr/>
              <p:nvPr/>
            </p:nvCxnSpPr>
            <p:spPr>
              <a:xfrm flipV="1">
                <a:off x="1462882" y="1537494"/>
                <a:ext cx="166687" cy="83364"/>
              </a:xfrm>
              <a:prstGeom prst="line">
                <a:avLst/>
              </a:prstGeom>
              <a:ln w="19050">
                <a:solidFill>
                  <a:srgbClr val="80808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341" name="Rectangle 176">
              <a:extLst>
                <a:ext uri="{FF2B5EF4-FFF2-40B4-BE49-F238E27FC236}">
                  <a16:creationId xmlns:a16="http://schemas.microsoft.com/office/drawing/2014/main" id="{7050E660-AAE4-40CA-B98A-B73013AF9F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98052" y="1174749"/>
              <a:ext cx="219612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80808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+mn-cs"/>
                </a:rPr>
                <a:t>∞</a:t>
              </a: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80808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</p:grpSp>
      <p:cxnSp>
        <p:nvCxnSpPr>
          <p:cNvPr id="345" name="Straight Connector 344">
            <a:extLst>
              <a:ext uri="{FF2B5EF4-FFF2-40B4-BE49-F238E27FC236}">
                <a16:creationId xmlns:a16="http://schemas.microsoft.com/office/drawing/2014/main" id="{268D58C4-FC37-474E-AC05-5F4A5E20F41E}"/>
              </a:ext>
            </a:extLst>
          </p:cNvPr>
          <p:cNvCxnSpPr/>
          <p:nvPr/>
        </p:nvCxnSpPr>
        <p:spPr>
          <a:xfrm>
            <a:off x="4702176" y="4062414"/>
            <a:ext cx="605632" cy="419098"/>
          </a:xfrm>
          <a:prstGeom prst="line">
            <a:avLst/>
          </a:prstGeom>
          <a:ln>
            <a:solidFill>
              <a:srgbClr val="7B92A8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6" name="Straight Connector 345">
            <a:extLst>
              <a:ext uri="{FF2B5EF4-FFF2-40B4-BE49-F238E27FC236}">
                <a16:creationId xmlns:a16="http://schemas.microsoft.com/office/drawing/2014/main" id="{E54B33B0-5440-4986-8EF1-644ABAFAED2D}"/>
              </a:ext>
            </a:extLst>
          </p:cNvPr>
          <p:cNvCxnSpPr/>
          <p:nvPr/>
        </p:nvCxnSpPr>
        <p:spPr>
          <a:xfrm flipV="1">
            <a:off x="5601098" y="3749675"/>
            <a:ext cx="353615" cy="596107"/>
          </a:xfrm>
          <a:prstGeom prst="line">
            <a:avLst/>
          </a:prstGeom>
          <a:ln>
            <a:solidFill>
              <a:srgbClr val="6E8E8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7" name="Straight Connector 346">
            <a:extLst>
              <a:ext uri="{FF2B5EF4-FFF2-40B4-BE49-F238E27FC236}">
                <a16:creationId xmlns:a16="http://schemas.microsoft.com/office/drawing/2014/main" id="{6580384A-B01D-4D48-ADB4-138BAD68F998}"/>
              </a:ext>
            </a:extLst>
          </p:cNvPr>
          <p:cNvCxnSpPr/>
          <p:nvPr/>
        </p:nvCxnSpPr>
        <p:spPr>
          <a:xfrm flipV="1">
            <a:off x="5892800" y="4103688"/>
            <a:ext cx="249238" cy="316706"/>
          </a:xfrm>
          <a:prstGeom prst="line">
            <a:avLst/>
          </a:prstGeom>
          <a:ln>
            <a:solidFill>
              <a:srgbClr val="FFD2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8" name="Straight Connector 347">
            <a:extLst>
              <a:ext uri="{FF2B5EF4-FFF2-40B4-BE49-F238E27FC236}">
                <a16:creationId xmlns:a16="http://schemas.microsoft.com/office/drawing/2014/main" id="{B61B39EC-A692-4A25-8FD3-B02A24626A46}"/>
              </a:ext>
            </a:extLst>
          </p:cNvPr>
          <p:cNvCxnSpPr>
            <a:cxnSpLocks/>
          </p:cNvCxnSpPr>
          <p:nvPr/>
        </p:nvCxnSpPr>
        <p:spPr>
          <a:xfrm flipV="1">
            <a:off x="5533629" y="4686300"/>
            <a:ext cx="194072" cy="318033"/>
          </a:xfrm>
          <a:prstGeom prst="line">
            <a:avLst/>
          </a:prstGeom>
          <a:ln>
            <a:solidFill>
              <a:srgbClr val="1A476F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8" name="Rectangle 359">
            <a:extLst>
              <a:ext uri="{FF2B5EF4-FFF2-40B4-BE49-F238E27FC236}">
                <a16:creationId xmlns:a16="http://schemas.microsoft.com/office/drawing/2014/main" id="{FD1F0B98-A546-4CAC-AD79-67FC95DF12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78526" y="3571875"/>
            <a:ext cx="145415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500" b="0" i="0" u="none" strike="noStrike" cap="none" normalizeH="0" baseline="0" dirty="0">
                <a:ln>
                  <a:noFill/>
                </a:ln>
                <a:solidFill>
                  <a:srgbClr val="6E8E84"/>
                </a:solidFill>
                <a:effectLst/>
                <a:latin typeface="Arial" panose="020B0604020202020204" pitchFamily="34" charset="0"/>
              </a:rPr>
              <a:t>Cash Transfers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29" name="Rectangle 361">
            <a:extLst>
              <a:ext uri="{FF2B5EF4-FFF2-40B4-BE49-F238E27FC236}">
                <a16:creationId xmlns:a16="http://schemas.microsoft.com/office/drawing/2014/main" id="{EE5791F0-5888-4FF9-9D55-2D475349F5E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13026" y="1027112"/>
            <a:ext cx="1481138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500" b="0" i="0" u="none" strike="noStrike" cap="none" normalizeH="0" baseline="0" dirty="0">
                <a:ln>
                  <a:noFill/>
                </a:ln>
                <a:solidFill>
                  <a:srgbClr val="90353B"/>
                </a:solidFill>
                <a:effectLst/>
                <a:latin typeface="Arial" panose="020B0604020202020204" pitchFamily="34" charset="0"/>
              </a:rPr>
              <a:t>Child Education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30" name="Rectangle 363">
            <a:extLst>
              <a:ext uri="{FF2B5EF4-FFF2-40B4-BE49-F238E27FC236}">
                <a16:creationId xmlns:a16="http://schemas.microsoft.com/office/drawing/2014/main" id="{ABC091CC-D8D9-4C04-9A62-5F41007EBA3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21451" y="5467350"/>
            <a:ext cx="127635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500" b="0" i="0" u="none" strike="noStrike" cap="none" normalizeH="0" baseline="0" dirty="0">
                <a:ln>
                  <a:noFill/>
                </a:ln>
                <a:solidFill>
                  <a:srgbClr val="55752F"/>
                </a:solidFill>
                <a:effectLst/>
                <a:latin typeface="Arial" panose="020B0604020202020204" pitchFamily="34" charset="0"/>
              </a:rPr>
              <a:t>College Adult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31" name="Rectangle 365">
            <a:extLst>
              <a:ext uri="{FF2B5EF4-FFF2-40B4-BE49-F238E27FC236}">
                <a16:creationId xmlns:a16="http://schemas.microsoft.com/office/drawing/2014/main" id="{D784EFA2-4E3B-4EAD-9D63-ACA808180C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9588" y="1406525"/>
            <a:ext cx="1279525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500" b="0" i="0" u="none" strike="noStrike" cap="none" normalizeH="0" baseline="0" dirty="0">
                <a:ln>
                  <a:noFill/>
                </a:ln>
                <a:solidFill>
                  <a:srgbClr val="E37E00"/>
                </a:solidFill>
                <a:effectLst/>
                <a:latin typeface="Arial" panose="020B0604020202020204" pitchFamily="34" charset="0"/>
              </a:rPr>
              <a:t>College Child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32" name="Rectangle 367">
            <a:extLst>
              <a:ext uri="{FF2B5EF4-FFF2-40B4-BE49-F238E27FC236}">
                <a16:creationId xmlns:a16="http://schemas.microsoft.com/office/drawing/2014/main" id="{1970CBC3-2631-426E-9FF2-8EDEAA74446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85101" y="4476750"/>
            <a:ext cx="1266825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500" b="0" i="0" u="none" strike="noStrike" cap="none" normalizeH="0" baseline="0" dirty="0">
                <a:ln>
                  <a:noFill/>
                </a:ln>
                <a:solidFill>
                  <a:srgbClr val="C10534"/>
                </a:solidFill>
                <a:effectLst/>
                <a:latin typeface="Arial" panose="020B0604020202020204" pitchFamily="34" charset="0"/>
              </a:rPr>
              <a:t>Disability Ins.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33" name="Rectangle 369">
            <a:extLst>
              <a:ext uri="{FF2B5EF4-FFF2-40B4-BE49-F238E27FC236}">
                <a16:creationId xmlns:a16="http://schemas.microsoft.com/office/drawing/2014/main" id="{0785BBD2-FA19-437C-8254-DB1AF76E68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2313" y="4478338"/>
            <a:ext cx="1169988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500" b="0" i="0" u="none" strike="noStrike" cap="none" normalizeH="0" baseline="0" dirty="0">
                <a:ln>
                  <a:noFill/>
                </a:ln>
                <a:solidFill>
                  <a:srgbClr val="938DD2"/>
                </a:solidFill>
                <a:effectLst/>
                <a:latin typeface="Arial" panose="020B0604020202020204" pitchFamily="34" charset="0"/>
              </a:rPr>
              <a:t>Health Adult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34" name="Rectangle 371">
            <a:extLst>
              <a:ext uri="{FF2B5EF4-FFF2-40B4-BE49-F238E27FC236}">
                <a16:creationId xmlns:a16="http://schemas.microsoft.com/office/drawing/2014/main" id="{BE37BC01-C061-40E1-AF51-37E6B2413C9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22576" y="1417637"/>
            <a:ext cx="117475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500" b="0" i="0" u="none" strike="noStrike" cap="none" normalizeH="0" baseline="0">
                <a:ln>
                  <a:noFill/>
                </a:ln>
                <a:solidFill>
                  <a:srgbClr val="CAC27E"/>
                </a:solidFill>
                <a:effectLst/>
                <a:latin typeface="Arial" panose="020B0604020202020204" pitchFamily="34" charset="0"/>
              </a:rPr>
              <a:t>Health Child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35" name="Rectangle 373">
            <a:extLst>
              <a:ext uri="{FF2B5EF4-FFF2-40B4-BE49-F238E27FC236}">
                <a16:creationId xmlns:a16="http://schemas.microsoft.com/office/drawing/2014/main" id="{92FCF4CD-18D7-4A6D-AEC0-9A77423D776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71813" y="3876675"/>
            <a:ext cx="1719263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500" b="0" i="0" u="none" strike="noStrike" cap="none" normalizeH="0" baseline="0" dirty="0">
                <a:ln>
                  <a:noFill/>
                </a:ln>
                <a:solidFill>
                  <a:srgbClr val="7B92A8"/>
                </a:solidFill>
                <a:effectLst/>
                <a:latin typeface="Arial" panose="020B0604020202020204" pitchFamily="34" charset="0"/>
              </a:rPr>
              <a:t>Housing Vouchers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36" name="Rectangle 375">
            <a:extLst>
              <a:ext uri="{FF2B5EF4-FFF2-40B4-BE49-F238E27FC236}">
                <a16:creationId xmlns:a16="http://schemas.microsoft.com/office/drawing/2014/main" id="{78BFD2F5-D56A-4FA9-BA44-332866CF4D1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60726" y="4567238"/>
            <a:ext cx="1189038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500" b="0" i="0" u="none" strike="noStrike" cap="none" normalizeH="0" baseline="0" dirty="0">
                <a:ln>
                  <a:noFill/>
                </a:ln>
                <a:solidFill>
                  <a:srgbClr val="2D6D66"/>
                </a:solidFill>
                <a:effectLst/>
                <a:latin typeface="Arial" panose="020B0604020202020204" pitchFamily="34" charset="0"/>
              </a:rPr>
              <a:t>Job Training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37" name="Rectangle 377">
            <a:extLst>
              <a:ext uri="{FF2B5EF4-FFF2-40B4-BE49-F238E27FC236}">
                <a16:creationId xmlns:a16="http://schemas.microsoft.com/office/drawing/2014/main" id="{B09351E5-35AE-4CE5-A8EA-257F1CFD2D9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05363" y="4951413"/>
            <a:ext cx="83185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500" b="0" i="0" u="none" strike="noStrike" cap="none" normalizeH="0" baseline="0" dirty="0">
                <a:ln>
                  <a:noFill/>
                </a:ln>
                <a:solidFill>
                  <a:srgbClr val="1A476F"/>
                </a:solidFill>
                <a:effectLst/>
                <a:latin typeface="Arial" panose="020B0604020202020204" pitchFamily="34" charset="0"/>
              </a:rPr>
              <a:t>Nutrition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38" name="Rectangle 379">
            <a:extLst>
              <a:ext uri="{FF2B5EF4-FFF2-40B4-BE49-F238E27FC236}">
                <a16:creationId xmlns:a16="http://schemas.microsoft.com/office/drawing/2014/main" id="{81C6AC70-6457-4378-86C5-5AC0C51181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83313" y="3938588"/>
            <a:ext cx="1439863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500" b="0" i="0" u="none" strike="noStrike" cap="none" normalizeH="0" baseline="0" dirty="0">
                <a:ln>
                  <a:noFill/>
                </a:ln>
                <a:solidFill>
                  <a:srgbClr val="FFD200"/>
                </a:solidFill>
                <a:effectLst/>
                <a:latin typeface="Arial" panose="020B0604020202020204" pitchFamily="34" charset="0"/>
              </a:rPr>
              <a:t>Supp. Sec. Inc.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39" name="Rectangle 381">
            <a:extLst>
              <a:ext uri="{FF2B5EF4-FFF2-40B4-BE49-F238E27FC236}">
                <a16:creationId xmlns:a16="http://schemas.microsoft.com/office/drawing/2014/main" id="{B817A563-3DA4-45FF-9123-E32BA895823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54938" y="3054350"/>
            <a:ext cx="1023938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500" b="0" i="0" u="none" strike="noStrike" cap="none" normalizeH="0" baseline="0">
                <a:ln>
                  <a:noFill/>
                </a:ln>
                <a:solidFill>
                  <a:srgbClr val="BFA19C"/>
                </a:solidFill>
                <a:effectLst/>
                <a:latin typeface="Arial" panose="020B0604020202020204" pitchFamily="34" charset="0"/>
              </a:rPr>
              <a:t>Top Taxes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40" name="Rectangle 383">
            <a:extLst>
              <a:ext uri="{FF2B5EF4-FFF2-40B4-BE49-F238E27FC236}">
                <a16:creationId xmlns:a16="http://schemas.microsoft.com/office/drawing/2014/main" id="{E81BE605-B609-45E3-BED6-A31B0DBF6E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92876" y="4478338"/>
            <a:ext cx="1169988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500" b="0" i="0" u="none" strike="noStrike" cap="none" normalizeH="0" baseline="0" dirty="0" err="1">
                <a:ln>
                  <a:noFill/>
                </a:ln>
                <a:solidFill>
                  <a:srgbClr val="9C8847"/>
                </a:solidFill>
                <a:effectLst/>
                <a:latin typeface="Arial" panose="020B0604020202020204" pitchFamily="34" charset="0"/>
              </a:rPr>
              <a:t>Unemp</a:t>
            </a:r>
            <a:r>
              <a:rPr kumimoji="0" lang="en-US" altLang="en-US" sz="1500" b="0" i="0" u="none" strike="noStrike" cap="none" normalizeH="0" baseline="0" dirty="0">
                <a:ln>
                  <a:noFill/>
                </a:ln>
                <a:solidFill>
                  <a:srgbClr val="9C8847"/>
                </a:solidFill>
                <a:effectLst/>
                <a:latin typeface="Arial" panose="020B0604020202020204" pitchFamily="34" charset="0"/>
              </a:rPr>
              <a:t>. Ins.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496048497"/>
      </p:ext>
    </p:extLst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AutoShape 3">
            <a:extLst>
              <a:ext uri="{FF2B5EF4-FFF2-40B4-BE49-F238E27FC236}">
                <a16:creationId xmlns:a16="http://schemas.microsoft.com/office/drawing/2014/main" id="{7B883D33-C67F-4495-AF38-86FE8AA736CF}"/>
              </a:ext>
            </a:extLst>
          </p:cNvPr>
          <p:cNvSpPr>
            <a:spLocks noChangeAspect="1" noChangeArrowheads="1" noTextEdit="1"/>
          </p:cNvSpPr>
          <p:nvPr/>
        </p:nvSpPr>
        <p:spPr bwMode="auto">
          <a:xfrm>
            <a:off x="609601" y="0"/>
            <a:ext cx="10972800" cy="68580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" name="Rectangle 5">
            <a:extLst>
              <a:ext uri="{FF2B5EF4-FFF2-40B4-BE49-F238E27FC236}">
                <a16:creationId xmlns:a16="http://schemas.microsoft.com/office/drawing/2014/main" id="{28ED2794-7E05-4662-B898-47BBAE6AA5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4838" y="-4763"/>
            <a:ext cx="10982325" cy="6867526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" name="Rectangle 6">
            <a:extLst>
              <a:ext uri="{FF2B5EF4-FFF2-40B4-BE49-F238E27FC236}">
                <a16:creationId xmlns:a16="http://schemas.microsoft.com/office/drawing/2014/main" id="{55617370-C8EB-4D35-9895-CE2B545347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9601" y="0"/>
            <a:ext cx="10968038" cy="6853238"/>
          </a:xfrm>
          <a:prstGeom prst="rect">
            <a:avLst/>
          </a:prstGeom>
          <a:solidFill>
            <a:srgbClr val="FFFFFF"/>
          </a:solidFill>
          <a:ln w="14288">
            <a:solidFill>
              <a:srgbClr val="FFFFF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" name="Rectangle 7">
            <a:extLst>
              <a:ext uri="{FF2B5EF4-FFF2-40B4-BE49-F238E27FC236}">
                <a16:creationId xmlns:a16="http://schemas.microsoft.com/office/drawing/2014/main" id="{AB04E88F-ED0E-4DBE-975B-7EE3C8D221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52601" y="1230312"/>
            <a:ext cx="9688513" cy="4489451"/>
          </a:xfrm>
          <a:prstGeom prst="rect">
            <a:avLst/>
          </a:prstGeom>
          <a:solidFill>
            <a:srgbClr val="FFFFFF"/>
          </a:solidFill>
          <a:ln w="14288">
            <a:solidFill>
              <a:srgbClr val="FFFFF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" name="Line 8">
            <a:extLst>
              <a:ext uri="{FF2B5EF4-FFF2-40B4-BE49-F238E27FC236}">
                <a16:creationId xmlns:a16="http://schemas.microsoft.com/office/drawing/2014/main" id="{FC86B9FC-8E69-4AAE-947A-E7745059E774}"/>
              </a:ext>
            </a:extLst>
          </p:cNvPr>
          <p:cNvSpPr>
            <a:spLocks noChangeShapeType="1"/>
          </p:cNvSpPr>
          <p:nvPr/>
        </p:nvSpPr>
        <p:spPr bwMode="auto">
          <a:xfrm>
            <a:off x="1752601" y="5568950"/>
            <a:ext cx="9688513" cy="0"/>
          </a:xfrm>
          <a:prstGeom prst="line">
            <a:avLst/>
          </a:prstGeom>
          <a:noFill/>
          <a:ln w="19050">
            <a:solidFill>
              <a:srgbClr val="EAF2F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" name="Line 9">
            <a:extLst>
              <a:ext uri="{FF2B5EF4-FFF2-40B4-BE49-F238E27FC236}">
                <a16:creationId xmlns:a16="http://schemas.microsoft.com/office/drawing/2014/main" id="{9D174E7C-61C5-4DF6-BD78-9781FEA7C732}"/>
              </a:ext>
            </a:extLst>
          </p:cNvPr>
          <p:cNvSpPr>
            <a:spLocks noChangeShapeType="1"/>
          </p:cNvSpPr>
          <p:nvPr/>
        </p:nvSpPr>
        <p:spPr bwMode="auto">
          <a:xfrm>
            <a:off x="1752601" y="4521200"/>
            <a:ext cx="9688513" cy="0"/>
          </a:xfrm>
          <a:prstGeom prst="line">
            <a:avLst/>
          </a:prstGeom>
          <a:noFill/>
          <a:ln w="19050">
            <a:solidFill>
              <a:srgbClr val="EAF2F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" name="Line 10">
            <a:extLst>
              <a:ext uri="{FF2B5EF4-FFF2-40B4-BE49-F238E27FC236}">
                <a16:creationId xmlns:a16="http://schemas.microsoft.com/office/drawing/2014/main" id="{C6C66CCE-ABDF-400E-A03B-3E8690B404F1}"/>
              </a:ext>
            </a:extLst>
          </p:cNvPr>
          <p:cNvSpPr>
            <a:spLocks noChangeShapeType="1"/>
          </p:cNvSpPr>
          <p:nvPr/>
        </p:nvSpPr>
        <p:spPr bwMode="auto">
          <a:xfrm>
            <a:off x="1752601" y="3475038"/>
            <a:ext cx="9688513" cy="0"/>
          </a:xfrm>
          <a:prstGeom prst="line">
            <a:avLst/>
          </a:prstGeom>
          <a:noFill/>
          <a:ln w="19050">
            <a:solidFill>
              <a:srgbClr val="EAF2F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" name="Line 11">
            <a:extLst>
              <a:ext uri="{FF2B5EF4-FFF2-40B4-BE49-F238E27FC236}">
                <a16:creationId xmlns:a16="http://schemas.microsoft.com/office/drawing/2014/main" id="{1F79B1D7-3FF0-42A1-8F98-C5998C109B2F}"/>
              </a:ext>
            </a:extLst>
          </p:cNvPr>
          <p:cNvSpPr>
            <a:spLocks noChangeShapeType="1"/>
          </p:cNvSpPr>
          <p:nvPr/>
        </p:nvSpPr>
        <p:spPr bwMode="auto">
          <a:xfrm>
            <a:off x="1752601" y="2427287"/>
            <a:ext cx="9688513" cy="0"/>
          </a:xfrm>
          <a:prstGeom prst="line">
            <a:avLst/>
          </a:prstGeom>
          <a:noFill/>
          <a:ln w="19050">
            <a:solidFill>
              <a:srgbClr val="EAF2F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" name="Line 12">
            <a:extLst>
              <a:ext uri="{FF2B5EF4-FFF2-40B4-BE49-F238E27FC236}">
                <a16:creationId xmlns:a16="http://schemas.microsoft.com/office/drawing/2014/main" id="{A7F206CB-72ED-4D90-B3B4-A6D8CD61F96E}"/>
              </a:ext>
            </a:extLst>
          </p:cNvPr>
          <p:cNvSpPr>
            <a:spLocks noChangeShapeType="1"/>
          </p:cNvSpPr>
          <p:nvPr/>
        </p:nvSpPr>
        <p:spPr bwMode="auto">
          <a:xfrm>
            <a:off x="1752601" y="1381125"/>
            <a:ext cx="9688513" cy="0"/>
          </a:xfrm>
          <a:prstGeom prst="line">
            <a:avLst/>
          </a:prstGeom>
          <a:noFill/>
          <a:ln w="19050">
            <a:solidFill>
              <a:srgbClr val="EAF2F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96" name="Line 173">
            <a:extLst>
              <a:ext uri="{FF2B5EF4-FFF2-40B4-BE49-F238E27FC236}">
                <a16:creationId xmlns:a16="http://schemas.microsoft.com/office/drawing/2014/main" id="{BA3C2A6B-6894-4B37-8683-25D2F1C649AF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752601" y="1230312"/>
            <a:ext cx="0" cy="4489451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97" name="Line 174">
            <a:extLst>
              <a:ext uri="{FF2B5EF4-FFF2-40B4-BE49-F238E27FC236}">
                <a16:creationId xmlns:a16="http://schemas.microsoft.com/office/drawing/2014/main" id="{0F5D72C9-2C01-42D5-9F12-4C1940DF846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57351" y="5568950"/>
            <a:ext cx="95250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98" name="Rectangle 175">
            <a:extLst>
              <a:ext uri="{FF2B5EF4-FFF2-40B4-BE49-F238E27FC236}">
                <a16:creationId xmlns:a16="http://schemas.microsoft.com/office/drawing/2014/main" id="{300AED23-9D7D-49F1-AB4C-95E59A0778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39838" y="5430838"/>
            <a:ext cx="493713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&lt;-2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599" name="Line 176">
            <a:extLst>
              <a:ext uri="{FF2B5EF4-FFF2-40B4-BE49-F238E27FC236}">
                <a16:creationId xmlns:a16="http://schemas.microsoft.com/office/drawing/2014/main" id="{3810D81B-AA21-4F78-8AA9-64FCB7DDC3D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57351" y="4521200"/>
            <a:ext cx="95250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00" name="Rectangle 177">
            <a:extLst>
              <a:ext uri="{FF2B5EF4-FFF2-40B4-BE49-F238E27FC236}">
                <a16:creationId xmlns:a16="http://schemas.microsoft.com/office/drawing/2014/main" id="{4B212746-5CAA-4DDE-A548-D796D0D4ED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87476" y="4384675"/>
            <a:ext cx="342900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-1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601" name="Line 178">
            <a:extLst>
              <a:ext uri="{FF2B5EF4-FFF2-40B4-BE49-F238E27FC236}">
                <a16:creationId xmlns:a16="http://schemas.microsoft.com/office/drawing/2014/main" id="{0CA94CF0-AAC1-4D13-B382-076DA22643D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57351" y="3475038"/>
            <a:ext cx="95250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02" name="Rectangle 179">
            <a:extLst>
              <a:ext uri="{FF2B5EF4-FFF2-40B4-BE49-F238E27FC236}">
                <a16:creationId xmlns:a16="http://schemas.microsoft.com/office/drawing/2014/main" id="{A03E6888-A325-4476-87D3-1FA1929252F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68438" y="3336925"/>
            <a:ext cx="255588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0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603" name="Line 180">
            <a:extLst>
              <a:ext uri="{FF2B5EF4-FFF2-40B4-BE49-F238E27FC236}">
                <a16:creationId xmlns:a16="http://schemas.microsoft.com/office/drawing/2014/main" id="{7FD57CE4-4255-4740-B2A3-079541B29B6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57351" y="2427287"/>
            <a:ext cx="95250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04" name="Rectangle 181">
            <a:extLst>
              <a:ext uri="{FF2B5EF4-FFF2-40B4-BE49-F238E27FC236}">
                <a16:creationId xmlns:a16="http://schemas.microsoft.com/office/drawing/2014/main" id="{7E3B70D8-0EC6-488F-A08B-E859CCEBAA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68438" y="2290762"/>
            <a:ext cx="255588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1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605" name="Line 182">
            <a:extLst>
              <a:ext uri="{FF2B5EF4-FFF2-40B4-BE49-F238E27FC236}">
                <a16:creationId xmlns:a16="http://schemas.microsoft.com/office/drawing/2014/main" id="{A6CB5656-EC06-4E5B-AD4D-7745002FDE1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57351" y="1381125"/>
            <a:ext cx="95250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06" name="Rectangle 183">
            <a:extLst>
              <a:ext uri="{FF2B5EF4-FFF2-40B4-BE49-F238E27FC236}">
                <a16:creationId xmlns:a16="http://schemas.microsoft.com/office/drawing/2014/main" id="{45BA33A4-971C-4D4D-8393-CB606CC0BC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22388" y="1243012"/>
            <a:ext cx="406400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&gt;2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607" name="Rectangle 184">
            <a:extLst>
              <a:ext uri="{FF2B5EF4-FFF2-40B4-BE49-F238E27FC236}">
                <a16:creationId xmlns:a16="http://schemas.microsoft.com/office/drawing/2014/main" id="{17EE067C-71DE-49AD-BC6B-C71982CD4B11}"/>
              </a:ext>
            </a:extLst>
          </p:cNvPr>
          <p:cNvSpPr>
            <a:spLocks noChangeArrowheads="1"/>
          </p:cNvSpPr>
          <p:nvPr/>
        </p:nvSpPr>
        <p:spPr bwMode="auto">
          <a:xfrm rot="16200000">
            <a:off x="-531812" y="3211512"/>
            <a:ext cx="2930525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Cost Over Program Cost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72" name="Line 185">
            <a:extLst>
              <a:ext uri="{FF2B5EF4-FFF2-40B4-BE49-F238E27FC236}">
                <a16:creationId xmlns:a16="http://schemas.microsoft.com/office/drawing/2014/main" id="{CF55774A-BC8B-4D6D-B8AD-E0DA6CDFC215}"/>
              </a:ext>
            </a:extLst>
          </p:cNvPr>
          <p:cNvSpPr>
            <a:spLocks noChangeShapeType="1"/>
          </p:cNvSpPr>
          <p:nvPr/>
        </p:nvSpPr>
        <p:spPr bwMode="auto">
          <a:xfrm>
            <a:off x="1752601" y="5719763"/>
            <a:ext cx="9688513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3" name="Line 186">
            <a:extLst>
              <a:ext uri="{FF2B5EF4-FFF2-40B4-BE49-F238E27FC236}">
                <a16:creationId xmlns:a16="http://schemas.microsoft.com/office/drawing/2014/main" id="{DEF256B2-3901-4C8F-8B71-5E1F4B9715C3}"/>
              </a:ext>
            </a:extLst>
          </p:cNvPr>
          <p:cNvSpPr>
            <a:spLocks noChangeShapeType="1"/>
          </p:cNvSpPr>
          <p:nvPr/>
        </p:nvSpPr>
        <p:spPr bwMode="auto">
          <a:xfrm>
            <a:off x="1903413" y="5719763"/>
            <a:ext cx="0" cy="90488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4" name="Rectangle 187">
            <a:extLst>
              <a:ext uri="{FF2B5EF4-FFF2-40B4-BE49-F238E27FC236}">
                <a16:creationId xmlns:a16="http://schemas.microsoft.com/office/drawing/2014/main" id="{986048E5-B6EA-4F34-9F33-A11320EE1F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30388" y="5861050"/>
            <a:ext cx="255588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0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75" name="Line 188">
            <a:extLst>
              <a:ext uri="{FF2B5EF4-FFF2-40B4-BE49-F238E27FC236}">
                <a16:creationId xmlns:a16="http://schemas.microsoft.com/office/drawing/2014/main" id="{2324FB3A-7E1F-448A-89A0-F9B41A3CE4A2}"/>
              </a:ext>
            </a:extLst>
          </p:cNvPr>
          <p:cNvSpPr>
            <a:spLocks noChangeShapeType="1"/>
          </p:cNvSpPr>
          <p:nvPr/>
        </p:nvSpPr>
        <p:spPr bwMode="auto">
          <a:xfrm>
            <a:off x="4248151" y="5719763"/>
            <a:ext cx="0" cy="90488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6" name="Rectangle 189">
            <a:extLst>
              <a:ext uri="{FF2B5EF4-FFF2-40B4-BE49-F238E27FC236}">
                <a16:creationId xmlns:a16="http://schemas.microsoft.com/office/drawing/2014/main" id="{48FCEC86-1360-45AE-831F-C0861BCA4D3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06863" y="5861050"/>
            <a:ext cx="398463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20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77" name="Line 190">
            <a:extLst>
              <a:ext uri="{FF2B5EF4-FFF2-40B4-BE49-F238E27FC236}">
                <a16:creationId xmlns:a16="http://schemas.microsoft.com/office/drawing/2014/main" id="{894E400A-26CE-4A96-9CB1-7263D7D3393D}"/>
              </a:ext>
            </a:extLst>
          </p:cNvPr>
          <p:cNvSpPr>
            <a:spLocks noChangeShapeType="1"/>
          </p:cNvSpPr>
          <p:nvPr/>
        </p:nvSpPr>
        <p:spPr bwMode="auto">
          <a:xfrm>
            <a:off x="6594476" y="5719763"/>
            <a:ext cx="0" cy="90488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8" name="Rectangle 191">
            <a:extLst>
              <a:ext uri="{FF2B5EF4-FFF2-40B4-BE49-F238E27FC236}">
                <a16:creationId xmlns:a16="http://schemas.microsoft.com/office/drawing/2014/main" id="{4C1E029F-827E-4C22-82CB-93A07F48A3C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53188" y="5861050"/>
            <a:ext cx="398463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40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79" name="Line 192">
            <a:extLst>
              <a:ext uri="{FF2B5EF4-FFF2-40B4-BE49-F238E27FC236}">
                <a16:creationId xmlns:a16="http://schemas.microsoft.com/office/drawing/2014/main" id="{A5820244-3C06-4810-B830-B094A5146F6A}"/>
              </a:ext>
            </a:extLst>
          </p:cNvPr>
          <p:cNvSpPr>
            <a:spLocks noChangeShapeType="1"/>
          </p:cNvSpPr>
          <p:nvPr/>
        </p:nvSpPr>
        <p:spPr bwMode="auto">
          <a:xfrm>
            <a:off x="8943976" y="5719763"/>
            <a:ext cx="0" cy="90488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80" name="Rectangle 193">
            <a:extLst>
              <a:ext uri="{FF2B5EF4-FFF2-40B4-BE49-F238E27FC236}">
                <a16:creationId xmlns:a16="http://schemas.microsoft.com/office/drawing/2014/main" id="{182A5EEE-249D-4DA3-8C5D-DD4F15180B2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802688" y="5861050"/>
            <a:ext cx="398463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60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81" name="Line 194">
            <a:extLst>
              <a:ext uri="{FF2B5EF4-FFF2-40B4-BE49-F238E27FC236}">
                <a16:creationId xmlns:a16="http://schemas.microsoft.com/office/drawing/2014/main" id="{8449540A-59F7-470E-8C5C-84D55FDC2993}"/>
              </a:ext>
            </a:extLst>
          </p:cNvPr>
          <p:cNvSpPr>
            <a:spLocks noChangeShapeType="1"/>
          </p:cNvSpPr>
          <p:nvPr/>
        </p:nvSpPr>
        <p:spPr bwMode="auto">
          <a:xfrm>
            <a:off x="11290301" y="5719763"/>
            <a:ext cx="0" cy="90488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82" name="Rectangle 195">
            <a:extLst>
              <a:ext uri="{FF2B5EF4-FFF2-40B4-BE49-F238E27FC236}">
                <a16:creationId xmlns:a16="http://schemas.microsoft.com/office/drawing/2014/main" id="{6E3FABE8-1AD7-476A-A759-09F4BCF1B0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147426" y="5861050"/>
            <a:ext cx="398463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80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83" name="Rectangle 196">
            <a:extLst>
              <a:ext uri="{FF2B5EF4-FFF2-40B4-BE49-F238E27FC236}">
                <a16:creationId xmlns:a16="http://schemas.microsoft.com/office/drawing/2014/main" id="{B8144551-5235-4EB2-BC3E-9D9850D836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78463" y="6175375"/>
            <a:ext cx="2400300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Age of Beneficiaries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470" name="AutoShape 3">
            <a:extLst>
              <a:ext uri="{FF2B5EF4-FFF2-40B4-BE49-F238E27FC236}">
                <a16:creationId xmlns:a16="http://schemas.microsoft.com/office/drawing/2014/main" id="{75689A3D-A7E3-4B95-8D96-78B48DA84222}"/>
              </a:ext>
            </a:extLst>
          </p:cNvPr>
          <p:cNvSpPr>
            <a:spLocks noChangeAspect="1" noChangeArrowheads="1" noTextEdit="1"/>
          </p:cNvSpPr>
          <p:nvPr/>
        </p:nvSpPr>
        <p:spPr bwMode="auto">
          <a:xfrm>
            <a:off x="609601" y="0"/>
            <a:ext cx="10972800" cy="68580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" name="AutoShape 3">
            <a:extLst>
              <a:ext uri="{FF2B5EF4-FFF2-40B4-BE49-F238E27FC236}">
                <a16:creationId xmlns:a16="http://schemas.microsoft.com/office/drawing/2014/main" id="{133808F0-A1A5-4736-A3B0-285F879B57EA}"/>
              </a:ext>
            </a:extLst>
          </p:cNvPr>
          <p:cNvSpPr>
            <a:spLocks noChangeAspect="1" noChangeArrowheads="1" noTextEdit="1"/>
          </p:cNvSpPr>
          <p:nvPr/>
        </p:nvSpPr>
        <p:spPr bwMode="auto">
          <a:xfrm>
            <a:off x="609601" y="0"/>
            <a:ext cx="10972800" cy="68580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75" name="AutoShape 204">
            <a:extLst>
              <a:ext uri="{FF2B5EF4-FFF2-40B4-BE49-F238E27FC236}">
                <a16:creationId xmlns:a16="http://schemas.microsoft.com/office/drawing/2014/main" id="{2DA4AF93-9AB2-4B88-BFCD-DFE51036B6EB}"/>
              </a:ext>
            </a:extLst>
          </p:cNvPr>
          <p:cNvSpPr>
            <a:spLocks noChangeAspect="1" noChangeArrowheads="1" noTextEdit="1"/>
          </p:cNvSpPr>
          <p:nvPr/>
        </p:nvSpPr>
        <p:spPr bwMode="auto">
          <a:xfrm>
            <a:off x="609601" y="0"/>
            <a:ext cx="10972800" cy="68580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" name="AutoShape 3">
            <a:extLst>
              <a:ext uri="{FF2B5EF4-FFF2-40B4-BE49-F238E27FC236}">
                <a16:creationId xmlns:a16="http://schemas.microsoft.com/office/drawing/2014/main" id="{50475315-4A29-46D2-8A25-9411A7C18E75}"/>
              </a:ext>
            </a:extLst>
          </p:cNvPr>
          <p:cNvSpPr>
            <a:spLocks noChangeAspect="1" noChangeArrowheads="1" noTextEdit="1"/>
          </p:cNvSpPr>
          <p:nvPr/>
        </p:nvSpPr>
        <p:spPr bwMode="auto">
          <a:xfrm>
            <a:off x="609601" y="0"/>
            <a:ext cx="10972800" cy="68580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1" name="Rectangle 134">
            <a:extLst>
              <a:ext uri="{FF2B5EF4-FFF2-40B4-BE49-F238E27FC236}">
                <a16:creationId xmlns:a16="http://schemas.microsoft.com/office/drawing/2014/main" id="{44704C7D-C747-485A-8686-488AA5278A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0521" y="95828"/>
            <a:ext cx="10861654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lvl="0">
              <a:defRPr/>
            </a:pPr>
            <a:r>
              <a:rPr lang="en-US" sz="2400" b="1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Net Costs to Government per $1 of Initial Expenditure</a:t>
            </a:r>
          </a:p>
          <a:p>
            <a:pPr lvl="0">
              <a:defRPr/>
            </a:pPr>
            <a:r>
              <a:rPr lang="en-US" sz="2400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Category Averages</a:t>
            </a:r>
          </a:p>
        </p:txBody>
      </p:sp>
      <p:sp>
        <p:nvSpPr>
          <p:cNvPr id="91" name="Rectangle">
            <a:extLst>
              <a:ext uri="{FF2B5EF4-FFF2-40B4-BE49-F238E27FC236}">
                <a16:creationId xmlns:a16="http://schemas.microsoft.com/office/drawing/2014/main" id="{28F48410-0B77-456D-B329-5ED076778500}"/>
              </a:ext>
            </a:extLst>
          </p:cNvPr>
          <p:cNvSpPr/>
          <p:nvPr/>
        </p:nvSpPr>
        <p:spPr>
          <a:xfrm>
            <a:off x="1776875" y="1381124"/>
            <a:ext cx="9645190" cy="1035348"/>
          </a:xfrm>
          <a:prstGeom prst="rect">
            <a:avLst/>
          </a:prstGeom>
          <a:solidFill>
            <a:srgbClr val="CD7371">
              <a:alpha val="10000"/>
            </a:srgbClr>
          </a:solidFill>
          <a:ln w="12700">
            <a:miter lim="400000"/>
          </a:ln>
          <a:effectLst>
            <a:outerShdw blurRad="38100" dist="23000" dir="5400000" rotWithShape="0">
              <a:srgbClr val="000000">
                <a:alpha val="35000"/>
              </a:srgbClr>
            </a:outerShdw>
          </a:effectLst>
        </p:spPr>
        <p:txBody>
          <a:bodyPr lIns="45719" rIns="45719" anchor="ctr"/>
          <a:lstStyle/>
          <a:p>
            <a:endParaRPr/>
          </a:p>
        </p:txBody>
      </p:sp>
      <p:sp>
        <p:nvSpPr>
          <p:cNvPr id="92" name="Rectangle">
            <a:extLst>
              <a:ext uri="{FF2B5EF4-FFF2-40B4-BE49-F238E27FC236}">
                <a16:creationId xmlns:a16="http://schemas.microsoft.com/office/drawing/2014/main" id="{045DB22C-8148-4712-B8EA-3975B46F271E}"/>
              </a:ext>
            </a:extLst>
          </p:cNvPr>
          <p:cNvSpPr/>
          <p:nvPr/>
        </p:nvSpPr>
        <p:spPr>
          <a:xfrm>
            <a:off x="1763079" y="2423616"/>
            <a:ext cx="9645190" cy="1035348"/>
          </a:xfrm>
          <a:prstGeom prst="rect">
            <a:avLst/>
          </a:prstGeom>
          <a:solidFill>
            <a:srgbClr val="FFC000">
              <a:alpha val="10000"/>
            </a:srgbClr>
          </a:solidFill>
          <a:ln w="12700">
            <a:miter lim="400000"/>
          </a:ln>
          <a:effectLst>
            <a:outerShdw blurRad="38100" dist="23000" dir="5400000" rotWithShape="0">
              <a:srgbClr val="000000">
                <a:alpha val="35000"/>
              </a:srgbClr>
            </a:outerShdw>
          </a:effectLst>
        </p:spPr>
        <p:txBody>
          <a:bodyPr lIns="45719" rIns="45719" anchor="ctr"/>
          <a:lstStyle/>
          <a:p>
            <a:endParaRPr dirty="0"/>
          </a:p>
        </p:txBody>
      </p:sp>
      <p:sp>
        <p:nvSpPr>
          <p:cNvPr id="93" name="Rectangle">
            <a:extLst>
              <a:ext uri="{FF2B5EF4-FFF2-40B4-BE49-F238E27FC236}">
                <a16:creationId xmlns:a16="http://schemas.microsoft.com/office/drawing/2014/main" id="{242ED502-BCCF-429C-997B-F4CD11F48496}"/>
              </a:ext>
            </a:extLst>
          </p:cNvPr>
          <p:cNvSpPr/>
          <p:nvPr/>
        </p:nvSpPr>
        <p:spPr>
          <a:xfrm>
            <a:off x="1781176" y="3479800"/>
            <a:ext cx="9645189" cy="2232819"/>
          </a:xfrm>
          <a:prstGeom prst="rect">
            <a:avLst/>
          </a:prstGeom>
          <a:solidFill>
            <a:srgbClr val="AFC97A">
              <a:alpha val="10000"/>
            </a:srgbClr>
          </a:solidFill>
          <a:ln w="12700">
            <a:miter lim="400000"/>
          </a:ln>
          <a:effectLst>
            <a:outerShdw blurRad="38100" dist="23000" dir="5400000" rotWithShape="0">
              <a:srgbClr val="000000">
                <a:alpha val="35000"/>
              </a:srgbClr>
            </a:outerShdw>
          </a:effectLst>
        </p:spPr>
        <p:txBody>
          <a:bodyPr lIns="45719" rIns="45719" anchor="ctr"/>
          <a:lstStyle/>
          <a:p>
            <a:endParaRPr/>
          </a:p>
        </p:txBody>
      </p:sp>
      <p:sp>
        <p:nvSpPr>
          <p:cNvPr id="94" name="Line 31">
            <a:extLst>
              <a:ext uri="{FF2B5EF4-FFF2-40B4-BE49-F238E27FC236}">
                <a16:creationId xmlns:a16="http://schemas.microsoft.com/office/drawing/2014/main" id="{40FE7F82-8AC7-43C6-8B84-18624AAC2CFF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754313" y="3282950"/>
            <a:ext cx="0" cy="2286000"/>
          </a:xfrm>
          <a:prstGeom prst="line">
            <a:avLst/>
          </a:prstGeom>
          <a:noFill/>
          <a:ln w="9525">
            <a:solidFill>
              <a:srgbClr val="CAC27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5" name="Freeform 149">
            <a:extLst>
              <a:ext uri="{FF2B5EF4-FFF2-40B4-BE49-F238E27FC236}">
                <a16:creationId xmlns:a16="http://schemas.microsoft.com/office/drawing/2014/main" id="{530EB9FA-A5CB-4AA5-B502-40509CFB8FAF}"/>
              </a:ext>
            </a:extLst>
          </p:cNvPr>
          <p:cNvSpPr>
            <a:spLocks/>
          </p:cNvSpPr>
          <p:nvPr/>
        </p:nvSpPr>
        <p:spPr bwMode="auto">
          <a:xfrm>
            <a:off x="2484438" y="3625850"/>
            <a:ext cx="204788" cy="204788"/>
          </a:xfrm>
          <a:custGeom>
            <a:avLst/>
            <a:gdLst>
              <a:gd name="T0" fmla="*/ 66 w 129"/>
              <a:gd name="T1" fmla="*/ 0 h 129"/>
              <a:gd name="T2" fmla="*/ 0 w 129"/>
              <a:gd name="T3" fmla="*/ 66 h 129"/>
              <a:gd name="T4" fmla="*/ 66 w 129"/>
              <a:gd name="T5" fmla="*/ 129 h 129"/>
              <a:gd name="T6" fmla="*/ 129 w 129"/>
              <a:gd name="T7" fmla="*/ 66 h 129"/>
              <a:gd name="T8" fmla="*/ 66 w 129"/>
              <a:gd name="T9" fmla="*/ 0 h 1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29" h="129">
                <a:moveTo>
                  <a:pt x="66" y="0"/>
                </a:moveTo>
                <a:lnTo>
                  <a:pt x="0" y="66"/>
                </a:lnTo>
                <a:lnTo>
                  <a:pt x="66" y="129"/>
                </a:lnTo>
                <a:lnTo>
                  <a:pt x="129" y="66"/>
                </a:lnTo>
                <a:lnTo>
                  <a:pt x="66" y="0"/>
                </a:lnTo>
                <a:close/>
              </a:path>
            </a:pathLst>
          </a:custGeom>
          <a:solidFill>
            <a:srgbClr val="90353B"/>
          </a:solidFill>
          <a:ln w="31750">
            <a:solidFill>
              <a:srgbClr val="90353B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6" name="Rectangle 150">
            <a:extLst>
              <a:ext uri="{FF2B5EF4-FFF2-40B4-BE49-F238E27FC236}">
                <a16:creationId xmlns:a16="http://schemas.microsoft.com/office/drawing/2014/main" id="{DBCAD22D-B36F-4B35-84F2-132A59A261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76526" y="3757613"/>
            <a:ext cx="1481138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500" b="0" i="0" u="none" strike="noStrike" cap="none" normalizeH="0" baseline="0" dirty="0">
                <a:ln>
                  <a:noFill/>
                </a:ln>
                <a:solidFill>
                  <a:srgbClr val="90353B"/>
                </a:solidFill>
                <a:effectLst/>
                <a:latin typeface="Arial" panose="020B0604020202020204" pitchFamily="34" charset="0"/>
              </a:rPr>
              <a:t>Child Education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97" name="Rectangle 154">
            <a:extLst>
              <a:ext uri="{FF2B5EF4-FFF2-40B4-BE49-F238E27FC236}">
                <a16:creationId xmlns:a16="http://schemas.microsoft.com/office/drawing/2014/main" id="{F8D891F0-6284-4CED-8653-7DB24344C31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44988" y="3771900"/>
            <a:ext cx="1279525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500" b="0" i="0" u="none" strike="noStrike" cap="none" normalizeH="0" baseline="0" dirty="0">
                <a:ln>
                  <a:noFill/>
                </a:ln>
                <a:solidFill>
                  <a:srgbClr val="E37E00"/>
                </a:solidFill>
                <a:effectLst/>
                <a:latin typeface="Arial" panose="020B0604020202020204" pitchFamily="34" charset="0"/>
              </a:rPr>
              <a:t>College Child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98" name="Freeform 159">
            <a:extLst>
              <a:ext uri="{FF2B5EF4-FFF2-40B4-BE49-F238E27FC236}">
                <a16:creationId xmlns:a16="http://schemas.microsoft.com/office/drawing/2014/main" id="{643C474B-47F5-4982-9019-177DD4F70526}"/>
              </a:ext>
            </a:extLst>
          </p:cNvPr>
          <p:cNvSpPr>
            <a:spLocks/>
          </p:cNvSpPr>
          <p:nvPr/>
        </p:nvSpPr>
        <p:spPr bwMode="auto">
          <a:xfrm>
            <a:off x="2652713" y="4192588"/>
            <a:ext cx="201613" cy="201613"/>
          </a:xfrm>
          <a:custGeom>
            <a:avLst/>
            <a:gdLst>
              <a:gd name="T0" fmla="*/ 64 w 127"/>
              <a:gd name="T1" fmla="*/ 0 h 127"/>
              <a:gd name="T2" fmla="*/ 0 w 127"/>
              <a:gd name="T3" fmla="*/ 63 h 127"/>
              <a:gd name="T4" fmla="*/ 64 w 127"/>
              <a:gd name="T5" fmla="*/ 127 h 127"/>
              <a:gd name="T6" fmla="*/ 127 w 127"/>
              <a:gd name="T7" fmla="*/ 63 h 127"/>
              <a:gd name="T8" fmla="*/ 64 w 127"/>
              <a:gd name="T9" fmla="*/ 0 h 1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27" h="127">
                <a:moveTo>
                  <a:pt x="64" y="0"/>
                </a:moveTo>
                <a:lnTo>
                  <a:pt x="0" y="63"/>
                </a:lnTo>
                <a:lnTo>
                  <a:pt x="64" y="127"/>
                </a:lnTo>
                <a:lnTo>
                  <a:pt x="127" y="63"/>
                </a:lnTo>
                <a:lnTo>
                  <a:pt x="64" y="0"/>
                </a:lnTo>
                <a:close/>
              </a:path>
            </a:pathLst>
          </a:custGeom>
          <a:solidFill>
            <a:srgbClr val="CAC27E"/>
          </a:solidFill>
          <a:ln w="31750">
            <a:solidFill>
              <a:srgbClr val="CAC27E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9" name="Rectangle 160">
            <a:extLst>
              <a:ext uri="{FF2B5EF4-FFF2-40B4-BE49-F238E27FC236}">
                <a16:creationId xmlns:a16="http://schemas.microsoft.com/office/drawing/2014/main" id="{B3C57EAE-F56D-46E3-B528-7E051E4D14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54326" y="4192588"/>
            <a:ext cx="117475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500" b="0" i="0" u="none" strike="noStrike" cap="none" normalizeH="0" baseline="0" dirty="0">
                <a:ln>
                  <a:noFill/>
                </a:ln>
                <a:solidFill>
                  <a:srgbClr val="CAC27E"/>
                </a:solidFill>
                <a:effectLst/>
                <a:latin typeface="Arial" panose="020B0604020202020204" pitchFamily="34" charset="0"/>
              </a:rPr>
              <a:t>Health Child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05" name="Line 16">
            <a:extLst>
              <a:ext uri="{FF2B5EF4-FFF2-40B4-BE49-F238E27FC236}">
                <a16:creationId xmlns:a16="http://schemas.microsoft.com/office/drawing/2014/main" id="{7324C084-6278-4272-AE8B-867260BC2914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589213" y="3219450"/>
            <a:ext cx="0" cy="1065213"/>
          </a:xfrm>
          <a:prstGeom prst="line">
            <a:avLst/>
          </a:prstGeom>
          <a:noFill/>
          <a:ln w="9525">
            <a:solidFill>
              <a:srgbClr val="90353B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6" name="Line 18">
            <a:extLst>
              <a:ext uri="{FF2B5EF4-FFF2-40B4-BE49-F238E27FC236}">
                <a16:creationId xmlns:a16="http://schemas.microsoft.com/office/drawing/2014/main" id="{1C947720-79AA-489E-959A-DA3348745141}"/>
              </a:ext>
            </a:extLst>
          </p:cNvPr>
          <p:cNvSpPr>
            <a:spLocks noChangeShapeType="1"/>
          </p:cNvSpPr>
          <p:nvPr/>
        </p:nvSpPr>
        <p:spPr bwMode="auto">
          <a:xfrm>
            <a:off x="2543176" y="4284663"/>
            <a:ext cx="87313" cy="0"/>
          </a:xfrm>
          <a:prstGeom prst="line">
            <a:avLst/>
          </a:prstGeom>
          <a:noFill/>
          <a:ln w="9525">
            <a:solidFill>
              <a:srgbClr val="90353B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7" name="Line 22">
            <a:extLst>
              <a:ext uri="{FF2B5EF4-FFF2-40B4-BE49-F238E27FC236}">
                <a16:creationId xmlns:a16="http://schemas.microsoft.com/office/drawing/2014/main" id="{663F1267-D364-42FE-BB97-0943961250B3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240213" y="2500312"/>
            <a:ext cx="0" cy="2497138"/>
          </a:xfrm>
          <a:prstGeom prst="line">
            <a:avLst/>
          </a:prstGeom>
          <a:noFill/>
          <a:ln w="9525">
            <a:solidFill>
              <a:srgbClr val="E37E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8" name="Line 32">
            <a:extLst>
              <a:ext uri="{FF2B5EF4-FFF2-40B4-BE49-F238E27FC236}">
                <a16:creationId xmlns:a16="http://schemas.microsoft.com/office/drawing/2014/main" id="{2995E2B3-7D7F-462C-A0B0-435F4BA6A74C}"/>
              </a:ext>
            </a:extLst>
          </p:cNvPr>
          <p:cNvSpPr>
            <a:spLocks noChangeShapeType="1"/>
          </p:cNvSpPr>
          <p:nvPr/>
        </p:nvSpPr>
        <p:spPr bwMode="auto">
          <a:xfrm>
            <a:off x="2713038" y="3282950"/>
            <a:ext cx="82550" cy="0"/>
          </a:xfrm>
          <a:prstGeom prst="line">
            <a:avLst/>
          </a:prstGeom>
          <a:noFill/>
          <a:ln w="9525">
            <a:solidFill>
              <a:srgbClr val="CAC27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9" name="Line 33">
            <a:extLst>
              <a:ext uri="{FF2B5EF4-FFF2-40B4-BE49-F238E27FC236}">
                <a16:creationId xmlns:a16="http://schemas.microsoft.com/office/drawing/2014/main" id="{5D77062A-DCCB-494C-80AC-744B94AF2E03}"/>
              </a:ext>
            </a:extLst>
          </p:cNvPr>
          <p:cNvSpPr>
            <a:spLocks noChangeShapeType="1"/>
          </p:cNvSpPr>
          <p:nvPr/>
        </p:nvSpPr>
        <p:spPr bwMode="auto">
          <a:xfrm>
            <a:off x="2713038" y="5568950"/>
            <a:ext cx="82550" cy="0"/>
          </a:xfrm>
          <a:prstGeom prst="line">
            <a:avLst/>
          </a:prstGeom>
          <a:noFill/>
          <a:ln w="9525">
            <a:solidFill>
              <a:srgbClr val="CAC27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0" name="Freeform 153">
            <a:extLst>
              <a:ext uri="{FF2B5EF4-FFF2-40B4-BE49-F238E27FC236}">
                <a16:creationId xmlns:a16="http://schemas.microsoft.com/office/drawing/2014/main" id="{C3BFCD89-A280-417F-AB91-B6F2EB259690}"/>
              </a:ext>
            </a:extLst>
          </p:cNvPr>
          <p:cNvSpPr>
            <a:spLocks/>
          </p:cNvSpPr>
          <p:nvPr/>
        </p:nvSpPr>
        <p:spPr bwMode="auto">
          <a:xfrm>
            <a:off x="4138613" y="3771900"/>
            <a:ext cx="206375" cy="201613"/>
          </a:xfrm>
          <a:custGeom>
            <a:avLst/>
            <a:gdLst>
              <a:gd name="T0" fmla="*/ 64 w 130"/>
              <a:gd name="T1" fmla="*/ 0 h 127"/>
              <a:gd name="T2" fmla="*/ 0 w 130"/>
              <a:gd name="T3" fmla="*/ 63 h 127"/>
              <a:gd name="T4" fmla="*/ 64 w 130"/>
              <a:gd name="T5" fmla="*/ 127 h 127"/>
              <a:gd name="T6" fmla="*/ 130 w 130"/>
              <a:gd name="T7" fmla="*/ 63 h 127"/>
              <a:gd name="T8" fmla="*/ 64 w 130"/>
              <a:gd name="T9" fmla="*/ 0 h 1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30" h="127">
                <a:moveTo>
                  <a:pt x="64" y="0"/>
                </a:moveTo>
                <a:lnTo>
                  <a:pt x="0" y="63"/>
                </a:lnTo>
                <a:lnTo>
                  <a:pt x="64" y="127"/>
                </a:lnTo>
                <a:lnTo>
                  <a:pt x="130" y="63"/>
                </a:lnTo>
                <a:lnTo>
                  <a:pt x="64" y="0"/>
                </a:lnTo>
                <a:close/>
              </a:path>
            </a:pathLst>
          </a:custGeom>
          <a:solidFill>
            <a:srgbClr val="E37E00"/>
          </a:solidFill>
          <a:ln w="31750">
            <a:solidFill>
              <a:srgbClr val="E37E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1" name="Line 17">
            <a:extLst>
              <a:ext uri="{FF2B5EF4-FFF2-40B4-BE49-F238E27FC236}">
                <a16:creationId xmlns:a16="http://schemas.microsoft.com/office/drawing/2014/main" id="{22921C83-87AD-4240-819E-D7E8A9E29EE6}"/>
              </a:ext>
            </a:extLst>
          </p:cNvPr>
          <p:cNvSpPr>
            <a:spLocks noChangeShapeType="1"/>
          </p:cNvSpPr>
          <p:nvPr/>
        </p:nvSpPr>
        <p:spPr bwMode="auto">
          <a:xfrm>
            <a:off x="2543176" y="3219450"/>
            <a:ext cx="87313" cy="0"/>
          </a:xfrm>
          <a:prstGeom prst="line">
            <a:avLst/>
          </a:prstGeom>
          <a:noFill/>
          <a:ln w="9525">
            <a:solidFill>
              <a:srgbClr val="90353B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2" name="Line 23">
            <a:extLst>
              <a:ext uri="{FF2B5EF4-FFF2-40B4-BE49-F238E27FC236}">
                <a16:creationId xmlns:a16="http://schemas.microsoft.com/office/drawing/2014/main" id="{CF3224A8-6843-465C-895F-B9E49FFC3B4C}"/>
              </a:ext>
            </a:extLst>
          </p:cNvPr>
          <p:cNvSpPr>
            <a:spLocks noChangeShapeType="1"/>
          </p:cNvSpPr>
          <p:nvPr/>
        </p:nvSpPr>
        <p:spPr bwMode="auto">
          <a:xfrm>
            <a:off x="4198938" y="2500312"/>
            <a:ext cx="87313" cy="0"/>
          </a:xfrm>
          <a:prstGeom prst="line">
            <a:avLst/>
          </a:prstGeom>
          <a:noFill/>
          <a:ln w="9525">
            <a:solidFill>
              <a:srgbClr val="E37E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1226493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0">
        <p:fade/>
      </p:transition>
    </mc:Choice>
    <mc:Fallback xmlns="">
      <p:transition>
        <p:fade/>
      </p:transition>
    </mc:Fallback>
  </mc:AlternateContent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AutoShape 3">
            <a:extLst>
              <a:ext uri="{FF2B5EF4-FFF2-40B4-BE49-F238E27FC236}">
                <a16:creationId xmlns:a16="http://schemas.microsoft.com/office/drawing/2014/main" id="{7B883D33-C67F-4495-AF38-86FE8AA736CF}"/>
              </a:ext>
            </a:extLst>
          </p:cNvPr>
          <p:cNvSpPr>
            <a:spLocks noChangeAspect="1" noChangeArrowheads="1" noTextEdit="1"/>
          </p:cNvSpPr>
          <p:nvPr/>
        </p:nvSpPr>
        <p:spPr bwMode="auto">
          <a:xfrm>
            <a:off x="609601" y="0"/>
            <a:ext cx="10972800" cy="68580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" name="Rectangle 5">
            <a:extLst>
              <a:ext uri="{FF2B5EF4-FFF2-40B4-BE49-F238E27FC236}">
                <a16:creationId xmlns:a16="http://schemas.microsoft.com/office/drawing/2014/main" id="{28ED2794-7E05-4662-B898-47BBAE6AA5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4838" y="-4763"/>
            <a:ext cx="10982325" cy="6867526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" name="Rectangle 6">
            <a:extLst>
              <a:ext uri="{FF2B5EF4-FFF2-40B4-BE49-F238E27FC236}">
                <a16:creationId xmlns:a16="http://schemas.microsoft.com/office/drawing/2014/main" id="{55617370-C8EB-4D35-9895-CE2B545347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9601" y="0"/>
            <a:ext cx="10968038" cy="6853238"/>
          </a:xfrm>
          <a:prstGeom prst="rect">
            <a:avLst/>
          </a:prstGeom>
          <a:solidFill>
            <a:srgbClr val="FFFFFF"/>
          </a:solidFill>
          <a:ln w="14288">
            <a:solidFill>
              <a:srgbClr val="FFFFF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" name="Rectangle 7">
            <a:extLst>
              <a:ext uri="{FF2B5EF4-FFF2-40B4-BE49-F238E27FC236}">
                <a16:creationId xmlns:a16="http://schemas.microsoft.com/office/drawing/2014/main" id="{AB04E88F-ED0E-4DBE-975B-7EE3C8D221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52601" y="1230312"/>
            <a:ext cx="9688513" cy="4489451"/>
          </a:xfrm>
          <a:prstGeom prst="rect">
            <a:avLst/>
          </a:prstGeom>
          <a:solidFill>
            <a:srgbClr val="FFFFFF"/>
          </a:solidFill>
          <a:ln w="14288">
            <a:solidFill>
              <a:srgbClr val="FFFFF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" name="Line 8">
            <a:extLst>
              <a:ext uri="{FF2B5EF4-FFF2-40B4-BE49-F238E27FC236}">
                <a16:creationId xmlns:a16="http://schemas.microsoft.com/office/drawing/2014/main" id="{FC86B9FC-8E69-4AAE-947A-E7745059E774}"/>
              </a:ext>
            </a:extLst>
          </p:cNvPr>
          <p:cNvSpPr>
            <a:spLocks noChangeShapeType="1"/>
          </p:cNvSpPr>
          <p:nvPr/>
        </p:nvSpPr>
        <p:spPr bwMode="auto">
          <a:xfrm>
            <a:off x="1752601" y="5568950"/>
            <a:ext cx="9688513" cy="0"/>
          </a:xfrm>
          <a:prstGeom prst="line">
            <a:avLst/>
          </a:prstGeom>
          <a:noFill/>
          <a:ln w="19050">
            <a:solidFill>
              <a:srgbClr val="EAF2F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" name="Line 9">
            <a:extLst>
              <a:ext uri="{FF2B5EF4-FFF2-40B4-BE49-F238E27FC236}">
                <a16:creationId xmlns:a16="http://schemas.microsoft.com/office/drawing/2014/main" id="{9D174E7C-61C5-4DF6-BD78-9781FEA7C732}"/>
              </a:ext>
            </a:extLst>
          </p:cNvPr>
          <p:cNvSpPr>
            <a:spLocks noChangeShapeType="1"/>
          </p:cNvSpPr>
          <p:nvPr/>
        </p:nvSpPr>
        <p:spPr bwMode="auto">
          <a:xfrm>
            <a:off x="1752601" y="4521200"/>
            <a:ext cx="9688513" cy="0"/>
          </a:xfrm>
          <a:prstGeom prst="line">
            <a:avLst/>
          </a:prstGeom>
          <a:noFill/>
          <a:ln w="19050">
            <a:solidFill>
              <a:srgbClr val="EAF2F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" name="Line 10">
            <a:extLst>
              <a:ext uri="{FF2B5EF4-FFF2-40B4-BE49-F238E27FC236}">
                <a16:creationId xmlns:a16="http://schemas.microsoft.com/office/drawing/2014/main" id="{C6C66CCE-ABDF-400E-A03B-3E8690B404F1}"/>
              </a:ext>
            </a:extLst>
          </p:cNvPr>
          <p:cNvSpPr>
            <a:spLocks noChangeShapeType="1"/>
          </p:cNvSpPr>
          <p:nvPr/>
        </p:nvSpPr>
        <p:spPr bwMode="auto">
          <a:xfrm>
            <a:off x="1752601" y="3475038"/>
            <a:ext cx="9688513" cy="0"/>
          </a:xfrm>
          <a:prstGeom prst="line">
            <a:avLst/>
          </a:prstGeom>
          <a:noFill/>
          <a:ln w="19050">
            <a:solidFill>
              <a:srgbClr val="EAF2F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" name="Line 11">
            <a:extLst>
              <a:ext uri="{FF2B5EF4-FFF2-40B4-BE49-F238E27FC236}">
                <a16:creationId xmlns:a16="http://schemas.microsoft.com/office/drawing/2014/main" id="{1F79B1D7-3FF0-42A1-8F98-C5998C109B2F}"/>
              </a:ext>
            </a:extLst>
          </p:cNvPr>
          <p:cNvSpPr>
            <a:spLocks noChangeShapeType="1"/>
          </p:cNvSpPr>
          <p:nvPr/>
        </p:nvSpPr>
        <p:spPr bwMode="auto">
          <a:xfrm>
            <a:off x="1752601" y="2427287"/>
            <a:ext cx="9688513" cy="0"/>
          </a:xfrm>
          <a:prstGeom prst="line">
            <a:avLst/>
          </a:prstGeom>
          <a:noFill/>
          <a:ln w="19050">
            <a:solidFill>
              <a:srgbClr val="EAF2F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" name="Line 12">
            <a:extLst>
              <a:ext uri="{FF2B5EF4-FFF2-40B4-BE49-F238E27FC236}">
                <a16:creationId xmlns:a16="http://schemas.microsoft.com/office/drawing/2014/main" id="{A7F206CB-72ED-4D90-B3B4-A6D8CD61F96E}"/>
              </a:ext>
            </a:extLst>
          </p:cNvPr>
          <p:cNvSpPr>
            <a:spLocks noChangeShapeType="1"/>
          </p:cNvSpPr>
          <p:nvPr/>
        </p:nvSpPr>
        <p:spPr bwMode="auto">
          <a:xfrm>
            <a:off x="1752601" y="1381125"/>
            <a:ext cx="9688513" cy="0"/>
          </a:xfrm>
          <a:prstGeom prst="line">
            <a:avLst/>
          </a:prstGeom>
          <a:noFill/>
          <a:ln w="19050">
            <a:solidFill>
              <a:srgbClr val="EAF2F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96" name="Line 173">
            <a:extLst>
              <a:ext uri="{FF2B5EF4-FFF2-40B4-BE49-F238E27FC236}">
                <a16:creationId xmlns:a16="http://schemas.microsoft.com/office/drawing/2014/main" id="{BA3C2A6B-6894-4B37-8683-25D2F1C649AF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752601" y="1230312"/>
            <a:ext cx="0" cy="4489451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97" name="Line 174">
            <a:extLst>
              <a:ext uri="{FF2B5EF4-FFF2-40B4-BE49-F238E27FC236}">
                <a16:creationId xmlns:a16="http://schemas.microsoft.com/office/drawing/2014/main" id="{0F5D72C9-2C01-42D5-9F12-4C1940DF846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57351" y="5568950"/>
            <a:ext cx="95250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98" name="Rectangle 175">
            <a:extLst>
              <a:ext uri="{FF2B5EF4-FFF2-40B4-BE49-F238E27FC236}">
                <a16:creationId xmlns:a16="http://schemas.microsoft.com/office/drawing/2014/main" id="{300AED23-9D7D-49F1-AB4C-95E59A0778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39838" y="5430838"/>
            <a:ext cx="493713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&lt;-2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599" name="Line 176">
            <a:extLst>
              <a:ext uri="{FF2B5EF4-FFF2-40B4-BE49-F238E27FC236}">
                <a16:creationId xmlns:a16="http://schemas.microsoft.com/office/drawing/2014/main" id="{3810D81B-AA21-4F78-8AA9-64FCB7DDC3D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57351" y="4521200"/>
            <a:ext cx="95250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00" name="Rectangle 177">
            <a:extLst>
              <a:ext uri="{FF2B5EF4-FFF2-40B4-BE49-F238E27FC236}">
                <a16:creationId xmlns:a16="http://schemas.microsoft.com/office/drawing/2014/main" id="{4B212746-5CAA-4DDE-A548-D796D0D4ED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87476" y="4384675"/>
            <a:ext cx="342900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-1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601" name="Line 178">
            <a:extLst>
              <a:ext uri="{FF2B5EF4-FFF2-40B4-BE49-F238E27FC236}">
                <a16:creationId xmlns:a16="http://schemas.microsoft.com/office/drawing/2014/main" id="{0CA94CF0-AAC1-4D13-B382-076DA22643D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57351" y="3475038"/>
            <a:ext cx="95250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02" name="Rectangle 179">
            <a:extLst>
              <a:ext uri="{FF2B5EF4-FFF2-40B4-BE49-F238E27FC236}">
                <a16:creationId xmlns:a16="http://schemas.microsoft.com/office/drawing/2014/main" id="{A03E6888-A325-4476-87D3-1FA1929252F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68438" y="3336925"/>
            <a:ext cx="255588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0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603" name="Line 180">
            <a:extLst>
              <a:ext uri="{FF2B5EF4-FFF2-40B4-BE49-F238E27FC236}">
                <a16:creationId xmlns:a16="http://schemas.microsoft.com/office/drawing/2014/main" id="{7FD57CE4-4255-4740-B2A3-079541B29B6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57351" y="2427287"/>
            <a:ext cx="95250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04" name="Rectangle 181">
            <a:extLst>
              <a:ext uri="{FF2B5EF4-FFF2-40B4-BE49-F238E27FC236}">
                <a16:creationId xmlns:a16="http://schemas.microsoft.com/office/drawing/2014/main" id="{7E3B70D8-0EC6-488F-A08B-E859CCEBAA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68438" y="2290762"/>
            <a:ext cx="255588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1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605" name="Line 182">
            <a:extLst>
              <a:ext uri="{FF2B5EF4-FFF2-40B4-BE49-F238E27FC236}">
                <a16:creationId xmlns:a16="http://schemas.microsoft.com/office/drawing/2014/main" id="{A6CB5656-EC06-4E5B-AD4D-7745002FDE1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57351" y="1381125"/>
            <a:ext cx="95250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06" name="Rectangle 183">
            <a:extLst>
              <a:ext uri="{FF2B5EF4-FFF2-40B4-BE49-F238E27FC236}">
                <a16:creationId xmlns:a16="http://schemas.microsoft.com/office/drawing/2014/main" id="{45BA33A4-971C-4D4D-8393-CB606CC0BC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22388" y="1243012"/>
            <a:ext cx="406400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&gt;2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607" name="Rectangle 184">
            <a:extLst>
              <a:ext uri="{FF2B5EF4-FFF2-40B4-BE49-F238E27FC236}">
                <a16:creationId xmlns:a16="http://schemas.microsoft.com/office/drawing/2014/main" id="{17EE067C-71DE-49AD-BC6B-C71982CD4B11}"/>
              </a:ext>
            </a:extLst>
          </p:cNvPr>
          <p:cNvSpPr>
            <a:spLocks noChangeArrowheads="1"/>
          </p:cNvSpPr>
          <p:nvPr/>
        </p:nvSpPr>
        <p:spPr bwMode="auto">
          <a:xfrm rot="16200000">
            <a:off x="-531812" y="3211512"/>
            <a:ext cx="2930525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Cost Over Program Cost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72" name="Line 185">
            <a:extLst>
              <a:ext uri="{FF2B5EF4-FFF2-40B4-BE49-F238E27FC236}">
                <a16:creationId xmlns:a16="http://schemas.microsoft.com/office/drawing/2014/main" id="{CF55774A-BC8B-4D6D-B8AD-E0DA6CDFC215}"/>
              </a:ext>
            </a:extLst>
          </p:cNvPr>
          <p:cNvSpPr>
            <a:spLocks noChangeShapeType="1"/>
          </p:cNvSpPr>
          <p:nvPr/>
        </p:nvSpPr>
        <p:spPr bwMode="auto">
          <a:xfrm>
            <a:off x="1752601" y="5719763"/>
            <a:ext cx="9688513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3" name="Line 186">
            <a:extLst>
              <a:ext uri="{FF2B5EF4-FFF2-40B4-BE49-F238E27FC236}">
                <a16:creationId xmlns:a16="http://schemas.microsoft.com/office/drawing/2014/main" id="{DEF256B2-3901-4C8F-8B71-5E1F4B9715C3}"/>
              </a:ext>
            </a:extLst>
          </p:cNvPr>
          <p:cNvSpPr>
            <a:spLocks noChangeShapeType="1"/>
          </p:cNvSpPr>
          <p:nvPr/>
        </p:nvSpPr>
        <p:spPr bwMode="auto">
          <a:xfrm>
            <a:off x="1903413" y="5719763"/>
            <a:ext cx="0" cy="90488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4" name="Rectangle 187">
            <a:extLst>
              <a:ext uri="{FF2B5EF4-FFF2-40B4-BE49-F238E27FC236}">
                <a16:creationId xmlns:a16="http://schemas.microsoft.com/office/drawing/2014/main" id="{986048E5-B6EA-4F34-9F33-A11320EE1F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30388" y="5861050"/>
            <a:ext cx="255588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0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75" name="Line 188">
            <a:extLst>
              <a:ext uri="{FF2B5EF4-FFF2-40B4-BE49-F238E27FC236}">
                <a16:creationId xmlns:a16="http://schemas.microsoft.com/office/drawing/2014/main" id="{2324FB3A-7E1F-448A-89A0-F9B41A3CE4A2}"/>
              </a:ext>
            </a:extLst>
          </p:cNvPr>
          <p:cNvSpPr>
            <a:spLocks noChangeShapeType="1"/>
          </p:cNvSpPr>
          <p:nvPr/>
        </p:nvSpPr>
        <p:spPr bwMode="auto">
          <a:xfrm>
            <a:off x="4248151" y="5719763"/>
            <a:ext cx="0" cy="90488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6" name="Rectangle 189">
            <a:extLst>
              <a:ext uri="{FF2B5EF4-FFF2-40B4-BE49-F238E27FC236}">
                <a16:creationId xmlns:a16="http://schemas.microsoft.com/office/drawing/2014/main" id="{48FCEC86-1360-45AE-831F-C0861BCA4D3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06863" y="5861050"/>
            <a:ext cx="398463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20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77" name="Line 190">
            <a:extLst>
              <a:ext uri="{FF2B5EF4-FFF2-40B4-BE49-F238E27FC236}">
                <a16:creationId xmlns:a16="http://schemas.microsoft.com/office/drawing/2014/main" id="{894E400A-26CE-4A96-9CB1-7263D7D3393D}"/>
              </a:ext>
            </a:extLst>
          </p:cNvPr>
          <p:cNvSpPr>
            <a:spLocks noChangeShapeType="1"/>
          </p:cNvSpPr>
          <p:nvPr/>
        </p:nvSpPr>
        <p:spPr bwMode="auto">
          <a:xfrm>
            <a:off x="6594476" y="5719763"/>
            <a:ext cx="0" cy="90488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8" name="Rectangle 191">
            <a:extLst>
              <a:ext uri="{FF2B5EF4-FFF2-40B4-BE49-F238E27FC236}">
                <a16:creationId xmlns:a16="http://schemas.microsoft.com/office/drawing/2014/main" id="{4C1E029F-827E-4C22-82CB-93A07F48A3C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53188" y="5861050"/>
            <a:ext cx="398463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40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79" name="Line 192">
            <a:extLst>
              <a:ext uri="{FF2B5EF4-FFF2-40B4-BE49-F238E27FC236}">
                <a16:creationId xmlns:a16="http://schemas.microsoft.com/office/drawing/2014/main" id="{A5820244-3C06-4810-B830-B094A5146F6A}"/>
              </a:ext>
            </a:extLst>
          </p:cNvPr>
          <p:cNvSpPr>
            <a:spLocks noChangeShapeType="1"/>
          </p:cNvSpPr>
          <p:nvPr/>
        </p:nvSpPr>
        <p:spPr bwMode="auto">
          <a:xfrm>
            <a:off x="8943976" y="5719763"/>
            <a:ext cx="0" cy="90488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80" name="Rectangle 193">
            <a:extLst>
              <a:ext uri="{FF2B5EF4-FFF2-40B4-BE49-F238E27FC236}">
                <a16:creationId xmlns:a16="http://schemas.microsoft.com/office/drawing/2014/main" id="{182A5EEE-249D-4DA3-8C5D-DD4F15180B2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802688" y="5861050"/>
            <a:ext cx="398463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60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81" name="Line 194">
            <a:extLst>
              <a:ext uri="{FF2B5EF4-FFF2-40B4-BE49-F238E27FC236}">
                <a16:creationId xmlns:a16="http://schemas.microsoft.com/office/drawing/2014/main" id="{8449540A-59F7-470E-8C5C-84D55FDC2993}"/>
              </a:ext>
            </a:extLst>
          </p:cNvPr>
          <p:cNvSpPr>
            <a:spLocks noChangeShapeType="1"/>
          </p:cNvSpPr>
          <p:nvPr/>
        </p:nvSpPr>
        <p:spPr bwMode="auto">
          <a:xfrm>
            <a:off x="11290301" y="5719763"/>
            <a:ext cx="0" cy="90488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82" name="Rectangle 195">
            <a:extLst>
              <a:ext uri="{FF2B5EF4-FFF2-40B4-BE49-F238E27FC236}">
                <a16:creationId xmlns:a16="http://schemas.microsoft.com/office/drawing/2014/main" id="{6E3FABE8-1AD7-476A-A759-09F4BCF1B0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147426" y="5861050"/>
            <a:ext cx="398463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 dirty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80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83" name="Rectangle 196">
            <a:extLst>
              <a:ext uri="{FF2B5EF4-FFF2-40B4-BE49-F238E27FC236}">
                <a16:creationId xmlns:a16="http://schemas.microsoft.com/office/drawing/2014/main" id="{B8144551-5235-4EB2-BC3E-9D9850D836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78463" y="6175375"/>
            <a:ext cx="2400300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Age of Beneficiaries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84" name="Rectangle 197">
            <a:extLst>
              <a:ext uri="{FF2B5EF4-FFF2-40B4-BE49-F238E27FC236}">
                <a16:creationId xmlns:a16="http://schemas.microsoft.com/office/drawing/2014/main" id="{4B9118AB-7944-4172-9244-0504066E7D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02401" y="444500"/>
            <a:ext cx="484188" cy="904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5300" b="0" i="0" u="none" strike="noStrike" cap="none" normalizeH="0" baseline="0">
                <a:ln>
                  <a:noFill/>
                </a:ln>
                <a:solidFill>
                  <a:srgbClr val="1E2D53"/>
                </a:solidFill>
                <a:effectLst/>
                <a:latin typeface="Arial" panose="020B0604020202020204" pitchFamily="34" charset="0"/>
              </a:rPr>
              <a:t> 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470" name="AutoShape 3">
            <a:extLst>
              <a:ext uri="{FF2B5EF4-FFF2-40B4-BE49-F238E27FC236}">
                <a16:creationId xmlns:a16="http://schemas.microsoft.com/office/drawing/2014/main" id="{75689A3D-A7E3-4B95-8D96-78B48DA84222}"/>
              </a:ext>
            </a:extLst>
          </p:cNvPr>
          <p:cNvSpPr>
            <a:spLocks noChangeAspect="1" noChangeArrowheads="1" noTextEdit="1"/>
          </p:cNvSpPr>
          <p:nvPr/>
        </p:nvSpPr>
        <p:spPr bwMode="auto">
          <a:xfrm>
            <a:off x="609601" y="0"/>
            <a:ext cx="10972800" cy="68580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" name="AutoShape 3">
            <a:extLst>
              <a:ext uri="{FF2B5EF4-FFF2-40B4-BE49-F238E27FC236}">
                <a16:creationId xmlns:a16="http://schemas.microsoft.com/office/drawing/2014/main" id="{133808F0-A1A5-4736-A3B0-285F879B57EA}"/>
              </a:ext>
            </a:extLst>
          </p:cNvPr>
          <p:cNvSpPr>
            <a:spLocks noChangeAspect="1" noChangeArrowheads="1" noTextEdit="1"/>
          </p:cNvSpPr>
          <p:nvPr/>
        </p:nvSpPr>
        <p:spPr bwMode="auto">
          <a:xfrm>
            <a:off x="609601" y="0"/>
            <a:ext cx="10972800" cy="68580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75" name="AutoShape 204">
            <a:extLst>
              <a:ext uri="{FF2B5EF4-FFF2-40B4-BE49-F238E27FC236}">
                <a16:creationId xmlns:a16="http://schemas.microsoft.com/office/drawing/2014/main" id="{2DA4AF93-9AB2-4B88-BFCD-DFE51036B6EB}"/>
              </a:ext>
            </a:extLst>
          </p:cNvPr>
          <p:cNvSpPr>
            <a:spLocks noChangeAspect="1" noChangeArrowheads="1" noTextEdit="1"/>
          </p:cNvSpPr>
          <p:nvPr/>
        </p:nvSpPr>
        <p:spPr bwMode="auto">
          <a:xfrm>
            <a:off x="609601" y="0"/>
            <a:ext cx="10972800" cy="68580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" name="AutoShape 3">
            <a:extLst>
              <a:ext uri="{FF2B5EF4-FFF2-40B4-BE49-F238E27FC236}">
                <a16:creationId xmlns:a16="http://schemas.microsoft.com/office/drawing/2014/main" id="{50475315-4A29-46D2-8A25-9411A7C18E75}"/>
              </a:ext>
            </a:extLst>
          </p:cNvPr>
          <p:cNvSpPr>
            <a:spLocks noChangeAspect="1" noChangeArrowheads="1" noTextEdit="1"/>
          </p:cNvSpPr>
          <p:nvPr/>
        </p:nvSpPr>
        <p:spPr bwMode="auto">
          <a:xfrm>
            <a:off x="609601" y="0"/>
            <a:ext cx="10972800" cy="68580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1" name="Rectangle 134">
            <a:extLst>
              <a:ext uri="{FF2B5EF4-FFF2-40B4-BE49-F238E27FC236}">
                <a16:creationId xmlns:a16="http://schemas.microsoft.com/office/drawing/2014/main" id="{44704C7D-C747-485A-8686-488AA5278A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0521" y="95828"/>
            <a:ext cx="10861654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lvl="0">
              <a:defRPr/>
            </a:pPr>
            <a:r>
              <a:rPr lang="en-US" sz="2400" b="1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Net Costs to Government per $1 of Initial Expenditure</a:t>
            </a:r>
          </a:p>
          <a:p>
            <a:pPr lvl="0">
              <a:defRPr/>
            </a:pPr>
            <a:r>
              <a:rPr lang="en-US" sz="2400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Category Averages</a:t>
            </a:r>
          </a:p>
        </p:txBody>
      </p:sp>
      <p:sp>
        <p:nvSpPr>
          <p:cNvPr id="209" name="Rectangle">
            <a:extLst>
              <a:ext uri="{FF2B5EF4-FFF2-40B4-BE49-F238E27FC236}">
                <a16:creationId xmlns:a16="http://schemas.microsoft.com/office/drawing/2014/main" id="{38EC3A6D-F243-41C8-AD79-CB74C0D6DF66}"/>
              </a:ext>
            </a:extLst>
          </p:cNvPr>
          <p:cNvSpPr/>
          <p:nvPr/>
        </p:nvSpPr>
        <p:spPr>
          <a:xfrm>
            <a:off x="1781176" y="3479800"/>
            <a:ext cx="9645189" cy="2232819"/>
          </a:xfrm>
          <a:prstGeom prst="rect">
            <a:avLst/>
          </a:prstGeom>
          <a:solidFill>
            <a:srgbClr val="AFC97A">
              <a:alpha val="10000"/>
            </a:srgbClr>
          </a:solidFill>
          <a:ln w="12700">
            <a:miter lim="400000"/>
          </a:ln>
          <a:effectLst>
            <a:outerShdw blurRad="38100" dist="23000" dir="5400000" rotWithShape="0">
              <a:srgbClr val="000000">
                <a:alpha val="35000"/>
              </a:srgbClr>
            </a:outerShdw>
          </a:effectLst>
        </p:spPr>
        <p:txBody>
          <a:bodyPr lIns="45719" rIns="45719" anchor="ctr"/>
          <a:lstStyle/>
          <a:p>
            <a:endParaRPr/>
          </a:p>
        </p:txBody>
      </p:sp>
      <p:sp>
        <p:nvSpPr>
          <p:cNvPr id="210" name="Rectangle">
            <a:extLst>
              <a:ext uri="{FF2B5EF4-FFF2-40B4-BE49-F238E27FC236}">
                <a16:creationId xmlns:a16="http://schemas.microsoft.com/office/drawing/2014/main" id="{C58FDA73-4E16-493E-A425-31E49FD95F14}"/>
              </a:ext>
            </a:extLst>
          </p:cNvPr>
          <p:cNvSpPr/>
          <p:nvPr/>
        </p:nvSpPr>
        <p:spPr>
          <a:xfrm>
            <a:off x="1776875" y="1381124"/>
            <a:ext cx="9645190" cy="1035348"/>
          </a:xfrm>
          <a:prstGeom prst="rect">
            <a:avLst/>
          </a:prstGeom>
          <a:solidFill>
            <a:srgbClr val="CD7371">
              <a:alpha val="10000"/>
            </a:srgbClr>
          </a:solidFill>
          <a:ln w="12700">
            <a:miter lim="400000"/>
          </a:ln>
          <a:effectLst>
            <a:outerShdw blurRad="38100" dist="23000" dir="5400000" rotWithShape="0">
              <a:srgbClr val="000000">
                <a:alpha val="35000"/>
              </a:srgbClr>
            </a:outerShdw>
          </a:effectLst>
        </p:spPr>
        <p:txBody>
          <a:bodyPr lIns="45719" rIns="45719" anchor="ctr"/>
          <a:lstStyle/>
          <a:p>
            <a:endParaRPr/>
          </a:p>
        </p:txBody>
      </p:sp>
      <p:sp>
        <p:nvSpPr>
          <p:cNvPr id="211" name="Rectangle">
            <a:extLst>
              <a:ext uri="{FF2B5EF4-FFF2-40B4-BE49-F238E27FC236}">
                <a16:creationId xmlns:a16="http://schemas.microsoft.com/office/drawing/2014/main" id="{A74412FF-3BFE-4B64-989B-296F5DEB5F48}"/>
              </a:ext>
            </a:extLst>
          </p:cNvPr>
          <p:cNvSpPr/>
          <p:nvPr/>
        </p:nvSpPr>
        <p:spPr>
          <a:xfrm>
            <a:off x="1763079" y="2423616"/>
            <a:ext cx="9645190" cy="1035348"/>
          </a:xfrm>
          <a:prstGeom prst="rect">
            <a:avLst/>
          </a:prstGeom>
          <a:solidFill>
            <a:srgbClr val="FFC000">
              <a:alpha val="10000"/>
            </a:srgbClr>
          </a:solidFill>
          <a:ln w="12700">
            <a:miter lim="400000"/>
          </a:ln>
          <a:effectLst>
            <a:outerShdw blurRad="38100" dist="23000" dir="5400000" rotWithShape="0">
              <a:srgbClr val="000000">
                <a:alpha val="35000"/>
              </a:srgbClr>
            </a:outerShdw>
          </a:effectLst>
        </p:spPr>
        <p:txBody>
          <a:bodyPr lIns="45719" rIns="45719" anchor="ctr"/>
          <a:lstStyle/>
          <a:p>
            <a:endParaRPr dirty="0"/>
          </a:p>
        </p:txBody>
      </p:sp>
      <p:sp>
        <p:nvSpPr>
          <p:cNvPr id="212" name="Line 16">
            <a:extLst>
              <a:ext uri="{FF2B5EF4-FFF2-40B4-BE49-F238E27FC236}">
                <a16:creationId xmlns:a16="http://schemas.microsoft.com/office/drawing/2014/main" id="{896CEC4B-3D37-417B-A183-4C776D233B69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589213" y="3219450"/>
            <a:ext cx="0" cy="1065213"/>
          </a:xfrm>
          <a:prstGeom prst="line">
            <a:avLst/>
          </a:prstGeom>
          <a:noFill/>
          <a:ln w="9525">
            <a:solidFill>
              <a:srgbClr val="90353B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3" name="Line 19">
            <a:extLst>
              <a:ext uri="{FF2B5EF4-FFF2-40B4-BE49-F238E27FC236}">
                <a16:creationId xmlns:a16="http://schemas.microsoft.com/office/drawing/2014/main" id="{9C3F1CA0-7C20-4BB1-9907-3C79C9E6AD3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419851" y="1381125"/>
            <a:ext cx="0" cy="4187826"/>
          </a:xfrm>
          <a:prstGeom prst="line">
            <a:avLst/>
          </a:prstGeom>
          <a:noFill/>
          <a:ln w="9525">
            <a:solidFill>
              <a:srgbClr val="55752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4" name="Line 22">
            <a:extLst>
              <a:ext uri="{FF2B5EF4-FFF2-40B4-BE49-F238E27FC236}">
                <a16:creationId xmlns:a16="http://schemas.microsoft.com/office/drawing/2014/main" id="{BC95727A-54B5-4FB6-86E6-A8894C221D99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240213" y="2500312"/>
            <a:ext cx="0" cy="2497138"/>
          </a:xfrm>
          <a:prstGeom prst="line">
            <a:avLst/>
          </a:prstGeom>
          <a:noFill/>
          <a:ln w="9525">
            <a:solidFill>
              <a:srgbClr val="E37E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5" name="Line 30">
            <a:extLst>
              <a:ext uri="{FF2B5EF4-FFF2-40B4-BE49-F238E27FC236}">
                <a16:creationId xmlns:a16="http://schemas.microsoft.com/office/drawing/2014/main" id="{34929527-1065-43E1-8400-83AEC53273BD}"/>
              </a:ext>
            </a:extLst>
          </p:cNvPr>
          <p:cNvSpPr>
            <a:spLocks noChangeShapeType="1"/>
          </p:cNvSpPr>
          <p:nvPr/>
        </p:nvSpPr>
        <p:spPr bwMode="auto">
          <a:xfrm>
            <a:off x="9474201" y="2409825"/>
            <a:ext cx="87313" cy="0"/>
          </a:xfrm>
          <a:prstGeom prst="line">
            <a:avLst/>
          </a:prstGeom>
          <a:noFill/>
          <a:ln w="9525">
            <a:solidFill>
              <a:srgbClr val="938DD2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6" name="Line 31">
            <a:extLst>
              <a:ext uri="{FF2B5EF4-FFF2-40B4-BE49-F238E27FC236}">
                <a16:creationId xmlns:a16="http://schemas.microsoft.com/office/drawing/2014/main" id="{AF0B3F74-9735-4933-8E6B-6FF2D070B34D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754313" y="3282950"/>
            <a:ext cx="0" cy="2286000"/>
          </a:xfrm>
          <a:prstGeom prst="line">
            <a:avLst/>
          </a:prstGeom>
          <a:noFill/>
          <a:ln w="9525">
            <a:solidFill>
              <a:srgbClr val="CAC27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7" name="Line 37">
            <a:extLst>
              <a:ext uri="{FF2B5EF4-FFF2-40B4-BE49-F238E27FC236}">
                <a16:creationId xmlns:a16="http://schemas.microsoft.com/office/drawing/2014/main" id="{F9ACF217-E7E9-468C-AE9A-98F04CD9A908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500563" y="1631950"/>
            <a:ext cx="0" cy="1933575"/>
          </a:xfrm>
          <a:prstGeom prst="line">
            <a:avLst/>
          </a:prstGeom>
          <a:noFill/>
          <a:ln w="9525">
            <a:solidFill>
              <a:srgbClr val="2D6D6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8" name="Rectangle 148">
            <a:extLst>
              <a:ext uri="{FF2B5EF4-FFF2-40B4-BE49-F238E27FC236}">
                <a16:creationId xmlns:a16="http://schemas.microsoft.com/office/drawing/2014/main" id="{0A2ED4F3-D7AF-429E-80C8-15E39C7BE9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99113" y="2355850"/>
            <a:ext cx="145415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500" b="0" i="0" u="none" strike="noStrike" cap="none" normalizeH="0" baseline="0" dirty="0">
                <a:ln>
                  <a:noFill/>
                </a:ln>
                <a:solidFill>
                  <a:srgbClr val="6E8E84"/>
                </a:solidFill>
                <a:effectLst/>
                <a:latin typeface="Arial" panose="020B0604020202020204" pitchFamily="34" charset="0"/>
              </a:rPr>
              <a:t>Cash Transfers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19" name="Freeform 149">
            <a:extLst>
              <a:ext uri="{FF2B5EF4-FFF2-40B4-BE49-F238E27FC236}">
                <a16:creationId xmlns:a16="http://schemas.microsoft.com/office/drawing/2014/main" id="{C070F2B5-A422-49E5-B2BD-DFB8C3590121}"/>
              </a:ext>
            </a:extLst>
          </p:cNvPr>
          <p:cNvSpPr>
            <a:spLocks/>
          </p:cNvSpPr>
          <p:nvPr/>
        </p:nvSpPr>
        <p:spPr bwMode="auto">
          <a:xfrm>
            <a:off x="2484438" y="3625850"/>
            <a:ext cx="204788" cy="204788"/>
          </a:xfrm>
          <a:custGeom>
            <a:avLst/>
            <a:gdLst>
              <a:gd name="T0" fmla="*/ 66 w 129"/>
              <a:gd name="T1" fmla="*/ 0 h 129"/>
              <a:gd name="T2" fmla="*/ 0 w 129"/>
              <a:gd name="T3" fmla="*/ 66 h 129"/>
              <a:gd name="T4" fmla="*/ 66 w 129"/>
              <a:gd name="T5" fmla="*/ 129 h 129"/>
              <a:gd name="T6" fmla="*/ 129 w 129"/>
              <a:gd name="T7" fmla="*/ 66 h 129"/>
              <a:gd name="T8" fmla="*/ 66 w 129"/>
              <a:gd name="T9" fmla="*/ 0 h 1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29" h="129">
                <a:moveTo>
                  <a:pt x="66" y="0"/>
                </a:moveTo>
                <a:lnTo>
                  <a:pt x="0" y="66"/>
                </a:lnTo>
                <a:lnTo>
                  <a:pt x="66" y="129"/>
                </a:lnTo>
                <a:lnTo>
                  <a:pt x="129" y="66"/>
                </a:lnTo>
                <a:lnTo>
                  <a:pt x="66" y="0"/>
                </a:lnTo>
                <a:close/>
              </a:path>
            </a:pathLst>
          </a:custGeom>
          <a:solidFill>
            <a:srgbClr val="90353B"/>
          </a:solidFill>
          <a:ln w="31750">
            <a:solidFill>
              <a:srgbClr val="90353B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20" name="Rectangle 150">
            <a:extLst>
              <a:ext uri="{FF2B5EF4-FFF2-40B4-BE49-F238E27FC236}">
                <a16:creationId xmlns:a16="http://schemas.microsoft.com/office/drawing/2014/main" id="{25CBED69-EE00-4508-B37D-F51A89B05B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76526" y="3757613"/>
            <a:ext cx="1481138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500" b="0" i="0" u="none" strike="noStrike" cap="none" normalizeH="0" baseline="0" dirty="0">
                <a:ln>
                  <a:noFill/>
                </a:ln>
                <a:solidFill>
                  <a:srgbClr val="90353B"/>
                </a:solidFill>
                <a:effectLst/>
                <a:latin typeface="Arial" panose="020B0604020202020204" pitchFamily="34" charset="0"/>
              </a:rPr>
              <a:t>Child Education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21" name="Freeform 151">
            <a:extLst>
              <a:ext uri="{FF2B5EF4-FFF2-40B4-BE49-F238E27FC236}">
                <a16:creationId xmlns:a16="http://schemas.microsoft.com/office/drawing/2014/main" id="{F61A5E1A-F628-4577-B9FB-48CE02937203}"/>
              </a:ext>
            </a:extLst>
          </p:cNvPr>
          <p:cNvSpPr>
            <a:spLocks/>
          </p:cNvSpPr>
          <p:nvPr/>
        </p:nvSpPr>
        <p:spPr bwMode="auto">
          <a:xfrm>
            <a:off x="6319838" y="2857500"/>
            <a:ext cx="201613" cy="201613"/>
          </a:xfrm>
          <a:custGeom>
            <a:avLst/>
            <a:gdLst>
              <a:gd name="T0" fmla="*/ 63 w 127"/>
              <a:gd name="T1" fmla="*/ 0 h 127"/>
              <a:gd name="T2" fmla="*/ 0 w 127"/>
              <a:gd name="T3" fmla="*/ 63 h 127"/>
              <a:gd name="T4" fmla="*/ 63 w 127"/>
              <a:gd name="T5" fmla="*/ 127 h 127"/>
              <a:gd name="T6" fmla="*/ 127 w 127"/>
              <a:gd name="T7" fmla="*/ 63 h 127"/>
              <a:gd name="T8" fmla="*/ 63 w 127"/>
              <a:gd name="T9" fmla="*/ 0 h 1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27" h="127">
                <a:moveTo>
                  <a:pt x="63" y="0"/>
                </a:moveTo>
                <a:lnTo>
                  <a:pt x="0" y="63"/>
                </a:lnTo>
                <a:lnTo>
                  <a:pt x="63" y="127"/>
                </a:lnTo>
                <a:lnTo>
                  <a:pt x="127" y="63"/>
                </a:lnTo>
                <a:lnTo>
                  <a:pt x="63" y="0"/>
                </a:lnTo>
                <a:close/>
              </a:path>
            </a:pathLst>
          </a:custGeom>
          <a:solidFill>
            <a:srgbClr val="55752F"/>
          </a:solidFill>
          <a:ln w="31750">
            <a:solidFill>
              <a:srgbClr val="55752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22" name="Rectangle 152">
            <a:extLst>
              <a:ext uri="{FF2B5EF4-FFF2-40B4-BE49-F238E27FC236}">
                <a16:creationId xmlns:a16="http://schemas.microsoft.com/office/drawing/2014/main" id="{42C243EC-B02A-4D1E-BB1C-E3A7D289D8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97638" y="2755900"/>
            <a:ext cx="127635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500" b="0" i="0" u="none" strike="noStrike" cap="none" normalizeH="0" baseline="0" dirty="0">
                <a:ln>
                  <a:noFill/>
                </a:ln>
                <a:solidFill>
                  <a:srgbClr val="55752F"/>
                </a:solidFill>
                <a:effectLst/>
                <a:latin typeface="Arial" panose="020B0604020202020204" pitchFamily="34" charset="0"/>
              </a:rPr>
              <a:t>College Adult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23" name="Freeform 153">
            <a:extLst>
              <a:ext uri="{FF2B5EF4-FFF2-40B4-BE49-F238E27FC236}">
                <a16:creationId xmlns:a16="http://schemas.microsoft.com/office/drawing/2014/main" id="{6BD9C9DB-6951-4AC0-810E-0606FFB7DC70}"/>
              </a:ext>
            </a:extLst>
          </p:cNvPr>
          <p:cNvSpPr>
            <a:spLocks/>
          </p:cNvSpPr>
          <p:nvPr/>
        </p:nvSpPr>
        <p:spPr bwMode="auto">
          <a:xfrm>
            <a:off x="4138613" y="3771900"/>
            <a:ext cx="206375" cy="201613"/>
          </a:xfrm>
          <a:custGeom>
            <a:avLst/>
            <a:gdLst>
              <a:gd name="T0" fmla="*/ 64 w 130"/>
              <a:gd name="T1" fmla="*/ 0 h 127"/>
              <a:gd name="T2" fmla="*/ 0 w 130"/>
              <a:gd name="T3" fmla="*/ 63 h 127"/>
              <a:gd name="T4" fmla="*/ 64 w 130"/>
              <a:gd name="T5" fmla="*/ 127 h 127"/>
              <a:gd name="T6" fmla="*/ 130 w 130"/>
              <a:gd name="T7" fmla="*/ 63 h 127"/>
              <a:gd name="T8" fmla="*/ 64 w 130"/>
              <a:gd name="T9" fmla="*/ 0 h 1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30" h="127">
                <a:moveTo>
                  <a:pt x="64" y="0"/>
                </a:moveTo>
                <a:lnTo>
                  <a:pt x="0" y="63"/>
                </a:lnTo>
                <a:lnTo>
                  <a:pt x="64" y="127"/>
                </a:lnTo>
                <a:lnTo>
                  <a:pt x="130" y="63"/>
                </a:lnTo>
                <a:lnTo>
                  <a:pt x="64" y="0"/>
                </a:lnTo>
                <a:close/>
              </a:path>
            </a:pathLst>
          </a:custGeom>
          <a:solidFill>
            <a:srgbClr val="E37E00"/>
          </a:solidFill>
          <a:ln w="31750">
            <a:solidFill>
              <a:srgbClr val="E37E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24" name="Rectangle 154">
            <a:extLst>
              <a:ext uri="{FF2B5EF4-FFF2-40B4-BE49-F238E27FC236}">
                <a16:creationId xmlns:a16="http://schemas.microsoft.com/office/drawing/2014/main" id="{3707E30B-F57C-4A43-934E-A630673F91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44988" y="3771900"/>
            <a:ext cx="1279525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500" b="0" i="0" u="none" strike="noStrike" cap="none" normalizeH="0" baseline="0">
                <a:ln>
                  <a:noFill/>
                </a:ln>
                <a:solidFill>
                  <a:srgbClr val="E37E00"/>
                </a:solidFill>
                <a:effectLst/>
                <a:latin typeface="Arial" panose="020B0604020202020204" pitchFamily="34" charset="0"/>
              </a:rPr>
              <a:t>College Child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25" name="Freeform 155">
            <a:extLst>
              <a:ext uri="{FF2B5EF4-FFF2-40B4-BE49-F238E27FC236}">
                <a16:creationId xmlns:a16="http://schemas.microsoft.com/office/drawing/2014/main" id="{5828C270-0070-4302-A493-229120F86750}"/>
              </a:ext>
            </a:extLst>
          </p:cNvPr>
          <p:cNvSpPr>
            <a:spLocks/>
          </p:cNvSpPr>
          <p:nvPr/>
        </p:nvSpPr>
        <p:spPr bwMode="auto">
          <a:xfrm>
            <a:off x="7604126" y="2135187"/>
            <a:ext cx="206375" cy="206375"/>
          </a:xfrm>
          <a:custGeom>
            <a:avLst/>
            <a:gdLst>
              <a:gd name="T0" fmla="*/ 67 w 130"/>
              <a:gd name="T1" fmla="*/ 0 h 130"/>
              <a:gd name="T2" fmla="*/ 0 w 130"/>
              <a:gd name="T3" fmla="*/ 66 h 130"/>
              <a:gd name="T4" fmla="*/ 67 w 130"/>
              <a:gd name="T5" fmla="*/ 130 h 130"/>
              <a:gd name="T6" fmla="*/ 130 w 130"/>
              <a:gd name="T7" fmla="*/ 66 h 130"/>
              <a:gd name="T8" fmla="*/ 67 w 130"/>
              <a:gd name="T9" fmla="*/ 0 h 1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30" h="130">
                <a:moveTo>
                  <a:pt x="67" y="0"/>
                </a:moveTo>
                <a:lnTo>
                  <a:pt x="0" y="66"/>
                </a:lnTo>
                <a:lnTo>
                  <a:pt x="67" y="130"/>
                </a:lnTo>
                <a:lnTo>
                  <a:pt x="130" y="66"/>
                </a:lnTo>
                <a:lnTo>
                  <a:pt x="67" y="0"/>
                </a:lnTo>
                <a:close/>
              </a:path>
            </a:pathLst>
          </a:custGeom>
          <a:solidFill>
            <a:srgbClr val="C10534"/>
          </a:solidFill>
          <a:ln w="31750">
            <a:solidFill>
              <a:srgbClr val="C10534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26" name="Rectangle 156">
            <a:extLst>
              <a:ext uri="{FF2B5EF4-FFF2-40B4-BE49-F238E27FC236}">
                <a16:creationId xmlns:a16="http://schemas.microsoft.com/office/drawing/2014/main" id="{1DE32710-C86E-43C9-94D6-6641987B810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10501" y="2139950"/>
            <a:ext cx="1266825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500" b="0" i="0" u="none" strike="noStrike" cap="none" normalizeH="0" baseline="0">
                <a:ln>
                  <a:noFill/>
                </a:ln>
                <a:solidFill>
                  <a:srgbClr val="C10534"/>
                </a:solidFill>
                <a:effectLst/>
                <a:latin typeface="Arial" panose="020B0604020202020204" pitchFamily="34" charset="0"/>
              </a:rPr>
              <a:t>Disability Ins.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27" name="Freeform 157">
            <a:extLst>
              <a:ext uri="{FF2B5EF4-FFF2-40B4-BE49-F238E27FC236}">
                <a16:creationId xmlns:a16="http://schemas.microsoft.com/office/drawing/2014/main" id="{4103CC50-BD19-4C62-A446-77FF30C8E5D0}"/>
              </a:ext>
            </a:extLst>
          </p:cNvPr>
          <p:cNvSpPr>
            <a:spLocks/>
          </p:cNvSpPr>
          <p:nvPr/>
        </p:nvSpPr>
        <p:spPr bwMode="auto">
          <a:xfrm>
            <a:off x="9415463" y="1622425"/>
            <a:ext cx="201613" cy="201613"/>
          </a:xfrm>
          <a:custGeom>
            <a:avLst/>
            <a:gdLst>
              <a:gd name="T0" fmla="*/ 63 w 127"/>
              <a:gd name="T1" fmla="*/ 0 h 127"/>
              <a:gd name="T2" fmla="*/ 0 w 127"/>
              <a:gd name="T3" fmla="*/ 64 h 127"/>
              <a:gd name="T4" fmla="*/ 63 w 127"/>
              <a:gd name="T5" fmla="*/ 127 h 127"/>
              <a:gd name="T6" fmla="*/ 127 w 127"/>
              <a:gd name="T7" fmla="*/ 64 h 127"/>
              <a:gd name="T8" fmla="*/ 63 w 127"/>
              <a:gd name="T9" fmla="*/ 0 h 1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27" h="127">
                <a:moveTo>
                  <a:pt x="63" y="0"/>
                </a:moveTo>
                <a:lnTo>
                  <a:pt x="0" y="64"/>
                </a:lnTo>
                <a:lnTo>
                  <a:pt x="63" y="127"/>
                </a:lnTo>
                <a:lnTo>
                  <a:pt x="127" y="64"/>
                </a:lnTo>
                <a:lnTo>
                  <a:pt x="63" y="0"/>
                </a:lnTo>
                <a:close/>
              </a:path>
            </a:pathLst>
          </a:custGeom>
          <a:solidFill>
            <a:srgbClr val="938DD2"/>
          </a:solidFill>
          <a:ln w="31750">
            <a:solidFill>
              <a:srgbClr val="938DD2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28" name="Rectangle 158">
            <a:extLst>
              <a:ext uri="{FF2B5EF4-FFF2-40B4-BE49-F238E27FC236}">
                <a16:creationId xmlns:a16="http://schemas.microsoft.com/office/drawing/2014/main" id="{A6C3E529-827D-48D1-92A9-9AE17D354F02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20251" y="1622425"/>
            <a:ext cx="1169988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500" b="0" i="0" u="none" strike="noStrike" cap="none" normalizeH="0" baseline="0" dirty="0">
                <a:ln>
                  <a:noFill/>
                </a:ln>
                <a:solidFill>
                  <a:srgbClr val="938DD2"/>
                </a:solidFill>
                <a:effectLst/>
                <a:latin typeface="Arial" panose="020B0604020202020204" pitchFamily="34" charset="0"/>
              </a:rPr>
              <a:t>Health Adult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29" name="Rectangle 160">
            <a:extLst>
              <a:ext uri="{FF2B5EF4-FFF2-40B4-BE49-F238E27FC236}">
                <a16:creationId xmlns:a16="http://schemas.microsoft.com/office/drawing/2014/main" id="{DE44EF83-2832-4A65-B4B2-7BB62AF0D3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54326" y="4192588"/>
            <a:ext cx="117475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500" b="0" i="0" u="none" strike="noStrike" cap="none" normalizeH="0" baseline="0">
                <a:ln>
                  <a:noFill/>
                </a:ln>
                <a:solidFill>
                  <a:srgbClr val="CAC27E"/>
                </a:solidFill>
                <a:effectLst/>
                <a:latin typeface="Arial" panose="020B0604020202020204" pitchFamily="34" charset="0"/>
              </a:rPr>
              <a:t>Health Child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30" name="Rectangle 162">
            <a:extLst>
              <a:ext uri="{FF2B5EF4-FFF2-40B4-BE49-F238E27FC236}">
                <a16:creationId xmlns:a16="http://schemas.microsoft.com/office/drawing/2014/main" id="{17C110F7-888A-4E61-A6F3-3ADF2E9A86A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46513" y="1966912"/>
            <a:ext cx="1719263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500" b="0" i="0" u="none" strike="noStrike" cap="none" normalizeH="0" baseline="0" dirty="0">
                <a:ln>
                  <a:noFill/>
                </a:ln>
                <a:solidFill>
                  <a:srgbClr val="7B92A8"/>
                </a:solidFill>
                <a:effectLst/>
                <a:latin typeface="Arial" panose="020B0604020202020204" pitchFamily="34" charset="0"/>
              </a:rPr>
              <a:t>Housing Vouchers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31" name="Rectangle 164">
            <a:extLst>
              <a:ext uri="{FF2B5EF4-FFF2-40B4-BE49-F238E27FC236}">
                <a16:creationId xmlns:a16="http://schemas.microsoft.com/office/drawing/2014/main" id="{436CEA22-9F77-432E-A8BE-9E85DE260A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03601" y="2662237"/>
            <a:ext cx="1189038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500" b="0" i="0" u="none" strike="noStrike" cap="none" normalizeH="0" baseline="0" dirty="0">
                <a:ln>
                  <a:noFill/>
                </a:ln>
                <a:solidFill>
                  <a:srgbClr val="2D6D66"/>
                </a:solidFill>
                <a:effectLst/>
                <a:latin typeface="Arial" panose="020B0604020202020204" pitchFamily="34" charset="0"/>
              </a:rPr>
              <a:t>Job Training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32" name="Freeform 165">
            <a:extLst>
              <a:ext uri="{FF2B5EF4-FFF2-40B4-BE49-F238E27FC236}">
                <a16:creationId xmlns:a16="http://schemas.microsoft.com/office/drawing/2014/main" id="{09DAD4BD-9149-4D18-A27A-6BDB3198C44A}"/>
              </a:ext>
            </a:extLst>
          </p:cNvPr>
          <p:cNvSpPr>
            <a:spLocks/>
          </p:cNvSpPr>
          <p:nvPr/>
        </p:nvSpPr>
        <p:spPr bwMode="auto">
          <a:xfrm>
            <a:off x="5738813" y="1581150"/>
            <a:ext cx="206375" cy="201613"/>
          </a:xfrm>
          <a:custGeom>
            <a:avLst/>
            <a:gdLst>
              <a:gd name="T0" fmla="*/ 64 w 130"/>
              <a:gd name="T1" fmla="*/ 0 h 127"/>
              <a:gd name="T2" fmla="*/ 0 w 130"/>
              <a:gd name="T3" fmla="*/ 64 h 127"/>
              <a:gd name="T4" fmla="*/ 64 w 130"/>
              <a:gd name="T5" fmla="*/ 127 h 127"/>
              <a:gd name="T6" fmla="*/ 130 w 130"/>
              <a:gd name="T7" fmla="*/ 64 h 127"/>
              <a:gd name="T8" fmla="*/ 64 w 130"/>
              <a:gd name="T9" fmla="*/ 0 h 1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30" h="127">
                <a:moveTo>
                  <a:pt x="64" y="0"/>
                </a:moveTo>
                <a:lnTo>
                  <a:pt x="0" y="64"/>
                </a:lnTo>
                <a:lnTo>
                  <a:pt x="64" y="127"/>
                </a:lnTo>
                <a:lnTo>
                  <a:pt x="130" y="64"/>
                </a:lnTo>
                <a:lnTo>
                  <a:pt x="64" y="0"/>
                </a:lnTo>
                <a:close/>
              </a:path>
            </a:pathLst>
          </a:custGeom>
          <a:solidFill>
            <a:srgbClr val="1A476F"/>
          </a:solidFill>
          <a:ln w="31750">
            <a:solidFill>
              <a:srgbClr val="1A476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3" name="Rectangle 166">
            <a:extLst>
              <a:ext uri="{FF2B5EF4-FFF2-40B4-BE49-F238E27FC236}">
                <a16:creationId xmlns:a16="http://schemas.microsoft.com/office/drawing/2014/main" id="{F3D8FD5C-514E-408C-915E-47EE060955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9988" y="1555750"/>
            <a:ext cx="83185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500" b="0" i="0" u="none" strike="noStrike" cap="none" normalizeH="0" baseline="0" dirty="0">
                <a:ln>
                  <a:noFill/>
                </a:ln>
                <a:solidFill>
                  <a:srgbClr val="1A476F"/>
                </a:solidFill>
                <a:effectLst/>
                <a:latin typeface="Arial" panose="020B0604020202020204" pitchFamily="34" charset="0"/>
              </a:rPr>
              <a:t>Nutrition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34" name="Rectangle 168">
            <a:extLst>
              <a:ext uri="{FF2B5EF4-FFF2-40B4-BE49-F238E27FC236}">
                <a16:creationId xmlns:a16="http://schemas.microsoft.com/office/drawing/2014/main" id="{90DBA861-6B44-4716-82F2-99FEBF4284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54526" y="1801812"/>
            <a:ext cx="1439863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500" b="0" i="0" u="none" strike="noStrike" cap="none" normalizeH="0" baseline="0" dirty="0">
                <a:ln>
                  <a:noFill/>
                </a:ln>
                <a:solidFill>
                  <a:srgbClr val="FFD200"/>
                </a:solidFill>
                <a:effectLst/>
                <a:latin typeface="Arial" panose="020B0604020202020204" pitchFamily="34" charset="0"/>
              </a:rPr>
              <a:t>Supp. Sec. Inc.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35" name="Freeform 169">
            <a:extLst>
              <a:ext uri="{FF2B5EF4-FFF2-40B4-BE49-F238E27FC236}">
                <a16:creationId xmlns:a16="http://schemas.microsoft.com/office/drawing/2014/main" id="{F88CB1EE-703A-4FFF-804A-016CBAA661F7}"/>
              </a:ext>
            </a:extLst>
          </p:cNvPr>
          <p:cNvSpPr>
            <a:spLocks/>
          </p:cNvSpPr>
          <p:nvPr/>
        </p:nvSpPr>
        <p:spPr bwMode="auto">
          <a:xfrm>
            <a:off x="7550151" y="3027362"/>
            <a:ext cx="204788" cy="200025"/>
          </a:xfrm>
          <a:custGeom>
            <a:avLst/>
            <a:gdLst>
              <a:gd name="T0" fmla="*/ 63 w 129"/>
              <a:gd name="T1" fmla="*/ 0 h 126"/>
              <a:gd name="T2" fmla="*/ 0 w 129"/>
              <a:gd name="T3" fmla="*/ 63 h 126"/>
              <a:gd name="T4" fmla="*/ 63 w 129"/>
              <a:gd name="T5" fmla="*/ 126 h 126"/>
              <a:gd name="T6" fmla="*/ 129 w 129"/>
              <a:gd name="T7" fmla="*/ 63 h 126"/>
              <a:gd name="T8" fmla="*/ 63 w 129"/>
              <a:gd name="T9" fmla="*/ 0 h 1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29" h="126">
                <a:moveTo>
                  <a:pt x="63" y="0"/>
                </a:moveTo>
                <a:lnTo>
                  <a:pt x="0" y="63"/>
                </a:lnTo>
                <a:lnTo>
                  <a:pt x="63" y="126"/>
                </a:lnTo>
                <a:lnTo>
                  <a:pt x="129" y="63"/>
                </a:lnTo>
                <a:lnTo>
                  <a:pt x="63" y="0"/>
                </a:lnTo>
                <a:close/>
              </a:path>
            </a:pathLst>
          </a:custGeom>
          <a:solidFill>
            <a:srgbClr val="BFA19C"/>
          </a:solidFill>
          <a:ln w="31750">
            <a:solidFill>
              <a:srgbClr val="BFA19C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6" name="Rectangle 170">
            <a:extLst>
              <a:ext uri="{FF2B5EF4-FFF2-40B4-BE49-F238E27FC236}">
                <a16:creationId xmlns:a16="http://schemas.microsoft.com/office/drawing/2014/main" id="{3D5110D2-CABC-4500-9C0B-4D6B467C31D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54938" y="3030537"/>
            <a:ext cx="1023938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500" b="0" i="0" u="none" strike="noStrike" cap="none" normalizeH="0" baseline="0">
                <a:ln>
                  <a:noFill/>
                </a:ln>
                <a:solidFill>
                  <a:srgbClr val="BFA19C"/>
                </a:solidFill>
                <a:effectLst/>
                <a:latin typeface="Arial" panose="020B0604020202020204" pitchFamily="34" charset="0"/>
              </a:rPr>
              <a:t>Top Taxes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38" name="Rectangle 172">
            <a:extLst>
              <a:ext uri="{FF2B5EF4-FFF2-40B4-BE49-F238E27FC236}">
                <a16:creationId xmlns:a16="http://schemas.microsoft.com/office/drawing/2014/main" id="{AE821CAB-8276-4908-AB19-0F2FA333B5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05576" y="1360487"/>
            <a:ext cx="1169988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500" b="0" i="0" u="none" strike="noStrike" cap="none" normalizeH="0" baseline="0" dirty="0" err="1">
                <a:ln>
                  <a:noFill/>
                </a:ln>
                <a:solidFill>
                  <a:srgbClr val="9C8847"/>
                </a:solidFill>
                <a:effectLst/>
                <a:latin typeface="Arial" panose="020B0604020202020204" pitchFamily="34" charset="0"/>
              </a:rPr>
              <a:t>Unemp</a:t>
            </a:r>
            <a:r>
              <a:rPr kumimoji="0" lang="en-US" altLang="en-US" sz="1500" b="0" i="0" u="none" strike="noStrike" cap="none" normalizeH="0" baseline="0" dirty="0">
                <a:ln>
                  <a:noFill/>
                </a:ln>
                <a:solidFill>
                  <a:srgbClr val="9C8847"/>
                </a:solidFill>
                <a:effectLst/>
                <a:latin typeface="Arial" panose="020B0604020202020204" pitchFamily="34" charset="0"/>
              </a:rPr>
              <a:t>. Ins.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39" name="Line 17">
            <a:extLst>
              <a:ext uri="{FF2B5EF4-FFF2-40B4-BE49-F238E27FC236}">
                <a16:creationId xmlns:a16="http://schemas.microsoft.com/office/drawing/2014/main" id="{4B0E6D94-1861-4F52-8F3B-F8DA05B85BC1}"/>
              </a:ext>
            </a:extLst>
          </p:cNvPr>
          <p:cNvSpPr>
            <a:spLocks noChangeShapeType="1"/>
          </p:cNvSpPr>
          <p:nvPr/>
        </p:nvSpPr>
        <p:spPr bwMode="auto">
          <a:xfrm>
            <a:off x="2543176" y="3219450"/>
            <a:ext cx="87313" cy="0"/>
          </a:xfrm>
          <a:prstGeom prst="line">
            <a:avLst/>
          </a:prstGeom>
          <a:noFill/>
          <a:ln w="9525">
            <a:solidFill>
              <a:srgbClr val="90353B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0" name="Line 18">
            <a:extLst>
              <a:ext uri="{FF2B5EF4-FFF2-40B4-BE49-F238E27FC236}">
                <a16:creationId xmlns:a16="http://schemas.microsoft.com/office/drawing/2014/main" id="{199925C1-F0D3-468B-9B50-63F7DFF9B28D}"/>
              </a:ext>
            </a:extLst>
          </p:cNvPr>
          <p:cNvSpPr>
            <a:spLocks noChangeShapeType="1"/>
          </p:cNvSpPr>
          <p:nvPr/>
        </p:nvSpPr>
        <p:spPr bwMode="auto">
          <a:xfrm>
            <a:off x="2543176" y="4284663"/>
            <a:ext cx="87313" cy="0"/>
          </a:xfrm>
          <a:prstGeom prst="line">
            <a:avLst/>
          </a:prstGeom>
          <a:noFill/>
          <a:ln w="9525">
            <a:solidFill>
              <a:srgbClr val="90353B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1" name="Line 21">
            <a:extLst>
              <a:ext uri="{FF2B5EF4-FFF2-40B4-BE49-F238E27FC236}">
                <a16:creationId xmlns:a16="http://schemas.microsoft.com/office/drawing/2014/main" id="{AF006CFA-0648-4BEF-BD53-F255E1A7BEFC}"/>
              </a:ext>
            </a:extLst>
          </p:cNvPr>
          <p:cNvSpPr>
            <a:spLocks noChangeShapeType="1"/>
          </p:cNvSpPr>
          <p:nvPr/>
        </p:nvSpPr>
        <p:spPr bwMode="auto">
          <a:xfrm>
            <a:off x="6380163" y="5568950"/>
            <a:ext cx="80963" cy="0"/>
          </a:xfrm>
          <a:prstGeom prst="line">
            <a:avLst/>
          </a:prstGeom>
          <a:noFill/>
          <a:ln w="9525">
            <a:solidFill>
              <a:srgbClr val="55752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2" name="Line 24">
            <a:extLst>
              <a:ext uri="{FF2B5EF4-FFF2-40B4-BE49-F238E27FC236}">
                <a16:creationId xmlns:a16="http://schemas.microsoft.com/office/drawing/2014/main" id="{32F3C7F8-5963-4EA6-87A6-648B6E17DAF9}"/>
              </a:ext>
            </a:extLst>
          </p:cNvPr>
          <p:cNvSpPr>
            <a:spLocks noChangeShapeType="1"/>
          </p:cNvSpPr>
          <p:nvPr/>
        </p:nvSpPr>
        <p:spPr bwMode="auto">
          <a:xfrm>
            <a:off x="4198938" y="4997450"/>
            <a:ext cx="87313" cy="0"/>
          </a:xfrm>
          <a:prstGeom prst="line">
            <a:avLst/>
          </a:prstGeom>
          <a:noFill/>
          <a:ln w="9525">
            <a:solidFill>
              <a:srgbClr val="E37E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3" name="Line 26">
            <a:extLst>
              <a:ext uri="{FF2B5EF4-FFF2-40B4-BE49-F238E27FC236}">
                <a16:creationId xmlns:a16="http://schemas.microsoft.com/office/drawing/2014/main" id="{84E05034-024D-4188-AF91-C754CC242972}"/>
              </a:ext>
            </a:extLst>
          </p:cNvPr>
          <p:cNvSpPr>
            <a:spLocks noChangeShapeType="1"/>
          </p:cNvSpPr>
          <p:nvPr/>
        </p:nvSpPr>
        <p:spPr bwMode="auto">
          <a:xfrm>
            <a:off x="7664451" y="2193925"/>
            <a:ext cx="87313" cy="0"/>
          </a:xfrm>
          <a:prstGeom prst="line">
            <a:avLst/>
          </a:prstGeom>
          <a:noFill/>
          <a:ln w="9525">
            <a:solidFill>
              <a:srgbClr val="C1053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4" name="Line 27">
            <a:extLst>
              <a:ext uri="{FF2B5EF4-FFF2-40B4-BE49-F238E27FC236}">
                <a16:creationId xmlns:a16="http://schemas.microsoft.com/office/drawing/2014/main" id="{CD17E300-7C5D-4B79-8AB6-1512A78174D9}"/>
              </a:ext>
            </a:extLst>
          </p:cNvPr>
          <p:cNvSpPr>
            <a:spLocks noChangeShapeType="1"/>
          </p:cNvSpPr>
          <p:nvPr/>
        </p:nvSpPr>
        <p:spPr bwMode="auto">
          <a:xfrm>
            <a:off x="7664451" y="2286000"/>
            <a:ext cx="87313" cy="0"/>
          </a:xfrm>
          <a:prstGeom prst="line">
            <a:avLst/>
          </a:prstGeom>
          <a:noFill/>
          <a:ln w="9525">
            <a:solidFill>
              <a:srgbClr val="C1053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5" name="Line 28">
            <a:extLst>
              <a:ext uri="{FF2B5EF4-FFF2-40B4-BE49-F238E27FC236}">
                <a16:creationId xmlns:a16="http://schemas.microsoft.com/office/drawing/2014/main" id="{30224BF1-3684-449C-87C2-EDA805294EDA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9515476" y="1381125"/>
            <a:ext cx="0" cy="1028700"/>
          </a:xfrm>
          <a:prstGeom prst="line">
            <a:avLst/>
          </a:prstGeom>
          <a:noFill/>
          <a:ln w="9525">
            <a:solidFill>
              <a:srgbClr val="938DD2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6" name="Line 32">
            <a:extLst>
              <a:ext uri="{FF2B5EF4-FFF2-40B4-BE49-F238E27FC236}">
                <a16:creationId xmlns:a16="http://schemas.microsoft.com/office/drawing/2014/main" id="{76FD25AD-DC3F-4EDF-B95D-9222ECFEC2CB}"/>
              </a:ext>
            </a:extLst>
          </p:cNvPr>
          <p:cNvSpPr>
            <a:spLocks noChangeShapeType="1"/>
          </p:cNvSpPr>
          <p:nvPr/>
        </p:nvSpPr>
        <p:spPr bwMode="auto">
          <a:xfrm>
            <a:off x="2713038" y="3282950"/>
            <a:ext cx="82550" cy="0"/>
          </a:xfrm>
          <a:prstGeom prst="line">
            <a:avLst/>
          </a:prstGeom>
          <a:noFill/>
          <a:ln w="9525">
            <a:solidFill>
              <a:srgbClr val="CAC27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7" name="Line 33">
            <a:extLst>
              <a:ext uri="{FF2B5EF4-FFF2-40B4-BE49-F238E27FC236}">
                <a16:creationId xmlns:a16="http://schemas.microsoft.com/office/drawing/2014/main" id="{91236817-4532-4BB9-B52D-CFCAFF4A013B}"/>
              </a:ext>
            </a:extLst>
          </p:cNvPr>
          <p:cNvSpPr>
            <a:spLocks noChangeShapeType="1"/>
          </p:cNvSpPr>
          <p:nvPr/>
        </p:nvSpPr>
        <p:spPr bwMode="auto">
          <a:xfrm>
            <a:off x="2713038" y="5568950"/>
            <a:ext cx="82550" cy="0"/>
          </a:xfrm>
          <a:prstGeom prst="line">
            <a:avLst/>
          </a:prstGeom>
          <a:noFill/>
          <a:ln w="9525">
            <a:solidFill>
              <a:srgbClr val="CAC27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8" name="Line 38">
            <a:extLst>
              <a:ext uri="{FF2B5EF4-FFF2-40B4-BE49-F238E27FC236}">
                <a16:creationId xmlns:a16="http://schemas.microsoft.com/office/drawing/2014/main" id="{DF5D2F3F-3FE6-426A-9C6F-92504C2D69B9}"/>
              </a:ext>
            </a:extLst>
          </p:cNvPr>
          <p:cNvSpPr>
            <a:spLocks noChangeShapeType="1"/>
          </p:cNvSpPr>
          <p:nvPr/>
        </p:nvSpPr>
        <p:spPr bwMode="auto">
          <a:xfrm>
            <a:off x="4454526" y="1631950"/>
            <a:ext cx="87313" cy="0"/>
          </a:xfrm>
          <a:prstGeom prst="line">
            <a:avLst/>
          </a:prstGeom>
          <a:noFill/>
          <a:ln w="9525">
            <a:solidFill>
              <a:srgbClr val="2D6D6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9" name="Line 39">
            <a:extLst>
              <a:ext uri="{FF2B5EF4-FFF2-40B4-BE49-F238E27FC236}">
                <a16:creationId xmlns:a16="http://schemas.microsoft.com/office/drawing/2014/main" id="{5630DB4F-7BB6-46A2-8989-BC1610282195}"/>
              </a:ext>
            </a:extLst>
          </p:cNvPr>
          <p:cNvSpPr>
            <a:spLocks noChangeShapeType="1"/>
          </p:cNvSpPr>
          <p:nvPr/>
        </p:nvSpPr>
        <p:spPr bwMode="auto">
          <a:xfrm>
            <a:off x="4454526" y="3565525"/>
            <a:ext cx="87313" cy="0"/>
          </a:xfrm>
          <a:prstGeom prst="line">
            <a:avLst/>
          </a:prstGeom>
          <a:noFill/>
          <a:ln w="9525">
            <a:solidFill>
              <a:srgbClr val="2D6D6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0" name="Line 40">
            <a:extLst>
              <a:ext uri="{FF2B5EF4-FFF2-40B4-BE49-F238E27FC236}">
                <a16:creationId xmlns:a16="http://schemas.microsoft.com/office/drawing/2014/main" id="{39E21F82-F6C2-45BB-9CE1-000272E84660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840413" y="1381125"/>
            <a:ext cx="0" cy="1819275"/>
          </a:xfrm>
          <a:prstGeom prst="line">
            <a:avLst/>
          </a:prstGeom>
          <a:noFill/>
          <a:ln w="9525">
            <a:solidFill>
              <a:srgbClr val="1A476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1" name="Line 46">
            <a:extLst>
              <a:ext uri="{FF2B5EF4-FFF2-40B4-BE49-F238E27FC236}">
                <a16:creationId xmlns:a16="http://schemas.microsoft.com/office/drawing/2014/main" id="{1A444738-FE74-4F2A-B80E-9A7D7B940539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650163" y="2692400"/>
            <a:ext cx="0" cy="869950"/>
          </a:xfrm>
          <a:prstGeom prst="line">
            <a:avLst/>
          </a:prstGeom>
          <a:noFill/>
          <a:ln w="9525">
            <a:solidFill>
              <a:srgbClr val="BFA19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2" name="Line 48">
            <a:extLst>
              <a:ext uri="{FF2B5EF4-FFF2-40B4-BE49-F238E27FC236}">
                <a16:creationId xmlns:a16="http://schemas.microsoft.com/office/drawing/2014/main" id="{3DFA2319-FD3B-4292-B924-21B8E4B164B7}"/>
              </a:ext>
            </a:extLst>
          </p:cNvPr>
          <p:cNvSpPr>
            <a:spLocks noChangeShapeType="1"/>
          </p:cNvSpPr>
          <p:nvPr/>
        </p:nvSpPr>
        <p:spPr bwMode="auto">
          <a:xfrm>
            <a:off x="7608888" y="3562350"/>
            <a:ext cx="87313" cy="0"/>
          </a:xfrm>
          <a:prstGeom prst="line">
            <a:avLst/>
          </a:prstGeom>
          <a:noFill/>
          <a:ln w="9525">
            <a:solidFill>
              <a:srgbClr val="BFA19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3" name="Line 49">
            <a:extLst>
              <a:ext uri="{FF2B5EF4-FFF2-40B4-BE49-F238E27FC236}">
                <a16:creationId xmlns:a16="http://schemas.microsoft.com/office/drawing/2014/main" id="{BE0D000B-E2F7-4FED-8C30-18F2187ACF25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380163" y="1381125"/>
            <a:ext cx="0" cy="392113"/>
          </a:xfrm>
          <a:prstGeom prst="line">
            <a:avLst/>
          </a:prstGeom>
          <a:noFill/>
          <a:ln w="9525">
            <a:solidFill>
              <a:srgbClr val="9C8847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4" name="Line 51">
            <a:extLst>
              <a:ext uri="{FF2B5EF4-FFF2-40B4-BE49-F238E27FC236}">
                <a16:creationId xmlns:a16="http://schemas.microsoft.com/office/drawing/2014/main" id="{8B9064DC-4FD9-4AF1-9EF0-E0647B5F2359}"/>
              </a:ext>
            </a:extLst>
          </p:cNvPr>
          <p:cNvSpPr>
            <a:spLocks noChangeShapeType="1"/>
          </p:cNvSpPr>
          <p:nvPr/>
        </p:nvSpPr>
        <p:spPr bwMode="auto">
          <a:xfrm>
            <a:off x="6338888" y="1773237"/>
            <a:ext cx="80963" cy="0"/>
          </a:xfrm>
          <a:prstGeom prst="line">
            <a:avLst/>
          </a:prstGeom>
          <a:noFill/>
          <a:ln w="9525">
            <a:solidFill>
              <a:srgbClr val="9C8847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5" name="Freeform 147">
            <a:extLst>
              <a:ext uri="{FF2B5EF4-FFF2-40B4-BE49-F238E27FC236}">
                <a16:creationId xmlns:a16="http://schemas.microsoft.com/office/drawing/2014/main" id="{F13ED003-D2A1-4C91-B39D-CE074F3FD630}"/>
              </a:ext>
            </a:extLst>
          </p:cNvPr>
          <p:cNvSpPr>
            <a:spLocks/>
          </p:cNvSpPr>
          <p:nvPr/>
        </p:nvSpPr>
        <p:spPr bwMode="auto">
          <a:xfrm>
            <a:off x="5446713" y="2198687"/>
            <a:ext cx="206375" cy="206375"/>
          </a:xfrm>
          <a:custGeom>
            <a:avLst/>
            <a:gdLst>
              <a:gd name="T0" fmla="*/ 66 w 130"/>
              <a:gd name="T1" fmla="*/ 0 h 130"/>
              <a:gd name="T2" fmla="*/ 0 w 130"/>
              <a:gd name="T3" fmla="*/ 67 h 130"/>
              <a:gd name="T4" fmla="*/ 66 w 130"/>
              <a:gd name="T5" fmla="*/ 130 h 130"/>
              <a:gd name="T6" fmla="*/ 130 w 130"/>
              <a:gd name="T7" fmla="*/ 67 h 130"/>
              <a:gd name="T8" fmla="*/ 66 w 130"/>
              <a:gd name="T9" fmla="*/ 0 h 1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30" h="130">
                <a:moveTo>
                  <a:pt x="66" y="0"/>
                </a:moveTo>
                <a:lnTo>
                  <a:pt x="0" y="67"/>
                </a:lnTo>
                <a:lnTo>
                  <a:pt x="66" y="130"/>
                </a:lnTo>
                <a:lnTo>
                  <a:pt x="130" y="67"/>
                </a:lnTo>
                <a:lnTo>
                  <a:pt x="66" y="0"/>
                </a:lnTo>
                <a:close/>
              </a:path>
            </a:pathLst>
          </a:custGeom>
          <a:solidFill>
            <a:srgbClr val="6E8E84"/>
          </a:solidFill>
          <a:ln w="31750">
            <a:solidFill>
              <a:srgbClr val="6E8E84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6" name="Freeform 159">
            <a:extLst>
              <a:ext uri="{FF2B5EF4-FFF2-40B4-BE49-F238E27FC236}">
                <a16:creationId xmlns:a16="http://schemas.microsoft.com/office/drawing/2014/main" id="{6B1C5914-C3E0-45AB-80B7-2AD5ABEC098D}"/>
              </a:ext>
            </a:extLst>
          </p:cNvPr>
          <p:cNvSpPr>
            <a:spLocks/>
          </p:cNvSpPr>
          <p:nvPr/>
        </p:nvSpPr>
        <p:spPr bwMode="auto">
          <a:xfrm>
            <a:off x="2652713" y="4192588"/>
            <a:ext cx="201613" cy="201613"/>
          </a:xfrm>
          <a:custGeom>
            <a:avLst/>
            <a:gdLst>
              <a:gd name="T0" fmla="*/ 64 w 127"/>
              <a:gd name="T1" fmla="*/ 0 h 127"/>
              <a:gd name="T2" fmla="*/ 0 w 127"/>
              <a:gd name="T3" fmla="*/ 63 h 127"/>
              <a:gd name="T4" fmla="*/ 64 w 127"/>
              <a:gd name="T5" fmla="*/ 127 h 127"/>
              <a:gd name="T6" fmla="*/ 127 w 127"/>
              <a:gd name="T7" fmla="*/ 63 h 127"/>
              <a:gd name="T8" fmla="*/ 64 w 127"/>
              <a:gd name="T9" fmla="*/ 0 h 1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27" h="127">
                <a:moveTo>
                  <a:pt x="64" y="0"/>
                </a:moveTo>
                <a:lnTo>
                  <a:pt x="0" y="63"/>
                </a:lnTo>
                <a:lnTo>
                  <a:pt x="64" y="127"/>
                </a:lnTo>
                <a:lnTo>
                  <a:pt x="127" y="63"/>
                </a:lnTo>
                <a:lnTo>
                  <a:pt x="64" y="0"/>
                </a:lnTo>
                <a:close/>
              </a:path>
            </a:pathLst>
          </a:custGeom>
          <a:solidFill>
            <a:srgbClr val="CAC27E"/>
          </a:solidFill>
          <a:ln w="31750">
            <a:solidFill>
              <a:srgbClr val="CAC27E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7" name="Freeform 161">
            <a:extLst>
              <a:ext uri="{FF2B5EF4-FFF2-40B4-BE49-F238E27FC236}">
                <a16:creationId xmlns:a16="http://schemas.microsoft.com/office/drawing/2014/main" id="{E968E0FC-6F62-4AA2-89DF-2BF08F0EB48C}"/>
              </a:ext>
            </a:extLst>
          </p:cNvPr>
          <p:cNvSpPr>
            <a:spLocks/>
          </p:cNvSpPr>
          <p:nvPr/>
        </p:nvSpPr>
        <p:spPr bwMode="auto">
          <a:xfrm>
            <a:off x="5400676" y="2139950"/>
            <a:ext cx="201613" cy="201613"/>
          </a:xfrm>
          <a:custGeom>
            <a:avLst/>
            <a:gdLst>
              <a:gd name="T0" fmla="*/ 64 w 127"/>
              <a:gd name="T1" fmla="*/ 0 h 127"/>
              <a:gd name="T2" fmla="*/ 0 w 127"/>
              <a:gd name="T3" fmla="*/ 63 h 127"/>
              <a:gd name="T4" fmla="*/ 64 w 127"/>
              <a:gd name="T5" fmla="*/ 127 h 127"/>
              <a:gd name="T6" fmla="*/ 127 w 127"/>
              <a:gd name="T7" fmla="*/ 63 h 127"/>
              <a:gd name="T8" fmla="*/ 64 w 127"/>
              <a:gd name="T9" fmla="*/ 0 h 1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27" h="127">
                <a:moveTo>
                  <a:pt x="64" y="0"/>
                </a:moveTo>
                <a:lnTo>
                  <a:pt x="0" y="63"/>
                </a:lnTo>
                <a:lnTo>
                  <a:pt x="64" y="127"/>
                </a:lnTo>
                <a:lnTo>
                  <a:pt x="127" y="63"/>
                </a:lnTo>
                <a:lnTo>
                  <a:pt x="64" y="0"/>
                </a:lnTo>
                <a:close/>
              </a:path>
            </a:pathLst>
          </a:custGeom>
          <a:solidFill>
            <a:srgbClr val="7B92A8"/>
          </a:solidFill>
          <a:ln w="31750">
            <a:solidFill>
              <a:srgbClr val="7B92A8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8" name="Line 23">
            <a:extLst>
              <a:ext uri="{FF2B5EF4-FFF2-40B4-BE49-F238E27FC236}">
                <a16:creationId xmlns:a16="http://schemas.microsoft.com/office/drawing/2014/main" id="{BBF5F85A-50F6-49F8-BCA2-5DF8CEB38188}"/>
              </a:ext>
            </a:extLst>
          </p:cNvPr>
          <p:cNvSpPr>
            <a:spLocks noChangeShapeType="1"/>
          </p:cNvSpPr>
          <p:nvPr/>
        </p:nvSpPr>
        <p:spPr bwMode="auto">
          <a:xfrm>
            <a:off x="4198938" y="2500312"/>
            <a:ext cx="87313" cy="0"/>
          </a:xfrm>
          <a:prstGeom prst="line">
            <a:avLst/>
          </a:prstGeom>
          <a:noFill/>
          <a:ln w="9525">
            <a:solidFill>
              <a:srgbClr val="E37E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9" name="Line 25">
            <a:extLst>
              <a:ext uri="{FF2B5EF4-FFF2-40B4-BE49-F238E27FC236}">
                <a16:creationId xmlns:a16="http://schemas.microsoft.com/office/drawing/2014/main" id="{EE5D0D6E-4A6B-4F3A-BB43-F81A15AC4917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710488" y="2193925"/>
            <a:ext cx="0" cy="92075"/>
          </a:xfrm>
          <a:prstGeom prst="line">
            <a:avLst/>
          </a:prstGeom>
          <a:noFill/>
          <a:ln w="9525">
            <a:solidFill>
              <a:srgbClr val="C1053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0" name="Line 29">
            <a:extLst>
              <a:ext uri="{FF2B5EF4-FFF2-40B4-BE49-F238E27FC236}">
                <a16:creationId xmlns:a16="http://schemas.microsoft.com/office/drawing/2014/main" id="{650E3C50-8F08-4675-A69F-6A95BD15A15B}"/>
              </a:ext>
            </a:extLst>
          </p:cNvPr>
          <p:cNvSpPr>
            <a:spLocks noChangeShapeType="1"/>
          </p:cNvSpPr>
          <p:nvPr/>
        </p:nvSpPr>
        <p:spPr bwMode="auto">
          <a:xfrm>
            <a:off x="9474201" y="1381125"/>
            <a:ext cx="87313" cy="0"/>
          </a:xfrm>
          <a:prstGeom prst="line">
            <a:avLst/>
          </a:prstGeom>
          <a:noFill/>
          <a:ln w="9525">
            <a:solidFill>
              <a:srgbClr val="938DD2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1" name="Line 42">
            <a:extLst>
              <a:ext uri="{FF2B5EF4-FFF2-40B4-BE49-F238E27FC236}">
                <a16:creationId xmlns:a16="http://schemas.microsoft.com/office/drawing/2014/main" id="{099534F9-024F-423E-BC68-1D27AB30CFBA}"/>
              </a:ext>
            </a:extLst>
          </p:cNvPr>
          <p:cNvSpPr>
            <a:spLocks noChangeShapeType="1"/>
          </p:cNvSpPr>
          <p:nvPr/>
        </p:nvSpPr>
        <p:spPr bwMode="auto">
          <a:xfrm>
            <a:off x="5799138" y="3200400"/>
            <a:ext cx="87313" cy="0"/>
          </a:xfrm>
          <a:prstGeom prst="line">
            <a:avLst/>
          </a:prstGeom>
          <a:noFill/>
          <a:ln w="9525">
            <a:solidFill>
              <a:srgbClr val="1A476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2" name="Line 47">
            <a:extLst>
              <a:ext uri="{FF2B5EF4-FFF2-40B4-BE49-F238E27FC236}">
                <a16:creationId xmlns:a16="http://schemas.microsoft.com/office/drawing/2014/main" id="{2AAD7F68-4CC2-48C1-BE3E-9D48C2DBA0C2}"/>
              </a:ext>
            </a:extLst>
          </p:cNvPr>
          <p:cNvSpPr>
            <a:spLocks noChangeShapeType="1"/>
          </p:cNvSpPr>
          <p:nvPr/>
        </p:nvSpPr>
        <p:spPr bwMode="auto">
          <a:xfrm>
            <a:off x="7608888" y="2692400"/>
            <a:ext cx="87313" cy="0"/>
          </a:xfrm>
          <a:prstGeom prst="line">
            <a:avLst/>
          </a:prstGeom>
          <a:noFill/>
          <a:ln w="9525">
            <a:solidFill>
              <a:srgbClr val="BFA19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3" name="Line 50">
            <a:extLst>
              <a:ext uri="{FF2B5EF4-FFF2-40B4-BE49-F238E27FC236}">
                <a16:creationId xmlns:a16="http://schemas.microsoft.com/office/drawing/2014/main" id="{A92E5922-0A38-4CC4-A519-2358C40697AE}"/>
              </a:ext>
            </a:extLst>
          </p:cNvPr>
          <p:cNvSpPr>
            <a:spLocks noChangeShapeType="1"/>
          </p:cNvSpPr>
          <p:nvPr/>
        </p:nvSpPr>
        <p:spPr bwMode="auto">
          <a:xfrm>
            <a:off x="6338888" y="1381125"/>
            <a:ext cx="80963" cy="0"/>
          </a:xfrm>
          <a:prstGeom prst="line">
            <a:avLst/>
          </a:prstGeom>
          <a:noFill/>
          <a:ln w="9525">
            <a:solidFill>
              <a:srgbClr val="9C8847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4" name="Freeform 163">
            <a:extLst>
              <a:ext uri="{FF2B5EF4-FFF2-40B4-BE49-F238E27FC236}">
                <a16:creationId xmlns:a16="http://schemas.microsoft.com/office/drawing/2014/main" id="{97C78E24-D0E6-45F0-9260-70AA47A55691}"/>
              </a:ext>
            </a:extLst>
          </p:cNvPr>
          <p:cNvSpPr>
            <a:spLocks/>
          </p:cNvSpPr>
          <p:nvPr/>
        </p:nvSpPr>
        <p:spPr bwMode="auto">
          <a:xfrm>
            <a:off x="4395788" y="2509837"/>
            <a:ext cx="204788" cy="201613"/>
          </a:xfrm>
          <a:custGeom>
            <a:avLst/>
            <a:gdLst>
              <a:gd name="T0" fmla="*/ 66 w 129"/>
              <a:gd name="T1" fmla="*/ 0 h 127"/>
              <a:gd name="T2" fmla="*/ 0 w 129"/>
              <a:gd name="T3" fmla="*/ 63 h 127"/>
              <a:gd name="T4" fmla="*/ 66 w 129"/>
              <a:gd name="T5" fmla="*/ 127 h 127"/>
              <a:gd name="T6" fmla="*/ 129 w 129"/>
              <a:gd name="T7" fmla="*/ 63 h 127"/>
              <a:gd name="T8" fmla="*/ 66 w 129"/>
              <a:gd name="T9" fmla="*/ 0 h 1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29" h="127">
                <a:moveTo>
                  <a:pt x="66" y="0"/>
                </a:moveTo>
                <a:lnTo>
                  <a:pt x="0" y="63"/>
                </a:lnTo>
                <a:lnTo>
                  <a:pt x="66" y="127"/>
                </a:lnTo>
                <a:lnTo>
                  <a:pt x="129" y="63"/>
                </a:lnTo>
                <a:lnTo>
                  <a:pt x="66" y="0"/>
                </a:lnTo>
                <a:close/>
              </a:path>
            </a:pathLst>
          </a:custGeom>
          <a:solidFill>
            <a:srgbClr val="2D6D66"/>
          </a:solidFill>
          <a:ln w="31750">
            <a:solidFill>
              <a:srgbClr val="2D6D6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5" name="Freeform 167">
            <a:extLst>
              <a:ext uri="{FF2B5EF4-FFF2-40B4-BE49-F238E27FC236}">
                <a16:creationId xmlns:a16="http://schemas.microsoft.com/office/drawing/2014/main" id="{7A3851C6-CD93-4DF9-8B5F-E8FE500CCEFF}"/>
              </a:ext>
            </a:extLst>
          </p:cNvPr>
          <p:cNvSpPr>
            <a:spLocks/>
          </p:cNvSpPr>
          <p:nvPr/>
        </p:nvSpPr>
        <p:spPr bwMode="auto">
          <a:xfrm>
            <a:off x="5675313" y="1974850"/>
            <a:ext cx="201613" cy="206375"/>
          </a:xfrm>
          <a:custGeom>
            <a:avLst/>
            <a:gdLst>
              <a:gd name="T0" fmla="*/ 63 w 127"/>
              <a:gd name="T1" fmla="*/ 0 h 130"/>
              <a:gd name="T2" fmla="*/ 0 w 127"/>
              <a:gd name="T3" fmla="*/ 64 h 130"/>
              <a:gd name="T4" fmla="*/ 63 w 127"/>
              <a:gd name="T5" fmla="*/ 130 h 130"/>
              <a:gd name="T6" fmla="*/ 127 w 127"/>
              <a:gd name="T7" fmla="*/ 64 h 130"/>
              <a:gd name="T8" fmla="*/ 63 w 127"/>
              <a:gd name="T9" fmla="*/ 0 h 1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27" h="130">
                <a:moveTo>
                  <a:pt x="63" y="0"/>
                </a:moveTo>
                <a:lnTo>
                  <a:pt x="0" y="64"/>
                </a:lnTo>
                <a:lnTo>
                  <a:pt x="63" y="130"/>
                </a:lnTo>
                <a:lnTo>
                  <a:pt x="127" y="64"/>
                </a:lnTo>
                <a:lnTo>
                  <a:pt x="63" y="0"/>
                </a:lnTo>
                <a:close/>
              </a:path>
            </a:pathLst>
          </a:custGeom>
          <a:solidFill>
            <a:srgbClr val="FFD200"/>
          </a:solidFill>
          <a:ln w="31750">
            <a:solidFill>
              <a:srgbClr val="FFD2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6" name="Line 13">
            <a:extLst>
              <a:ext uri="{FF2B5EF4-FFF2-40B4-BE49-F238E27FC236}">
                <a16:creationId xmlns:a16="http://schemas.microsoft.com/office/drawing/2014/main" id="{A3AD46B0-D521-4976-BA9D-BF24A19741A8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551488" y="2120900"/>
            <a:ext cx="0" cy="357188"/>
          </a:xfrm>
          <a:prstGeom prst="line">
            <a:avLst/>
          </a:prstGeom>
          <a:noFill/>
          <a:ln w="9525">
            <a:solidFill>
              <a:srgbClr val="6E8E8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7" name="Line 14">
            <a:extLst>
              <a:ext uri="{FF2B5EF4-FFF2-40B4-BE49-F238E27FC236}">
                <a16:creationId xmlns:a16="http://schemas.microsoft.com/office/drawing/2014/main" id="{BA4D035D-63F8-47F1-A6FA-131875D6319F}"/>
              </a:ext>
            </a:extLst>
          </p:cNvPr>
          <p:cNvSpPr>
            <a:spLocks noChangeShapeType="1"/>
          </p:cNvSpPr>
          <p:nvPr/>
        </p:nvSpPr>
        <p:spPr bwMode="auto">
          <a:xfrm>
            <a:off x="5505451" y="2120900"/>
            <a:ext cx="87313" cy="0"/>
          </a:xfrm>
          <a:prstGeom prst="line">
            <a:avLst/>
          </a:prstGeom>
          <a:noFill/>
          <a:ln w="9525">
            <a:solidFill>
              <a:srgbClr val="6E8E8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8" name="Line 15">
            <a:extLst>
              <a:ext uri="{FF2B5EF4-FFF2-40B4-BE49-F238E27FC236}">
                <a16:creationId xmlns:a16="http://schemas.microsoft.com/office/drawing/2014/main" id="{72EE0D95-EC29-46BF-8E7A-704C0A9F098B}"/>
              </a:ext>
            </a:extLst>
          </p:cNvPr>
          <p:cNvSpPr>
            <a:spLocks noChangeShapeType="1"/>
          </p:cNvSpPr>
          <p:nvPr/>
        </p:nvSpPr>
        <p:spPr bwMode="auto">
          <a:xfrm>
            <a:off x="5505451" y="2478087"/>
            <a:ext cx="87313" cy="0"/>
          </a:xfrm>
          <a:prstGeom prst="line">
            <a:avLst/>
          </a:prstGeom>
          <a:noFill/>
          <a:ln w="9525">
            <a:solidFill>
              <a:srgbClr val="6E8E8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9" name="Line 20">
            <a:extLst>
              <a:ext uri="{FF2B5EF4-FFF2-40B4-BE49-F238E27FC236}">
                <a16:creationId xmlns:a16="http://schemas.microsoft.com/office/drawing/2014/main" id="{6D2D81AC-0E47-4927-92BF-B91A0251EC8A}"/>
              </a:ext>
            </a:extLst>
          </p:cNvPr>
          <p:cNvSpPr>
            <a:spLocks noChangeShapeType="1"/>
          </p:cNvSpPr>
          <p:nvPr/>
        </p:nvSpPr>
        <p:spPr bwMode="auto">
          <a:xfrm>
            <a:off x="6380163" y="1381125"/>
            <a:ext cx="80963" cy="0"/>
          </a:xfrm>
          <a:prstGeom prst="line">
            <a:avLst/>
          </a:prstGeom>
          <a:noFill/>
          <a:ln w="9525">
            <a:solidFill>
              <a:srgbClr val="55752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70" name="Line 34">
            <a:extLst>
              <a:ext uri="{FF2B5EF4-FFF2-40B4-BE49-F238E27FC236}">
                <a16:creationId xmlns:a16="http://schemas.microsoft.com/office/drawing/2014/main" id="{B3E7DE1B-EE58-4110-9442-9ECED84054C6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502276" y="2190750"/>
            <a:ext cx="0" cy="104775"/>
          </a:xfrm>
          <a:prstGeom prst="line">
            <a:avLst/>
          </a:prstGeom>
          <a:noFill/>
          <a:ln w="9525">
            <a:solidFill>
              <a:srgbClr val="7B92A8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71" name="Line 41">
            <a:extLst>
              <a:ext uri="{FF2B5EF4-FFF2-40B4-BE49-F238E27FC236}">
                <a16:creationId xmlns:a16="http://schemas.microsoft.com/office/drawing/2014/main" id="{1F54B866-8136-4C53-8A58-8ECB26735D15}"/>
              </a:ext>
            </a:extLst>
          </p:cNvPr>
          <p:cNvSpPr>
            <a:spLocks noChangeShapeType="1"/>
          </p:cNvSpPr>
          <p:nvPr/>
        </p:nvSpPr>
        <p:spPr bwMode="auto">
          <a:xfrm>
            <a:off x="5799138" y="1381125"/>
            <a:ext cx="87313" cy="0"/>
          </a:xfrm>
          <a:prstGeom prst="line">
            <a:avLst/>
          </a:prstGeom>
          <a:noFill/>
          <a:ln w="9525">
            <a:solidFill>
              <a:srgbClr val="1A476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72" name="Line 43">
            <a:extLst>
              <a:ext uri="{FF2B5EF4-FFF2-40B4-BE49-F238E27FC236}">
                <a16:creationId xmlns:a16="http://schemas.microsoft.com/office/drawing/2014/main" id="{65362D84-9E63-48DE-A1D9-66E23F8C6E07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775326" y="1838325"/>
            <a:ext cx="0" cy="406400"/>
          </a:xfrm>
          <a:prstGeom prst="line">
            <a:avLst/>
          </a:prstGeom>
          <a:noFill/>
          <a:ln w="9525">
            <a:solidFill>
              <a:srgbClr val="FFD2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73" name="Line 36">
            <a:extLst>
              <a:ext uri="{FF2B5EF4-FFF2-40B4-BE49-F238E27FC236}">
                <a16:creationId xmlns:a16="http://schemas.microsoft.com/office/drawing/2014/main" id="{22567F78-E193-4A1B-99A6-AA17B478C298}"/>
              </a:ext>
            </a:extLst>
          </p:cNvPr>
          <p:cNvSpPr>
            <a:spLocks noChangeShapeType="1"/>
          </p:cNvSpPr>
          <p:nvPr/>
        </p:nvSpPr>
        <p:spPr bwMode="auto">
          <a:xfrm>
            <a:off x="5456238" y="2295525"/>
            <a:ext cx="87313" cy="0"/>
          </a:xfrm>
          <a:prstGeom prst="line">
            <a:avLst/>
          </a:prstGeom>
          <a:noFill/>
          <a:ln w="9525">
            <a:solidFill>
              <a:srgbClr val="7B92A8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74" name="Line 44">
            <a:extLst>
              <a:ext uri="{FF2B5EF4-FFF2-40B4-BE49-F238E27FC236}">
                <a16:creationId xmlns:a16="http://schemas.microsoft.com/office/drawing/2014/main" id="{AEC48DE5-DEAD-49BD-B0C2-EE7FFB3FD3EF}"/>
              </a:ext>
            </a:extLst>
          </p:cNvPr>
          <p:cNvSpPr>
            <a:spLocks noChangeShapeType="1"/>
          </p:cNvSpPr>
          <p:nvPr/>
        </p:nvSpPr>
        <p:spPr bwMode="auto">
          <a:xfrm>
            <a:off x="5730876" y="1838325"/>
            <a:ext cx="85725" cy="0"/>
          </a:xfrm>
          <a:prstGeom prst="line">
            <a:avLst/>
          </a:prstGeom>
          <a:noFill/>
          <a:ln w="9525">
            <a:solidFill>
              <a:srgbClr val="FFD2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75" name="Line 45">
            <a:extLst>
              <a:ext uri="{FF2B5EF4-FFF2-40B4-BE49-F238E27FC236}">
                <a16:creationId xmlns:a16="http://schemas.microsoft.com/office/drawing/2014/main" id="{8D442B33-A647-424D-BF6C-AE600C75C61C}"/>
              </a:ext>
            </a:extLst>
          </p:cNvPr>
          <p:cNvSpPr>
            <a:spLocks noChangeShapeType="1"/>
          </p:cNvSpPr>
          <p:nvPr/>
        </p:nvSpPr>
        <p:spPr bwMode="auto">
          <a:xfrm>
            <a:off x="5730876" y="2244725"/>
            <a:ext cx="85725" cy="0"/>
          </a:xfrm>
          <a:prstGeom prst="line">
            <a:avLst/>
          </a:prstGeom>
          <a:noFill/>
          <a:ln w="9525">
            <a:solidFill>
              <a:srgbClr val="FFD2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76" name="Line 35">
            <a:extLst>
              <a:ext uri="{FF2B5EF4-FFF2-40B4-BE49-F238E27FC236}">
                <a16:creationId xmlns:a16="http://schemas.microsoft.com/office/drawing/2014/main" id="{8ED0FAF1-7A00-448C-A164-188C18304597}"/>
              </a:ext>
            </a:extLst>
          </p:cNvPr>
          <p:cNvSpPr>
            <a:spLocks noChangeShapeType="1"/>
          </p:cNvSpPr>
          <p:nvPr/>
        </p:nvSpPr>
        <p:spPr bwMode="auto">
          <a:xfrm>
            <a:off x="5456238" y="2190750"/>
            <a:ext cx="87313" cy="0"/>
          </a:xfrm>
          <a:prstGeom prst="line">
            <a:avLst/>
          </a:prstGeom>
          <a:noFill/>
          <a:ln w="9525">
            <a:solidFill>
              <a:srgbClr val="7B92A8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7" name="Freeform 171">
            <a:extLst>
              <a:ext uri="{FF2B5EF4-FFF2-40B4-BE49-F238E27FC236}">
                <a16:creationId xmlns:a16="http://schemas.microsoft.com/office/drawing/2014/main" id="{BD35CF5F-823D-4D47-903A-72A15F59DEAA}"/>
              </a:ext>
            </a:extLst>
          </p:cNvPr>
          <p:cNvSpPr>
            <a:spLocks/>
          </p:cNvSpPr>
          <p:nvPr/>
        </p:nvSpPr>
        <p:spPr bwMode="auto">
          <a:xfrm>
            <a:off x="6278563" y="1335087"/>
            <a:ext cx="201613" cy="201613"/>
          </a:xfrm>
          <a:custGeom>
            <a:avLst/>
            <a:gdLst>
              <a:gd name="T0" fmla="*/ 64 w 127"/>
              <a:gd name="T1" fmla="*/ 0 h 127"/>
              <a:gd name="T2" fmla="*/ 0 w 127"/>
              <a:gd name="T3" fmla="*/ 63 h 127"/>
              <a:gd name="T4" fmla="*/ 64 w 127"/>
              <a:gd name="T5" fmla="*/ 127 h 127"/>
              <a:gd name="T6" fmla="*/ 127 w 127"/>
              <a:gd name="T7" fmla="*/ 63 h 127"/>
              <a:gd name="T8" fmla="*/ 64 w 127"/>
              <a:gd name="T9" fmla="*/ 0 h 1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27" h="127">
                <a:moveTo>
                  <a:pt x="64" y="0"/>
                </a:moveTo>
                <a:lnTo>
                  <a:pt x="0" y="63"/>
                </a:lnTo>
                <a:lnTo>
                  <a:pt x="64" y="127"/>
                </a:lnTo>
                <a:lnTo>
                  <a:pt x="127" y="63"/>
                </a:lnTo>
                <a:lnTo>
                  <a:pt x="64" y="0"/>
                </a:lnTo>
                <a:close/>
              </a:path>
            </a:pathLst>
          </a:custGeom>
          <a:solidFill>
            <a:srgbClr val="9C8847"/>
          </a:solidFill>
          <a:ln w="31750">
            <a:solidFill>
              <a:srgbClr val="9C8847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3838913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0">
        <p:fade/>
      </p:transition>
    </mc:Choice>
    <mc:Fallback xmlns="">
      <p:transition>
        <p:fade/>
      </p:transition>
    </mc:Fallback>
  </mc:AlternateContent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AutoShape 3">
            <a:extLst>
              <a:ext uri="{FF2B5EF4-FFF2-40B4-BE49-F238E27FC236}">
                <a16:creationId xmlns:a16="http://schemas.microsoft.com/office/drawing/2014/main" id="{521CEA59-E1D1-41BB-A948-8557314B6D7F}"/>
              </a:ext>
            </a:extLst>
          </p:cNvPr>
          <p:cNvSpPr>
            <a:spLocks noChangeAspect="1" noChangeArrowheads="1" noTextEdit="1"/>
          </p:cNvSpPr>
          <p:nvPr/>
        </p:nvSpPr>
        <p:spPr bwMode="auto">
          <a:xfrm>
            <a:off x="609601" y="0"/>
            <a:ext cx="10972800" cy="68580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" name="Rectangle 5">
            <a:extLst>
              <a:ext uri="{FF2B5EF4-FFF2-40B4-BE49-F238E27FC236}">
                <a16:creationId xmlns:a16="http://schemas.microsoft.com/office/drawing/2014/main" id="{A2578E0A-506D-4905-9EF1-4DEF533865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4838" y="-4763"/>
            <a:ext cx="10982325" cy="6867526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" name="Rectangle 6">
            <a:extLst>
              <a:ext uri="{FF2B5EF4-FFF2-40B4-BE49-F238E27FC236}">
                <a16:creationId xmlns:a16="http://schemas.microsoft.com/office/drawing/2014/main" id="{BD00401C-A9FD-4504-9A8A-4734D66F9F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9601" y="0"/>
            <a:ext cx="10968038" cy="6853238"/>
          </a:xfrm>
          <a:prstGeom prst="rect">
            <a:avLst/>
          </a:prstGeom>
          <a:solidFill>
            <a:srgbClr val="FFFFFF"/>
          </a:solidFill>
          <a:ln w="14288">
            <a:solidFill>
              <a:srgbClr val="FFFFF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" name="Rectangle 7">
            <a:extLst>
              <a:ext uri="{FF2B5EF4-FFF2-40B4-BE49-F238E27FC236}">
                <a16:creationId xmlns:a16="http://schemas.microsoft.com/office/drawing/2014/main" id="{7EA1ADFC-D4F3-4DA8-8993-00DE521A48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52601" y="1225550"/>
            <a:ext cx="9688513" cy="4489451"/>
          </a:xfrm>
          <a:prstGeom prst="rect">
            <a:avLst/>
          </a:prstGeom>
          <a:solidFill>
            <a:srgbClr val="FFFFFF"/>
          </a:solidFill>
          <a:ln w="14288">
            <a:solidFill>
              <a:srgbClr val="FFFFF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29" name="Line 151">
            <a:extLst>
              <a:ext uri="{FF2B5EF4-FFF2-40B4-BE49-F238E27FC236}">
                <a16:creationId xmlns:a16="http://schemas.microsoft.com/office/drawing/2014/main" id="{7C912344-128F-4494-933E-CB35A1693E96}"/>
              </a:ext>
            </a:extLst>
          </p:cNvPr>
          <p:cNvSpPr>
            <a:spLocks noChangeShapeType="1"/>
          </p:cNvSpPr>
          <p:nvPr/>
        </p:nvSpPr>
        <p:spPr bwMode="auto">
          <a:xfrm>
            <a:off x="1752601" y="5568950"/>
            <a:ext cx="9688513" cy="0"/>
          </a:xfrm>
          <a:prstGeom prst="line">
            <a:avLst/>
          </a:prstGeom>
          <a:noFill/>
          <a:ln w="19050">
            <a:solidFill>
              <a:srgbClr val="EAF2F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0" name="Line 152">
            <a:extLst>
              <a:ext uri="{FF2B5EF4-FFF2-40B4-BE49-F238E27FC236}">
                <a16:creationId xmlns:a16="http://schemas.microsoft.com/office/drawing/2014/main" id="{6BA5D08E-8393-48F8-9770-453C0F0E22DE}"/>
              </a:ext>
            </a:extLst>
          </p:cNvPr>
          <p:cNvSpPr>
            <a:spLocks noChangeShapeType="1"/>
          </p:cNvSpPr>
          <p:nvPr/>
        </p:nvSpPr>
        <p:spPr bwMode="auto">
          <a:xfrm>
            <a:off x="1752601" y="4970463"/>
            <a:ext cx="9688513" cy="0"/>
          </a:xfrm>
          <a:prstGeom prst="line">
            <a:avLst/>
          </a:prstGeom>
          <a:noFill/>
          <a:ln w="19050">
            <a:solidFill>
              <a:srgbClr val="EAF2F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27" name="Line 159">
            <a:extLst>
              <a:ext uri="{FF2B5EF4-FFF2-40B4-BE49-F238E27FC236}">
                <a16:creationId xmlns:a16="http://schemas.microsoft.com/office/drawing/2014/main" id="{FB11820B-58D2-4A3A-9C72-295C3C4A5E02}"/>
              </a:ext>
            </a:extLst>
          </p:cNvPr>
          <p:cNvSpPr>
            <a:spLocks noChangeShapeType="1"/>
          </p:cNvSpPr>
          <p:nvPr/>
        </p:nvSpPr>
        <p:spPr bwMode="auto">
          <a:xfrm>
            <a:off x="1752601" y="1381125"/>
            <a:ext cx="9688513" cy="0"/>
          </a:xfrm>
          <a:prstGeom prst="line">
            <a:avLst/>
          </a:prstGeom>
          <a:noFill/>
          <a:ln w="9525">
            <a:solidFill>
              <a:srgbClr val="008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" name="Line 10">
            <a:extLst>
              <a:ext uri="{FF2B5EF4-FFF2-40B4-BE49-F238E27FC236}">
                <a16:creationId xmlns:a16="http://schemas.microsoft.com/office/drawing/2014/main" id="{B6CB6104-6244-444D-9300-D761C4760886}"/>
              </a:ext>
            </a:extLst>
          </p:cNvPr>
          <p:cNvSpPr>
            <a:spLocks noChangeShapeType="1"/>
          </p:cNvSpPr>
          <p:nvPr/>
        </p:nvSpPr>
        <p:spPr bwMode="auto">
          <a:xfrm>
            <a:off x="1752601" y="4367213"/>
            <a:ext cx="9688513" cy="0"/>
          </a:xfrm>
          <a:prstGeom prst="line">
            <a:avLst/>
          </a:prstGeom>
          <a:noFill/>
          <a:ln w="19050">
            <a:solidFill>
              <a:srgbClr val="EAF2F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" name="Line 11">
            <a:extLst>
              <a:ext uri="{FF2B5EF4-FFF2-40B4-BE49-F238E27FC236}">
                <a16:creationId xmlns:a16="http://schemas.microsoft.com/office/drawing/2014/main" id="{985816EF-BC1C-4E53-9F03-A97D77826F22}"/>
              </a:ext>
            </a:extLst>
          </p:cNvPr>
          <p:cNvSpPr>
            <a:spLocks noChangeShapeType="1"/>
          </p:cNvSpPr>
          <p:nvPr/>
        </p:nvSpPr>
        <p:spPr bwMode="auto">
          <a:xfrm>
            <a:off x="1752601" y="3768725"/>
            <a:ext cx="9688513" cy="0"/>
          </a:xfrm>
          <a:prstGeom prst="line">
            <a:avLst/>
          </a:prstGeom>
          <a:noFill/>
          <a:ln w="19050">
            <a:solidFill>
              <a:srgbClr val="EAF2F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" name="Line 12">
            <a:extLst>
              <a:ext uri="{FF2B5EF4-FFF2-40B4-BE49-F238E27FC236}">
                <a16:creationId xmlns:a16="http://schemas.microsoft.com/office/drawing/2014/main" id="{41810D9D-2F43-4425-831A-4F91F61A0412}"/>
              </a:ext>
            </a:extLst>
          </p:cNvPr>
          <p:cNvSpPr>
            <a:spLocks noChangeShapeType="1"/>
          </p:cNvSpPr>
          <p:nvPr/>
        </p:nvSpPr>
        <p:spPr bwMode="auto">
          <a:xfrm>
            <a:off x="1752601" y="3168650"/>
            <a:ext cx="9688513" cy="0"/>
          </a:xfrm>
          <a:prstGeom prst="line">
            <a:avLst/>
          </a:prstGeom>
          <a:noFill/>
          <a:ln w="19050">
            <a:solidFill>
              <a:srgbClr val="EAF2F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8" name="Line 13">
            <a:extLst>
              <a:ext uri="{FF2B5EF4-FFF2-40B4-BE49-F238E27FC236}">
                <a16:creationId xmlns:a16="http://schemas.microsoft.com/office/drawing/2014/main" id="{9F59C01B-0067-4542-B666-1DE9957DF2A0}"/>
              </a:ext>
            </a:extLst>
          </p:cNvPr>
          <p:cNvSpPr>
            <a:spLocks noChangeShapeType="1"/>
          </p:cNvSpPr>
          <p:nvPr/>
        </p:nvSpPr>
        <p:spPr bwMode="auto">
          <a:xfrm>
            <a:off x="1752601" y="2570162"/>
            <a:ext cx="9688513" cy="0"/>
          </a:xfrm>
          <a:prstGeom prst="line">
            <a:avLst/>
          </a:prstGeom>
          <a:noFill/>
          <a:ln w="19050">
            <a:solidFill>
              <a:srgbClr val="EAF2F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" name="Line 14">
            <a:extLst>
              <a:ext uri="{FF2B5EF4-FFF2-40B4-BE49-F238E27FC236}">
                <a16:creationId xmlns:a16="http://schemas.microsoft.com/office/drawing/2014/main" id="{C1F16C01-5F78-414B-A80B-D228208C5EA5}"/>
              </a:ext>
            </a:extLst>
          </p:cNvPr>
          <p:cNvSpPr>
            <a:spLocks noChangeShapeType="1"/>
          </p:cNvSpPr>
          <p:nvPr/>
        </p:nvSpPr>
        <p:spPr bwMode="auto">
          <a:xfrm>
            <a:off x="1752601" y="1971675"/>
            <a:ext cx="9688513" cy="0"/>
          </a:xfrm>
          <a:prstGeom prst="line">
            <a:avLst/>
          </a:prstGeom>
          <a:noFill/>
          <a:ln w="19050">
            <a:solidFill>
              <a:srgbClr val="EAF2F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" name="Line 15">
            <a:extLst>
              <a:ext uri="{FF2B5EF4-FFF2-40B4-BE49-F238E27FC236}">
                <a16:creationId xmlns:a16="http://schemas.microsoft.com/office/drawing/2014/main" id="{67EB975B-7F02-492E-9319-8095E659EF61}"/>
              </a:ext>
            </a:extLst>
          </p:cNvPr>
          <p:cNvSpPr>
            <a:spLocks noChangeShapeType="1"/>
          </p:cNvSpPr>
          <p:nvPr/>
        </p:nvSpPr>
        <p:spPr bwMode="auto">
          <a:xfrm>
            <a:off x="1752601" y="1376362"/>
            <a:ext cx="9688513" cy="0"/>
          </a:xfrm>
          <a:prstGeom prst="line">
            <a:avLst/>
          </a:prstGeom>
          <a:noFill/>
          <a:ln w="19050">
            <a:solidFill>
              <a:srgbClr val="EAF2F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2" name="Oval 17">
            <a:extLst>
              <a:ext uri="{FF2B5EF4-FFF2-40B4-BE49-F238E27FC236}">
                <a16:creationId xmlns:a16="http://schemas.microsoft.com/office/drawing/2014/main" id="{FFB061CB-A2B7-4907-ABC6-DAE9FE7B11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53013" y="4435475"/>
            <a:ext cx="82550" cy="82550"/>
          </a:xfrm>
          <a:prstGeom prst="ellipse">
            <a:avLst/>
          </a:prstGeom>
          <a:solidFill>
            <a:srgbClr val="B0B0B0"/>
          </a:solidFill>
          <a:ln w="31750">
            <a:solidFill>
              <a:srgbClr val="B0B0B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" name="Oval 18">
            <a:extLst>
              <a:ext uri="{FF2B5EF4-FFF2-40B4-BE49-F238E27FC236}">
                <a16:creationId xmlns:a16="http://schemas.microsoft.com/office/drawing/2014/main" id="{76681D0A-61ED-4DF3-A8CF-5DBF3D042A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62551" y="4206875"/>
            <a:ext cx="82550" cy="82550"/>
          </a:xfrm>
          <a:prstGeom prst="ellipse">
            <a:avLst/>
          </a:prstGeom>
          <a:solidFill>
            <a:srgbClr val="B0B0B0"/>
          </a:solidFill>
          <a:ln w="31750">
            <a:solidFill>
              <a:srgbClr val="B0B0B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" name="Oval 19">
            <a:extLst>
              <a:ext uri="{FF2B5EF4-FFF2-40B4-BE49-F238E27FC236}">
                <a16:creationId xmlns:a16="http://schemas.microsoft.com/office/drawing/2014/main" id="{2A4C4EB6-CA28-408B-8AFC-EE5BE8F44F8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45101" y="4257675"/>
            <a:ext cx="82550" cy="77788"/>
          </a:xfrm>
          <a:prstGeom prst="ellipse">
            <a:avLst/>
          </a:prstGeom>
          <a:solidFill>
            <a:srgbClr val="B0B0B0"/>
          </a:solidFill>
          <a:ln w="31750">
            <a:solidFill>
              <a:srgbClr val="B0B0B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" name="Oval 20">
            <a:extLst>
              <a:ext uri="{FF2B5EF4-FFF2-40B4-BE49-F238E27FC236}">
                <a16:creationId xmlns:a16="http://schemas.microsoft.com/office/drawing/2014/main" id="{3FB84FBB-A149-4523-998B-7C65C3044BB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73688" y="4403725"/>
            <a:ext cx="82550" cy="82550"/>
          </a:xfrm>
          <a:prstGeom prst="ellipse">
            <a:avLst/>
          </a:prstGeom>
          <a:solidFill>
            <a:srgbClr val="B0B0B0"/>
          </a:solidFill>
          <a:ln w="31750">
            <a:solidFill>
              <a:srgbClr val="B0B0B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" name="Oval 21">
            <a:extLst>
              <a:ext uri="{FF2B5EF4-FFF2-40B4-BE49-F238E27FC236}">
                <a16:creationId xmlns:a16="http://schemas.microsoft.com/office/drawing/2014/main" id="{2877D347-878B-46DB-987A-6F3ACECD9D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94376" y="4376738"/>
            <a:ext cx="82550" cy="77788"/>
          </a:xfrm>
          <a:prstGeom prst="ellipse">
            <a:avLst/>
          </a:prstGeom>
          <a:solidFill>
            <a:srgbClr val="B0B0B0"/>
          </a:solidFill>
          <a:ln w="31750">
            <a:solidFill>
              <a:srgbClr val="B0B0B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7" name="Oval 22">
            <a:extLst>
              <a:ext uri="{FF2B5EF4-FFF2-40B4-BE49-F238E27FC236}">
                <a16:creationId xmlns:a16="http://schemas.microsoft.com/office/drawing/2014/main" id="{6D62876A-72AD-4F7D-A99A-111CE674C3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22963" y="4860925"/>
            <a:ext cx="80963" cy="82550"/>
          </a:xfrm>
          <a:prstGeom prst="ellipse">
            <a:avLst/>
          </a:prstGeom>
          <a:solidFill>
            <a:srgbClr val="B0B0B0"/>
          </a:solidFill>
          <a:ln w="31750">
            <a:solidFill>
              <a:srgbClr val="B0B0B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" name="Oval 23">
            <a:extLst>
              <a:ext uri="{FF2B5EF4-FFF2-40B4-BE49-F238E27FC236}">
                <a16:creationId xmlns:a16="http://schemas.microsoft.com/office/drawing/2014/main" id="{0ECD9483-B48B-4D14-8EE5-E2085DDF9A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3451" y="4325938"/>
            <a:ext cx="82550" cy="82550"/>
          </a:xfrm>
          <a:prstGeom prst="ellipse">
            <a:avLst/>
          </a:prstGeom>
          <a:solidFill>
            <a:srgbClr val="B0B0B0"/>
          </a:solidFill>
          <a:ln w="31750">
            <a:solidFill>
              <a:srgbClr val="B0B0B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" name="Oval 24">
            <a:extLst>
              <a:ext uri="{FF2B5EF4-FFF2-40B4-BE49-F238E27FC236}">
                <a16:creationId xmlns:a16="http://schemas.microsoft.com/office/drawing/2014/main" id="{30198051-1691-46E2-99D9-7FD76BE2AA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54238" y="1935162"/>
            <a:ext cx="82550" cy="82550"/>
          </a:xfrm>
          <a:prstGeom prst="ellipse">
            <a:avLst/>
          </a:prstGeom>
          <a:solidFill>
            <a:srgbClr val="B0B0B0"/>
          </a:solidFill>
          <a:ln w="31750">
            <a:solidFill>
              <a:srgbClr val="B0B0B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0" name="Oval 25">
            <a:extLst>
              <a:ext uri="{FF2B5EF4-FFF2-40B4-BE49-F238E27FC236}">
                <a16:creationId xmlns:a16="http://schemas.microsoft.com/office/drawing/2014/main" id="{F6FBAB8D-B7B2-4B52-815F-436E23A9A72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33626" y="1935162"/>
            <a:ext cx="77788" cy="82550"/>
          </a:xfrm>
          <a:prstGeom prst="ellipse">
            <a:avLst/>
          </a:prstGeom>
          <a:solidFill>
            <a:srgbClr val="B0B0B0"/>
          </a:solidFill>
          <a:ln w="31750">
            <a:solidFill>
              <a:srgbClr val="B0B0B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" name="Oval 26">
            <a:extLst>
              <a:ext uri="{FF2B5EF4-FFF2-40B4-BE49-F238E27FC236}">
                <a16:creationId xmlns:a16="http://schemas.microsoft.com/office/drawing/2014/main" id="{38CD102B-91E0-4949-8514-A7FCD2E316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51188" y="1335087"/>
            <a:ext cx="82550" cy="82550"/>
          </a:xfrm>
          <a:prstGeom prst="ellipse">
            <a:avLst/>
          </a:prstGeom>
          <a:solidFill>
            <a:srgbClr val="B0B0B0"/>
          </a:solidFill>
          <a:ln w="31750">
            <a:solidFill>
              <a:srgbClr val="B0B0B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" name="Oval 27">
            <a:extLst>
              <a:ext uri="{FF2B5EF4-FFF2-40B4-BE49-F238E27FC236}">
                <a16:creationId xmlns:a16="http://schemas.microsoft.com/office/drawing/2014/main" id="{DB40AFBC-55C2-43DF-92D9-E2DACA458A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78263" y="1335087"/>
            <a:ext cx="82550" cy="82550"/>
          </a:xfrm>
          <a:prstGeom prst="ellipse">
            <a:avLst/>
          </a:prstGeom>
          <a:solidFill>
            <a:srgbClr val="B0B0B0"/>
          </a:solidFill>
          <a:ln w="31750">
            <a:solidFill>
              <a:srgbClr val="B0B0B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4" name="Oval 28">
            <a:extLst>
              <a:ext uri="{FF2B5EF4-FFF2-40B4-BE49-F238E27FC236}">
                <a16:creationId xmlns:a16="http://schemas.microsoft.com/office/drawing/2014/main" id="{00BF6DD1-1319-4203-B387-1E0D7815EED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75101" y="1335087"/>
            <a:ext cx="82550" cy="82550"/>
          </a:xfrm>
          <a:prstGeom prst="ellipse">
            <a:avLst/>
          </a:prstGeom>
          <a:solidFill>
            <a:srgbClr val="B0B0B0"/>
          </a:solidFill>
          <a:ln w="31750">
            <a:solidFill>
              <a:srgbClr val="B0B0B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" name="Oval 29">
            <a:extLst>
              <a:ext uri="{FF2B5EF4-FFF2-40B4-BE49-F238E27FC236}">
                <a16:creationId xmlns:a16="http://schemas.microsoft.com/office/drawing/2014/main" id="{ADA2710B-93B8-4429-BFFA-34265E098B1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65588" y="1935162"/>
            <a:ext cx="82550" cy="82550"/>
          </a:xfrm>
          <a:prstGeom prst="ellipse">
            <a:avLst/>
          </a:prstGeom>
          <a:solidFill>
            <a:srgbClr val="B0B0B0"/>
          </a:solidFill>
          <a:ln w="31750">
            <a:solidFill>
              <a:srgbClr val="B0B0B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6" name="Oval 30">
            <a:extLst>
              <a:ext uri="{FF2B5EF4-FFF2-40B4-BE49-F238E27FC236}">
                <a16:creationId xmlns:a16="http://schemas.microsoft.com/office/drawing/2014/main" id="{99995382-9C15-46A2-A534-AF5F288FEDF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62426" y="1935162"/>
            <a:ext cx="82550" cy="82550"/>
          </a:xfrm>
          <a:prstGeom prst="ellipse">
            <a:avLst/>
          </a:prstGeom>
          <a:solidFill>
            <a:srgbClr val="B0B0B0"/>
          </a:solidFill>
          <a:ln w="31750">
            <a:solidFill>
              <a:srgbClr val="B0B0B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7" name="Oval 31">
            <a:extLst>
              <a:ext uri="{FF2B5EF4-FFF2-40B4-BE49-F238E27FC236}">
                <a16:creationId xmlns:a16="http://schemas.microsoft.com/office/drawing/2014/main" id="{E911F563-D534-44C8-B4C1-63573E2DBC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52913" y="1335087"/>
            <a:ext cx="82550" cy="82550"/>
          </a:xfrm>
          <a:prstGeom prst="ellipse">
            <a:avLst/>
          </a:prstGeom>
          <a:solidFill>
            <a:srgbClr val="B0B0B0"/>
          </a:solidFill>
          <a:ln w="31750">
            <a:solidFill>
              <a:srgbClr val="B0B0B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8" name="Oval 32">
            <a:extLst>
              <a:ext uri="{FF2B5EF4-FFF2-40B4-BE49-F238E27FC236}">
                <a16:creationId xmlns:a16="http://schemas.microsoft.com/office/drawing/2014/main" id="{05E0CE44-AF84-471B-9340-B68B0D6AD08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49751" y="3506787"/>
            <a:ext cx="82550" cy="82550"/>
          </a:xfrm>
          <a:prstGeom prst="ellipse">
            <a:avLst/>
          </a:prstGeom>
          <a:solidFill>
            <a:srgbClr val="B0B0B0"/>
          </a:solidFill>
          <a:ln w="31750">
            <a:solidFill>
              <a:srgbClr val="B0B0B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9" name="Oval 33">
            <a:extLst>
              <a:ext uri="{FF2B5EF4-FFF2-40B4-BE49-F238E27FC236}">
                <a16:creationId xmlns:a16="http://schemas.microsoft.com/office/drawing/2014/main" id="{8F14AB9E-6AA7-44F1-BD03-61ADF8EFD9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40238" y="1935162"/>
            <a:ext cx="82550" cy="82550"/>
          </a:xfrm>
          <a:prstGeom prst="ellipse">
            <a:avLst/>
          </a:prstGeom>
          <a:solidFill>
            <a:srgbClr val="B0B0B0"/>
          </a:solidFill>
          <a:ln w="31750">
            <a:solidFill>
              <a:srgbClr val="B0B0B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0" name="Oval 34">
            <a:extLst>
              <a:ext uri="{FF2B5EF4-FFF2-40B4-BE49-F238E27FC236}">
                <a16:creationId xmlns:a16="http://schemas.microsoft.com/office/drawing/2014/main" id="{0F74402D-BA47-4473-95F0-9DD64FFE3E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37076" y="1335087"/>
            <a:ext cx="82550" cy="82550"/>
          </a:xfrm>
          <a:prstGeom prst="ellipse">
            <a:avLst/>
          </a:prstGeom>
          <a:solidFill>
            <a:srgbClr val="B0B0B0"/>
          </a:solidFill>
          <a:ln w="31750">
            <a:solidFill>
              <a:srgbClr val="B0B0B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1" name="Oval 35">
            <a:extLst>
              <a:ext uri="{FF2B5EF4-FFF2-40B4-BE49-F238E27FC236}">
                <a16:creationId xmlns:a16="http://schemas.microsoft.com/office/drawing/2014/main" id="{4073AD9D-855C-4433-8BD0-7C3AD4E4EF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46626" y="1935162"/>
            <a:ext cx="82550" cy="82550"/>
          </a:xfrm>
          <a:prstGeom prst="ellipse">
            <a:avLst/>
          </a:prstGeom>
          <a:solidFill>
            <a:srgbClr val="B0B0B0"/>
          </a:solidFill>
          <a:ln w="31750">
            <a:solidFill>
              <a:srgbClr val="B0B0B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2" name="Oval 36">
            <a:extLst>
              <a:ext uri="{FF2B5EF4-FFF2-40B4-BE49-F238E27FC236}">
                <a16:creationId xmlns:a16="http://schemas.microsoft.com/office/drawing/2014/main" id="{8BBA45C6-CC97-4CF7-9193-E37FA06CD0C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43463" y="1935162"/>
            <a:ext cx="82550" cy="82550"/>
          </a:xfrm>
          <a:prstGeom prst="ellipse">
            <a:avLst/>
          </a:prstGeom>
          <a:solidFill>
            <a:srgbClr val="B0B0B0"/>
          </a:solidFill>
          <a:ln w="31750">
            <a:solidFill>
              <a:srgbClr val="B0B0B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3" name="Oval 37">
            <a:extLst>
              <a:ext uri="{FF2B5EF4-FFF2-40B4-BE49-F238E27FC236}">
                <a16:creationId xmlns:a16="http://schemas.microsoft.com/office/drawing/2014/main" id="{391A9146-6EA5-4576-9CE0-E305DD3D69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45088" y="3621088"/>
            <a:ext cx="82550" cy="82550"/>
          </a:xfrm>
          <a:prstGeom prst="ellipse">
            <a:avLst/>
          </a:prstGeom>
          <a:solidFill>
            <a:srgbClr val="B0B0B0"/>
          </a:solidFill>
          <a:ln w="31750">
            <a:solidFill>
              <a:srgbClr val="B0B0B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4" name="Oval 38">
            <a:extLst>
              <a:ext uri="{FF2B5EF4-FFF2-40B4-BE49-F238E27FC236}">
                <a16:creationId xmlns:a16="http://schemas.microsoft.com/office/drawing/2014/main" id="{6B73271E-EEED-4B7E-A83E-CAA3DC9746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34338" y="5524500"/>
            <a:ext cx="82550" cy="80963"/>
          </a:xfrm>
          <a:prstGeom prst="ellipse">
            <a:avLst/>
          </a:prstGeom>
          <a:solidFill>
            <a:srgbClr val="B0B0B0"/>
          </a:solidFill>
          <a:ln w="31750">
            <a:solidFill>
              <a:srgbClr val="B0B0B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5" name="Oval 39">
            <a:extLst>
              <a:ext uri="{FF2B5EF4-FFF2-40B4-BE49-F238E27FC236}">
                <a16:creationId xmlns:a16="http://schemas.microsoft.com/office/drawing/2014/main" id="{B92E7326-A1BD-4E67-8BEF-408764A45D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26413" y="4933950"/>
            <a:ext cx="82550" cy="82550"/>
          </a:xfrm>
          <a:prstGeom prst="ellipse">
            <a:avLst/>
          </a:prstGeom>
          <a:solidFill>
            <a:srgbClr val="B0B0B0"/>
          </a:solidFill>
          <a:ln w="31750">
            <a:solidFill>
              <a:srgbClr val="B0B0B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6" name="Oval 40">
            <a:extLst>
              <a:ext uri="{FF2B5EF4-FFF2-40B4-BE49-F238E27FC236}">
                <a16:creationId xmlns:a16="http://schemas.microsoft.com/office/drawing/2014/main" id="{103990B5-B2FF-47B1-BABD-20252753BD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21663" y="5524500"/>
            <a:ext cx="82550" cy="80963"/>
          </a:xfrm>
          <a:prstGeom prst="ellipse">
            <a:avLst/>
          </a:prstGeom>
          <a:solidFill>
            <a:srgbClr val="B0B0B0"/>
          </a:solidFill>
          <a:ln w="31750">
            <a:solidFill>
              <a:srgbClr val="B0B0B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7" name="Oval 41">
            <a:extLst>
              <a:ext uri="{FF2B5EF4-FFF2-40B4-BE49-F238E27FC236}">
                <a16:creationId xmlns:a16="http://schemas.microsoft.com/office/drawing/2014/main" id="{A31065E8-8090-4DAE-9DE6-D3967780CB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13738" y="5524500"/>
            <a:ext cx="82550" cy="80963"/>
          </a:xfrm>
          <a:prstGeom prst="ellipse">
            <a:avLst/>
          </a:prstGeom>
          <a:solidFill>
            <a:srgbClr val="B0B0B0"/>
          </a:solidFill>
          <a:ln w="31750">
            <a:solidFill>
              <a:srgbClr val="B0B0B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8" name="Oval 42">
            <a:extLst>
              <a:ext uri="{FF2B5EF4-FFF2-40B4-BE49-F238E27FC236}">
                <a16:creationId xmlns:a16="http://schemas.microsoft.com/office/drawing/2014/main" id="{201E6B15-D0DB-47A2-8DD7-4E2E75CBC1E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08988" y="4462463"/>
            <a:ext cx="82550" cy="82550"/>
          </a:xfrm>
          <a:prstGeom prst="ellipse">
            <a:avLst/>
          </a:prstGeom>
          <a:solidFill>
            <a:srgbClr val="B0B0B0"/>
          </a:solidFill>
          <a:ln w="31750">
            <a:solidFill>
              <a:srgbClr val="B0B0B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9" name="Oval 43">
            <a:extLst>
              <a:ext uri="{FF2B5EF4-FFF2-40B4-BE49-F238E27FC236}">
                <a16:creationId xmlns:a16="http://schemas.microsoft.com/office/drawing/2014/main" id="{9507511D-8426-4B39-91C4-6758EEF76B3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501063" y="4933950"/>
            <a:ext cx="82550" cy="82550"/>
          </a:xfrm>
          <a:prstGeom prst="ellipse">
            <a:avLst/>
          </a:prstGeom>
          <a:solidFill>
            <a:srgbClr val="B0B0B0"/>
          </a:solidFill>
          <a:ln w="31750">
            <a:solidFill>
              <a:srgbClr val="B0B0B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0" name="Oval 44">
            <a:extLst>
              <a:ext uri="{FF2B5EF4-FFF2-40B4-BE49-F238E27FC236}">
                <a16:creationId xmlns:a16="http://schemas.microsoft.com/office/drawing/2014/main" id="{5AD91531-D540-43BC-A203-7DFB2A7315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596313" y="1335087"/>
            <a:ext cx="82550" cy="82550"/>
          </a:xfrm>
          <a:prstGeom prst="ellipse">
            <a:avLst/>
          </a:prstGeom>
          <a:solidFill>
            <a:srgbClr val="B0B0B0"/>
          </a:solidFill>
          <a:ln w="31750">
            <a:solidFill>
              <a:srgbClr val="B0B0B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1" name="Oval 45">
            <a:extLst>
              <a:ext uri="{FF2B5EF4-FFF2-40B4-BE49-F238E27FC236}">
                <a16:creationId xmlns:a16="http://schemas.microsoft.com/office/drawing/2014/main" id="{90DDE93D-6F3D-48DE-8AC4-33C20A56A6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65588" y="3433762"/>
            <a:ext cx="82550" cy="82550"/>
          </a:xfrm>
          <a:prstGeom prst="ellipse">
            <a:avLst/>
          </a:prstGeom>
          <a:solidFill>
            <a:srgbClr val="B0B0B0"/>
          </a:solidFill>
          <a:ln w="31750">
            <a:solidFill>
              <a:srgbClr val="B0B0B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2" name="Oval 46">
            <a:extLst>
              <a:ext uri="{FF2B5EF4-FFF2-40B4-BE49-F238E27FC236}">
                <a16:creationId xmlns:a16="http://schemas.microsoft.com/office/drawing/2014/main" id="{BCC2FBFB-0B2B-4CF5-98DA-A2081B330E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11538" y="4495800"/>
            <a:ext cx="82550" cy="80963"/>
          </a:xfrm>
          <a:prstGeom prst="ellipse">
            <a:avLst/>
          </a:prstGeom>
          <a:solidFill>
            <a:srgbClr val="B0B0B0"/>
          </a:solidFill>
          <a:ln w="31750">
            <a:solidFill>
              <a:srgbClr val="B0B0B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3" name="Oval 47">
            <a:extLst>
              <a:ext uri="{FF2B5EF4-FFF2-40B4-BE49-F238E27FC236}">
                <a16:creationId xmlns:a16="http://schemas.microsoft.com/office/drawing/2014/main" id="{DB1E6A3B-C14A-4BA1-832A-A01A615BC3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03613" y="1335087"/>
            <a:ext cx="82550" cy="82550"/>
          </a:xfrm>
          <a:prstGeom prst="ellipse">
            <a:avLst/>
          </a:prstGeom>
          <a:solidFill>
            <a:srgbClr val="B0B0B0"/>
          </a:solidFill>
          <a:ln w="31750">
            <a:solidFill>
              <a:srgbClr val="B0B0B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4" name="Oval 48">
            <a:extLst>
              <a:ext uri="{FF2B5EF4-FFF2-40B4-BE49-F238E27FC236}">
                <a16:creationId xmlns:a16="http://schemas.microsoft.com/office/drawing/2014/main" id="{3A24A8A5-1783-46FE-A82C-735C50D664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00451" y="5335588"/>
            <a:ext cx="80963" cy="82550"/>
          </a:xfrm>
          <a:prstGeom prst="ellipse">
            <a:avLst/>
          </a:prstGeom>
          <a:solidFill>
            <a:srgbClr val="B0B0B0"/>
          </a:solidFill>
          <a:ln w="31750">
            <a:solidFill>
              <a:srgbClr val="B0B0B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5" name="Oval 49">
            <a:extLst>
              <a:ext uri="{FF2B5EF4-FFF2-40B4-BE49-F238E27FC236}">
                <a16:creationId xmlns:a16="http://schemas.microsoft.com/office/drawing/2014/main" id="{C68B17E4-344C-4579-AC23-76B5A6F036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90938" y="1935162"/>
            <a:ext cx="82550" cy="82550"/>
          </a:xfrm>
          <a:prstGeom prst="ellipse">
            <a:avLst/>
          </a:prstGeom>
          <a:solidFill>
            <a:srgbClr val="B0B0B0"/>
          </a:solidFill>
          <a:ln w="31750">
            <a:solidFill>
              <a:srgbClr val="B0B0B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6" name="Oval 50">
            <a:extLst>
              <a:ext uri="{FF2B5EF4-FFF2-40B4-BE49-F238E27FC236}">
                <a16:creationId xmlns:a16="http://schemas.microsoft.com/office/drawing/2014/main" id="{5EA6079D-15D0-458A-A6E4-B4AB7FC42F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87776" y="1935162"/>
            <a:ext cx="80963" cy="82550"/>
          </a:xfrm>
          <a:prstGeom prst="ellipse">
            <a:avLst/>
          </a:prstGeom>
          <a:solidFill>
            <a:srgbClr val="B0B0B0"/>
          </a:solidFill>
          <a:ln w="31750">
            <a:solidFill>
              <a:srgbClr val="B0B0B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7" name="Oval 51">
            <a:extLst>
              <a:ext uri="{FF2B5EF4-FFF2-40B4-BE49-F238E27FC236}">
                <a16:creationId xmlns:a16="http://schemas.microsoft.com/office/drawing/2014/main" id="{263B9958-73E3-448E-A5E5-3567D62B2E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78263" y="4087813"/>
            <a:ext cx="82550" cy="82550"/>
          </a:xfrm>
          <a:prstGeom prst="ellipse">
            <a:avLst/>
          </a:prstGeom>
          <a:solidFill>
            <a:srgbClr val="B0B0B0"/>
          </a:solidFill>
          <a:ln w="31750">
            <a:solidFill>
              <a:srgbClr val="B0B0B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8" name="Oval 52">
            <a:extLst>
              <a:ext uri="{FF2B5EF4-FFF2-40B4-BE49-F238E27FC236}">
                <a16:creationId xmlns:a16="http://schemas.microsoft.com/office/drawing/2014/main" id="{8EA28D91-1337-4E39-8170-3F122040CC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75101" y="1935162"/>
            <a:ext cx="82550" cy="82550"/>
          </a:xfrm>
          <a:prstGeom prst="ellipse">
            <a:avLst/>
          </a:prstGeom>
          <a:solidFill>
            <a:srgbClr val="B0B0B0"/>
          </a:solidFill>
          <a:ln w="31750">
            <a:solidFill>
              <a:srgbClr val="B0B0B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9" name="Oval 53">
            <a:extLst>
              <a:ext uri="{FF2B5EF4-FFF2-40B4-BE49-F238E27FC236}">
                <a16:creationId xmlns:a16="http://schemas.microsoft.com/office/drawing/2014/main" id="{FEDFDF2A-57D1-463D-A2DD-C7F327B7FC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65588" y="1335087"/>
            <a:ext cx="82550" cy="82550"/>
          </a:xfrm>
          <a:prstGeom prst="ellipse">
            <a:avLst/>
          </a:prstGeom>
          <a:solidFill>
            <a:srgbClr val="B0B0B0"/>
          </a:solidFill>
          <a:ln w="31750">
            <a:solidFill>
              <a:srgbClr val="B0B0B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0" name="Oval 54">
            <a:extLst>
              <a:ext uri="{FF2B5EF4-FFF2-40B4-BE49-F238E27FC236}">
                <a16:creationId xmlns:a16="http://schemas.microsoft.com/office/drawing/2014/main" id="{657D4F77-EC7F-4DA5-BBED-4217253640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62426" y="1935162"/>
            <a:ext cx="82550" cy="82550"/>
          </a:xfrm>
          <a:prstGeom prst="ellipse">
            <a:avLst/>
          </a:prstGeom>
          <a:solidFill>
            <a:srgbClr val="B0B0B0"/>
          </a:solidFill>
          <a:ln w="31750">
            <a:solidFill>
              <a:srgbClr val="B0B0B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1" name="Oval 55">
            <a:extLst>
              <a:ext uri="{FF2B5EF4-FFF2-40B4-BE49-F238E27FC236}">
                <a16:creationId xmlns:a16="http://schemas.microsoft.com/office/drawing/2014/main" id="{F7D8C5C6-78C8-44D3-8547-C6EB8A4B96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52913" y="2533650"/>
            <a:ext cx="82550" cy="82550"/>
          </a:xfrm>
          <a:prstGeom prst="ellipse">
            <a:avLst/>
          </a:prstGeom>
          <a:solidFill>
            <a:srgbClr val="B0B0B0"/>
          </a:solidFill>
          <a:ln w="31750">
            <a:solidFill>
              <a:srgbClr val="B0B0B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2" name="Oval 56">
            <a:extLst>
              <a:ext uri="{FF2B5EF4-FFF2-40B4-BE49-F238E27FC236}">
                <a16:creationId xmlns:a16="http://schemas.microsoft.com/office/drawing/2014/main" id="{AA6234D2-3B7C-4E70-9EBD-5002E64E84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49751" y="3768725"/>
            <a:ext cx="82550" cy="80963"/>
          </a:xfrm>
          <a:prstGeom prst="ellipse">
            <a:avLst/>
          </a:prstGeom>
          <a:solidFill>
            <a:srgbClr val="B0B0B0"/>
          </a:solidFill>
          <a:ln w="31750">
            <a:solidFill>
              <a:srgbClr val="B0B0B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3" name="Oval 57">
            <a:extLst>
              <a:ext uri="{FF2B5EF4-FFF2-40B4-BE49-F238E27FC236}">
                <a16:creationId xmlns:a16="http://schemas.microsoft.com/office/drawing/2014/main" id="{52846DC1-C85A-4AE4-BD52-87BA669768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40238" y="2528887"/>
            <a:ext cx="82550" cy="82550"/>
          </a:xfrm>
          <a:prstGeom prst="ellipse">
            <a:avLst/>
          </a:prstGeom>
          <a:solidFill>
            <a:srgbClr val="B0B0B0"/>
          </a:solidFill>
          <a:ln w="31750">
            <a:solidFill>
              <a:srgbClr val="B0B0B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54" name="Oval 58">
            <a:extLst>
              <a:ext uri="{FF2B5EF4-FFF2-40B4-BE49-F238E27FC236}">
                <a16:creationId xmlns:a16="http://schemas.microsoft.com/office/drawing/2014/main" id="{92E6C763-1932-4CC2-AB6E-04CA4F9E6F8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37076" y="4311650"/>
            <a:ext cx="82550" cy="82550"/>
          </a:xfrm>
          <a:prstGeom prst="ellipse">
            <a:avLst/>
          </a:prstGeom>
          <a:solidFill>
            <a:srgbClr val="B0B0B0"/>
          </a:solidFill>
          <a:ln w="31750">
            <a:solidFill>
              <a:srgbClr val="B0B0B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56" name="Oval 59">
            <a:extLst>
              <a:ext uri="{FF2B5EF4-FFF2-40B4-BE49-F238E27FC236}">
                <a16:creationId xmlns:a16="http://schemas.microsoft.com/office/drawing/2014/main" id="{3B539A0A-E6A4-43D9-ACF0-E5A4A8FCD1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32326" y="4467225"/>
            <a:ext cx="82550" cy="77788"/>
          </a:xfrm>
          <a:prstGeom prst="ellipse">
            <a:avLst/>
          </a:prstGeom>
          <a:solidFill>
            <a:srgbClr val="B0B0B0"/>
          </a:solidFill>
          <a:ln w="31750">
            <a:solidFill>
              <a:srgbClr val="B0B0B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73" name="Oval 60">
            <a:extLst>
              <a:ext uri="{FF2B5EF4-FFF2-40B4-BE49-F238E27FC236}">
                <a16:creationId xmlns:a16="http://schemas.microsoft.com/office/drawing/2014/main" id="{BA45A1BA-2214-4B44-8A4B-9A83D2DC9F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24401" y="1935162"/>
            <a:ext cx="82550" cy="82550"/>
          </a:xfrm>
          <a:prstGeom prst="ellipse">
            <a:avLst/>
          </a:prstGeom>
          <a:solidFill>
            <a:srgbClr val="B0B0B0"/>
          </a:solidFill>
          <a:ln w="31750">
            <a:solidFill>
              <a:srgbClr val="B0B0B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88" name="Oval 61">
            <a:extLst>
              <a:ext uri="{FF2B5EF4-FFF2-40B4-BE49-F238E27FC236}">
                <a16:creationId xmlns:a16="http://schemas.microsoft.com/office/drawing/2014/main" id="{468B6D81-8444-45BA-8709-87664CA534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19651" y="3763963"/>
            <a:ext cx="82550" cy="82550"/>
          </a:xfrm>
          <a:prstGeom prst="ellipse">
            <a:avLst/>
          </a:prstGeom>
          <a:solidFill>
            <a:srgbClr val="B0B0B0"/>
          </a:solidFill>
          <a:ln w="31750">
            <a:solidFill>
              <a:srgbClr val="B0B0B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89" name="Oval 62">
            <a:extLst>
              <a:ext uri="{FF2B5EF4-FFF2-40B4-BE49-F238E27FC236}">
                <a16:creationId xmlns:a16="http://schemas.microsoft.com/office/drawing/2014/main" id="{A31CFCF6-5E26-4148-81C9-BE81BCB380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11726" y="1335087"/>
            <a:ext cx="82550" cy="82550"/>
          </a:xfrm>
          <a:prstGeom prst="ellipse">
            <a:avLst/>
          </a:prstGeom>
          <a:solidFill>
            <a:srgbClr val="B0B0B0"/>
          </a:solidFill>
          <a:ln w="31750">
            <a:solidFill>
              <a:srgbClr val="B0B0B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90" name="Oval 63">
            <a:extLst>
              <a:ext uri="{FF2B5EF4-FFF2-40B4-BE49-F238E27FC236}">
                <a16:creationId xmlns:a16="http://schemas.microsoft.com/office/drawing/2014/main" id="{91D66460-E82D-4A3B-8B35-C8B6808E2E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08563" y="4065588"/>
            <a:ext cx="80963" cy="82550"/>
          </a:xfrm>
          <a:prstGeom prst="ellipse">
            <a:avLst/>
          </a:prstGeom>
          <a:solidFill>
            <a:srgbClr val="B0B0B0"/>
          </a:solidFill>
          <a:ln w="31750">
            <a:solidFill>
              <a:srgbClr val="B0B0B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91" name="Oval 64">
            <a:extLst>
              <a:ext uri="{FF2B5EF4-FFF2-40B4-BE49-F238E27FC236}">
                <a16:creationId xmlns:a16="http://schemas.microsoft.com/office/drawing/2014/main" id="{E387CC31-364D-4988-950C-356B5CFEE83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85051" y="4457700"/>
            <a:ext cx="82550" cy="82550"/>
          </a:xfrm>
          <a:prstGeom prst="ellipse">
            <a:avLst/>
          </a:prstGeom>
          <a:solidFill>
            <a:srgbClr val="B0B0B0"/>
          </a:solidFill>
          <a:ln w="31750">
            <a:solidFill>
              <a:srgbClr val="B0B0B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92" name="Oval 65">
            <a:extLst>
              <a:ext uri="{FF2B5EF4-FFF2-40B4-BE49-F238E27FC236}">
                <a16:creationId xmlns:a16="http://schemas.microsoft.com/office/drawing/2014/main" id="{515D0AE3-88C9-412F-8E0A-42FF6C062F3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94588" y="4476750"/>
            <a:ext cx="82550" cy="82550"/>
          </a:xfrm>
          <a:prstGeom prst="ellipse">
            <a:avLst/>
          </a:prstGeom>
          <a:solidFill>
            <a:srgbClr val="B0B0B0"/>
          </a:solidFill>
          <a:ln w="31750">
            <a:solidFill>
              <a:srgbClr val="B0B0B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93" name="Oval 66">
            <a:extLst>
              <a:ext uri="{FF2B5EF4-FFF2-40B4-BE49-F238E27FC236}">
                <a16:creationId xmlns:a16="http://schemas.microsoft.com/office/drawing/2014/main" id="{1A56A48D-6A26-4832-8883-076E5BB4EB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05726" y="4348163"/>
            <a:ext cx="82550" cy="82550"/>
          </a:xfrm>
          <a:prstGeom prst="ellipse">
            <a:avLst/>
          </a:prstGeom>
          <a:solidFill>
            <a:srgbClr val="B0B0B0"/>
          </a:solidFill>
          <a:ln w="31750">
            <a:solidFill>
              <a:srgbClr val="B0B0B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94" name="Oval 67">
            <a:extLst>
              <a:ext uri="{FF2B5EF4-FFF2-40B4-BE49-F238E27FC236}">
                <a16:creationId xmlns:a16="http://schemas.microsoft.com/office/drawing/2014/main" id="{090D9612-B407-4D71-A920-F4535879163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80376" y="4352925"/>
            <a:ext cx="82550" cy="82550"/>
          </a:xfrm>
          <a:prstGeom prst="ellipse">
            <a:avLst/>
          </a:prstGeom>
          <a:solidFill>
            <a:srgbClr val="B0B0B0"/>
          </a:solidFill>
          <a:ln w="31750">
            <a:solidFill>
              <a:srgbClr val="B0B0B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95" name="Oval 68">
            <a:extLst>
              <a:ext uri="{FF2B5EF4-FFF2-40B4-BE49-F238E27FC236}">
                <a16:creationId xmlns:a16="http://schemas.microsoft.com/office/drawing/2014/main" id="{A949D550-DC21-4303-9848-E090E1E9C1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67513" y="4229100"/>
            <a:ext cx="82550" cy="82550"/>
          </a:xfrm>
          <a:prstGeom prst="ellipse">
            <a:avLst/>
          </a:prstGeom>
          <a:solidFill>
            <a:srgbClr val="B0B0B0"/>
          </a:solidFill>
          <a:ln w="31750">
            <a:solidFill>
              <a:srgbClr val="B0B0B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96" name="Oval 69">
            <a:extLst>
              <a:ext uri="{FF2B5EF4-FFF2-40B4-BE49-F238E27FC236}">
                <a16:creationId xmlns:a16="http://schemas.microsoft.com/office/drawing/2014/main" id="{36AC04AE-D3A9-4F23-8305-A1371CA471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78651" y="4445000"/>
            <a:ext cx="82550" cy="82550"/>
          </a:xfrm>
          <a:prstGeom prst="ellipse">
            <a:avLst/>
          </a:prstGeom>
          <a:solidFill>
            <a:srgbClr val="B0B0B0"/>
          </a:solidFill>
          <a:ln w="31750">
            <a:solidFill>
              <a:srgbClr val="B0B0B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97" name="Oval 70">
            <a:extLst>
              <a:ext uri="{FF2B5EF4-FFF2-40B4-BE49-F238E27FC236}">
                <a16:creationId xmlns:a16="http://schemas.microsoft.com/office/drawing/2014/main" id="{3DE29E8A-8E67-4BE5-959C-C17E5CE795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69138" y="4418013"/>
            <a:ext cx="82550" cy="80963"/>
          </a:xfrm>
          <a:prstGeom prst="ellipse">
            <a:avLst/>
          </a:prstGeom>
          <a:solidFill>
            <a:srgbClr val="B0B0B0"/>
          </a:solidFill>
          <a:ln w="31750">
            <a:solidFill>
              <a:srgbClr val="B0B0B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98" name="Oval 71">
            <a:extLst>
              <a:ext uri="{FF2B5EF4-FFF2-40B4-BE49-F238E27FC236}">
                <a16:creationId xmlns:a16="http://schemas.microsoft.com/office/drawing/2014/main" id="{DE03819B-EB64-4B9D-9C31-C33C700394B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65976" y="4270375"/>
            <a:ext cx="82550" cy="82550"/>
          </a:xfrm>
          <a:prstGeom prst="ellipse">
            <a:avLst/>
          </a:prstGeom>
          <a:solidFill>
            <a:srgbClr val="B0B0B0"/>
          </a:solidFill>
          <a:ln w="31750">
            <a:solidFill>
              <a:srgbClr val="B0B0B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99" name="Oval 72">
            <a:extLst>
              <a:ext uri="{FF2B5EF4-FFF2-40B4-BE49-F238E27FC236}">
                <a16:creationId xmlns:a16="http://schemas.microsoft.com/office/drawing/2014/main" id="{E0711203-6F5C-4F43-92B6-59C15543AF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704513" y="4686300"/>
            <a:ext cx="77788" cy="82550"/>
          </a:xfrm>
          <a:prstGeom prst="ellipse">
            <a:avLst/>
          </a:prstGeom>
          <a:solidFill>
            <a:srgbClr val="B0B0B0"/>
          </a:solidFill>
          <a:ln w="31750">
            <a:solidFill>
              <a:srgbClr val="B0B0B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00" name="Oval 73">
            <a:extLst>
              <a:ext uri="{FF2B5EF4-FFF2-40B4-BE49-F238E27FC236}">
                <a16:creationId xmlns:a16="http://schemas.microsoft.com/office/drawing/2014/main" id="{E7EEC219-B639-4AD5-961F-7A00BA6E8E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955338" y="3951288"/>
            <a:ext cx="82550" cy="82550"/>
          </a:xfrm>
          <a:prstGeom prst="ellipse">
            <a:avLst/>
          </a:prstGeom>
          <a:solidFill>
            <a:srgbClr val="B0B0B0"/>
          </a:solidFill>
          <a:ln w="31750">
            <a:solidFill>
              <a:srgbClr val="B0B0B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01" name="Oval 74">
            <a:extLst>
              <a:ext uri="{FF2B5EF4-FFF2-40B4-BE49-F238E27FC236}">
                <a16:creationId xmlns:a16="http://schemas.microsoft.com/office/drawing/2014/main" id="{704059AD-9B87-4E2B-8A00-1DA0AC9B6A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62138" y="1335087"/>
            <a:ext cx="82550" cy="82550"/>
          </a:xfrm>
          <a:prstGeom prst="ellipse">
            <a:avLst/>
          </a:prstGeom>
          <a:solidFill>
            <a:srgbClr val="B0B0B0"/>
          </a:solidFill>
          <a:ln w="31750">
            <a:solidFill>
              <a:srgbClr val="B0B0B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02" name="Oval 75">
            <a:extLst>
              <a:ext uri="{FF2B5EF4-FFF2-40B4-BE49-F238E27FC236}">
                <a16:creationId xmlns:a16="http://schemas.microsoft.com/office/drawing/2014/main" id="{8E48C35E-2F48-4016-A900-9FC1A70183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73376" y="1935162"/>
            <a:ext cx="80963" cy="82550"/>
          </a:xfrm>
          <a:prstGeom prst="ellipse">
            <a:avLst/>
          </a:prstGeom>
          <a:solidFill>
            <a:srgbClr val="B0B0B0"/>
          </a:solidFill>
          <a:ln w="31750">
            <a:solidFill>
              <a:srgbClr val="B0B0B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03" name="Oval 76">
            <a:extLst>
              <a:ext uri="{FF2B5EF4-FFF2-40B4-BE49-F238E27FC236}">
                <a16:creationId xmlns:a16="http://schemas.microsoft.com/office/drawing/2014/main" id="{8C0B2D81-9517-49A1-A619-319F5CF905E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63863" y="1335087"/>
            <a:ext cx="82550" cy="82550"/>
          </a:xfrm>
          <a:prstGeom prst="ellipse">
            <a:avLst/>
          </a:prstGeom>
          <a:solidFill>
            <a:srgbClr val="B0B0B0"/>
          </a:solidFill>
          <a:ln w="31750">
            <a:solidFill>
              <a:srgbClr val="B0B0B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04" name="Oval 77">
            <a:extLst>
              <a:ext uri="{FF2B5EF4-FFF2-40B4-BE49-F238E27FC236}">
                <a16:creationId xmlns:a16="http://schemas.microsoft.com/office/drawing/2014/main" id="{8B27211B-355F-4701-B28D-D0073D8D18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51188" y="1335087"/>
            <a:ext cx="82550" cy="82550"/>
          </a:xfrm>
          <a:prstGeom prst="ellipse">
            <a:avLst/>
          </a:prstGeom>
          <a:solidFill>
            <a:srgbClr val="B0B0B0"/>
          </a:solidFill>
          <a:ln w="31750">
            <a:solidFill>
              <a:srgbClr val="B0B0B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05" name="Oval 78">
            <a:extLst>
              <a:ext uri="{FF2B5EF4-FFF2-40B4-BE49-F238E27FC236}">
                <a16:creationId xmlns:a16="http://schemas.microsoft.com/office/drawing/2014/main" id="{10F80975-0A6C-4AEF-A201-B12312421E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56238" y="4532313"/>
            <a:ext cx="82550" cy="80963"/>
          </a:xfrm>
          <a:prstGeom prst="ellipse">
            <a:avLst/>
          </a:prstGeom>
          <a:solidFill>
            <a:srgbClr val="B0B0B0"/>
          </a:solidFill>
          <a:ln w="31750">
            <a:solidFill>
              <a:srgbClr val="B0B0B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06" name="Oval 79">
            <a:extLst>
              <a:ext uri="{FF2B5EF4-FFF2-40B4-BE49-F238E27FC236}">
                <a16:creationId xmlns:a16="http://schemas.microsoft.com/office/drawing/2014/main" id="{E7279CFC-4BE8-44B4-97F4-2ABA191960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65763" y="4467225"/>
            <a:ext cx="80963" cy="82550"/>
          </a:xfrm>
          <a:prstGeom prst="ellipse">
            <a:avLst/>
          </a:prstGeom>
          <a:solidFill>
            <a:srgbClr val="B0B0B0"/>
          </a:solidFill>
          <a:ln w="31750">
            <a:solidFill>
              <a:srgbClr val="B0B0B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07" name="Oval 80">
            <a:extLst>
              <a:ext uri="{FF2B5EF4-FFF2-40B4-BE49-F238E27FC236}">
                <a16:creationId xmlns:a16="http://schemas.microsoft.com/office/drawing/2014/main" id="{13426F25-CB36-44CF-A96E-2E078701570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75101" y="4564063"/>
            <a:ext cx="82550" cy="82550"/>
          </a:xfrm>
          <a:prstGeom prst="ellipse">
            <a:avLst/>
          </a:prstGeom>
          <a:solidFill>
            <a:srgbClr val="B0B0B0"/>
          </a:solidFill>
          <a:ln w="31750">
            <a:solidFill>
              <a:srgbClr val="B0B0B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08" name="Oval 81">
            <a:extLst>
              <a:ext uri="{FF2B5EF4-FFF2-40B4-BE49-F238E27FC236}">
                <a16:creationId xmlns:a16="http://schemas.microsoft.com/office/drawing/2014/main" id="{BCAF517F-3E25-4890-8C1B-7813589455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52888" y="5062538"/>
            <a:ext cx="80963" cy="80963"/>
          </a:xfrm>
          <a:prstGeom prst="ellipse">
            <a:avLst/>
          </a:prstGeom>
          <a:solidFill>
            <a:srgbClr val="B0B0B0"/>
          </a:solidFill>
          <a:ln w="31750">
            <a:solidFill>
              <a:srgbClr val="B0B0B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09" name="Oval 82">
            <a:extLst>
              <a:ext uri="{FF2B5EF4-FFF2-40B4-BE49-F238E27FC236}">
                <a16:creationId xmlns:a16="http://schemas.microsoft.com/office/drawing/2014/main" id="{A9230783-997E-49D4-85A6-8AA27B3186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89401" y="4805363"/>
            <a:ext cx="82550" cy="82550"/>
          </a:xfrm>
          <a:prstGeom prst="ellipse">
            <a:avLst/>
          </a:prstGeom>
          <a:solidFill>
            <a:srgbClr val="B0B0B0"/>
          </a:solidFill>
          <a:ln w="31750">
            <a:solidFill>
              <a:srgbClr val="B0B0B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10" name="Oval 83">
            <a:extLst>
              <a:ext uri="{FF2B5EF4-FFF2-40B4-BE49-F238E27FC236}">
                <a16:creationId xmlns:a16="http://schemas.microsoft.com/office/drawing/2014/main" id="{7B94398E-5ECD-4BC9-9366-F558B62C41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25938" y="4668838"/>
            <a:ext cx="82550" cy="82550"/>
          </a:xfrm>
          <a:prstGeom prst="ellipse">
            <a:avLst/>
          </a:prstGeom>
          <a:solidFill>
            <a:srgbClr val="B0B0B0"/>
          </a:solidFill>
          <a:ln w="31750">
            <a:solidFill>
              <a:srgbClr val="B0B0B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11" name="Oval 84">
            <a:extLst>
              <a:ext uri="{FF2B5EF4-FFF2-40B4-BE49-F238E27FC236}">
                <a16:creationId xmlns:a16="http://schemas.microsoft.com/office/drawing/2014/main" id="{4C25F2B0-0BF4-4DCD-ADD1-3C2B6EB926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89601" y="4659313"/>
            <a:ext cx="77788" cy="82550"/>
          </a:xfrm>
          <a:prstGeom prst="ellipse">
            <a:avLst/>
          </a:prstGeom>
          <a:solidFill>
            <a:srgbClr val="B0B0B0"/>
          </a:solidFill>
          <a:ln w="31750">
            <a:solidFill>
              <a:srgbClr val="B0B0B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88" name="Oval 85">
            <a:extLst>
              <a:ext uri="{FF2B5EF4-FFF2-40B4-BE49-F238E27FC236}">
                <a16:creationId xmlns:a16="http://schemas.microsoft.com/office/drawing/2014/main" id="{5772FA42-3D15-469A-8782-C7A0E55D79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80088" y="4540250"/>
            <a:ext cx="82550" cy="82550"/>
          </a:xfrm>
          <a:prstGeom prst="ellipse">
            <a:avLst/>
          </a:prstGeom>
          <a:solidFill>
            <a:srgbClr val="B0B0B0"/>
          </a:solidFill>
          <a:ln w="31750">
            <a:solidFill>
              <a:srgbClr val="B0B0B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89" name="Oval 86">
            <a:extLst>
              <a:ext uri="{FF2B5EF4-FFF2-40B4-BE49-F238E27FC236}">
                <a16:creationId xmlns:a16="http://schemas.microsoft.com/office/drawing/2014/main" id="{C73B752F-CD14-485B-A35B-BE96E41C947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03901" y="4102100"/>
            <a:ext cx="82550" cy="82550"/>
          </a:xfrm>
          <a:prstGeom prst="ellipse">
            <a:avLst/>
          </a:prstGeom>
          <a:solidFill>
            <a:srgbClr val="B0B0B0"/>
          </a:solidFill>
          <a:ln w="31750">
            <a:solidFill>
              <a:srgbClr val="B0B0B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90" name="Oval 87">
            <a:extLst>
              <a:ext uri="{FF2B5EF4-FFF2-40B4-BE49-F238E27FC236}">
                <a16:creationId xmlns:a16="http://schemas.microsoft.com/office/drawing/2014/main" id="{14B60627-D336-4F3C-9018-04320F613F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03901" y="4038600"/>
            <a:ext cx="82550" cy="80963"/>
          </a:xfrm>
          <a:prstGeom prst="ellipse">
            <a:avLst/>
          </a:prstGeom>
          <a:solidFill>
            <a:srgbClr val="B0B0B0"/>
          </a:solidFill>
          <a:ln w="31750">
            <a:solidFill>
              <a:srgbClr val="B0B0B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91" name="Oval 88">
            <a:extLst>
              <a:ext uri="{FF2B5EF4-FFF2-40B4-BE49-F238E27FC236}">
                <a16:creationId xmlns:a16="http://schemas.microsoft.com/office/drawing/2014/main" id="{E4D0E5D7-3C16-4EA5-8A7F-729BC8ECCA1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99151" y="4457700"/>
            <a:ext cx="82550" cy="82550"/>
          </a:xfrm>
          <a:prstGeom prst="ellipse">
            <a:avLst/>
          </a:prstGeom>
          <a:solidFill>
            <a:srgbClr val="B0B0B0"/>
          </a:solidFill>
          <a:ln w="31750">
            <a:solidFill>
              <a:srgbClr val="B0B0B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92" name="Oval 89">
            <a:extLst>
              <a:ext uri="{FF2B5EF4-FFF2-40B4-BE49-F238E27FC236}">
                <a16:creationId xmlns:a16="http://schemas.microsoft.com/office/drawing/2014/main" id="{5A9D2933-F5C5-4A84-9842-FFA4BFB739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87688" y="1335087"/>
            <a:ext cx="82550" cy="82550"/>
          </a:xfrm>
          <a:prstGeom prst="ellipse">
            <a:avLst/>
          </a:prstGeom>
          <a:solidFill>
            <a:srgbClr val="B0B0B0"/>
          </a:solidFill>
          <a:ln w="31750">
            <a:solidFill>
              <a:srgbClr val="B0B0B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93" name="Oval 90">
            <a:extLst>
              <a:ext uri="{FF2B5EF4-FFF2-40B4-BE49-F238E27FC236}">
                <a16:creationId xmlns:a16="http://schemas.microsoft.com/office/drawing/2014/main" id="{3E76AA08-1045-44AE-B2E9-173AF62DBC5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34038" y="4303713"/>
            <a:ext cx="82550" cy="80963"/>
          </a:xfrm>
          <a:prstGeom prst="ellipse">
            <a:avLst/>
          </a:prstGeom>
          <a:solidFill>
            <a:srgbClr val="B0B0B0"/>
          </a:solidFill>
          <a:ln w="31750">
            <a:solidFill>
              <a:srgbClr val="B0B0B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94" name="Oval 91">
            <a:extLst>
              <a:ext uri="{FF2B5EF4-FFF2-40B4-BE49-F238E27FC236}">
                <a16:creationId xmlns:a16="http://schemas.microsoft.com/office/drawing/2014/main" id="{CE93C1DD-ADFF-45D5-B721-CB774E19094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67413" y="4673600"/>
            <a:ext cx="82550" cy="82550"/>
          </a:xfrm>
          <a:prstGeom prst="ellipse">
            <a:avLst/>
          </a:prstGeom>
          <a:solidFill>
            <a:srgbClr val="B0B0B0"/>
          </a:solidFill>
          <a:ln w="31750">
            <a:solidFill>
              <a:srgbClr val="B0B0B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95" name="Oval 92">
            <a:extLst>
              <a:ext uri="{FF2B5EF4-FFF2-40B4-BE49-F238E27FC236}">
                <a16:creationId xmlns:a16="http://schemas.microsoft.com/office/drawing/2014/main" id="{AA694B13-3B90-472B-823A-0C09B1ED1E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9890126" y="4371975"/>
            <a:ext cx="82550" cy="82550"/>
          </a:xfrm>
          <a:prstGeom prst="ellipse">
            <a:avLst/>
          </a:prstGeom>
          <a:solidFill>
            <a:srgbClr val="B0B0B0"/>
          </a:solidFill>
          <a:ln w="31750">
            <a:solidFill>
              <a:srgbClr val="B0B0B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96" name="Oval 93">
            <a:extLst>
              <a:ext uri="{FF2B5EF4-FFF2-40B4-BE49-F238E27FC236}">
                <a16:creationId xmlns:a16="http://schemas.microsoft.com/office/drawing/2014/main" id="{0F5D11E1-B631-4909-BC23-C7F31049C5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9986963" y="4394200"/>
            <a:ext cx="82550" cy="82550"/>
          </a:xfrm>
          <a:prstGeom prst="ellipse">
            <a:avLst/>
          </a:prstGeom>
          <a:solidFill>
            <a:srgbClr val="B0B0B0"/>
          </a:solidFill>
          <a:ln w="31750">
            <a:solidFill>
              <a:srgbClr val="B0B0B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97" name="Oval 94">
            <a:extLst>
              <a:ext uri="{FF2B5EF4-FFF2-40B4-BE49-F238E27FC236}">
                <a16:creationId xmlns:a16="http://schemas.microsoft.com/office/drawing/2014/main" id="{AA14EB32-80A8-4E94-9D90-ACD8DF74651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94588" y="4481513"/>
            <a:ext cx="82550" cy="77788"/>
          </a:xfrm>
          <a:prstGeom prst="ellipse">
            <a:avLst/>
          </a:prstGeom>
          <a:solidFill>
            <a:srgbClr val="B0B0B0"/>
          </a:solidFill>
          <a:ln w="31750">
            <a:solidFill>
              <a:srgbClr val="B0B0B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98" name="Oval 95">
            <a:extLst>
              <a:ext uri="{FF2B5EF4-FFF2-40B4-BE49-F238E27FC236}">
                <a16:creationId xmlns:a16="http://schemas.microsoft.com/office/drawing/2014/main" id="{4DD082DC-A996-468B-A172-77B47F8EE86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21563" y="4229100"/>
            <a:ext cx="82550" cy="82550"/>
          </a:xfrm>
          <a:prstGeom prst="ellipse">
            <a:avLst/>
          </a:prstGeom>
          <a:solidFill>
            <a:srgbClr val="B0B0B0"/>
          </a:solidFill>
          <a:ln w="31750">
            <a:solidFill>
              <a:srgbClr val="B0B0B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99" name="Oval 96">
            <a:extLst>
              <a:ext uri="{FF2B5EF4-FFF2-40B4-BE49-F238E27FC236}">
                <a16:creationId xmlns:a16="http://schemas.microsoft.com/office/drawing/2014/main" id="{7D78D01A-E493-4F47-9B2F-C4905230BD9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18401" y="4106863"/>
            <a:ext cx="82550" cy="82550"/>
          </a:xfrm>
          <a:prstGeom prst="ellipse">
            <a:avLst/>
          </a:prstGeom>
          <a:solidFill>
            <a:srgbClr val="B0B0B0"/>
          </a:solidFill>
          <a:ln w="31750">
            <a:solidFill>
              <a:srgbClr val="B0B0B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00" name="Oval 97">
            <a:extLst>
              <a:ext uri="{FF2B5EF4-FFF2-40B4-BE49-F238E27FC236}">
                <a16:creationId xmlns:a16="http://schemas.microsoft.com/office/drawing/2014/main" id="{CF081B96-990B-494B-974E-4CC03E6A216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08888" y="1335087"/>
            <a:ext cx="82550" cy="82550"/>
          </a:xfrm>
          <a:prstGeom prst="ellipse">
            <a:avLst/>
          </a:prstGeom>
          <a:solidFill>
            <a:srgbClr val="B0B0B0"/>
          </a:solidFill>
          <a:ln w="31750">
            <a:solidFill>
              <a:srgbClr val="B0B0B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01" name="Oval 98">
            <a:extLst>
              <a:ext uri="{FF2B5EF4-FFF2-40B4-BE49-F238E27FC236}">
                <a16:creationId xmlns:a16="http://schemas.microsoft.com/office/drawing/2014/main" id="{69ECB49E-F486-4A7B-98C6-C26D3234B7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05726" y="3817938"/>
            <a:ext cx="82550" cy="82550"/>
          </a:xfrm>
          <a:prstGeom prst="ellipse">
            <a:avLst/>
          </a:prstGeom>
          <a:solidFill>
            <a:srgbClr val="B0B0B0"/>
          </a:solidFill>
          <a:ln w="31750">
            <a:solidFill>
              <a:srgbClr val="B0B0B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02" name="Oval 99">
            <a:extLst>
              <a:ext uri="{FF2B5EF4-FFF2-40B4-BE49-F238E27FC236}">
                <a16:creationId xmlns:a16="http://schemas.microsoft.com/office/drawing/2014/main" id="{47D4E3BF-EED0-4EC5-B258-0BD3E8E069F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96213" y="1935162"/>
            <a:ext cx="82550" cy="82550"/>
          </a:xfrm>
          <a:prstGeom prst="ellipse">
            <a:avLst/>
          </a:prstGeom>
          <a:solidFill>
            <a:srgbClr val="B0B0B0"/>
          </a:solidFill>
          <a:ln w="31750">
            <a:solidFill>
              <a:srgbClr val="B0B0B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03" name="Oval 100">
            <a:extLst>
              <a:ext uri="{FF2B5EF4-FFF2-40B4-BE49-F238E27FC236}">
                <a16:creationId xmlns:a16="http://schemas.microsoft.com/office/drawing/2014/main" id="{E4FB7F4D-469A-4710-8405-2111B6BFCB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89601" y="4668838"/>
            <a:ext cx="77788" cy="82550"/>
          </a:xfrm>
          <a:prstGeom prst="ellipse">
            <a:avLst/>
          </a:prstGeom>
          <a:solidFill>
            <a:srgbClr val="B0B0B0"/>
          </a:solidFill>
          <a:ln w="31750">
            <a:solidFill>
              <a:srgbClr val="B0B0B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04" name="Oval 101">
            <a:extLst>
              <a:ext uri="{FF2B5EF4-FFF2-40B4-BE49-F238E27FC236}">
                <a16:creationId xmlns:a16="http://schemas.microsoft.com/office/drawing/2014/main" id="{BF0E475A-BC16-49FA-89DB-4D42932116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80088" y="4654550"/>
            <a:ext cx="82550" cy="82550"/>
          </a:xfrm>
          <a:prstGeom prst="ellipse">
            <a:avLst/>
          </a:prstGeom>
          <a:solidFill>
            <a:srgbClr val="B0B0B0"/>
          </a:solidFill>
          <a:ln w="31750">
            <a:solidFill>
              <a:srgbClr val="B0B0B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05" name="Oval 102">
            <a:extLst>
              <a:ext uri="{FF2B5EF4-FFF2-40B4-BE49-F238E27FC236}">
                <a16:creationId xmlns:a16="http://schemas.microsoft.com/office/drawing/2014/main" id="{4C62F40E-2ED1-41FB-B6C6-7FBC7169499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48351" y="4425950"/>
            <a:ext cx="82550" cy="82550"/>
          </a:xfrm>
          <a:prstGeom prst="ellipse">
            <a:avLst/>
          </a:prstGeom>
          <a:solidFill>
            <a:srgbClr val="B0B0B0"/>
          </a:solidFill>
          <a:ln w="31750">
            <a:solidFill>
              <a:srgbClr val="B0B0B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06" name="Oval 103">
            <a:extLst>
              <a:ext uri="{FF2B5EF4-FFF2-40B4-BE49-F238E27FC236}">
                <a16:creationId xmlns:a16="http://schemas.microsoft.com/office/drawing/2014/main" id="{B094FF6F-1F76-4BD3-9411-EDE1C7D750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54738" y="4513263"/>
            <a:ext cx="82550" cy="82550"/>
          </a:xfrm>
          <a:prstGeom prst="ellipse">
            <a:avLst/>
          </a:prstGeom>
          <a:solidFill>
            <a:srgbClr val="B0B0B0"/>
          </a:solidFill>
          <a:ln w="31750">
            <a:solidFill>
              <a:srgbClr val="B0B0B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07" name="Oval 104">
            <a:extLst>
              <a:ext uri="{FF2B5EF4-FFF2-40B4-BE49-F238E27FC236}">
                <a16:creationId xmlns:a16="http://schemas.microsoft.com/office/drawing/2014/main" id="{632665E6-426B-4A15-9304-9EDDB45776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51576" y="4637088"/>
            <a:ext cx="82550" cy="82550"/>
          </a:xfrm>
          <a:prstGeom prst="ellipse">
            <a:avLst/>
          </a:prstGeom>
          <a:solidFill>
            <a:srgbClr val="B0B0B0"/>
          </a:solidFill>
          <a:ln w="31750">
            <a:solidFill>
              <a:srgbClr val="B0B0B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08" name="Oval 105">
            <a:extLst>
              <a:ext uri="{FF2B5EF4-FFF2-40B4-BE49-F238E27FC236}">
                <a16:creationId xmlns:a16="http://schemas.microsoft.com/office/drawing/2014/main" id="{EEC4A928-B800-4A0F-A5BB-05B00B582C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43676" y="4486275"/>
            <a:ext cx="82550" cy="82550"/>
          </a:xfrm>
          <a:prstGeom prst="ellipse">
            <a:avLst/>
          </a:prstGeom>
          <a:solidFill>
            <a:srgbClr val="B0B0B0"/>
          </a:solidFill>
          <a:ln w="31750">
            <a:solidFill>
              <a:srgbClr val="B0B0B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09" name="Oval 106">
            <a:extLst>
              <a:ext uri="{FF2B5EF4-FFF2-40B4-BE49-F238E27FC236}">
                <a16:creationId xmlns:a16="http://schemas.microsoft.com/office/drawing/2014/main" id="{84D012AC-6A12-4CB8-972C-36A9C14F866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35751" y="4664075"/>
            <a:ext cx="82550" cy="82550"/>
          </a:xfrm>
          <a:prstGeom prst="ellipse">
            <a:avLst/>
          </a:prstGeom>
          <a:solidFill>
            <a:srgbClr val="B0B0B0"/>
          </a:solidFill>
          <a:ln w="31750">
            <a:solidFill>
              <a:srgbClr val="B0B0B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10" name="Oval 107">
            <a:extLst>
              <a:ext uri="{FF2B5EF4-FFF2-40B4-BE49-F238E27FC236}">
                <a16:creationId xmlns:a16="http://schemas.microsoft.com/office/drawing/2014/main" id="{DE069624-8646-4F6C-8D99-4D1B2740BA9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31001" y="4389438"/>
            <a:ext cx="82550" cy="82550"/>
          </a:xfrm>
          <a:prstGeom prst="ellipse">
            <a:avLst/>
          </a:prstGeom>
          <a:solidFill>
            <a:srgbClr val="B0B0B0"/>
          </a:solidFill>
          <a:ln w="31750">
            <a:solidFill>
              <a:srgbClr val="B0B0B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11" name="Oval 108">
            <a:extLst>
              <a:ext uri="{FF2B5EF4-FFF2-40B4-BE49-F238E27FC236}">
                <a16:creationId xmlns:a16="http://schemas.microsoft.com/office/drawing/2014/main" id="{FF9BA6A8-2D97-4284-A9D1-1C1801C9C3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23076" y="4311650"/>
            <a:ext cx="82550" cy="82550"/>
          </a:xfrm>
          <a:prstGeom prst="ellipse">
            <a:avLst/>
          </a:prstGeom>
          <a:solidFill>
            <a:srgbClr val="B0B0B0"/>
          </a:solidFill>
          <a:ln w="31750">
            <a:solidFill>
              <a:srgbClr val="B0B0B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12" name="Oval 109">
            <a:extLst>
              <a:ext uri="{FF2B5EF4-FFF2-40B4-BE49-F238E27FC236}">
                <a16:creationId xmlns:a16="http://schemas.microsoft.com/office/drawing/2014/main" id="{6D5651AB-8FF4-4D24-B3FC-9031CC850C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18326" y="4430713"/>
            <a:ext cx="82550" cy="77788"/>
          </a:xfrm>
          <a:prstGeom prst="ellipse">
            <a:avLst/>
          </a:prstGeom>
          <a:solidFill>
            <a:srgbClr val="B0B0B0"/>
          </a:solidFill>
          <a:ln w="31750">
            <a:solidFill>
              <a:srgbClr val="B0B0B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13" name="Oval 110">
            <a:extLst>
              <a:ext uri="{FF2B5EF4-FFF2-40B4-BE49-F238E27FC236}">
                <a16:creationId xmlns:a16="http://schemas.microsoft.com/office/drawing/2014/main" id="{D67C627C-B8AD-4DE4-B689-7B9EFD204F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48126" y="4833937"/>
            <a:ext cx="82296" cy="82296"/>
          </a:xfrm>
          <a:prstGeom prst="ellipse">
            <a:avLst/>
          </a:prstGeom>
          <a:solidFill>
            <a:srgbClr val="2D6D66"/>
          </a:solidFill>
          <a:ln w="31750">
            <a:solidFill>
              <a:srgbClr val="2D6D6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1" name="Oval 112">
            <a:extLst>
              <a:ext uri="{FF2B5EF4-FFF2-40B4-BE49-F238E27FC236}">
                <a16:creationId xmlns:a16="http://schemas.microsoft.com/office/drawing/2014/main" id="{0E04CF13-74AC-4553-B212-421B8B01D2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75101" y="4471988"/>
            <a:ext cx="91440" cy="91440"/>
          </a:xfrm>
          <a:prstGeom prst="ellipse">
            <a:avLst/>
          </a:prstGeom>
          <a:solidFill>
            <a:srgbClr val="FFD200"/>
          </a:solidFill>
          <a:ln w="31750">
            <a:solidFill>
              <a:srgbClr val="FFD2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3" name="Oval 114">
            <a:extLst>
              <a:ext uri="{FF2B5EF4-FFF2-40B4-BE49-F238E27FC236}">
                <a16:creationId xmlns:a16="http://schemas.microsoft.com/office/drawing/2014/main" id="{D9A6EB41-0601-4E0C-9B57-10B1CC79540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11538" y="4495799"/>
            <a:ext cx="91440" cy="91440"/>
          </a:xfrm>
          <a:prstGeom prst="ellipse">
            <a:avLst/>
          </a:prstGeom>
          <a:solidFill>
            <a:srgbClr val="E37E00"/>
          </a:solidFill>
          <a:ln w="31750">
            <a:solidFill>
              <a:srgbClr val="E37E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4" name="Rectangle 115">
            <a:extLst>
              <a:ext uri="{FF2B5EF4-FFF2-40B4-BE49-F238E27FC236}">
                <a16:creationId xmlns:a16="http://schemas.microsoft.com/office/drawing/2014/main" id="{BB68553C-34CC-4712-989E-E5E2516935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72470" y="4652170"/>
            <a:ext cx="989053" cy="1692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E37E00"/>
                </a:solidFill>
                <a:effectLst/>
                <a:latin typeface="Arial" panose="020B0604020202020204" pitchFamily="34" charset="0"/>
              </a:rPr>
              <a:t>MA Scholarship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rgbClr val="E37E00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71" name="Line 121">
            <a:extLst>
              <a:ext uri="{FF2B5EF4-FFF2-40B4-BE49-F238E27FC236}">
                <a16:creationId xmlns:a16="http://schemas.microsoft.com/office/drawing/2014/main" id="{8F955860-EE4E-4FB9-8114-6639E16E629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57351" y="4367213"/>
            <a:ext cx="95250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3" name="Line 123">
            <a:extLst>
              <a:ext uri="{FF2B5EF4-FFF2-40B4-BE49-F238E27FC236}">
                <a16:creationId xmlns:a16="http://schemas.microsoft.com/office/drawing/2014/main" id="{BD8B0419-7747-4388-A479-324F33AA89B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57351" y="3768725"/>
            <a:ext cx="95250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4" name="Rectangle 124">
            <a:extLst>
              <a:ext uri="{FF2B5EF4-FFF2-40B4-BE49-F238E27FC236}">
                <a16:creationId xmlns:a16="http://schemas.microsoft.com/office/drawing/2014/main" id="{10F2FF78-FC58-44F9-A924-69521A68D7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68438" y="3635375"/>
            <a:ext cx="255588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2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75" name="Line 125">
            <a:extLst>
              <a:ext uri="{FF2B5EF4-FFF2-40B4-BE49-F238E27FC236}">
                <a16:creationId xmlns:a16="http://schemas.microsoft.com/office/drawing/2014/main" id="{FB7E98D1-99F4-41A7-81F7-55801927862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57351" y="3168650"/>
            <a:ext cx="95250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6" name="Rectangle 126">
            <a:extLst>
              <a:ext uri="{FF2B5EF4-FFF2-40B4-BE49-F238E27FC236}">
                <a16:creationId xmlns:a16="http://schemas.microsoft.com/office/drawing/2014/main" id="{E1A9392A-867D-42B3-942D-5DB02DF631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68438" y="3036887"/>
            <a:ext cx="255588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3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77" name="Line 127">
            <a:extLst>
              <a:ext uri="{FF2B5EF4-FFF2-40B4-BE49-F238E27FC236}">
                <a16:creationId xmlns:a16="http://schemas.microsoft.com/office/drawing/2014/main" id="{4389F346-651D-4967-94A9-D9296FD1C94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57351" y="2570162"/>
            <a:ext cx="95250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8" name="Rectangle 128">
            <a:extLst>
              <a:ext uri="{FF2B5EF4-FFF2-40B4-BE49-F238E27FC236}">
                <a16:creationId xmlns:a16="http://schemas.microsoft.com/office/drawing/2014/main" id="{0A2BB866-CB18-467B-B6C4-2F6E7A65AF9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68438" y="2438400"/>
            <a:ext cx="255588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4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79" name="Line 129">
            <a:extLst>
              <a:ext uri="{FF2B5EF4-FFF2-40B4-BE49-F238E27FC236}">
                <a16:creationId xmlns:a16="http://schemas.microsoft.com/office/drawing/2014/main" id="{D7503453-67DB-49F4-AA57-3167F52DF72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57351" y="1971675"/>
            <a:ext cx="95250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80" name="Rectangle 130">
            <a:extLst>
              <a:ext uri="{FF2B5EF4-FFF2-40B4-BE49-F238E27FC236}">
                <a16:creationId xmlns:a16="http://schemas.microsoft.com/office/drawing/2014/main" id="{8937CFC6-5DED-4493-8B6E-A495A0D63E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22388" y="1838325"/>
            <a:ext cx="406400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&gt;5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85" name="Line 135">
            <a:extLst>
              <a:ext uri="{FF2B5EF4-FFF2-40B4-BE49-F238E27FC236}">
                <a16:creationId xmlns:a16="http://schemas.microsoft.com/office/drawing/2014/main" id="{6B7D9295-59EE-4503-8335-00BFEADF3470}"/>
              </a:ext>
            </a:extLst>
          </p:cNvPr>
          <p:cNvSpPr>
            <a:spLocks noChangeShapeType="1"/>
          </p:cNvSpPr>
          <p:nvPr/>
        </p:nvSpPr>
        <p:spPr bwMode="auto">
          <a:xfrm>
            <a:off x="1903413" y="5715000"/>
            <a:ext cx="0" cy="92075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86" name="Rectangle 136">
            <a:extLst>
              <a:ext uri="{FF2B5EF4-FFF2-40B4-BE49-F238E27FC236}">
                <a16:creationId xmlns:a16="http://schemas.microsoft.com/office/drawing/2014/main" id="{FAB446D2-8B9D-48F6-B037-28C00831796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30388" y="5857875"/>
            <a:ext cx="255588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0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87" name="Line 137">
            <a:extLst>
              <a:ext uri="{FF2B5EF4-FFF2-40B4-BE49-F238E27FC236}">
                <a16:creationId xmlns:a16="http://schemas.microsoft.com/office/drawing/2014/main" id="{27710ADE-9AC9-433B-9042-1918C9C1CCD6}"/>
              </a:ext>
            </a:extLst>
          </p:cNvPr>
          <p:cNvSpPr>
            <a:spLocks noChangeShapeType="1"/>
          </p:cNvSpPr>
          <p:nvPr/>
        </p:nvSpPr>
        <p:spPr bwMode="auto">
          <a:xfrm>
            <a:off x="4248151" y="5715000"/>
            <a:ext cx="0" cy="92075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88" name="Rectangle 138">
            <a:extLst>
              <a:ext uri="{FF2B5EF4-FFF2-40B4-BE49-F238E27FC236}">
                <a16:creationId xmlns:a16="http://schemas.microsoft.com/office/drawing/2014/main" id="{45246635-D893-43DF-8F63-247C737BCC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06863" y="5857875"/>
            <a:ext cx="398463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20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89" name="Line 139">
            <a:extLst>
              <a:ext uri="{FF2B5EF4-FFF2-40B4-BE49-F238E27FC236}">
                <a16:creationId xmlns:a16="http://schemas.microsoft.com/office/drawing/2014/main" id="{BE63544F-A06E-458C-928A-A9A13747D34A}"/>
              </a:ext>
            </a:extLst>
          </p:cNvPr>
          <p:cNvSpPr>
            <a:spLocks noChangeShapeType="1"/>
          </p:cNvSpPr>
          <p:nvPr/>
        </p:nvSpPr>
        <p:spPr bwMode="auto">
          <a:xfrm>
            <a:off x="6594476" y="5715000"/>
            <a:ext cx="0" cy="92075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0" name="Rectangle 140">
            <a:extLst>
              <a:ext uri="{FF2B5EF4-FFF2-40B4-BE49-F238E27FC236}">
                <a16:creationId xmlns:a16="http://schemas.microsoft.com/office/drawing/2014/main" id="{073810F8-86FA-4DCD-A696-3879E509C7E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53188" y="5857875"/>
            <a:ext cx="398463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40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91" name="Line 141">
            <a:extLst>
              <a:ext uri="{FF2B5EF4-FFF2-40B4-BE49-F238E27FC236}">
                <a16:creationId xmlns:a16="http://schemas.microsoft.com/office/drawing/2014/main" id="{0BE9326F-0DEC-486A-B6D9-7F60053DE98C}"/>
              </a:ext>
            </a:extLst>
          </p:cNvPr>
          <p:cNvSpPr>
            <a:spLocks noChangeShapeType="1"/>
          </p:cNvSpPr>
          <p:nvPr/>
        </p:nvSpPr>
        <p:spPr bwMode="auto">
          <a:xfrm>
            <a:off x="8943976" y="5715000"/>
            <a:ext cx="0" cy="92075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21" name="Rectangle 142">
            <a:extLst>
              <a:ext uri="{FF2B5EF4-FFF2-40B4-BE49-F238E27FC236}">
                <a16:creationId xmlns:a16="http://schemas.microsoft.com/office/drawing/2014/main" id="{85403AC2-174C-415E-A777-B32D3C5484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802688" y="5857875"/>
            <a:ext cx="398463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60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122" name="Line 143">
            <a:extLst>
              <a:ext uri="{FF2B5EF4-FFF2-40B4-BE49-F238E27FC236}">
                <a16:creationId xmlns:a16="http://schemas.microsoft.com/office/drawing/2014/main" id="{318FC514-B56D-4A6F-8C63-4A38C902966C}"/>
              </a:ext>
            </a:extLst>
          </p:cNvPr>
          <p:cNvSpPr>
            <a:spLocks noChangeShapeType="1"/>
          </p:cNvSpPr>
          <p:nvPr/>
        </p:nvSpPr>
        <p:spPr bwMode="auto">
          <a:xfrm>
            <a:off x="11290301" y="5715000"/>
            <a:ext cx="0" cy="92075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23" name="Rectangle 144">
            <a:extLst>
              <a:ext uri="{FF2B5EF4-FFF2-40B4-BE49-F238E27FC236}">
                <a16:creationId xmlns:a16="http://schemas.microsoft.com/office/drawing/2014/main" id="{58C5BA02-4462-4BD1-B7CC-0B0A6E0BC19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147426" y="5857875"/>
            <a:ext cx="398463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80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124" name="Rectangle 145">
            <a:extLst>
              <a:ext uri="{FF2B5EF4-FFF2-40B4-BE49-F238E27FC236}">
                <a16:creationId xmlns:a16="http://schemas.microsoft.com/office/drawing/2014/main" id="{AA69C0CA-47DF-4AF5-9AAB-0745F65CC5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78463" y="6172200"/>
            <a:ext cx="2400300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Age of Beneficiaries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125" name="Rectangle 146">
            <a:extLst>
              <a:ext uri="{FF2B5EF4-FFF2-40B4-BE49-F238E27FC236}">
                <a16:creationId xmlns:a16="http://schemas.microsoft.com/office/drawing/2014/main" id="{BF0B098A-9268-4508-8035-EFA1B92375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02401" y="306387"/>
            <a:ext cx="484188" cy="904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5300" b="0" i="0" u="none" strike="noStrike" cap="none" normalizeH="0" baseline="0">
                <a:ln>
                  <a:noFill/>
                </a:ln>
                <a:solidFill>
                  <a:srgbClr val="1E2D53"/>
                </a:solidFill>
                <a:effectLst/>
                <a:latin typeface="Arial" panose="020B0604020202020204" pitchFamily="34" charset="0"/>
              </a:rPr>
              <a:t> 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245" name="AutoShape 240">
            <a:extLst>
              <a:ext uri="{FF2B5EF4-FFF2-40B4-BE49-F238E27FC236}">
                <a16:creationId xmlns:a16="http://schemas.microsoft.com/office/drawing/2014/main" id="{640C5A06-A40E-4331-B6E6-88769E6BA773}"/>
              </a:ext>
            </a:extLst>
          </p:cNvPr>
          <p:cNvSpPr>
            <a:spLocks noChangeAspect="1" noChangeArrowheads="1" noTextEdit="1"/>
          </p:cNvSpPr>
          <p:nvPr/>
        </p:nvSpPr>
        <p:spPr bwMode="auto">
          <a:xfrm>
            <a:off x="609601" y="0"/>
            <a:ext cx="10972800" cy="68580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61" name="Rectangle 267">
            <a:extLst>
              <a:ext uri="{FF2B5EF4-FFF2-40B4-BE49-F238E27FC236}">
                <a16:creationId xmlns:a16="http://schemas.microsoft.com/office/drawing/2014/main" id="{70857ED5-0A9B-448C-A24C-1629BFCDD13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02406" y="306387"/>
            <a:ext cx="484188" cy="904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5300" b="0" i="0" u="none" strike="noStrike" cap="none" normalizeH="0" baseline="0">
                <a:ln>
                  <a:noFill/>
                </a:ln>
                <a:solidFill>
                  <a:srgbClr val="1E2D53"/>
                </a:solidFill>
                <a:effectLst/>
                <a:latin typeface="Arial" panose="020B0604020202020204" pitchFamily="34" charset="0"/>
              </a:rPr>
              <a:t> 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8" name="AutoShape 3">
            <a:extLst>
              <a:ext uri="{FF2B5EF4-FFF2-40B4-BE49-F238E27FC236}">
                <a16:creationId xmlns:a16="http://schemas.microsoft.com/office/drawing/2014/main" id="{D848FE72-7ABF-413B-B093-3490BA3CA97A}"/>
              </a:ext>
            </a:extLst>
          </p:cNvPr>
          <p:cNvSpPr>
            <a:spLocks noChangeAspect="1" noChangeArrowheads="1" noTextEdit="1"/>
          </p:cNvSpPr>
          <p:nvPr/>
        </p:nvSpPr>
        <p:spPr bwMode="auto">
          <a:xfrm>
            <a:off x="609601" y="0"/>
            <a:ext cx="10972800" cy="68580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" name="AutoShape 3">
            <a:extLst>
              <a:ext uri="{FF2B5EF4-FFF2-40B4-BE49-F238E27FC236}">
                <a16:creationId xmlns:a16="http://schemas.microsoft.com/office/drawing/2014/main" id="{01ADAB6A-2B40-4BE7-9E54-97FA6D47F3D8}"/>
              </a:ext>
            </a:extLst>
          </p:cNvPr>
          <p:cNvSpPr>
            <a:spLocks noChangeAspect="1" noChangeArrowheads="1" noTextEdit="1"/>
          </p:cNvSpPr>
          <p:nvPr/>
        </p:nvSpPr>
        <p:spPr bwMode="auto">
          <a:xfrm>
            <a:off x="609600" y="0"/>
            <a:ext cx="10972799" cy="68580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13" name="AutoShape 801">
            <a:extLst>
              <a:ext uri="{FF2B5EF4-FFF2-40B4-BE49-F238E27FC236}">
                <a16:creationId xmlns:a16="http://schemas.microsoft.com/office/drawing/2014/main" id="{70FBF735-97C3-42EB-99B0-9EAC94006107}"/>
              </a:ext>
            </a:extLst>
          </p:cNvPr>
          <p:cNvSpPr>
            <a:spLocks noChangeAspect="1" noChangeArrowheads="1" noTextEdit="1"/>
          </p:cNvSpPr>
          <p:nvPr/>
        </p:nvSpPr>
        <p:spPr bwMode="auto">
          <a:xfrm>
            <a:off x="609601" y="0"/>
            <a:ext cx="10972799" cy="68580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" name="AutoShape 3">
            <a:extLst>
              <a:ext uri="{FF2B5EF4-FFF2-40B4-BE49-F238E27FC236}">
                <a16:creationId xmlns:a16="http://schemas.microsoft.com/office/drawing/2014/main" id="{76B789F3-AAEA-4B0A-8234-BB065D190DA6}"/>
              </a:ext>
            </a:extLst>
          </p:cNvPr>
          <p:cNvSpPr>
            <a:spLocks noChangeAspect="1" noChangeArrowheads="1" noTextEdit="1"/>
          </p:cNvSpPr>
          <p:nvPr/>
        </p:nvSpPr>
        <p:spPr bwMode="auto">
          <a:xfrm>
            <a:off x="609600" y="0"/>
            <a:ext cx="10972800" cy="68580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2" name="AutoShape 3">
            <a:extLst>
              <a:ext uri="{FF2B5EF4-FFF2-40B4-BE49-F238E27FC236}">
                <a16:creationId xmlns:a16="http://schemas.microsoft.com/office/drawing/2014/main" id="{2C3C5A8D-667F-44AA-87C8-2D8379203A64}"/>
              </a:ext>
            </a:extLst>
          </p:cNvPr>
          <p:cNvSpPr>
            <a:spLocks noChangeAspect="1" noChangeArrowheads="1" noTextEdit="1"/>
          </p:cNvSpPr>
          <p:nvPr/>
        </p:nvSpPr>
        <p:spPr bwMode="auto">
          <a:xfrm>
            <a:off x="609601" y="0"/>
            <a:ext cx="10972800" cy="68580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" name="AutoShape 3">
            <a:extLst>
              <a:ext uri="{FF2B5EF4-FFF2-40B4-BE49-F238E27FC236}">
                <a16:creationId xmlns:a16="http://schemas.microsoft.com/office/drawing/2014/main" id="{64093284-7375-4C89-B810-68AB343D5EF9}"/>
              </a:ext>
            </a:extLst>
          </p:cNvPr>
          <p:cNvSpPr>
            <a:spLocks noChangeAspect="1" noChangeArrowheads="1" noTextEdit="1"/>
          </p:cNvSpPr>
          <p:nvPr/>
        </p:nvSpPr>
        <p:spPr bwMode="auto">
          <a:xfrm>
            <a:off x="609601" y="0"/>
            <a:ext cx="10972800" cy="68580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2" name="AutoShape 3">
            <a:extLst>
              <a:ext uri="{FF2B5EF4-FFF2-40B4-BE49-F238E27FC236}">
                <a16:creationId xmlns:a16="http://schemas.microsoft.com/office/drawing/2014/main" id="{835A11E5-A39E-4D0E-A107-1BE9C3839684}"/>
              </a:ext>
            </a:extLst>
          </p:cNvPr>
          <p:cNvSpPr>
            <a:spLocks noChangeAspect="1" noChangeArrowheads="1" noTextEdit="1"/>
          </p:cNvSpPr>
          <p:nvPr/>
        </p:nvSpPr>
        <p:spPr bwMode="auto">
          <a:xfrm>
            <a:off x="609600" y="0"/>
            <a:ext cx="10972799" cy="68580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77" name="AutoShape 801">
            <a:extLst>
              <a:ext uri="{FF2B5EF4-FFF2-40B4-BE49-F238E27FC236}">
                <a16:creationId xmlns:a16="http://schemas.microsoft.com/office/drawing/2014/main" id="{22CC15C8-B99F-4002-AA23-5414E1745F28}"/>
              </a:ext>
            </a:extLst>
          </p:cNvPr>
          <p:cNvSpPr>
            <a:spLocks noChangeAspect="1" noChangeArrowheads="1" noTextEdit="1"/>
          </p:cNvSpPr>
          <p:nvPr/>
        </p:nvSpPr>
        <p:spPr bwMode="auto">
          <a:xfrm>
            <a:off x="609601" y="0"/>
            <a:ext cx="10972799" cy="68580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79" name="AutoShape 3">
            <a:extLst>
              <a:ext uri="{FF2B5EF4-FFF2-40B4-BE49-F238E27FC236}">
                <a16:creationId xmlns:a16="http://schemas.microsoft.com/office/drawing/2014/main" id="{7F5EAA90-A3F9-4F84-B785-0800B039FAF6}"/>
              </a:ext>
            </a:extLst>
          </p:cNvPr>
          <p:cNvSpPr>
            <a:spLocks noChangeAspect="1" noChangeArrowheads="1" noTextEdit="1"/>
          </p:cNvSpPr>
          <p:nvPr/>
        </p:nvSpPr>
        <p:spPr bwMode="auto">
          <a:xfrm>
            <a:off x="609600" y="0"/>
            <a:ext cx="10972800" cy="68580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81" name="AutoShape 3">
            <a:extLst>
              <a:ext uri="{FF2B5EF4-FFF2-40B4-BE49-F238E27FC236}">
                <a16:creationId xmlns:a16="http://schemas.microsoft.com/office/drawing/2014/main" id="{F82D79BB-FA4E-499B-8DE8-7D6625C070E8}"/>
              </a:ext>
            </a:extLst>
          </p:cNvPr>
          <p:cNvSpPr>
            <a:spLocks noChangeAspect="1" noChangeArrowheads="1" noTextEdit="1"/>
          </p:cNvSpPr>
          <p:nvPr/>
        </p:nvSpPr>
        <p:spPr bwMode="auto">
          <a:xfrm>
            <a:off x="609601" y="0"/>
            <a:ext cx="10972800" cy="68580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82" name="AutoShape 3">
            <a:extLst>
              <a:ext uri="{FF2B5EF4-FFF2-40B4-BE49-F238E27FC236}">
                <a16:creationId xmlns:a16="http://schemas.microsoft.com/office/drawing/2014/main" id="{3473AB74-2D5C-44CE-93A4-455E67191A4F}"/>
              </a:ext>
            </a:extLst>
          </p:cNvPr>
          <p:cNvSpPr>
            <a:spLocks noChangeAspect="1" noChangeArrowheads="1" noTextEdit="1"/>
          </p:cNvSpPr>
          <p:nvPr/>
        </p:nvSpPr>
        <p:spPr bwMode="auto">
          <a:xfrm>
            <a:off x="609601" y="0"/>
            <a:ext cx="10972800" cy="68580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08" name="Rectangle 134">
            <a:extLst>
              <a:ext uri="{FF2B5EF4-FFF2-40B4-BE49-F238E27FC236}">
                <a16:creationId xmlns:a16="http://schemas.microsoft.com/office/drawing/2014/main" id="{9514549D-9EC9-AF4C-8F22-3BE35E3E6D0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0520" y="95828"/>
            <a:ext cx="11250591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>
              <a:defRPr/>
            </a:pPr>
            <a:r>
              <a:rPr lang="en-US" sz="2400" b="1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Not All Child-Targeted Policies Have High MVPFs</a:t>
            </a:r>
            <a:endParaRPr lang="en-US" sz="2400" dirty="0">
              <a:solidFill>
                <a:srgbClr val="00206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13" name="Rectangle 274">
            <a:extLst>
              <a:ext uri="{FF2B5EF4-FFF2-40B4-BE49-F238E27FC236}">
                <a16:creationId xmlns:a16="http://schemas.microsoft.com/office/drawing/2014/main" id="{3603925A-D35C-4C83-B7DE-03362E85DC29}"/>
              </a:ext>
            </a:extLst>
          </p:cNvPr>
          <p:cNvSpPr>
            <a:spLocks noChangeArrowheads="1"/>
          </p:cNvSpPr>
          <p:nvPr/>
        </p:nvSpPr>
        <p:spPr bwMode="auto">
          <a:xfrm rot="16200000">
            <a:off x="523875" y="3236912"/>
            <a:ext cx="822325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 dirty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MVPF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22" name="Rectangle 263">
            <a:extLst>
              <a:ext uri="{FF2B5EF4-FFF2-40B4-BE49-F238E27FC236}">
                <a16:creationId xmlns:a16="http://schemas.microsoft.com/office/drawing/2014/main" id="{FDDC84E1-BAB2-4E32-BFEC-B639EB01FA4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68438" y="4233863"/>
            <a:ext cx="255588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 dirty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1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24" name="Line 258">
            <a:extLst>
              <a:ext uri="{FF2B5EF4-FFF2-40B4-BE49-F238E27FC236}">
                <a16:creationId xmlns:a16="http://schemas.microsoft.com/office/drawing/2014/main" id="{FE82CD93-8B45-4F15-A457-E2474B54E6D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57351" y="5568950"/>
            <a:ext cx="95250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25" name="Rectangle 259">
            <a:extLst>
              <a:ext uri="{FF2B5EF4-FFF2-40B4-BE49-F238E27FC236}">
                <a16:creationId xmlns:a16="http://schemas.microsoft.com/office/drawing/2014/main" id="{E50AF9BD-829F-4DB2-8143-ACA26B0011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39838" y="5430838"/>
            <a:ext cx="493713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&lt;-1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28" name="Line 272">
            <a:extLst>
              <a:ext uri="{FF2B5EF4-FFF2-40B4-BE49-F238E27FC236}">
                <a16:creationId xmlns:a16="http://schemas.microsoft.com/office/drawing/2014/main" id="{D5D59C1D-2280-4902-AB11-AE701A82464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57351" y="1381125"/>
            <a:ext cx="95250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23" name="Line 257">
            <a:extLst>
              <a:ext uri="{FF2B5EF4-FFF2-40B4-BE49-F238E27FC236}">
                <a16:creationId xmlns:a16="http://schemas.microsoft.com/office/drawing/2014/main" id="{51B68B37-7EA1-48E1-B133-488335EACBE6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752601" y="1230312"/>
            <a:ext cx="0" cy="4489451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314" name="Group 313">
            <a:extLst>
              <a:ext uri="{FF2B5EF4-FFF2-40B4-BE49-F238E27FC236}">
                <a16:creationId xmlns:a16="http://schemas.microsoft.com/office/drawing/2014/main" id="{9BC45D8E-BB48-4431-AFFE-91C6DA1EC19E}"/>
              </a:ext>
            </a:extLst>
          </p:cNvPr>
          <p:cNvGrpSpPr/>
          <p:nvPr/>
        </p:nvGrpSpPr>
        <p:grpSpPr>
          <a:xfrm>
            <a:off x="1398052" y="1174749"/>
            <a:ext cx="599024" cy="616982"/>
            <a:chOff x="1398052" y="1174749"/>
            <a:chExt cx="599024" cy="616982"/>
          </a:xfrm>
        </p:grpSpPr>
        <p:sp>
          <p:nvSpPr>
            <p:cNvPr id="315" name="Rectangle 314">
              <a:extLst>
                <a:ext uri="{FF2B5EF4-FFF2-40B4-BE49-F238E27FC236}">
                  <a16:creationId xmlns:a16="http://schemas.microsoft.com/office/drawing/2014/main" id="{73BE9EA7-B319-4655-B449-D7C9887CCB14}"/>
                </a:ext>
              </a:extLst>
            </p:cNvPr>
            <p:cNvSpPr/>
            <p:nvPr/>
          </p:nvSpPr>
          <p:spPr>
            <a:xfrm>
              <a:off x="1468438" y="1508125"/>
              <a:ext cx="528638" cy="283606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grpSp>
          <p:nvGrpSpPr>
            <p:cNvPr id="316" name="Group 315">
              <a:extLst>
                <a:ext uri="{FF2B5EF4-FFF2-40B4-BE49-F238E27FC236}">
                  <a16:creationId xmlns:a16="http://schemas.microsoft.com/office/drawing/2014/main" id="{B9D599A5-2880-4582-9869-ACAB66C99D65}"/>
                </a:ext>
              </a:extLst>
            </p:cNvPr>
            <p:cNvGrpSpPr/>
            <p:nvPr/>
          </p:nvGrpSpPr>
          <p:grpSpPr>
            <a:xfrm>
              <a:off x="1674813" y="1573079"/>
              <a:ext cx="166687" cy="149224"/>
              <a:chOff x="1462882" y="1471634"/>
              <a:chExt cx="166687" cy="149224"/>
            </a:xfrm>
          </p:grpSpPr>
          <p:cxnSp>
            <p:nvCxnSpPr>
              <p:cNvPr id="318" name="Straight Connector 317">
                <a:extLst>
                  <a:ext uri="{FF2B5EF4-FFF2-40B4-BE49-F238E27FC236}">
                    <a16:creationId xmlns:a16="http://schemas.microsoft.com/office/drawing/2014/main" id="{299CF6B7-D01A-42CC-86EF-F27DC42E80E1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546225" y="1512888"/>
                <a:ext cx="0" cy="60326"/>
              </a:xfrm>
              <a:prstGeom prst="line">
                <a:avLst/>
              </a:prstGeom>
              <a:ln w="3810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19" name="Straight Connector 318">
                <a:extLst>
                  <a:ext uri="{FF2B5EF4-FFF2-40B4-BE49-F238E27FC236}">
                    <a16:creationId xmlns:a16="http://schemas.microsoft.com/office/drawing/2014/main" id="{6E9F5A95-799A-416A-BAA5-D69132E7421F}"/>
                  </a:ext>
                </a:extLst>
              </p:cNvPr>
              <p:cNvCxnSpPr/>
              <p:nvPr/>
            </p:nvCxnSpPr>
            <p:spPr>
              <a:xfrm flipV="1">
                <a:off x="1462882" y="1471634"/>
                <a:ext cx="166687" cy="83364"/>
              </a:xfrm>
              <a:prstGeom prst="line">
                <a:avLst/>
              </a:prstGeom>
              <a:ln w="19050">
                <a:solidFill>
                  <a:srgbClr val="80808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0" name="Straight Connector 319">
                <a:extLst>
                  <a:ext uri="{FF2B5EF4-FFF2-40B4-BE49-F238E27FC236}">
                    <a16:creationId xmlns:a16="http://schemas.microsoft.com/office/drawing/2014/main" id="{205325FD-CECC-4917-8916-D1B544B78C81}"/>
                  </a:ext>
                </a:extLst>
              </p:cNvPr>
              <p:cNvCxnSpPr/>
              <p:nvPr/>
            </p:nvCxnSpPr>
            <p:spPr>
              <a:xfrm flipV="1">
                <a:off x="1462882" y="1537494"/>
                <a:ext cx="166687" cy="83364"/>
              </a:xfrm>
              <a:prstGeom prst="line">
                <a:avLst/>
              </a:prstGeom>
              <a:ln w="19050">
                <a:solidFill>
                  <a:srgbClr val="80808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317" name="Rectangle 176">
              <a:extLst>
                <a:ext uri="{FF2B5EF4-FFF2-40B4-BE49-F238E27FC236}">
                  <a16:creationId xmlns:a16="http://schemas.microsoft.com/office/drawing/2014/main" id="{0F4E2A75-B98B-47CE-AB8D-EC52AA0E7B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98052" y="1174749"/>
              <a:ext cx="219612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80808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+mn-cs"/>
                </a:rPr>
                <a:t>∞</a:t>
              </a: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80808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</p:grpSp>
      <p:sp>
        <p:nvSpPr>
          <p:cNvPr id="333" name="Line 260">
            <a:extLst>
              <a:ext uri="{FF2B5EF4-FFF2-40B4-BE49-F238E27FC236}">
                <a16:creationId xmlns:a16="http://schemas.microsoft.com/office/drawing/2014/main" id="{D505160B-0CEF-47CD-A5CA-2398B8617F8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57351" y="4970463"/>
            <a:ext cx="95250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4" name="Rectangle 261">
            <a:extLst>
              <a:ext uri="{FF2B5EF4-FFF2-40B4-BE49-F238E27FC236}">
                <a16:creationId xmlns:a16="http://schemas.microsoft.com/office/drawing/2014/main" id="{5A7FD0EC-F5E6-461E-B105-4E837560A9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68438" y="4832350"/>
            <a:ext cx="255588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 dirty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0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35" name="Line 275">
            <a:extLst>
              <a:ext uri="{FF2B5EF4-FFF2-40B4-BE49-F238E27FC236}">
                <a16:creationId xmlns:a16="http://schemas.microsoft.com/office/drawing/2014/main" id="{3EAB52A6-E0EA-4F38-8DA9-3D96E6CE7CB4}"/>
              </a:ext>
            </a:extLst>
          </p:cNvPr>
          <p:cNvSpPr>
            <a:spLocks noChangeShapeType="1"/>
          </p:cNvSpPr>
          <p:nvPr/>
        </p:nvSpPr>
        <p:spPr bwMode="auto">
          <a:xfrm>
            <a:off x="1752601" y="5719763"/>
            <a:ext cx="9688513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6" name="Rectangle 383">
            <a:extLst>
              <a:ext uri="{FF2B5EF4-FFF2-40B4-BE49-F238E27FC236}">
                <a16:creationId xmlns:a16="http://schemas.microsoft.com/office/drawing/2014/main" id="{2225F2B8-E4F9-40A7-BF38-7E600872E2C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24151" y="5043488"/>
            <a:ext cx="642805" cy="1692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2D6D66"/>
                </a:solidFill>
                <a:effectLst/>
                <a:latin typeface="Arial" panose="020B0604020202020204" pitchFamily="34" charset="0"/>
              </a:rPr>
              <a:t>Job Corps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rgbClr val="2D6D66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37" name="Rectangle 411">
            <a:extLst>
              <a:ext uri="{FF2B5EF4-FFF2-40B4-BE49-F238E27FC236}">
                <a16:creationId xmlns:a16="http://schemas.microsoft.com/office/drawing/2014/main" id="{8BD60A7A-0D27-41DC-9793-6C25817C68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01926" y="4291013"/>
            <a:ext cx="730969" cy="1692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FFD200"/>
                </a:solidFill>
                <a:effectLst/>
                <a:latin typeface="Arial" panose="020B0604020202020204" pitchFamily="34" charset="0"/>
              </a:rPr>
              <a:t>SSI Review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rgbClr val="FFD200"/>
              </a:solidFill>
              <a:effectLst/>
              <a:latin typeface="Arial" panose="020B0604020202020204" pitchFamily="34" charset="0"/>
            </a:endParaRPr>
          </a:p>
        </p:txBody>
      </p:sp>
      <p:cxnSp>
        <p:nvCxnSpPr>
          <p:cNvPr id="338" name="Straight Connector 337">
            <a:extLst>
              <a:ext uri="{FF2B5EF4-FFF2-40B4-BE49-F238E27FC236}">
                <a16:creationId xmlns:a16="http://schemas.microsoft.com/office/drawing/2014/main" id="{E36EF0F5-8502-4BF4-9466-15F19B522C92}"/>
              </a:ext>
            </a:extLst>
          </p:cNvPr>
          <p:cNvCxnSpPr/>
          <p:nvPr/>
        </p:nvCxnSpPr>
        <p:spPr>
          <a:xfrm flipV="1">
            <a:off x="3376614" y="4937125"/>
            <a:ext cx="639762" cy="142877"/>
          </a:xfrm>
          <a:prstGeom prst="line">
            <a:avLst/>
          </a:prstGeom>
          <a:ln>
            <a:solidFill>
              <a:srgbClr val="2D6D66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9" name="Straight Connector 338">
            <a:extLst>
              <a:ext uri="{FF2B5EF4-FFF2-40B4-BE49-F238E27FC236}">
                <a16:creationId xmlns:a16="http://schemas.microsoft.com/office/drawing/2014/main" id="{FE387019-266B-4085-8BB7-2FBA7F0C272F}"/>
              </a:ext>
            </a:extLst>
          </p:cNvPr>
          <p:cNvCxnSpPr>
            <a:cxnSpLocks/>
          </p:cNvCxnSpPr>
          <p:nvPr/>
        </p:nvCxnSpPr>
        <p:spPr>
          <a:xfrm>
            <a:off x="3413126" y="4397565"/>
            <a:ext cx="574064" cy="91042"/>
          </a:xfrm>
          <a:prstGeom prst="line">
            <a:avLst/>
          </a:prstGeom>
          <a:ln>
            <a:solidFill>
              <a:srgbClr val="FFD2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0" name="Straight Connector 339">
            <a:extLst>
              <a:ext uri="{FF2B5EF4-FFF2-40B4-BE49-F238E27FC236}">
                <a16:creationId xmlns:a16="http://schemas.microsoft.com/office/drawing/2014/main" id="{59DEFC9B-A6E9-4EAE-96C7-CEFC63DD66C8}"/>
              </a:ext>
            </a:extLst>
          </p:cNvPr>
          <p:cNvCxnSpPr>
            <a:cxnSpLocks/>
          </p:cNvCxnSpPr>
          <p:nvPr/>
        </p:nvCxnSpPr>
        <p:spPr>
          <a:xfrm flipV="1">
            <a:off x="3009647" y="4580871"/>
            <a:ext cx="347784" cy="143529"/>
          </a:xfrm>
          <a:prstGeom prst="line">
            <a:avLst/>
          </a:prstGeom>
          <a:ln>
            <a:solidFill>
              <a:srgbClr val="E37E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63610964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0">
        <p:fade/>
      </p:transition>
    </mc:Choice>
    <mc:Fallback xmlns="">
      <p:transition>
        <p:fade/>
      </p:transition>
    </mc:Fallback>
  </mc:AlternateContent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4">
            <a:extLst>
              <a:ext uri="{FF2B5EF4-FFF2-40B4-BE49-F238E27FC236}">
                <a16:creationId xmlns:a16="http://schemas.microsoft.com/office/drawing/2014/main" id="{F639496A-E2B7-44EC-938C-C976C2675589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604838" y="-4763"/>
            <a:ext cx="10982325" cy="6867526"/>
            <a:chOff x="381" y="-3"/>
            <a:chExt cx="6918" cy="4326"/>
          </a:xfrm>
        </p:grpSpPr>
        <p:sp>
          <p:nvSpPr>
            <p:cNvPr id="7" name="AutoShape 3">
              <a:extLst>
                <a:ext uri="{FF2B5EF4-FFF2-40B4-BE49-F238E27FC236}">
                  <a16:creationId xmlns:a16="http://schemas.microsoft.com/office/drawing/2014/main" id="{7A8B98A6-71C1-451E-919B-90C94CF65613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384" y="0"/>
              <a:ext cx="6912" cy="43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" name="Rectangle 5">
              <a:extLst>
                <a:ext uri="{FF2B5EF4-FFF2-40B4-BE49-F238E27FC236}">
                  <a16:creationId xmlns:a16="http://schemas.microsoft.com/office/drawing/2014/main" id="{29531BF2-594A-4152-AEAF-76A7A48C49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1" y="-3"/>
              <a:ext cx="6918" cy="4326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" name="Rectangle 6">
              <a:extLst>
                <a:ext uri="{FF2B5EF4-FFF2-40B4-BE49-F238E27FC236}">
                  <a16:creationId xmlns:a16="http://schemas.microsoft.com/office/drawing/2014/main" id="{ED2599EF-5639-43AF-82BA-32D5154F79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" y="0"/>
              <a:ext cx="6909" cy="4317"/>
            </a:xfrm>
            <a:prstGeom prst="rect">
              <a:avLst/>
            </a:prstGeom>
            <a:solidFill>
              <a:srgbClr val="FFFFFF"/>
            </a:solidFill>
            <a:ln w="14288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" name="Rectangle 7">
              <a:extLst>
                <a:ext uri="{FF2B5EF4-FFF2-40B4-BE49-F238E27FC236}">
                  <a16:creationId xmlns:a16="http://schemas.microsoft.com/office/drawing/2014/main" id="{371695E7-26F2-4430-85B4-785C469DEE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04" y="775"/>
              <a:ext cx="6103" cy="2828"/>
            </a:xfrm>
            <a:prstGeom prst="rect">
              <a:avLst/>
            </a:prstGeom>
            <a:solidFill>
              <a:srgbClr val="FFFFFF"/>
            </a:solidFill>
            <a:ln w="14288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" name="Line 8">
              <a:extLst>
                <a:ext uri="{FF2B5EF4-FFF2-40B4-BE49-F238E27FC236}">
                  <a16:creationId xmlns:a16="http://schemas.microsoft.com/office/drawing/2014/main" id="{F04B9A38-BE5C-4D00-B111-99DEB9D8CFB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04" y="3508"/>
              <a:ext cx="6103" cy="0"/>
            </a:xfrm>
            <a:prstGeom prst="line">
              <a:avLst/>
            </a:prstGeom>
            <a:noFill/>
            <a:ln w="19050">
              <a:solidFill>
                <a:srgbClr val="EAF2F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" name="Line 9">
              <a:extLst>
                <a:ext uri="{FF2B5EF4-FFF2-40B4-BE49-F238E27FC236}">
                  <a16:creationId xmlns:a16="http://schemas.microsoft.com/office/drawing/2014/main" id="{F3C34729-2D09-41A5-97E3-C65A7C28A53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04" y="3131"/>
              <a:ext cx="6103" cy="0"/>
            </a:xfrm>
            <a:prstGeom prst="line">
              <a:avLst/>
            </a:prstGeom>
            <a:noFill/>
            <a:ln w="19050">
              <a:solidFill>
                <a:srgbClr val="EAF2F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" name="Line 10">
              <a:extLst>
                <a:ext uri="{FF2B5EF4-FFF2-40B4-BE49-F238E27FC236}">
                  <a16:creationId xmlns:a16="http://schemas.microsoft.com/office/drawing/2014/main" id="{D9EAB584-4F88-4368-8CBF-B0DC074E6BB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04" y="2753"/>
              <a:ext cx="6103" cy="0"/>
            </a:xfrm>
            <a:prstGeom prst="line">
              <a:avLst/>
            </a:prstGeom>
            <a:noFill/>
            <a:ln w="19050">
              <a:solidFill>
                <a:srgbClr val="EAF2F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" name="Line 11">
              <a:extLst>
                <a:ext uri="{FF2B5EF4-FFF2-40B4-BE49-F238E27FC236}">
                  <a16:creationId xmlns:a16="http://schemas.microsoft.com/office/drawing/2014/main" id="{5F9D18F8-849F-4C01-907A-56B4AB25B4E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04" y="2376"/>
              <a:ext cx="6103" cy="0"/>
            </a:xfrm>
            <a:prstGeom prst="line">
              <a:avLst/>
            </a:prstGeom>
            <a:noFill/>
            <a:ln w="19050">
              <a:solidFill>
                <a:srgbClr val="EAF2F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" name="Line 12">
              <a:extLst>
                <a:ext uri="{FF2B5EF4-FFF2-40B4-BE49-F238E27FC236}">
                  <a16:creationId xmlns:a16="http://schemas.microsoft.com/office/drawing/2014/main" id="{7719C29A-DE1E-4874-9FEB-78AED819871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04" y="1999"/>
              <a:ext cx="6103" cy="0"/>
            </a:xfrm>
            <a:prstGeom prst="line">
              <a:avLst/>
            </a:prstGeom>
            <a:noFill/>
            <a:ln w="19050">
              <a:solidFill>
                <a:srgbClr val="EAF2F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" name="Line 13">
              <a:extLst>
                <a:ext uri="{FF2B5EF4-FFF2-40B4-BE49-F238E27FC236}">
                  <a16:creationId xmlns:a16="http://schemas.microsoft.com/office/drawing/2014/main" id="{90DBA010-37EF-46B3-BEF6-00A8016F982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04" y="1621"/>
              <a:ext cx="6103" cy="0"/>
            </a:xfrm>
            <a:prstGeom prst="line">
              <a:avLst/>
            </a:prstGeom>
            <a:noFill/>
            <a:ln w="19050">
              <a:solidFill>
                <a:srgbClr val="EAF2F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" name="Line 14">
              <a:extLst>
                <a:ext uri="{FF2B5EF4-FFF2-40B4-BE49-F238E27FC236}">
                  <a16:creationId xmlns:a16="http://schemas.microsoft.com/office/drawing/2014/main" id="{7353C9F1-AC50-42DF-9754-F9FC2E17887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04" y="1244"/>
              <a:ext cx="6103" cy="0"/>
            </a:xfrm>
            <a:prstGeom prst="line">
              <a:avLst/>
            </a:prstGeom>
            <a:noFill/>
            <a:ln w="19050">
              <a:solidFill>
                <a:srgbClr val="EAF2F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Line 15">
              <a:extLst>
                <a:ext uri="{FF2B5EF4-FFF2-40B4-BE49-F238E27FC236}">
                  <a16:creationId xmlns:a16="http://schemas.microsoft.com/office/drawing/2014/main" id="{435232E8-BA02-40B3-81A0-68A8A5CBCD4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04" y="870"/>
              <a:ext cx="6103" cy="0"/>
            </a:xfrm>
            <a:prstGeom prst="line">
              <a:avLst/>
            </a:prstGeom>
            <a:noFill/>
            <a:ln w="19050">
              <a:solidFill>
                <a:srgbClr val="EAF2F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Line 16">
              <a:extLst>
                <a:ext uri="{FF2B5EF4-FFF2-40B4-BE49-F238E27FC236}">
                  <a16:creationId xmlns:a16="http://schemas.microsoft.com/office/drawing/2014/main" id="{F952232C-501D-4EC9-ADDE-961BBFB267F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04" y="870"/>
              <a:ext cx="6103" cy="0"/>
            </a:xfrm>
            <a:prstGeom prst="line">
              <a:avLst/>
            </a:prstGeom>
            <a:noFill/>
            <a:ln w="9525">
              <a:solidFill>
                <a:srgbClr val="008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" name="Oval 17">
              <a:extLst>
                <a:ext uri="{FF2B5EF4-FFF2-40B4-BE49-F238E27FC236}">
                  <a16:creationId xmlns:a16="http://schemas.microsoft.com/office/drawing/2014/main" id="{8546EA05-D646-4986-99D5-6DFA3FBAE7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83" y="2796"/>
              <a:ext cx="52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Oval 18">
              <a:extLst>
                <a:ext uri="{FF2B5EF4-FFF2-40B4-BE49-F238E27FC236}">
                  <a16:creationId xmlns:a16="http://schemas.microsoft.com/office/drawing/2014/main" id="{65CF07B1-3C1E-4D87-8008-803280BFF7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52" y="2652"/>
              <a:ext cx="52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Oval 19">
              <a:extLst>
                <a:ext uri="{FF2B5EF4-FFF2-40B4-BE49-F238E27FC236}">
                  <a16:creationId xmlns:a16="http://schemas.microsoft.com/office/drawing/2014/main" id="{1EB8F0C4-723C-498C-A4F5-82F2484FE6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4" y="2684"/>
              <a:ext cx="52" cy="49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Oval 20">
              <a:extLst>
                <a:ext uri="{FF2B5EF4-FFF2-40B4-BE49-F238E27FC236}">
                  <a16:creationId xmlns:a16="http://schemas.microsoft.com/office/drawing/2014/main" id="{CB56612B-22D1-48F5-8F73-2BB35D2FF4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85" y="2776"/>
              <a:ext cx="52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Oval 21">
              <a:extLst>
                <a:ext uri="{FF2B5EF4-FFF2-40B4-BE49-F238E27FC236}">
                  <a16:creationId xmlns:a16="http://schemas.microsoft.com/office/drawing/2014/main" id="{C4A768C5-6F21-4FFA-A5E2-D2F4F38F8B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50" y="2759"/>
              <a:ext cx="52" cy="49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" name="Oval 22">
              <a:extLst>
                <a:ext uri="{FF2B5EF4-FFF2-40B4-BE49-F238E27FC236}">
                  <a16:creationId xmlns:a16="http://schemas.microsoft.com/office/drawing/2014/main" id="{204DA20E-A25C-438F-A94D-B066884025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31" y="3064"/>
              <a:ext cx="51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Oval 23">
              <a:extLst>
                <a:ext uri="{FF2B5EF4-FFF2-40B4-BE49-F238E27FC236}">
                  <a16:creationId xmlns:a16="http://schemas.microsoft.com/office/drawing/2014/main" id="{24B0800F-DF23-4880-8413-1E3D9094A7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88" y="2727"/>
              <a:ext cx="52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" name="Oval 24">
              <a:extLst>
                <a:ext uri="{FF2B5EF4-FFF2-40B4-BE49-F238E27FC236}">
                  <a16:creationId xmlns:a16="http://schemas.microsoft.com/office/drawing/2014/main" id="{43168ACE-E9C8-4B79-9338-54F08A248C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57" y="1221"/>
              <a:ext cx="52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" name="Oval 25">
              <a:extLst>
                <a:ext uri="{FF2B5EF4-FFF2-40B4-BE49-F238E27FC236}">
                  <a16:creationId xmlns:a16="http://schemas.microsoft.com/office/drawing/2014/main" id="{2C336BA0-38DD-49E0-8525-9B03AB9233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70" y="1221"/>
              <a:ext cx="49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" name="Oval 26">
              <a:extLst>
                <a:ext uri="{FF2B5EF4-FFF2-40B4-BE49-F238E27FC236}">
                  <a16:creationId xmlns:a16="http://schemas.microsoft.com/office/drawing/2014/main" id="{42138432-E4DD-46BB-802D-63536D0997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5" y="844"/>
              <a:ext cx="52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" name="Oval 27">
              <a:extLst>
                <a:ext uri="{FF2B5EF4-FFF2-40B4-BE49-F238E27FC236}">
                  <a16:creationId xmlns:a16="http://schemas.microsoft.com/office/drawing/2014/main" id="{7FFC17C5-0B33-4822-AFDA-87F4D25A33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43" y="844"/>
              <a:ext cx="52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" name="Oval 28">
              <a:extLst>
                <a:ext uri="{FF2B5EF4-FFF2-40B4-BE49-F238E27FC236}">
                  <a16:creationId xmlns:a16="http://schemas.microsoft.com/office/drawing/2014/main" id="{2D454412-CD84-4C58-8A02-FBCF9A5765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04" y="844"/>
              <a:ext cx="52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" name="Oval 29">
              <a:extLst>
                <a:ext uri="{FF2B5EF4-FFF2-40B4-BE49-F238E27FC236}">
                  <a16:creationId xmlns:a16="http://schemas.microsoft.com/office/drawing/2014/main" id="{4343333C-65C9-4B73-B194-326B6759C0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61" y="1221"/>
              <a:ext cx="52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" name="Oval 30">
              <a:extLst>
                <a:ext uri="{FF2B5EF4-FFF2-40B4-BE49-F238E27FC236}">
                  <a16:creationId xmlns:a16="http://schemas.microsoft.com/office/drawing/2014/main" id="{C0DA317C-8127-4EEC-94BA-797CCA3EF9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22" y="1221"/>
              <a:ext cx="52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" name="Oval 31">
              <a:extLst>
                <a:ext uri="{FF2B5EF4-FFF2-40B4-BE49-F238E27FC236}">
                  <a16:creationId xmlns:a16="http://schemas.microsoft.com/office/drawing/2014/main" id="{73EE81B8-3F74-4C22-9F74-056BD14F2F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79" y="844"/>
              <a:ext cx="52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" name="Oval 32">
              <a:extLst>
                <a:ext uri="{FF2B5EF4-FFF2-40B4-BE49-F238E27FC236}">
                  <a16:creationId xmlns:a16="http://schemas.microsoft.com/office/drawing/2014/main" id="{F36A0CDC-F11C-4FDC-B527-B163911B88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40" y="2212"/>
              <a:ext cx="52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" name="Oval 33">
              <a:extLst>
                <a:ext uri="{FF2B5EF4-FFF2-40B4-BE49-F238E27FC236}">
                  <a16:creationId xmlns:a16="http://schemas.microsoft.com/office/drawing/2014/main" id="{C6B9C3B4-98B6-4939-9490-423E01B233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97" y="1221"/>
              <a:ext cx="52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" name="Oval 34">
              <a:extLst>
                <a:ext uri="{FF2B5EF4-FFF2-40B4-BE49-F238E27FC236}">
                  <a16:creationId xmlns:a16="http://schemas.microsoft.com/office/drawing/2014/main" id="{7D8D706A-E5F8-4042-9C32-521DAD345C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58" y="844"/>
              <a:ext cx="52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" name="Oval 35">
              <a:extLst>
                <a:ext uri="{FF2B5EF4-FFF2-40B4-BE49-F238E27FC236}">
                  <a16:creationId xmlns:a16="http://schemas.microsoft.com/office/drawing/2014/main" id="{29A9E3C4-E382-4149-8A88-20DE62B7B9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90" y="1221"/>
              <a:ext cx="52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" name="Oval 36">
              <a:extLst>
                <a:ext uri="{FF2B5EF4-FFF2-40B4-BE49-F238E27FC236}">
                  <a16:creationId xmlns:a16="http://schemas.microsoft.com/office/drawing/2014/main" id="{41FB06BB-16D3-4D29-B051-7E8D50CE77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51" y="1221"/>
              <a:ext cx="52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" name="Oval 37">
              <a:extLst>
                <a:ext uri="{FF2B5EF4-FFF2-40B4-BE49-F238E27FC236}">
                  <a16:creationId xmlns:a16="http://schemas.microsoft.com/office/drawing/2014/main" id="{25B93A0C-D9BE-438F-BF9D-F191718807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1" y="2284"/>
              <a:ext cx="52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" name="Oval 38">
              <a:extLst>
                <a:ext uri="{FF2B5EF4-FFF2-40B4-BE49-F238E27FC236}">
                  <a16:creationId xmlns:a16="http://schemas.microsoft.com/office/drawing/2014/main" id="{0F35E404-7F26-4316-B274-21D3969A8F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1" y="3482"/>
              <a:ext cx="52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" name="Oval 39">
              <a:extLst>
                <a:ext uri="{FF2B5EF4-FFF2-40B4-BE49-F238E27FC236}">
                  <a16:creationId xmlns:a16="http://schemas.microsoft.com/office/drawing/2014/main" id="{6B56B8E7-3A7F-4845-8BAF-66D355C35E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19" y="3110"/>
              <a:ext cx="52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" name="Oval 40">
              <a:extLst>
                <a:ext uri="{FF2B5EF4-FFF2-40B4-BE49-F238E27FC236}">
                  <a16:creationId xmlns:a16="http://schemas.microsoft.com/office/drawing/2014/main" id="{7FD44826-3236-4443-AC09-581652CA28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79" y="3482"/>
              <a:ext cx="52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" name="Oval 41">
              <a:extLst>
                <a:ext uri="{FF2B5EF4-FFF2-40B4-BE49-F238E27FC236}">
                  <a16:creationId xmlns:a16="http://schemas.microsoft.com/office/drawing/2014/main" id="{7286028E-4089-4E03-9D0C-985B76BA7E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37" y="3482"/>
              <a:ext cx="52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" name="Oval 42">
              <a:extLst>
                <a:ext uri="{FF2B5EF4-FFF2-40B4-BE49-F238E27FC236}">
                  <a16:creationId xmlns:a16="http://schemas.microsoft.com/office/drawing/2014/main" id="{4DC2E862-8334-492A-8C1B-5D58F6D4AF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97" y="2814"/>
              <a:ext cx="52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" name="Oval 43">
              <a:extLst>
                <a:ext uri="{FF2B5EF4-FFF2-40B4-BE49-F238E27FC236}">
                  <a16:creationId xmlns:a16="http://schemas.microsoft.com/office/drawing/2014/main" id="{E2A83EE8-9D16-4B7D-8EE7-3B0FCDA1C6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55" y="3110"/>
              <a:ext cx="52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" name="Oval 44">
              <a:extLst>
                <a:ext uri="{FF2B5EF4-FFF2-40B4-BE49-F238E27FC236}">
                  <a16:creationId xmlns:a16="http://schemas.microsoft.com/office/drawing/2014/main" id="{A1D2DB91-2321-4322-B8C1-2AE60C8787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5" y="844"/>
              <a:ext cx="52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" name="Oval 45">
              <a:extLst>
                <a:ext uri="{FF2B5EF4-FFF2-40B4-BE49-F238E27FC236}">
                  <a16:creationId xmlns:a16="http://schemas.microsoft.com/office/drawing/2014/main" id="{5F316C49-8BF3-447A-AE42-A1510A947D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61" y="2166"/>
              <a:ext cx="52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" name="Oval 46">
              <a:extLst>
                <a:ext uri="{FF2B5EF4-FFF2-40B4-BE49-F238E27FC236}">
                  <a16:creationId xmlns:a16="http://schemas.microsoft.com/office/drawing/2014/main" id="{670F59D6-273E-4F9C-92C7-2B0573ACDD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49" y="2834"/>
              <a:ext cx="52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" name="Oval 47">
              <a:extLst>
                <a:ext uri="{FF2B5EF4-FFF2-40B4-BE49-F238E27FC236}">
                  <a16:creationId xmlns:a16="http://schemas.microsoft.com/office/drawing/2014/main" id="{64E074EE-0B4F-46C1-88FD-E7558CA9E7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07" y="844"/>
              <a:ext cx="52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" name="Oval 48">
              <a:extLst>
                <a:ext uri="{FF2B5EF4-FFF2-40B4-BE49-F238E27FC236}">
                  <a16:creationId xmlns:a16="http://schemas.microsoft.com/office/drawing/2014/main" id="{D745F2E9-30C7-4B9E-8211-8DE7FA3714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68" y="3364"/>
              <a:ext cx="51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" name="Oval 49">
              <a:extLst>
                <a:ext uri="{FF2B5EF4-FFF2-40B4-BE49-F238E27FC236}">
                  <a16:creationId xmlns:a16="http://schemas.microsoft.com/office/drawing/2014/main" id="{E59BBF79-A3BE-4DFE-B02F-468A894072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25" y="1221"/>
              <a:ext cx="52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" name="Oval 50">
              <a:extLst>
                <a:ext uri="{FF2B5EF4-FFF2-40B4-BE49-F238E27FC236}">
                  <a16:creationId xmlns:a16="http://schemas.microsoft.com/office/drawing/2014/main" id="{2A967C80-EA2B-4593-B637-1DD1EA6E01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86" y="1221"/>
              <a:ext cx="51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" name="Oval 51">
              <a:extLst>
                <a:ext uri="{FF2B5EF4-FFF2-40B4-BE49-F238E27FC236}">
                  <a16:creationId xmlns:a16="http://schemas.microsoft.com/office/drawing/2014/main" id="{35AF6DB1-E509-43E0-9F30-9F82DA3E28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43" y="2578"/>
              <a:ext cx="52" cy="51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" name="Oval 52">
              <a:extLst>
                <a:ext uri="{FF2B5EF4-FFF2-40B4-BE49-F238E27FC236}">
                  <a16:creationId xmlns:a16="http://schemas.microsoft.com/office/drawing/2014/main" id="{28D2DBA7-31A4-441B-8F9B-3A7F9BA899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04" y="1221"/>
              <a:ext cx="52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" name="Oval 53">
              <a:extLst>
                <a:ext uri="{FF2B5EF4-FFF2-40B4-BE49-F238E27FC236}">
                  <a16:creationId xmlns:a16="http://schemas.microsoft.com/office/drawing/2014/main" id="{B4860E46-39EE-429F-95D6-F40E3A4752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61" y="844"/>
              <a:ext cx="52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" name="Oval 54">
              <a:extLst>
                <a:ext uri="{FF2B5EF4-FFF2-40B4-BE49-F238E27FC236}">
                  <a16:creationId xmlns:a16="http://schemas.microsoft.com/office/drawing/2014/main" id="{F768612C-39AF-42B0-BD80-D75516C20F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22" y="1221"/>
              <a:ext cx="52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" name="Oval 55">
              <a:extLst>
                <a:ext uri="{FF2B5EF4-FFF2-40B4-BE49-F238E27FC236}">
                  <a16:creationId xmlns:a16="http://schemas.microsoft.com/office/drawing/2014/main" id="{894AEA46-0721-43DD-80FD-F1BE1EAE2F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79" y="1598"/>
              <a:ext cx="52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" name="Oval 56">
              <a:extLst>
                <a:ext uri="{FF2B5EF4-FFF2-40B4-BE49-F238E27FC236}">
                  <a16:creationId xmlns:a16="http://schemas.microsoft.com/office/drawing/2014/main" id="{3BFE9CC6-2451-4CB7-A3E9-705FBFC79B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40" y="2376"/>
              <a:ext cx="52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" name="Oval 57">
              <a:extLst>
                <a:ext uri="{FF2B5EF4-FFF2-40B4-BE49-F238E27FC236}">
                  <a16:creationId xmlns:a16="http://schemas.microsoft.com/office/drawing/2014/main" id="{25BFE4B2-DC7E-4D71-A583-B89F6CC1E7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97" y="1596"/>
              <a:ext cx="52" cy="51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16" name="Oval 58">
              <a:extLst>
                <a:ext uri="{FF2B5EF4-FFF2-40B4-BE49-F238E27FC236}">
                  <a16:creationId xmlns:a16="http://schemas.microsoft.com/office/drawing/2014/main" id="{F2F4728E-DB69-44C9-B757-B7758FD5C1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58" y="2719"/>
              <a:ext cx="52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17" name="Oval 59">
              <a:extLst>
                <a:ext uri="{FF2B5EF4-FFF2-40B4-BE49-F238E27FC236}">
                  <a16:creationId xmlns:a16="http://schemas.microsoft.com/office/drawing/2014/main" id="{A798A51E-C015-49C4-B822-C4EB9BFAB8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18" y="2817"/>
              <a:ext cx="52" cy="49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18" name="Oval 60">
              <a:extLst>
                <a:ext uri="{FF2B5EF4-FFF2-40B4-BE49-F238E27FC236}">
                  <a16:creationId xmlns:a16="http://schemas.microsoft.com/office/drawing/2014/main" id="{76E52D57-10B4-4173-8D84-899B02E5C5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76" y="1221"/>
              <a:ext cx="52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19" name="Oval 61">
              <a:extLst>
                <a:ext uri="{FF2B5EF4-FFF2-40B4-BE49-F238E27FC236}">
                  <a16:creationId xmlns:a16="http://schemas.microsoft.com/office/drawing/2014/main" id="{630C8432-B26F-45B7-8373-134FCE1095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6" y="2373"/>
              <a:ext cx="52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20" name="Oval 62">
              <a:extLst>
                <a:ext uri="{FF2B5EF4-FFF2-40B4-BE49-F238E27FC236}">
                  <a16:creationId xmlns:a16="http://schemas.microsoft.com/office/drawing/2014/main" id="{D035288D-69F7-46E9-9AA3-66D91F0DE9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4" y="844"/>
              <a:ext cx="52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21" name="Oval 63">
              <a:extLst>
                <a:ext uri="{FF2B5EF4-FFF2-40B4-BE49-F238E27FC236}">
                  <a16:creationId xmlns:a16="http://schemas.microsoft.com/office/drawing/2014/main" id="{F1C38A4F-E240-4B38-AF4F-4E92DF3690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55" y="2563"/>
              <a:ext cx="51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22" name="Oval 64">
              <a:extLst>
                <a:ext uri="{FF2B5EF4-FFF2-40B4-BE49-F238E27FC236}">
                  <a16:creationId xmlns:a16="http://schemas.microsoft.com/office/drawing/2014/main" id="{814959A6-D207-4673-8CB3-597101AA19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2" y="2811"/>
              <a:ext cx="52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23" name="Oval 65">
              <a:extLst>
                <a:ext uri="{FF2B5EF4-FFF2-40B4-BE49-F238E27FC236}">
                  <a16:creationId xmlns:a16="http://schemas.microsoft.com/office/drawing/2014/main" id="{C398EA06-5F53-465D-A4F2-59BD51DEC6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21" y="2822"/>
              <a:ext cx="52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24" name="Oval 66">
              <a:extLst>
                <a:ext uri="{FF2B5EF4-FFF2-40B4-BE49-F238E27FC236}">
                  <a16:creationId xmlns:a16="http://schemas.microsoft.com/office/drawing/2014/main" id="{F620A8A8-A444-4F49-84DE-4B8D2B67A4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54" y="2742"/>
              <a:ext cx="52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25" name="Oval 67">
              <a:extLst>
                <a:ext uri="{FF2B5EF4-FFF2-40B4-BE49-F238E27FC236}">
                  <a16:creationId xmlns:a16="http://schemas.microsoft.com/office/drawing/2014/main" id="{0BFCB37F-1DA9-40DC-AC0C-DBBDB98EF2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90" y="2745"/>
              <a:ext cx="52" cy="51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26" name="Oval 68">
              <a:extLst>
                <a:ext uri="{FF2B5EF4-FFF2-40B4-BE49-F238E27FC236}">
                  <a16:creationId xmlns:a16="http://schemas.microsoft.com/office/drawing/2014/main" id="{7C15EA79-7F25-4841-9450-0B9F19C227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63" y="2667"/>
              <a:ext cx="52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27" name="Oval 69">
              <a:extLst>
                <a:ext uri="{FF2B5EF4-FFF2-40B4-BE49-F238E27FC236}">
                  <a16:creationId xmlns:a16="http://schemas.microsoft.com/office/drawing/2014/main" id="{B1FFC45D-6557-40DB-A316-A8FB138D7A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6" y="2802"/>
              <a:ext cx="52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28" name="Oval 70">
              <a:extLst>
                <a:ext uri="{FF2B5EF4-FFF2-40B4-BE49-F238E27FC236}">
                  <a16:creationId xmlns:a16="http://schemas.microsoft.com/office/drawing/2014/main" id="{36321F6C-C443-4F75-BA41-1C950A0507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53" y="2785"/>
              <a:ext cx="52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29" name="Oval 71">
              <a:extLst>
                <a:ext uri="{FF2B5EF4-FFF2-40B4-BE49-F238E27FC236}">
                  <a16:creationId xmlns:a16="http://schemas.microsoft.com/office/drawing/2014/main" id="{A35CBE8B-6998-43D9-9E7A-2A2D42202D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14" y="2693"/>
              <a:ext cx="52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30" name="Oval 72">
              <a:extLst>
                <a:ext uri="{FF2B5EF4-FFF2-40B4-BE49-F238E27FC236}">
                  <a16:creationId xmlns:a16="http://schemas.microsoft.com/office/drawing/2014/main" id="{9968F8FE-1853-458F-B48B-3CD5260D4B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43" y="2955"/>
              <a:ext cx="49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31" name="Oval 73">
              <a:extLst>
                <a:ext uri="{FF2B5EF4-FFF2-40B4-BE49-F238E27FC236}">
                  <a16:creationId xmlns:a16="http://schemas.microsoft.com/office/drawing/2014/main" id="{E8142C60-84E8-47F5-82EF-F07C370658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01" y="2491"/>
              <a:ext cx="52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32" name="Oval 74">
              <a:extLst>
                <a:ext uri="{FF2B5EF4-FFF2-40B4-BE49-F238E27FC236}">
                  <a16:creationId xmlns:a16="http://schemas.microsoft.com/office/drawing/2014/main" id="{7F630236-96DC-4CD8-A4A3-07F2504838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73" y="844"/>
              <a:ext cx="52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33" name="Oval 75">
              <a:extLst>
                <a:ext uri="{FF2B5EF4-FFF2-40B4-BE49-F238E27FC236}">
                  <a16:creationId xmlns:a16="http://schemas.microsoft.com/office/drawing/2014/main" id="{8C6B8A8A-BA13-4EB0-AF5F-5460890C55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10" y="1221"/>
              <a:ext cx="51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34" name="Oval 76">
              <a:extLst>
                <a:ext uri="{FF2B5EF4-FFF2-40B4-BE49-F238E27FC236}">
                  <a16:creationId xmlns:a16="http://schemas.microsoft.com/office/drawing/2014/main" id="{A6A5C402-81AB-4CE1-85EE-63A47F8B02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67" y="844"/>
              <a:ext cx="52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35" name="Oval 77">
              <a:extLst>
                <a:ext uri="{FF2B5EF4-FFF2-40B4-BE49-F238E27FC236}">
                  <a16:creationId xmlns:a16="http://schemas.microsoft.com/office/drawing/2014/main" id="{3319D880-A665-4CA6-BDC6-24CE6EE65F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5" y="844"/>
              <a:ext cx="52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36" name="Oval 78">
              <a:extLst>
                <a:ext uri="{FF2B5EF4-FFF2-40B4-BE49-F238E27FC236}">
                  <a16:creationId xmlns:a16="http://schemas.microsoft.com/office/drawing/2014/main" id="{916F6156-F2E6-44A6-8CEE-F69DD8DA68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37" y="2857"/>
              <a:ext cx="52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38" name="Oval 79">
              <a:extLst>
                <a:ext uri="{FF2B5EF4-FFF2-40B4-BE49-F238E27FC236}">
                  <a16:creationId xmlns:a16="http://schemas.microsoft.com/office/drawing/2014/main" id="{E8C71A38-B68A-4204-A1FF-B25755E605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3" y="2817"/>
              <a:ext cx="51" cy="51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40" name="Oval 80">
              <a:extLst>
                <a:ext uri="{FF2B5EF4-FFF2-40B4-BE49-F238E27FC236}">
                  <a16:creationId xmlns:a16="http://schemas.microsoft.com/office/drawing/2014/main" id="{B6B1EACB-AA91-4EEE-8D9A-B68C8D234E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04" y="2877"/>
              <a:ext cx="52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42" name="Oval 81">
              <a:extLst>
                <a:ext uri="{FF2B5EF4-FFF2-40B4-BE49-F238E27FC236}">
                  <a16:creationId xmlns:a16="http://schemas.microsoft.com/office/drawing/2014/main" id="{C14B0AD6-6B4F-4134-8836-4119581D63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50" y="3047"/>
              <a:ext cx="52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52" name="Oval 82">
              <a:extLst>
                <a:ext uri="{FF2B5EF4-FFF2-40B4-BE49-F238E27FC236}">
                  <a16:creationId xmlns:a16="http://schemas.microsoft.com/office/drawing/2014/main" id="{A90D2237-EFC6-4189-934B-0737525D16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53" y="3191"/>
              <a:ext cx="51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55" name="Oval 83">
              <a:extLst>
                <a:ext uri="{FF2B5EF4-FFF2-40B4-BE49-F238E27FC236}">
                  <a16:creationId xmlns:a16="http://schemas.microsoft.com/office/drawing/2014/main" id="{26078A7C-EEA9-45AF-8A41-271F30F7EE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6" y="3030"/>
              <a:ext cx="52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58" name="Oval 84">
              <a:extLst>
                <a:ext uri="{FF2B5EF4-FFF2-40B4-BE49-F238E27FC236}">
                  <a16:creationId xmlns:a16="http://schemas.microsoft.com/office/drawing/2014/main" id="{FB21D068-D2E6-48FD-9EA2-31C3EA5AC6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25" y="2943"/>
              <a:ext cx="52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60" name="Oval 85">
              <a:extLst>
                <a:ext uri="{FF2B5EF4-FFF2-40B4-BE49-F238E27FC236}">
                  <a16:creationId xmlns:a16="http://schemas.microsoft.com/office/drawing/2014/main" id="{1B7EEC47-80B5-4A65-86AA-4EBABDBF33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84" y="2938"/>
              <a:ext cx="49" cy="51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64" name="Oval 86">
              <a:extLst>
                <a:ext uri="{FF2B5EF4-FFF2-40B4-BE49-F238E27FC236}">
                  <a16:creationId xmlns:a16="http://schemas.microsoft.com/office/drawing/2014/main" id="{102956BA-6F5D-42D8-B380-6F42B942C1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1" y="2863"/>
              <a:ext cx="52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66" name="Oval 87">
              <a:extLst>
                <a:ext uri="{FF2B5EF4-FFF2-40B4-BE49-F238E27FC236}">
                  <a16:creationId xmlns:a16="http://schemas.microsoft.com/office/drawing/2014/main" id="{30524291-96D2-4B86-B13A-43F2DB8930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56" y="2586"/>
              <a:ext cx="52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68" name="Oval 88">
              <a:extLst>
                <a:ext uri="{FF2B5EF4-FFF2-40B4-BE49-F238E27FC236}">
                  <a16:creationId xmlns:a16="http://schemas.microsoft.com/office/drawing/2014/main" id="{94511FCE-E190-4D64-A1C0-A8334B5B03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56" y="2546"/>
              <a:ext cx="52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77" name="Oval 89">
              <a:extLst>
                <a:ext uri="{FF2B5EF4-FFF2-40B4-BE49-F238E27FC236}">
                  <a16:creationId xmlns:a16="http://schemas.microsoft.com/office/drawing/2014/main" id="{9F1CB255-C4E9-4568-B1C8-DD69E216B7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16" y="2811"/>
              <a:ext cx="52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80" name="Oval 90">
              <a:extLst>
                <a:ext uri="{FF2B5EF4-FFF2-40B4-BE49-F238E27FC236}">
                  <a16:creationId xmlns:a16="http://schemas.microsoft.com/office/drawing/2014/main" id="{BC0AF208-9B76-4EDC-A0E3-CCFD3DC2B0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45" y="844"/>
              <a:ext cx="52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83" name="Oval 91">
              <a:extLst>
                <a:ext uri="{FF2B5EF4-FFF2-40B4-BE49-F238E27FC236}">
                  <a16:creationId xmlns:a16="http://schemas.microsoft.com/office/drawing/2014/main" id="{654B6429-39D0-4E15-BE8B-391F5D2C3D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49" y="2713"/>
              <a:ext cx="52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95" name="Oval 92">
              <a:extLst>
                <a:ext uri="{FF2B5EF4-FFF2-40B4-BE49-F238E27FC236}">
                  <a16:creationId xmlns:a16="http://schemas.microsoft.com/office/drawing/2014/main" id="{6052DB68-BAD5-43DA-98C6-B8970C46EF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59" y="2946"/>
              <a:ext cx="52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8" name="Oval 93">
              <a:extLst>
                <a:ext uri="{FF2B5EF4-FFF2-40B4-BE49-F238E27FC236}">
                  <a16:creationId xmlns:a16="http://schemas.microsoft.com/office/drawing/2014/main" id="{6A0835C6-B931-4EAB-8641-E250B2F590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30" y="2756"/>
              <a:ext cx="52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9" name="Oval 94">
              <a:extLst>
                <a:ext uri="{FF2B5EF4-FFF2-40B4-BE49-F238E27FC236}">
                  <a16:creationId xmlns:a16="http://schemas.microsoft.com/office/drawing/2014/main" id="{30818D7A-4C9D-4A0D-A807-E5FC46BB17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91" y="2771"/>
              <a:ext cx="52" cy="51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0" name="Oval 95">
              <a:extLst>
                <a:ext uri="{FF2B5EF4-FFF2-40B4-BE49-F238E27FC236}">
                  <a16:creationId xmlns:a16="http://schemas.microsoft.com/office/drawing/2014/main" id="{3D4FDF85-1340-4B8F-AF7F-BB57D05643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04" y="2820"/>
              <a:ext cx="52" cy="51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1" name="Oval 96">
              <a:extLst>
                <a:ext uri="{FF2B5EF4-FFF2-40B4-BE49-F238E27FC236}">
                  <a16:creationId xmlns:a16="http://schemas.microsoft.com/office/drawing/2014/main" id="{7BBE46F1-254F-468F-BD1C-EE5C30C0A0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21" y="2825"/>
              <a:ext cx="52" cy="49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2" name="Oval 97">
              <a:extLst>
                <a:ext uri="{FF2B5EF4-FFF2-40B4-BE49-F238E27FC236}">
                  <a16:creationId xmlns:a16="http://schemas.microsoft.com/office/drawing/2014/main" id="{508F9129-CF61-483F-82CC-1D7F051EB5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75" y="2667"/>
              <a:ext cx="52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3" name="Oval 98">
              <a:extLst>
                <a:ext uri="{FF2B5EF4-FFF2-40B4-BE49-F238E27FC236}">
                  <a16:creationId xmlns:a16="http://schemas.microsoft.com/office/drawing/2014/main" id="{395631EB-E08C-498E-83CD-78624EE36D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36" y="2589"/>
              <a:ext cx="52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4" name="Oval 99">
              <a:extLst>
                <a:ext uri="{FF2B5EF4-FFF2-40B4-BE49-F238E27FC236}">
                  <a16:creationId xmlns:a16="http://schemas.microsoft.com/office/drawing/2014/main" id="{BB6C2AD6-D9DE-43E0-8F52-883E0AC680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54" y="2408"/>
              <a:ext cx="52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5" name="Oval 100">
              <a:extLst>
                <a:ext uri="{FF2B5EF4-FFF2-40B4-BE49-F238E27FC236}">
                  <a16:creationId xmlns:a16="http://schemas.microsoft.com/office/drawing/2014/main" id="{A8DEDD6F-D296-40CD-811F-12BEA62D91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11" y="1221"/>
              <a:ext cx="52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6" name="Oval 101">
              <a:extLst>
                <a:ext uri="{FF2B5EF4-FFF2-40B4-BE49-F238E27FC236}">
                  <a16:creationId xmlns:a16="http://schemas.microsoft.com/office/drawing/2014/main" id="{B983AFAF-1502-4884-A140-8B8B7FEB89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84" y="2943"/>
              <a:ext cx="49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7" name="Oval 102">
              <a:extLst>
                <a:ext uri="{FF2B5EF4-FFF2-40B4-BE49-F238E27FC236}">
                  <a16:creationId xmlns:a16="http://schemas.microsoft.com/office/drawing/2014/main" id="{44BBF4C5-C3DB-43F1-960F-6747B1C13F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1" y="2935"/>
              <a:ext cx="52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8" name="Oval 103">
              <a:extLst>
                <a:ext uri="{FF2B5EF4-FFF2-40B4-BE49-F238E27FC236}">
                  <a16:creationId xmlns:a16="http://schemas.microsoft.com/office/drawing/2014/main" id="{B9AE3B47-844C-4E40-89F2-8B165A1DF0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84" y="2791"/>
              <a:ext cx="52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9" name="Oval 104">
              <a:extLst>
                <a:ext uri="{FF2B5EF4-FFF2-40B4-BE49-F238E27FC236}">
                  <a16:creationId xmlns:a16="http://schemas.microsoft.com/office/drawing/2014/main" id="{09AF1940-CD90-49D3-9696-0A09F41AEC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77" y="2845"/>
              <a:ext cx="52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0" name="Oval 105">
              <a:extLst>
                <a:ext uri="{FF2B5EF4-FFF2-40B4-BE49-F238E27FC236}">
                  <a16:creationId xmlns:a16="http://schemas.microsoft.com/office/drawing/2014/main" id="{12039C96-903F-4E78-8A23-4D5D3792B5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38" y="2923"/>
              <a:ext cx="52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1" name="Oval 106">
              <a:extLst>
                <a:ext uri="{FF2B5EF4-FFF2-40B4-BE49-F238E27FC236}">
                  <a16:creationId xmlns:a16="http://schemas.microsoft.com/office/drawing/2014/main" id="{C9942139-A629-4A7D-BF56-C2FE42A7B4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2" y="2828"/>
              <a:ext cx="52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2" name="Oval 107">
              <a:extLst>
                <a:ext uri="{FF2B5EF4-FFF2-40B4-BE49-F238E27FC236}">
                  <a16:creationId xmlns:a16="http://schemas.microsoft.com/office/drawing/2014/main" id="{154A8B41-0490-4B4A-AB4B-AC26BBA8D6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80" y="2940"/>
              <a:ext cx="52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3" name="Oval 108">
              <a:extLst>
                <a:ext uri="{FF2B5EF4-FFF2-40B4-BE49-F238E27FC236}">
                  <a16:creationId xmlns:a16="http://schemas.microsoft.com/office/drawing/2014/main" id="{EA43A8AA-8D22-4E42-A240-DD5BCFE746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0" y="2768"/>
              <a:ext cx="52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4" name="Oval 109">
              <a:extLst>
                <a:ext uri="{FF2B5EF4-FFF2-40B4-BE49-F238E27FC236}">
                  <a16:creationId xmlns:a16="http://schemas.microsoft.com/office/drawing/2014/main" id="{10E32712-FE92-40A4-A05C-21698F1927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98" y="2719"/>
              <a:ext cx="52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5" name="Oval 110">
              <a:extLst>
                <a:ext uri="{FF2B5EF4-FFF2-40B4-BE49-F238E27FC236}">
                  <a16:creationId xmlns:a16="http://schemas.microsoft.com/office/drawing/2014/main" id="{7ACAA20E-AFD5-4350-8627-A9BEB4B9E6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58" y="2794"/>
              <a:ext cx="52" cy="49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6" name="Oval 111">
              <a:extLst>
                <a:ext uri="{FF2B5EF4-FFF2-40B4-BE49-F238E27FC236}">
                  <a16:creationId xmlns:a16="http://schemas.microsoft.com/office/drawing/2014/main" id="{58566ECB-6F8F-490A-8210-9BF6FACE1B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93" y="844"/>
              <a:ext cx="52" cy="52"/>
            </a:xfrm>
            <a:prstGeom prst="ellipse">
              <a:avLst/>
            </a:prstGeom>
            <a:solidFill>
              <a:srgbClr val="BFA19C"/>
            </a:solidFill>
            <a:ln w="57150">
              <a:solidFill>
                <a:srgbClr val="BFA19C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9" name="Line 114">
              <a:extLst>
                <a:ext uri="{FF2B5EF4-FFF2-40B4-BE49-F238E27FC236}">
                  <a16:creationId xmlns:a16="http://schemas.microsoft.com/office/drawing/2014/main" id="{B398600E-4105-4CE5-B699-81BE4A9D171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811" y="870"/>
              <a:ext cx="20" cy="0"/>
            </a:xfrm>
            <a:prstGeom prst="line">
              <a:avLst/>
            </a:prstGeom>
            <a:noFill/>
            <a:ln w="4763">
              <a:solidFill>
                <a:srgbClr val="BFA19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11" name="Line 116">
              <a:extLst>
                <a:ext uri="{FF2B5EF4-FFF2-40B4-BE49-F238E27FC236}">
                  <a16:creationId xmlns:a16="http://schemas.microsoft.com/office/drawing/2014/main" id="{48A02002-EB80-47C5-B539-FCED2B2CD82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104" y="775"/>
              <a:ext cx="0" cy="2828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12" name="Line 117">
              <a:extLst>
                <a:ext uri="{FF2B5EF4-FFF2-40B4-BE49-F238E27FC236}">
                  <a16:creationId xmlns:a16="http://schemas.microsoft.com/office/drawing/2014/main" id="{07349C02-5D9E-4344-B2B6-D7563176878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044" y="3508"/>
              <a:ext cx="60" cy="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13" name="Rectangle 118">
              <a:extLst>
                <a:ext uri="{FF2B5EF4-FFF2-40B4-BE49-F238E27FC236}">
                  <a16:creationId xmlns:a16="http://schemas.microsoft.com/office/drawing/2014/main" id="{C5D8A525-543A-4DAE-B383-6446504EC9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1" y="3421"/>
              <a:ext cx="311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&lt;-1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121" name="Line 119">
              <a:extLst>
                <a:ext uri="{FF2B5EF4-FFF2-40B4-BE49-F238E27FC236}">
                  <a16:creationId xmlns:a16="http://schemas.microsoft.com/office/drawing/2014/main" id="{1BA724D8-EC4A-4900-A1C3-90B9F7EE150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044" y="3131"/>
              <a:ext cx="60" cy="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22" name="Rectangle 120">
              <a:extLst>
                <a:ext uri="{FF2B5EF4-FFF2-40B4-BE49-F238E27FC236}">
                  <a16:creationId xmlns:a16="http://schemas.microsoft.com/office/drawing/2014/main" id="{6F8DDAE1-CD34-4862-AF5A-C0B99B7963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5" y="3044"/>
              <a:ext cx="161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0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123" name="Line 121">
              <a:extLst>
                <a:ext uri="{FF2B5EF4-FFF2-40B4-BE49-F238E27FC236}">
                  <a16:creationId xmlns:a16="http://schemas.microsoft.com/office/drawing/2014/main" id="{4EB6443B-74D7-4536-8339-396A03CECA3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044" y="2753"/>
              <a:ext cx="60" cy="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24" name="Rectangle 122">
              <a:extLst>
                <a:ext uri="{FF2B5EF4-FFF2-40B4-BE49-F238E27FC236}">
                  <a16:creationId xmlns:a16="http://schemas.microsoft.com/office/drawing/2014/main" id="{FBF8EDF9-1573-47BE-B50F-B20401C32C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5" y="2667"/>
              <a:ext cx="161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1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125" name="Line 123">
              <a:extLst>
                <a:ext uri="{FF2B5EF4-FFF2-40B4-BE49-F238E27FC236}">
                  <a16:creationId xmlns:a16="http://schemas.microsoft.com/office/drawing/2014/main" id="{4F104841-AFD5-41A0-99FC-E25927F8587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044" y="2376"/>
              <a:ext cx="60" cy="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26" name="Rectangle 124">
              <a:extLst>
                <a:ext uri="{FF2B5EF4-FFF2-40B4-BE49-F238E27FC236}">
                  <a16:creationId xmlns:a16="http://schemas.microsoft.com/office/drawing/2014/main" id="{557B7CFC-B904-4036-84BE-EA62E671A3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5" y="2292"/>
              <a:ext cx="161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2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127" name="Line 125">
              <a:extLst>
                <a:ext uri="{FF2B5EF4-FFF2-40B4-BE49-F238E27FC236}">
                  <a16:creationId xmlns:a16="http://schemas.microsoft.com/office/drawing/2014/main" id="{2B7D52B5-B09C-44DC-9DFF-0FA17FE5C59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044" y="1999"/>
              <a:ext cx="60" cy="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28" name="Rectangle 126">
              <a:extLst>
                <a:ext uri="{FF2B5EF4-FFF2-40B4-BE49-F238E27FC236}">
                  <a16:creationId xmlns:a16="http://schemas.microsoft.com/office/drawing/2014/main" id="{7DA7AE70-D3FB-42FF-963D-59CB4161CD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5" y="1915"/>
              <a:ext cx="161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3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129" name="Line 127">
              <a:extLst>
                <a:ext uri="{FF2B5EF4-FFF2-40B4-BE49-F238E27FC236}">
                  <a16:creationId xmlns:a16="http://schemas.microsoft.com/office/drawing/2014/main" id="{DB0360EA-BC80-417F-A45F-3892D592035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044" y="1621"/>
              <a:ext cx="60" cy="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30" name="Rectangle 128">
              <a:extLst>
                <a:ext uri="{FF2B5EF4-FFF2-40B4-BE49-F238E27FC236}">
                  <a16:creationId xmlns:a16="http://schemas.microsoft.com/office/drawing/2014/main" id="{FF656D00-66CF-4FBC-9B72-4EB9E530CA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5" y="1538"/>
              <a:ext cx="161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4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131" name="Line 129">
              <a:extLst>
                <a:ext uri="{FF2B5EF4-FFF2-40B4-BE49-F238E27FC236}">
                  <a16:creationId xmlns:a16="http://schemas.microsoft.com/office/drawing/2014/main" id="{D890D48F-CCE5-41F1-B246-E59F03A2977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044" y="1244"/>
              <a:ext cx="60" cy="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32" name="Rectangle 130">
              <a:extLst>
                <a:ext uri="{FF2B5EF4-FFF2-40B4-BE49-F238E27FC236}">
                  <a16:creationId xmlns:a16="http://schemas.microsoft.com/office/drawing/2014/main" id="{AAE7938E-AD90-41EF-9C07-2DAB357FB4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3" y="1161"/>
              <a:ext cx="256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&gt;5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133" name="Line 131">
              <a:extLst>
                <a:ext uri="{FF2B5EF4-FFF2-40B4-BE49-F238E27FC236}">
                  <a16:creationId xmlns:a16="http://schemas.microsoft.com/office/drawing/2014/main" id="{A939EDEC-C84F-49DB-B82F-9E3B8D49DF5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044" y="870"/>
              <a:ext cx="60" cy="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35" name="Rectangle 133">
              <a:extLst>
                <a:ext uri="{FF2B5EF4-FFF2-40B4-BE49-F238E27FC236}">
                  <a16:creationId xmlns:a16="http://schemas.microsoft.com/office/drawing/2014/main" id="{9B9E53AC-6E47-4E2A-9930-B82B66E1060F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330" y="2039"/>
              <a:ext cx="518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MVPF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136" name="Line 134">
              <a:extLst>
                <a:ext uri="{FF2B5EF4-FFF2-40B4-BE49-F238E27FC236}">
                  <a16:creationId xmlns:a16="http://schemas.microsoft.com/office/drawing/2014/main" id="{1F2EBBDA-A7AB-4FAB-86EB-E9570628555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04" y="3603"/>
              <a:ext cx="6103" cy="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37" name="Line 135">
              <a:extLst>
                <a:ext uri="{FF2B5EF4-FFF2-40B4-BE49-F238E27FC236}">
                  <a16:creationId xmlns:a16="http://schemas.microsoft.com/office/drawing/2014/main" id="{2808A9B6-3D22-4D25-8735-D02252483C2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99" y="3603"/>
              <a:ext cx="0" cy="57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38" name="Rectangle 136">
              <a:extLst>
                <a:ext uri="{FF2B5EF4-FFF2-40B4-BE49-F238E27FC236}">
                  <a16:creationId xmlns:a16="http://schemas.microsoft.com/office/drawing/2014/main" id="{68DA5FE9-7057-40E1-8DA8-D78383DAF4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3" y="3692"/>
              <a:ext cx="161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0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139" name="Line 137">
              <a:extLst>
                <a:ext uri="{FF2B5EF4-FFF2-40B4-BE49-F238E27FC236}">
                  <a16:creationId xmlns:a16="http://schemas.microsoft.com/office/drawing/2014/main" id="{F57EEFA2-AC6E-4080-A44F-A6E944CF96D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676" y="3603"/>
              <a:ext cx="0" cy="57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40" name="Rectangle 138">
              <a:extLst>
                <a:ext uri="{FF2B5EF4-FFF2-40B4-BE49-F238E27FC236}">
                  <a16:creationId xmlns:a16="http://schemas.microsoft.com/office/drawing/2014/main" id="{BC0B9815-99AD-4C60-892A-2DD37325C7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87" y="3692"/>
              <a:ext cx="251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20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141" name="Line 139">
              <a:extLst>
                <a:ext uri="{FF2B5EF4-FFF2-40B4-BE49-F238E27FC236}">
                  <a16:creationId xmlns:a16="http://schemas.microsoft.com/office/drawing/2014/main" id="{82CDFA63-5AE4-4D54-BE69-EB6D4918A23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154" y="3603"/>
              <a:ext cx="0" cy="57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42" name="Rectangle 140">
              <a:extLst>
                <a:ext uri="{FF2B5EF4-FFF2-40B4-BE49-F238E27FC236}">
                  <a16:creationId xmlns:a16="http://schemas.microsoft.com/office/drawing/2014/main" id="{1A6500C5-4F02-45CA-BDD6-90FABD7A18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65" y="3692"/>
              <a:ext cx="251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40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143" name="Line 141">
              <a:extLst>
                <a:ext uri="{FF2B5EF4-FFF2-40B4-BE49-F238E27FC236}">
                  <a16:creationId xmlns:a16="http://schemas.microsoft.com/office/drawing/2014/main" id="{A30E0795-EE50-4B81-A01A-A1617C6EE8A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634" y="3603"/>
              <a:ext cx="0" cy="57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44" name="Rectangle 142">
              <a:extLst>
                <a:ext uri="{FF2B5EF4-FFF2-40B4-BE49-F238E27FC236}">
                  <a16:creationId xmlns:a16="http://schemas.microsoft.com/office/drawing/2014/main" id="{8AEE3677-5059-4D07-9FC6-AC4460458F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5" y="3692"/>
              <a:ext cx="251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60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145" name="Line 143">
              <a:extLst>
                <a:ext uri="{FF2B5EF4-FFF2-40B4-BE49-F238E27FC236}">
                  <a16:creationId xmlns:a16="http://schemas.microsoft.com/office/drawing/2014/main" id="{AC030FA5-B2A7-43C4-8F73-71D2D198740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112" y="3603"/>
              <a:ext cx="0" cy="57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46" name="Rectangle 144">
              <a:extLst>
                <a:ext uri="{FF2B5EF4-FFF2-40B4-BE49-F238E27FC236}">
                  <a16:creationId xmlns:a16="http://schemas.microsoft.com/office/drawing/2014/main" id="{0621576B-273A-45F4-9F31-B918A38290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22" y="3692"/>
              <a:ext cx="251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80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147" name="Rectangle 145">
              <a:extLst>
                <a:ext uri="{FF2B5EF4-FFF2-40B4-BE49-F238E27FC236}">
                  <a16:creationId xmlns:a16="http://schemas.microsoft.com/office/drawing/2014/main" id="{EDCFFF2B-D3C3-4ECF-BB64-3B56DACD36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51" y="3890"/>
              <a:ext cx="1512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Age of Beneficiaries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148" name="Rectangle 146">
              <a:extLst>
                <a:ext uri="{FF2B5EF4-FFF2-40B4-BE49-F238E27FC236}">
                  <a16:creationId xmlns:a16="http://schemas.microsoft.com/office/drawing/2014/main" id="{95049AC2-C953-49E6-AC9A-72D534DCED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96" y="280"/>
              <a:ext cx="305" cy="57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5300" b="0" i="0" u="none" strike="noStrike" cap="none" normalizeH="0" baseline="0">
                  <a:ln>
                    <a:noFill/>
                  </a:ln>
                  <a:solidFill>
                    <a:srgbClr val="1E2D53"/>
                  </a:solidFill>
                  <a:effectLst/>
                  <a:latin typeface="Arial" panose="020B0604020202020204" pitchFamily="34" charset="0"/>
                </a:rPr>
                <a:t> 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</p:grpSp>
      <p:sp>
        <p:nvSpPr>
          <p:cNvPr id="361" name="Rectangle 267">
            <a:extLst>
              <a:ext uri="{FF2B5EF4-FFF2-40B4-BE49-F238E27FC236}">
                <a16:creationId xmlns:a16="http://schemas.microsoft.com/office/drawing/2014/main" id="{70857ED5-0A9B-448C-A24C-1629BFCDD13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02406" y="306387"/>
            <a:ext cx="484188" cy="904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5300" b="0" i="0" u="none" strike="noStrike" cap="none" normalizeH="0" baseline="0">
                <a:ln>
                  <a:noFill/>
                </a:ln>
                <a:solidFill>
                  <a:srgbClr val="1E2D53"/>
                </a:solidFill>
                <a:effectLst/>
                <a:latin typeface="Arial" panose="020B0604020202020204" pitchFamily="34" charset="0"/>
              </a:rPr>
              <a:t> 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8" name="AutoShape 3">
            <a:extLst>
              <a:ext uri="{FF2B5EF4-FFF2-40B4-BE49-F238E27FC236}">
                <a16:creationId xmlns:a16="http://schemas.microsoft.com/office/drawing/2014/main" id="{D848FE72-7ABF-413B-B093-3490BA3CA97A}"/>
              </a:ext>
            </a:extLst>
          </p:cNvPr>
          <p:cNvSpPr>
            <a:spLocks noChangeAspect="1" noChangeArrowheads="1" noTextEdit="1"/>
          </p:cNvSpPr>
          <p:nvPr/>
        </p:nvSpPr>
        <p:spPr bwMode="auto">
          <a:xfrm>
            <a:off x="609601" y="0"/>
            <a:ext cx="10972800" cy="68580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" name="AutoShape 3">
            <a:extLst>
              <a:ext uri="{FF2B5EF4-FFF2-40B4-BE49-F238E27FC236}">
                <a16:creationId xmlns:a16="http://schemas.microsoft.com/office/drawing/2014/main" id="{01ADAB6A-2B40-4BE7-9E54-97FA6D47F3D8}"/>
              </a:ext>
            </a:extLst>
          </p:cNvPr>
          <p:cNvSpPr>
            <a:spLocks noChangeAspect="1" noChangeArrowheads="1" noTextEdit="1"/>
          </p:cNvSpPr>
          <p:nvPr/>
        </p:nvSpPr>
        <p:spPr bwMode="auto">
          <a:xfrm>
            <a:off x="609600" y="0"/>
            <a:ext cx="10972799" cy="68580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13" name="AutoShape 801">
            <a:extLst>
              <a:ext uri="{FF2B5EF4-FFF2-40B4-BE49-F238E27FC236}">
                <a16:creationId xmlns:a16="http://schemas.microsoft.com/office/drawing/2014/main" id="{70FBF735-97C3-42EB-99B0-9EAC94006107}"/>
              </a:ext>
            </a:extLst>
          </p:cNvPr>
          <p:cNvSpPr>
            <a:spLocks noChangeAspect="1" noChangeArrowheads="1" noTextEdit="1"/>
          </p:cNvSpPr>
          <p:nvPr/>
        </p:nvSpPr>
        <p:spPr bwMode="auto">
          <a:xfrm>
            <a:off x="609601" y="0"/>
            <a:ext cx="10972799" cy="68580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" name="AutoShape 3">
            <a:extLst>
              <a:ext uri="{FF2B5EF4-FFF2-40B4-BE49-F238E27FC236}">
                <a16:creationId xmlns:a16="http://schemas.microsoft.com/office/drawing/2014/main" id="{76B789F3-AAEA-4B0A-8234-BB065D190DA6}"/>
              </a:ext>
            </a:extLst>
          </p:cNvPr>
          <p:cNvSpPr>
            <a:spLocks noChangeAspect="1" noChangeArrowheads="1" noTextEdit="1"/>
          </p:cNvSpPr>
          <p:nvPr/>
        </p:nvSpPr>
        <p:spPr bwMode="auto">
          <a:xfrm>
            <a:off x="609600" y="0"/>
            <a:ext cx="10972800" cy="68580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2" name="AutoShape 3">
            <a:extLst>
              <a:ext uri="{FF2B5EF4-FFF2-40B4-BE49-F238E27FC236}">
                <a16:creationId xmlns:a16="http://schemas.microsoft.com/office/drawing/2014/main" id="{2C3C5A8D-667F-44AA-87C8-2D8379203A64}"/>
              </a:ext>
            </a:extLst>
          </p:cNvPr>
          <p:cNvSpPr>
            <a:spLocks noChangeAspect="1" noChangeArrowheads="1" noTextEdit="1"/>
          </p:cNvSpPr>
          <p:nvPr/>
        </p:nvSpPr>
        <p:spPr bwMode="auto">
          <a:xfrm>
            <a:off x="609601" y="0"/>
            <a:ext cx="10972800" cy="68580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" name="AutoShape 3">
            <a:extLst>
              <a:ext uri="{FF2B5EF4-FFF2-40B4-BE49-F238E27FC236}">
                <a16:creationId xmlns:a16="http://schemas.microsoft.com/office/drawing/2014/main" id="{64093284-7375-4C89-B810-68AB343D5EF9}"/>
              </a:ext>
            </a:extLst>
          </p:cNvPr>
          <p:cNvSpPr>
            <a:spLocks noChangeAspect="1" noChangeArrowheads="1" noTextEdit="1"/>
          </p:cNvSpPr>
          <p:nvPr/>
        </p:nvSpPr>
        <p:spPr bwMode="auto">
          <a:xfrm>
            <a:off x="609601" y="0"/>
            <a:ext cx="10972800" cy="68580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2" name="AutoShape 3">
            <a:extLst>
              <a:ext uri="{FF2B5EF4-FFF2-40B4-BE49-F238E27FC236}">
                <a16:creationId xmlns:a16="http://schemas.microsoft.com/office/drawing/2014/main" id="{835A11E5-A39E-4D0E-A107-1BE9C3839684}"/>
              </a:ext>
            </a:extLst>
          </p:cNvPr>
          <p:cNvSpPr>
            <a:spLocks noChangeAspect="1" noChangeArrowheads="1" noTextEdit="1"/>
          </p:cNvSpPr>
          <p:nvPr/>
        </p:nvSpPr>
        <p:spPr bwMode="auto">
          <a:xfrm>
            <a:off x="609600" y="0"/>
            <a:ext cx="10972799" cy="68580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77" name="AutoShape 801">
            <a:extLst>
              <a:ext uri="{FF2B5EF4-FFF2-40B4-BE49-F238E27FC236}">
                <a16:creationId xmlns:a16="http://schemas.microsoft.com/office/drawing/2014/main" id="{22CC15C8-B99F-4002-AA23-5414E1745F28}"/>
              </a:ext>
            </a:extLst>
          </p:cNvPr>
          <p:cNvSpPr>
            <a:spLocks noChangeAspect="1" noChangeArrowheads="1" noTextEdit="1"/>
          </p:cNvSpPr>
          <p:nvPr/>
        </p:nvSpPr>
        <p:spPr bwMode="auto">
          <a:xfrm>
            <a:off x="609601" y="0"/>
            <a:ext cx="10972799" cy="68580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79" name="AutoShape 3">
            <a:extLst>
              <a:ext uri="{FF2B5EF4-FFF2-40B4-BE49-F238E27FC236}">
                <a16:creationId xmlns:a16="http://schemas.microsoft.com/office/drawing/2014/main" id="{7F5EAA90-A3F9-4F84-B785-0800B039FAF6}"/>
              </a:ext>
            </a:extLst>
          </p:cNvPr>
          <p:cNvSpPr>
            <a:spLocks noChangeAspect="1" noChangeArrowheads="1" noTextEdit="1"/>
          </p:cNvSpPr>
          <p:nvPr/>
        </p:nvSpPr>
        <p:spPr bwMode="auto">
          <a:xfrm>
            <a:off x="609600" y="0"/>
            <a:ext cx="10972800" cy="68580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81" name="AutoShape 3">
            <a:extLst>
              <a:ext uri="{FF2B5EF4-FFF2-40B4-BE49-F238E27FC236}">
                <a16:creationId xmlns:a16="http://schemas.microsoft.com/office/drawing/2014/main" id="{F82D79BB-FA4E-499B-8DE8-7D6625C070E8}"/>
              </a:ext>
            </a:extLst>
          </p:cNvPr>
          <p:cNvSpPr>
            <a:spLocks noChangeAspect="1" noChangeArrowheads="1" noTextEdit="1"/>
          </p:cNvSpPr>
          <p:nvPr/>
        </p:nvSpPr>
        <p:spPr bwMode="auto">
          <a:xfrm>
            <a:off x="609601" y="0"/>
            <a:ext cx="10972800" cy="68580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82" name="AutoShape 3">
            <a:extLst>
              <a:ext uri="{FF2B5EF4-FFF2-40B4-BE49-F238E27FC236}">
                <a16:creationId xmlns:a16="http://schemas.microsoft.com/office/drawing/2014/main" id="{3473AB74-2D5C-44CE-93A4-455E67191A4F}"/>
              </a:ext>
            </a:extLst>
          </p:cNvPr>
          <p:cNvSpPr>
            <a:spLocks noChangeAspect="1" noChangeArrowheads="1" noTextEdit="1"/>
          </p:cNvSpPr>
          <p:nvPr/>
        </p:nvSpPr>
        <p:spPr bwMode="auto">
          <a:xfrm>
            <a:off x="609601" y="0"/>
            <a:ext cx="10972800" cy="68580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08" name="Rectangle 134">
            <a:extLst>
              <a:ext uri="{FF2B5EF4-FFF2-40B4-BE49-F238E27FC236}">
                <a16:creationId xmlns:a16="http://schemas.microsoft.com/office/drawing/2014/main" id="{9514549D-9EC9-AF4C-8F22-3BE35E3E6D0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0520" y="95828"/>
            <a:ext cx="11250591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>
              <a:defRPr/>
            </a:pPr>
            <a:r>
              <a:rPr lang="en-US" sz="2400" b="1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Infinite MVPF for 1981 Top Tax Rate…</a:t>
            </a:r>
            <a:endParaRPr lang="en-US" sz="2400" dirty="0">
              <a:solidFill>
                <a:srgbClr val="00206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pSp>
        <p:nvGrpSpPr>
          <p:cNvPr id="1114" name="Group 1113">
            <a:extLst>
              <a:ext uri="{FF2B5EF4-FFF2-40B4-BE49-F238E27FC236}">
                <a16:creationId xmlns:a16="http://schemas.microsoft.com/office/drawing/2014/main" id="{5F7CB577-5C34-45CC-B30F-8296B9633B71}"/>
              </a:ext>
            </a:extLst>
          </p:cNvPr>
          <p:cNvGrpSpPr/>
          <p:nvPr/>
        </p:nvGrpSpPr>
        <p:grpSpPr>
          <a:xfrm>
            <a:off x="1398052" y="1174749"/>
            <a:ext cx="599024" cy="616982"/>
            <a:chOff x="1398052" y="1174749"/>
            <a:chExt cx="599024" cy="616982"/>
          </a:xfrm>
        </p:grpSpPr>
        <p:sp>
          <p:nvSpPr>
            <p:cNvPr id="1115" name="Rectangle 1114">
              <a:extLst>
                <a:ext uri="{FF2B5EF4-FFF2-40B4-BE49-F238E27FC236}">
                  <a16:creationId xmlns:a16="http://schemas.microsoft.com/office/drawing/2014/main" id="{51FA1741-1708-494D-92EF-01C8FF3FE623}"/>
                </a:ext>
              </a:extLst>
            </p:cNvPr>
            <p:cNvSpPr/>
            <p:nvPr/>
          </p:nvSpPr>
          <p:spPr>
            <a:xfrm>
              <a:off x="1468438" y="1508125"/>
              <a:ext cx="528638" cy="283606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grpSp>
          <p:nvGrpSpPr>
            <p:cNvPr id="1116" name="Group 1115">
              <a:extLst>
                <a:ext uri="{FF2B5EF4-FFF2-40B4-BE49-F238E27FC236}">
                  <a16:creationId xmlns:a16="http://schemas.microsoft.com/office/drawing/2014/main" id="{6AC30CD3-A7BF-4DBA-8D79-7B848632A79E}"/>
                </a:ext>
              </a:extLst>
            </p:cNvPr>
            <p:cNvGrpSpPr/>
            <p:nvPr/>
          </p:nvGrpSpPr>
          <p:grpSpPr>
            <a:xfrm>
              <a:off x="1674813" y="1573079"/>
              <a:ext cx="166687" cy="149224"/>
              <a:chOff x="1462882" y="1471634"/>
              <a:chExt cx="166687" cy="149224"/>
            </a:xfrm>
          </p:grpSpPr>
          <p:cxnSp>
            <p:nvCxnSpPr>
              <p:cNvPr id="1118" name="Straight Connector 1117">
                <a:extLst>
                  <a:ext uri="{FF2B5EF4-FFF2-40B4-BE49-F238E27FC236}">
                    <a16:creationId xmlns:a16="http://schemas.microsoft.com/office/drawing/2014/main" id="{50809F9D-F5C9-4977-BDC2-635A28E300B0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546225" y="1512888"/>
                <a:ext cx="0" cy="60326"/>
              </a:xfrm>
              <a:prstGeom prst="line">
                <a:avLst/>
              </a:prstGeom>
              <a:ln w="3810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19" name="Straight Connector 1118">
                <a:extLst>
                  <a:ext uri="{FF2B5EF4-FFF2-40B4-BE49-F238E27FC236}">
                    <a16:creationId xmlns:a16="http://schemas.microsoft.com/office/drawing/2014/main" id="{2A51112E-2519-4FAF-995B-216DE9E5ED13}"/>
                  </a:ext>
                </a:extLst>
              </p:cNvPr>
              <p:cNvCxnSpPr/>
              <p:nvPr/>
            </p:nvCxnSpPr>
            <p:spPr>
              <a:xfrm flipV="1">
                <a:off x="1462882" y="1471634"/>
                <a:ext cx="166687" cy="83364"/>
              </a:xfrm>
              <a:prstGeom prst="line">
                <a:avLst/>
              </a:prstGeom>
              <a:ln w="19050">
                <a:solidFill>
                  <a:srgbClr val="80808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20" name="Straight Connector 1119">
                <a:extLst>
                  <a:ext uri="{FF2B5EF4-FFF2-40B4-BE49-F238E27FC236}">
                    <a16:creationId xmlns:a16="http://schemas.microsoft.com/office/drawing/2014/main" id="{8DF94EBF-E2D5-4296-8E7A-4E29426793EC}"/>
                  </a:ext>
                </a:extLst>
              </p:cNvPr>
              <p:cNvCxnSpPr/>
              <p:nvPr/>
            </p:nvCxnSpPr>
            <p:spPr>
              <a:xfrm flipV="1">
                <a:off x="1462882" y="1537494"/>
                <a:ext cx="166687" cy="83364"/>
              </a:xfrm>
              <a:prstGeom prst="line">
                <a:avLst/>
              </a:prstGeom>
              <a:ln w="19050">
                <a:solidFill>
                  <a:srgbClr val="80808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117" name="Rectangle 176">
              <a:extLst>
                <a:ext uri="{FF2B5EF4-FFF2-40B4-BE49-F238E27FC236}">
                  <a16:creationId xmlns:a16="http://schemas.microsoft.com/office/drawing/2014/main" id="{F7E5EFF8-7852-4A56-BA94-5FE60F0012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98052" y="1174749"/>
              <a:ext cx="219612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80808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+mn-cs"/>
                </a:rPr>
                <a:t>∞</a:t>
              </a: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80808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</p:grpSp>
      <p:sp>
        <p:nvSpPr>
          <p:cNvPr id="649" name="Rectangle 419">
            <a:extLst>
              <a:ext uri="{FF2B5EF4-FFF2-40B4-BE49-F238E27FC236}">
                <a16:creationId xmlns:a16="http://schemas.microsoft.com/office/drawing/2014/main" id="{B30D15F6-7A04-4DF4-90ED-A5ED3951BF9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70751" y="1127125"/>
            <a:ext cx="870431" cy="1692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FA19C"/>
                </a:solidFill>
                <a:effectLst/>
                <a:latin typeface="Arial" panose="020B0604020202020204" pitchFamily="34" charset="0"/>
              </a:rPr>
              <a:t>Top Tax 1981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rgbClr val="BFA19C"/>
              </a:solidFill>
              <a:effectLst/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05545063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0">
        <p:fade/>
      </p:transition>
    </mc:Choice>
    <mc:Fallback xmlns="">
      <p:transition>
        <p:fade/>
      </p:transition>
    </mc:Fallback>
  </mc:AlternateContent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821704" y="1116717"/>
            <a:ext cx="11190756" cy="5410197"/>
          </a:xfrm>
        </p:spPr>
        <p:txBody>
          <a:bodyPr>
            <a:noAutofit/>
          </a:bodyPr>
          <a:lstStyle/>
          <a:p>
            <a:r>
              <a:rPr lang="en-US" sz="2200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Construct comprehensive sample of policy changes (more formally, “identification conditions”) from survey and review articles in the four domains </a:t>
            </a:r>
          </a:p>
          <a:p>
            <a:pPr lvl="1"/>
            <a:endParaRPr lang="en-US" sz="1800" dirty="0">
              <a:solidFill>
                <a:srgbClr val="00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2200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For each policy change, translate estimated impacts into the MVPF</a:t>
            </a:r>
          </a:p>
          <a:p>
            <a:pPr marL="0" indent="0">
              <a:buNone/>
            </a:pPr>
            <a:endParaRPr lang="en-US" sz="2200" dirty="0">
              <a:solidFill>
                <a:srgbClr val="00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2200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Assess robustness to range of assumptions</a:t>
            </a:r>
          </a:p>
          <a:p>
            <a:pPr lvl="1"/>
            <a:r>
              <a:rPr lang="en-US" sz="1800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Program Parameters (discount rate, tax rate, etc.) </a:t>
            </a:r>
          </a:p>
          <a:p>
            <a:pPr lvl="1"/>
            <a:r>
              <a:rPr lang="en-US" sz="1800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Forecasting/Extrapolation of Observed Effects</a:t>
            </a:r>
          </a:p>
          <a:p>
            <a:pPr lvl="1"/>
            <a:r>
              <a:rPr lang="en-US" sz="1800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Validity of Empirical Designs (RCTs/RDs vs. Diff-in-Diff; Peer Reviewed vs. not; etc.)</a:t>
            </a:r>
          </a:p>
          <a:p>
            <a:pPr lvl="1"/>
            <a:r>
              <a:rPr lang="en-US" sz="1800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Publication Bias (Andrews and </a:t>
            </a:r>
            <a:r>
              <a:rPr lang="en-US" sz="1800" dirty="0" err="1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Kasy</a:t>
            </a:r>
            <a:r>
              <a:rPr lang="en-US" sz="1800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, 2018)</a:t>
            </a:r>
          </a:p>
          <a:p>
            <a:pPr lvl="1"/>
            <a:r>
              <a:rPr lang="en-US" sz="1800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Missing Causal Estimates (e.g. restrict to subsets of policies with different sets of observed effects)</a:t>
            </a:r>
          </a:p>
          <a:p>
            <a:pPr lvl="1"/>
            <a:endParaRPr lang="en-US" sz="1800" dirty="0">
              <a:solidFill>
                <a:srgbClr val="00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2200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Detailed appendices + posted .do files on GitHub for exploration</a:t>
            </a:r>
          </a:p>
          <a:p>
            <a:endParaRPr lang="en-US" sz="2200" dirty="0">
              <a:solidFill>
                <a:srgbClr val="00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" name="Title 1"/>
          <p:cNvSpPr txBox="1">
            <a:spLocks/>
          </p:cNvSpPr>
          <p:nvPr/>
        </p:nvSpPr>
        <p:spPr>
          <a:xfrm>
            <a:off x="0" y="95955"/>
            <a:ext cx="12192000" cy="1020762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2800" b="1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>
              <a:defRPr/>
            </a:pPr>
            <a:r>
              <a:rPr lang="en-US" sz="2400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Data and Approach</a:t>
            </a:r>
          </a:p>
        </p:txBody>
      </p:sp>
    </p:spTree>
    <p:extLst>
      <p:ext uri="{BB962C8B-B14F-4D97-AF65-F5344CB8AC3E}">
        <p14:creationId xmlns:p14="http://schemas.microsoft.com/office/powerpoint/2010/main" val="4068385207"/>
      </p:ext>
    </p:extLst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4">
            <a:extLst>
              <a:ext uri="{FF2B5EF4-FFF2-40B4-BE49-F238E27FC236}">
                <a16:creationId xmlns:a16="http://schemas.microsoft.com/office/drawing/2014/main" id="{F639496A-E2B7-44EC-938C-C976C2675589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604838" y="-4763"/>
            <a:ext cx="10982325" cy="6867526"/>
            <a:chOff x="381" y="-3"/>
            <a:chExt cx="6918" cy="4326"/>
          </a:xfrm>
        </p:grpSpPr>
        <p:sp>
          <p:nvSpPr>
            <p:cNvPr id="7" name="AutoShape 3">
              <a:extLst>
                <a:ext uri="{FF2B5EF4-FFF2-40B4-BE49-F238E27FC236}">
                  <a16:creationId xmlns:a16="http://schemas.microsoft.com/office/drawing/2014/main" id="{7A8B98A6-71C1-451E-919B-90C94CF65613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384" y="0"/>
              <a:ext cx="6912" cy="43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" name="Rectangle 5">
              <a:extLst>
                <a:ext uri="{FF2B5EF4-FFF2-40B4-BE49-F238E27FC236}">
                  <a16:creationId xmlns:a16="http://schemas.microsoft.com/office/drawing/2014/main" id="{29531BF2-594A-4152-AEAF-76A7A48C49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1" y="-3"/>
              <a:ext cx="6918" cy="4326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" name="Rectangle 6">
              <a:extLst>
                <a:ext uri="{FF2B5EF4-FFF2-40B4-BE49-F238E27FC236}">
                  <a16:creationId xmlns:a16="http://schemas.microsoft.com/office/drawing/2014/main" id="{ED2599EF-5639-43AF-82BA-32D5154F79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" y="0"/>
              <a:ext cx="6909" cy="4317"/>
            </a:xfrm>
            <a:prstGeom prst="rect">
              <a:avLst/>
            </a:prstGeom>
            <a:solidFill>
              <a:srgbClr val="FFFFFF"/>
            </a:solidFill>
            <a:ln w="14288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" name="Rectangle 7">
              <a:extLst>
                <a:ext uri="{FF2B5EF4-FFF2-40B4-BE49-F238E27FC236}">
                  <a16:creationId xmlns:a16="http://schemas.microsoft.com/office/drawing/2014/main" id="{371695E7-26F2-4430-85B4-785C469DEE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04" y="775"/>
              <a:ext cx="6103" cy="2828"/>
            </a:xfrm>
            <a:prstGeom prst="rect">
              <a:avLst/>
            </a:prstGeom>
            <a:solidFill>
              <a:srgbClr val="FFFFFF"/>
            </a:solidFill>
            <a:ln w="14288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" name="Line 8">
              <a:extLst>
                <a:ext uri="{FF2B5EF4-FFF2-40B4-BE49-F238E27FC236}">
                  <a16:creationId xmlns:a16="http://schemas.microsoft.com/office/drawing/2014/main" id="{F04B9A38-BE5C-4D00-B111-99DEB9D8CFB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04" y="3508"/>
              <a:ext cx="6103" cy="0"/>
            </a:xfrm>
            <a:prstGeom prst="line">
              <a:avLst/>
            </a:prstGeom>
            <a:noFill/>
            <a:ln w="19050">
              <a:solidFill>
                <a:srgbClr val="EAF2F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" name="Line 9">
              <a:extLst>
                <a:ext uri="{FF2B5EF4-FFF2-40B4-BE49-F238E27FC236}">
                  <a16:creationId xmlns:a16="http://schemas.microsoft.com/office/drawing/2014/main" id="{F3C34729-2D09-41A5-97E3-C65A7C28A53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04" y="3131"/>
              <a:ext cx="6103" cy="0"/>
            </a:xfrm>
            <a:prstGeom prst="line">
              <a:avLst/>
            </a:prstGeom>
            <a:noFill/>
            <a:ln w="19050">
              <a:solidFill>
                <a:srgbClr val="EAF2F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" name="Line 10">
              <a:extLst>
                <a:ext uri="{FF2B5EF4-FFF2-40B4-BE49-F238E27FC236}">
                  <a16:creationId xmlns:a16="http://schemas.microsoft.com/office/drawing/2014/main" id="{D9EAB584-4F88-4368-8CBF-B0DC074E6BB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04" y="2753"/>
              <a:ext cx="6103" cy="0"/>
            </a:xfrm>
            <a:prstGeom prst="line">
              <a:avLst/>
            </a:prstGeom>
            <a:noFill/>
            <a:ln w="19050">
              <a:solidFill>
                <a:srgbClr val="EAF2F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" name="Line 11">
              <a:extLst>
                <a:ext uri="{FF2B5EF4-FFF2-40B4-BE49-F238E27FC236}">
                  <a16:creationId xmlns:a16="http://schemas.microsoft.com/office/drawing/2014/main" id="{5F9D18F8-849F-4C01-907A-56B4AB25B4E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04" y="2376"/>
              <a:ext cx="6103" cy="0"/>
            </a:xfrm>
            <a:prstGeom prst="line">
              <a:avLst/>
            </a:prstGeom>
            <a:noFill/>
            <a:ln w="19050">
              <a:solidFill>
                <a:srgbClr val="EAF2F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" name="Line 12">
              <a:extLst>
                <a:ext uri="{FF2B5EF4-FFF2-40B4-BE49-F238E27FC236}">
                  <a16:creationId xmlns:a16="http://schemas.microsoft.com/office/drawing/2014/main" id="{7719C29A-DE1E-4874-9FEB-78AED819871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04" y="1999"/>
              <a:ext cx="6103" cy="0"/>
            </a:xfrm>
            <a:prstGeom prst="line">
              <a:avLst/>
            </a:prstGeom>
            <a:noFill/>
            <a:ln w="19050">
              <a:solidFill>
                <a:srgbClr val="EAF2F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" name="Line 13">
              <a:extLst>
                <a:ext uri="{FF2B5EF4-FFF2-40B4-BE49-F238E27FC236}">
                  <a16:creationId xmlns:a16="http://schemas.microsoft.com/office/drawing/2014/main" id="{90DBA010-37EF-46B3-BEF6-00A8016F982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04" y="1621"/>
              <a:ext cx="6103" cy="0"/>
            </a:xfrm>
            <a:prstGeom prst="line">
              <a:avLst/>
            </a:prstGeom>
            <a:noFill/>
            <a:ln w="19050">
              <a:solidFill>
                <a:srgbClr val="EAF2F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" name="Line 14">
              <a:extLst>
                <a:ext uri="{FF2B5EF4-FFF2-40B4-BE49-F238E27FC236}">
                  <a16:creationId xmlns:a16="http://schemas.microsoft.com/office/drawing/2014/main" id="{7353C9F1-AC50-42DF-9754-F9FC2E17887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04" y="1244"/>
              <a:ext cx="6103" cy="0"/>
            </a:xfrm>
            <a:prstGeom prst="line">
              <a:avLst/>
            </a:prstGeom>
            <a:noFill/>
            <a:ln w="19050">
              <a:solidFill>
                <a:srgbClr val="EAF2F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Line 15">
              <a:extLst>
                <a:ext uri="{FF2B5EF4-FFF2-40B4-BE49-F238E27FC236}">
                  <a16:creationId xmlns:a16="http://schemas.microsoft.com/office/drawing/2014/main" id="{435232E8-BA02-40B3-81A0-68A8A5CBCD4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04" y="870"/>
              <a:ext cx="6103" cy="0"/>
            </a:xfrm>
            <a:prstGeom prst="line">
              <a:avLst/>
            </a:prstGeom>
            <a:noFill/>
            <a:ln w="19050">
              <a:solidFill>
                <a:srgbClr val="EAF2F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Line 16">
              <a:extLst>
                <a:ext uri="{FF2B5EF4-FFF2-40B4-BE49-F238E27FC236}">
                  <a16:creationId xmlns:a16="http://schemas.microsoft.com/office/drawing/2014/main" id="{F952232C-501D-4EC9-ADDE-961BBFB267F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04" y="870"/>
              <a:ext cx="6103" cy="0"/>
            </a:xfrm>
            <a:prstGeom prst="line">
              <a:avLst/>
            </a:prstGeom>
            <a:noFill/>
            <a:ln w="9525">
              <a:solidFill>
                <a:srgbClr val="008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" name="Oval 17">
              <a:extLst>
                <a:ext uri="{FF2B5EF4-FFF2-40B4-BE49-F238E27FC236}">
                  <a16:creationId xmlns:a16="http://schemas.microsoft.com/office/drawing/2014/main" id="{8546EA05-D646-4986-99D5-6DFA3FBAE7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83" y="2796"/>
              <a:ext cx="52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Oval 18">
              <a:extLst>
                <a:ext uri="{FF2B5EF4-FFF2-40B4-BE49-F238E27FC236}">
                  <a16:creationId xmlns:a16="http://schemas.microsoft.com/office/drawing/2014/main" id="{65CF07B1-3C1E-4D87-8008-803280BFF7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52" y="2652"/>
              <a:ext cx="52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Oval 19">
              <a:extLst>
                <a:ext uri="{FF2B5EF4-FFF2-40B4-BE49-F238E27FC236}">
                  <a16:creationId xmlns:a16="http://schemas.microsoft.com/office/drawing/2014/main" id="{1EB8F0C4-723C-498C-A4F5-82F2484FE6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4" y="2684"/>
              <a:ext cx="52" cy="49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Oval 20">
              <a:extLst>
                <a:ext uri="{FF2B5EF4-FFF2-40B4-BE49-F238E27FC236}">
                  <a16:creationId xmlns:a16="http://schemas.microsoft.com/office/drawing/2014/main" id="{CB56612B-22D1-48F5-8F73-2BB35D2FF4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85" y="2776"/>
              <a:ext cx="52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Oval 21">
              <a:extLst>
                <a:ext uri="{FF2B5EF4-FFF2-40B4-BE49-F238E27FC236}">
                  <a16:creationId xmlns:a16="http://schemas.microsoft.com/office/drawing/2014/main" id="{C4A768C5-6F21-4FFA-A5E2-D2F4F38F8B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50" y="2759"/>
              <a:ext cx="52" cy="49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" name="Oval 22">
              <a:extLst>
                <a:ext uri="{FF2B5EF4-FFF2-40B4-BE49-F238E27FC236}">
                  <a16:creationId xmlns:a16="http://schemas.microsoft.com/office/drawing/2014/main" id="{204DA20E-A25C-438F-A94D-B066884025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31" y="3064"/>
              <a:ext cx="51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Oval 23">
              <a:extLst>
                <a:ext uri="{FF2B5EF4-FFF2-40B4-BE49-F238E27FC236}">
                  <a16:creationId xmlns:a16="http://schemas.microsoft.com/office/drawing/2014/main" id="{24B0800F-DF23-4880-8413-1E3D9094A7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88" y="2727"/>
              <a:ext cx="52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" name="Oval 24">
              <a:extLst>
                <a:ext uri="{FF2B5EF4-FFF2-40B4-BE49-F238E27FC236}">
                  <a16:creationId xmlns:a16="http://schemas.microsoft.com/office/drawing/2014/main" id="{43168ACE-E9C8-4B79-9338-54F08A248C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57" y="1221"/>
              <a:ext cx="52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" name="Oval 25">
              <a:extLst>
                <a:ext uri="{FF2B5EF4-FFF2-40B4-BE49-F238E27FC236}">
                  <a16:creationId xmlns:a16="http://schemas.microsoft.com/office/drawing/2014/main" id="{2C336BA0-38DD-49E0-8525-9B03AB9233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70" y="1221"/>
              <a:ext cx="49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" name="Oval 26">
              <a:extLst>
                <a:ext uri="{FF2B5EF4-FFF2-40B4-BE49-F238E27FC236}">
                  <a16:creationId xmlns:a16="http://schemas.microsoft.com/office/drawing/2014/main" id="{42138432-E4DD-46BB-802D-63536D0997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5" y="844"/>
              <a:ext cx="52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" name="Oval 27">
              <a:extLst>
                <a:ext uri="{FF2B5EF4-FFF2-40B4-BE49-F238E27FC236}">
                  <a16:creationId xmlns:a16="http://schemas.microsoft.com/office/drawing/2014/main" id="{7FFC17C5-0B33-4822-AFDA-87F4D25A33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43" y="844"/>
              <a:ext cx="52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" name="Oval 28">
              <a:extLst>
                <a:ext uri="{FF2B5EF4-FFF2-40B4-BE49-F238E27FC236}">
                  <a16:creationId xmlns:a16="http://schemas.microsoft.com/office/drawing/2014/main" id="{2D454412-CD84-4C58-8A02-FBCF9A5765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04" y="844"/>
              <a:ext cx="52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" name="Oval 29">
              <a:extLst>
                <a:ext uri="{FF2B5EF4-FFF2-40B4-BE49-F238E27FC236}">
                  <a16:creationId xmlns:a16="http://schemas.microsoft.com/office/drawing/2014/main" id="{4343333C-65C9-4B73-B194-326B6759C0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61" y="1221"/>
              <a:ext cx="52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" name="Oval 30">
              <a:extLst>
                <a:ext uri="{FF2B5EF4-FFF2-40B4-BE49-F238E27FC236}">
                  <a16:creationId xmlns:a16="http://schemas.microsoft.com/office/drawing/2014/main" id="{C0DA317C-8127-4EEC-94BA-797CCA3EF9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22" y="1221"/>
              <a:ext cx="52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" name="Oval 31">
              <a:extLst>
                <a:ext uri="{FF2B5EF4-FFF2-40B4-BE49-F238E27FC236}">
                  <a16:creationId xmlns:a16="http://schemas.microsoft.com/office/drawing/2014/main" id="{73EE81B8-3F74-4C22-9F74-056BD14F2F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79" y="844"/>
              <a:ext cx="52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" name="Oval 32">
              <a:extLst>
                <a:ext uri="{FF2B5EF4-FFF2-40B4-BE49-F238E27FC236}">
                  <a16:creationId xmlns:a16="http://schemas.microsoft.com/office/drawing/2014/main" id="{F36A0CDC-F11C-4FDC-B527-B163911B88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40" y="2212"/>
              <a:ext cx="52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" name="Oval 33">
              <a:extLst>
                <a:ext uri="{FF2B5EF4-FFF2-40B4-BE49-F238E27FC236}">
                  <a16:creationId xmlns:a16="http://schemas.microsoft.com/office/drawing/2014/main" id="{C6B9C3B4-98B6-4939-9490-423E01B233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97" y="1221"/>
              <a:ext cx="52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" name="Oval 34">
              <a:extLst>
                <a:ext uri="{FF2B5EF4-FFF2-40B4-BE49-F238E27FC236}">
                  <a16:creationId xmlns:a16="http://schemas.microsoft.com/office/drawing/2014/main" id="{7D8D706A-E5F8-4042-9C32-521DAD345C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58" y="844"/>
              <a:ext cx="52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" name="Oval 35">
              <a:extLst>
                <a:ext uri="{FF2B5EF4-FFF2-40B4-BE49-F238E27FC236}">
                  <a16:creationId xmlns:a16="http://schemas.microsoft.com/office/drawing/2014/main" id="{29A9E3C4-E382-4149-8A88-20DE62B7B9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90" y="1221"/>
              <a:ext cx="52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" name="Oval 36">
              <a:extLst>
                <a:ext uri="{FF2B5EF4-FFF2-40B4-BE49-F238E27FC236}">
                  <a16:creationId xmlns:a16="http://schemas.microsoft.com/office/drawing/2014/main" id="{41FB06BB-16D3-4D29-B051-7E8D50CE77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51" y="1221"/>
              <a:ext cx="52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" name="Oval 37">
              <a:extLst>
                <a:ext uri="{FF2B5EF4-FFF2-40B4-BE49-F238E27FC236}">
                  <a16:creationId xmlns:a16="http://schemas.microsoft.com/office/drawing/2014/main" id="{25B93A0C-D9BE-438F-BF9D-F191718807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1" y="2284"/>
              <a:ext cx="52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" name="Oval 38">
              <a:extLst>
                <a:ext uri="{FF2B5EF4-FFF2-40B4-BE49-F238E27FC236}">
                  <a16:creationId xmlns:a16="http://schemas.microsoft.com/office/drawing/2014/main" id="{0F35E404-7F26-4316-B274-21D3969A8F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1" y="3482"/>
              <a:ext cx="52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" name="Oval 39">
              <a:extLst>
                <a:ext uri="{FF2B5EF4-FFF2-40B4-BE49-F238E27FC236}">
                  <a16:creationId xmlns:a16="http://schemas.microsoft.com/office/drawing/2014/main" id="{6B56B8E7-3A7F-4845-8BAF-66D355C35E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19" y="3110"/>
              <a:ext cx="52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" name="Oval 40">
              <a:extLst>
                <a:ext uri="{FF2B5EF4-FFF2-40B4-BE49-F238E27FC236}">
                  <a16:creationId xmlns:a16="http://schemas.microsoft.com/office/drawing/2014/main" id="{7FD44826-3236-4443-AC09-581652CA28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79" y="3482"/>
              <a:ext cx="52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" name="Oval 41">
              <a:extLst>
                <a:ext uri="{FF2B5EF4-FFF2-40B4-BE49-F238E27FC236}">
                  <a16:creationId xmlns:a16="http://schemas.microsoft.com/office/drawing/2014/main" id="{7286028E-4089-4E03-9D0C-985B76BA7E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37" y="3482"/>
              <a:ext cx="52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" name="Oval 42">
              <a:extLst>
                <a:ext uri="{FF2B5EF4-FFF2-40B4-BE49-F238E27FC236}">
                  <a16:creationId xmlns:a16="http://schemas.microsoft.com/office/drawing/2014/main" id="{4DC2E862-8334-492A-8C1B-5D58F6D4AF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97" y="2814"/>
              <a:ext cx="52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" name="Oval 43">
              <a:extLst>
                <a:ext uri="{FF2B5EF4-FFF2-40B4-BE49-F238E27FC236}">
                  <a16:creationId xmlns:a16="http://schemas.microsoft.com/office/drawing/2014/main" id="{E2A83EE8-9D16-4B7D-8EE7-3B0FCDA1C6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55" y="3110"/>
              <a:ext cx="52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" name="Oval 44">
              <a:extLst>
                <a:ext uri="{FF2B5EF4-FFF2-40B4-BE49-F238E27FC236}">
                  <a16:creationId xmlns:a16="http://schemas.microsoft.com/office/drawing/2014/main" id="{A1D2DB91-2321-4322-B8C1-2AE60C8787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5" y="844"/>
              <a:ext cx="52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" name="Oval 45">
              <a:extLst>
                <a:ext uri="{FF2B5EF4-FFF2-40B4-BE49-F238E27FC236}">
                  <a16:creationId xmlns:a16="http://schemas.microsoft.com/office/drawing/2014/main" id="{5F316C49-8BF3-447A-AE42-A1510A947D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61" y="2166"/>
              <a:ext cx="52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" name="Oval 46">
              <a:extLst>
                <a:ext uri="{FF2B5EF4-FFF2-40B4-BE49-F238E27FC236}">
                  <a16:creationId xmlns:a16="http://schemas.microsoft.com/office/drawing/2014/main" id="{670F59D6-273E-4F9C-92C7-2B0573ACDD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49" y="2834"/>
              <a:ext cx="52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" name="Oval 47">
              <a:extLst>
                <a:ext uri="{FF2B5EF4-FFF2-40B4-BE49-F238E27FC236}">
                  <a16:creationId xmlns:a16="http://schemas.microsoft.com/office/drawing/2014/main" id="{64E074EE-0B4F-46C1-88FD-E7558CA9E7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07" y="844"/>
              <a:ext cx="52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" name="Oval 48">
              <a:extLst>
                <a:ext uri="{FF2B5EF4-FFF2-40B4-BE49-F238E27FC236}">
                  <a16:creationId xmlns:a16="http://schemas.microsoft.com/office/drawing/2014/main" id="{D745F2E9-30C7-4B9E-8211-8DE7FA3714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68" y="3364"/>
              <a:ext cx="51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" name="Oval 49">
              <a:extLst>
                <a:ext uri="{FF2B5EF4-FFF2-40B4-BE49-F238E27FC236}">
                  <a16:creationId xmlns:a16="http://schemas.microsoft.com/office/drawing/2014/main" id="{E59BBF79-A3BE-4DFE-B02F-468A894072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25" y="1221"/>
              <a:ext cx="52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" name="Oval 50">
              <a:extLst>
                <a:ext uri="{FF2B5EF4-FFF2-40B4-BE49-F238E27FC236}">
                  <a16:creationId xmlns:a16="http://schemas.microsoft.com/office/drawing/2014/main" id="{2A967C80-EA2B-4593-B637-1DD1EA6E01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86" y="1221"/>
              <a:ext cx="51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" name="Oval 51">
              <a:extLst>
                <a:ext uri="{FF2B5EF4-FFF2-40B4-BE49-F238E27FC236}">
                  <a16:creationId xmlns:a16="http://schemas.microsoft.com/office/drawing/2014/main" id="{35AF6DB1-E509-43E0-9F30-9F82DA3E28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43" y="2578"/>
              <a:ext cx="52" cy="51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" name="Oval 52">
              <a:extLst>
                <a:ext uri="{FF2B5EF4-FFF2-40B4-BE49-F238E27FC236}">
                  <a16:creationId xmlns:a16="http://schemas.microsoft.com/office/drawing/2014/main" id="{28D2DBA7-31A4-441B-8F9B-3A7F9BA899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04" y="1221"/>
              <a:ext cx="52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" name="Oval 53">
              <a:extLst>
                <a:ext uri="{FF2B5EF4-FFF2-40B4-BE49-F238E27FC236}">
                  <a16:creationId xmlns:a16="http://schemas.microsoft.com/office/drawing/2014/main" id="{B4860E46-39EE-429F-95D6-F40E3A4752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61" y="844"/>
              <a:ext cx="52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" name="Oval 54">
              <a:extLst>
                <a:ext uri="{FF2B5EF4-FFF2-40B4-BE49-F238E27FC236}">
                  <a16:creationId xmlns:a16="http://schemas.microsoft.com/office/drawing/2014/main" id="{F768612C-39AF-42B0-BD80-D75516C20F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22" y="1221"/>
              <a:ext cx="52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" name="Oval 55">
              <a:extLst>
                <a:ext uri="{FF2B5EF4-FFF2-40B4-BE49-F238E27FC236}">
                  <a16:creationId xmlns:a16="http://schemas.microsoft.com/office/drawing/2014/main" id="{894AEA46-0721-43DD-80FD-F1BE1EAE2F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79" y="1598"/>
              <a:ext cx="52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" name="Oval 56">
              <a:extLst>
                <a:ext uri="{FF2B5EF4-FFF2-40B4-BE49-F238E27FC236}">
                  <a16:creationId xmlns:a16="http://schemas.microsoft.com/office/drawing/2014/main" id="{3BFE9CC6-2451-4CB7-A3E9-705FBFC79B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40" y="2376"/>
              <a:ext cx="52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" name="Oval 57">
              <a:extLst>
                <a:ext uri="{FF2B5EF4-FFF2-40B4-BE49-F238E27FC236}">
                  <a16:creationId xmlns:a16="http://schemas.microsoft.com/office/drawing/2014/main" id="{25BFE4B2-DC7E-4D71-A583-B89F6CC1E7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97" y="1596"/>
              <a:ext cx="52" cy="51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16" name="Oval 58">
              <a:extLst>
                <a:ext uri="{FF2B5EF4-FFF2-40B4-BE49-F238E27FC236}">
                  <a16:creationId xmlns:a16="http://schemas.microsoft.com/office/drawing/2014/main" id="{F2F4728E-DB69-44C9-B757-B7758FD5C1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58" y="2719"/>
              <a:ext cx="52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17" name="Oval 59">
              <a:extLst>
                <a:ext uri="{FF2B5EF4-FFF2-40B4-BE49-F238E27FC236}">
                  <a16:creationId xmlns:a16="http://schemas.microsoft.com/office/drawing/2014/main" id="{A798A51E-C015-49C4-B822-C4EB9BFAB8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18" y="2817"/>
              <a:ext cx="52" cy="49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18" name="Oval 60">
              <a:extLst>
                <a:ext uri="{FF2B5EF4-FFF2-40B4-BE49-F238E27FC236}">
                  <a16:creationId xmlns:a16="http://schemas.microsoft.com/office/drawing/2014/main" id="{76E52D57-10B4-4173-8D84-899B02E5C5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76" y="1221"/>
              <a:ext cx="52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19" name="Oval 61">
              <a:extLst>
                <a:ext uri="{FF2B5EF4-FFF2-40B4-BE49-F238E27FC236}">
                  <a16:creationId xmlns:a16="http://schemas.microsoft.com/office/drawing/2014/main" id="{630C8432-B26F-45B7-8373-134FCE1095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6" y="2373"/>
              <a:ext cx="52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20" name="Oval 62">
              <a:extLst>
                <a:ext uri="{FF2B5EF4-FFF2-40B4-BE49-F238E27FC236}">
                  <a16:creationId xmlns:a16="http://schemas.microsoft.com/office/drawing/2014/main" id="{D035288D-69F7-46E9-9AA3-66D91F0DE9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4" y="844"/>
              <a:ext cx="52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21" name="Oval 63">
              <a:extLst>
                <a:ext uri="{FF2B5EF4-FFF2-40B4-BE49-F238E27FC236}">
                  <a16:creationId xmlns:a16="http://schemas.microsoft.com/office/drawing/2014/main" id="{F1C38A4F-E240-4B38-AF4F-4E92DF3690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55" y="2563"/>
              <a:ext cx="51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22" name="Oval 64">
              <a:extLst>
                <a:ext uri="{FF2B5EF4-FFF2-40B4-BE49-F238E27FC236}">
                  <a16:creationId xmlns:a16="http://schemas.microsoft.com/office/drawing/2014/main" id="{814959A6-D207-4673-8CB3-597101AA19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2" y="2811"/>
              <a:ext cx="52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23" name="Oval 65">
              <a:extLst>
                <a:ext uri="{FF2B5EF4-FFF2-40B4-BE49-F238E27FC236}">
                  <a16:creationId xmlns:a16="http://schemas.microsoft.com/office/drawing/2014/main" id="{C398EA06-5F53-465D-A4F2-59BD51DEC6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21" y="2822"/>
              <a:ext cx="52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24" name="Oval 66">
              <a:extLst>
                <a:ext uri="{FF2B5EF4-FFF2-40B4-BE49-F238E27FC236}">
                  <a16:creationId xmlns:a16="http://schemas.microsoft.com/office/drawing/2014/main" id="{F620A8A8-A444-4F49-84DE-4B8D2B67A4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54" y="2742"/>
              <a:ext cx="52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25" name="Oval 67">
              <a:extLst>
                <a:ext uri="{FF2B5EF4-FFF2-40B4-BE49-F238E27FC236}">
                  <a16:creationId xmlns:a16="http://schemas.microsoft.com/office/drawing/2014/main" id="{0BFCB37F-1DA9-40DC-AC0C-DBBDB98EF2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90" y="2745"/>
              <a:ext cx="52" cy="51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26" name="Oval 68">
              <a:extLst>
                <a:ext uri="{FF2B5EF4-FFF2-40B4-BE49-F238E27FC236}">
                  <a16:creationId xmlns:a16="http://schemas.microsoft.com/office/drawing/2014/main" id="{7C15EA79-7F25-4841-9450-0B9F19C227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63" y="2667"/>
              <a:ext cx="52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27" name="Oval 69">
              <a:extLst>
                <a:ext uri="{FF2B5EF4-FFF2-40B4-BE49-F238E27FC236}">
                  <a16:creationId xmlns:a16="http://schemas.microsoft.com/office/drawing/2014/main" id="{B1FFC45D-6557-40DB-A316-A8FB138D7A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6" y="2802"/>
              <a:ext cx="52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28" name="Oval 70">
              <a:extLst>
                <a:ext uri="{FF2B5EF4-FFF2-40B4-BE49-F238E27FC236}">
                  <a16:creationId xmlns:a16="http://schemas.microsoft.com/office/drawing/2014/main" id="{36321F6C-C443-4F75-BA41-1C950A0507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53" y="2785"/>
              <a:ext cx="52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29" name="Oval 71">
              <a:extLst>
                <a:ext uri="{FF2B5EF4-FFF2-40B4-BE49-F238E27FC236}">
                  <a16:creationId xmlns:a16="http://schemas.microsoft.com/office/drawing/2014/main" id="{A35CBE8B-6998-43D9-9E7A-2A2D42202D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14" y="2693"/>
              <a:ext cx="52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30" name="Oval 72">
              <a:extLst>
                <a:ext uri="{FF2B5EF4-FFF2-40B4-BE49-F238E27FC236}">
                  <a16:creationId xmlns:a16="http://schemas.microsoft.com/office/drawing/2014/main" id="{9968F8FE-1853-458F-B48B-3CD5260D4B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43" y="2955"/>
              <a:ext cx="49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31" name="Oval 73">
              <a:extLst>
                <a:ext uri="{FF2B5EF4-FFF2-40B4-BE49-F238E27FC236}">
                  <a16:creationId xmlns:a16="http://schemas.microsoft.com/office/drawing/2014/main" id="{E8142C60-84E8-47F5-82EF-F07C370658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01" y="2491"/>
              <a:ext cx="52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32" name="Oval 74">
              <a:extLst>
                <a:ext uri="{FF2B5EF4-FFF2-40B4-BE49-F238E27FC236}">
                  <a16:creationId xmlns:a16="http://schemas.microsoft.com/office/drawing/2014/main" id="{7F630236-96DC-4CD8-A4A3-07F2504838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73" y="844"/>
              <a:ext cx="52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33" name="Oval 75">
              <a:extLst>
                <a:ext uri="{FF2B5EF4-FFF2-40B4-BE49-F238E27FC236}">
                  <a16:creationId xmlns:a16="http://schemas.microsoft.com/office/drawing/2014/main" id="{8C6B8A8A-BA13-4EB0-AF5F-5460890C55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10" y="1221"/>
              <a:ext cx="51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34" name="Oval 76">
              <a:extLst>
                <a:ext uri="{FF2B5EF4-FFF2-40B4-BE49-F238E27FC236}">
                  <a16:creationId xmlns:a16="http://schemas.microsoft.com/office/drawing/2014/main" id="{A6A5C402-81AB-4CE1-85EE-63A47F8B02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67" y="844"/>
              <a:ext cx="52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35" name="Oval 77">
              <a:extLst>
                <a:ext uri="{FF2B5EF4-FFF2-40B4-BE49-F238E27FC236}">
                  <a16:creationId xmlns:a16="http://schemas.microsoft.com/office/drawing/2014/main" id="{3319D880-A665-4CA6-BDC6-24CE6EE65F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5" y="844"/>
              <a:ext cx="52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36" name="Oval 78">
              <a:extLst>
                <a:ext uri="{FF2B5EF4-FFF2-40B4-BE49-F238E27FC236}">
                  <a16:creationId xmlns:a16="http://schemas.microsoft.com/office/drawing/2014/main" id="{916F6156-F2E6-44A6-8CEE-F69DD8DA68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37" y="2857"/>
              <a:ext cx="52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38" name="Oval 79">
              <a:extLst>
                <a:ext uri="{FF2B5EF4-FFF2-40B4-BE49-F238E27FC236}">
                  <a16:creationId xmlns:a16="http://schemas.microsoft.com/office/drawing/2014/main" id="{E8C71A38-B68A-4204-A1FF-B25755E605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3" y="2817"/>
              <a:ext cx="51" cy="51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40" name="Oval 80">
              <a:extLst>
                <a:ext uri="{FF2B5EF4-FFF2-40B4-BE49-F238E27FC236}">
                  <a16:creationId xmlns:a16="http://schemas.microsoft.com/office/drawing/2014/main" id="{B6B1EACB-AA91-4EEE-8D9A-B68C8D234E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04" y="2877"/>
              <a:ext cx="52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42" name="Oval 81">
              <a:extLst>
                <a:ext uri="{FF2B5EF4-FFF2-40B4-BE49-F238E27FC236}">
                  <a16:creationId xmlns:a16="http://schemas.microsoft.com/office/drawing/2014/main" id="{C14B0AD6-6B4F-4134-8836-4119581D63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50" y="3047"/>
              <a:ext cx="52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52" name="Oval 82">
              <a:extLst>
                <a:ext uri="{FF2B5EF4-FFF2-40B4-BE49-F238E27FC236}">
                  <a16:creationId xmlns:a16="http://schemas.microsoft.com/office/drawing/2014/main" id="{A90D2237-EFC6-4189-934B-0737525D16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53" y="3191"/>
              <a:ext cx="51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55" name="Oval 83">
              <a:extLst>
                <a:ext uri="{FF2B5EF4-FFF2-40B4-BE49-F238E27FC236}">
                  <a16:creationId xmlns:a16="http://schemas.microsoft.com/office/drawing/2014/main" id="{26078A7C-EEA9-45AF-8A41-271F30F7EE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6" y="3030"/>
              <a:ext cx="52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58" name="Oval 84">
              <a:extLst>
                <a:ext uri="{FF2B5EF4-FFF2-40B4-BE49-F238E27FC236}">
                  <a16:creationId xmlns:a16="http://schemas.microsoft.com/office/drawing/2014/main" id="{FB21D068-D2E6-48FD-9EA2-31C3EA5AC6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25" y="2943"/>
              <a:ext cx="52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60" name="Oval 85">
              <a:extLst>
                <a:ext uri="{FF2B5EF4-FFF2-40B4-BE49-F238E27FC236}">
                  <a16:creationId xmlns:a16="http://schemas.microsoft.com/office/drawing/2014/main" id="{1B7EEC47-80B5-4A65-86AA-4EBABDBF33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84" y="2938"/>
              <a:ext cx="49" cy="51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64" name="Oval 86">
              <a:extLst>
                <a:ext uri="{FF2B5EF4-FFF2-40B4-BE49-F238E27FC236}">
                  <a16:creationId xmlns:a16="http://schemas.microsoft.com/office/drawing/2014/main" id="{102956BA-6F5D-42D8-B380-6F42B942C1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1" y="2863"/>
              <a:ext cx="52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66" name="Oval 87">
              <a:extLst>
                <a:ext uri="{FF2B5EF4-FFF2-40B4-BE49-F238E27FC236}">
                  <a16:creationId xmlns:a16="http://schemas.microsoft.com/office/drawing/2014/main" id="{30524291-96D2-4B86-B13A-43F2DB8930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56" y="2586"/>
              <a:ext cx="52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68" name="Oval 88">
              <a:extLst>
                <a:ext uri="{FF2B5EF4-FFF2-40B4-BE49-F238E27FC236}">
                  <a16:creationId xmlns:a16="http://schemas.microsoft.com/office/drawing/2014/main" id="{94511FCE-E190-4D64-A1C0-A8334B5B03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56" y="2546"/>
              <a:ext cx="52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77" name="Oval 89">
              <a:extLst>
                <a:ext uri="{FF2B5EF4-FFF2-40B4-BE49-F238E27FC236}">
                  <a16:creationId xmlns:a16="http://schemas.microsoft.com/office/drawing/2014/main" id="{9F1CB255-C4E9-4568-B1C8-DD69E216B7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16" y="2811"/>
              <a:ext cx="52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80" name="Oval 90">
              <a:extLst>
                <a:ext uri="{FF2B5EF4-FFF2-40B4-BE49-F238E27FC236}">
                  <a16:creationId xmlns:a16="http://schemas.microsoft.com/office/drawing/2014/main" id="{BC0AF208-9B76-4EDC-A0E3-CCFD3DC2B0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45" y="844"/>
              <a:ext cx="52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83" name="Oval 91">
              <a:extLst>
                <a:ext uri="{FF2B5EF4-FFF2-40B4-BE49-F238E27FC236}">
                  <a16:creationId xmlns:a16="http://schemas.microsoft.com/office/drawing/2014/main" id="{654B6429-39D0-4E15-BE8B-391F5D2C3D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49" y="2713"/>
              <a:ext cx="52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95" name="Oval 92">
              <a:extLst>
                <a:ext uri="{FF2B5EF4-FFF2-40B4-BE49-F238E27FC236}">
                  <a16:creationId xmlns:a16="http://schemas.microsoft.com/office/drawing/2014/main" id="{6052DB68-BAD5-43DA-98C6-B8970C46EF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59" y="2946"/>
              <a:ext cx="52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8" name="Oval 93">
              <a:extLst>
                <a:ext uri="{FF2B5EF4-FFF2-40B4-BE49-F238E27FC236}">
                  <a16:creationId xmlns:a16="http://schemas.microsoft.com/office/drawing/2014/main" id="{6A0835C6-B931-4EAB-8641-E250B2F590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30" y="2756"/>
              <a:ext cx="52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9" name="Oval 94">
              <a:extLst>
                <a:ext uri="{FF2B5EF4-FFF2-40B4-BE49-F238E27FC236}">
                  <a16:creationId xmlns:a16="http://schemas.microsoft.com/office/drawing/2014/main" id="{30818D7A-4C9D-4A0D-A807-E5FC46BB17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91" y="2771"/>
              <a:ext cx="52" cy="51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0" name="Oval 95">
              <a:extLst>
                <a:ext uri="{FF2B5EF4-FFF2-40B4-BE49-F238E27FC236}">
                  <a16:creationId xmlns:a16="http://schemas.microsoft.com/office/drawing/2014/main" id="{3D4FDF85-1340-4B8F-AF7F-BB57D05643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04" y="2820"/>
              <a:ext cx="52" cy="51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1" name="Oval 96">
              <a:extLst>
                <a:ext uri="{FF2B5EF4-FFF2-40B4-BE49-F238E27FC236}">
                  <a16:creationId xmlns:a16="http://schemas.microsoft.com/office/drawing/2014/main" id="{7BBE46F1-254F-468F-BD1C-EE5C30C0A0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21" y="2825"/>
              <a:ext cx="52" cy="49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2" name="Oval 97">
              <a:extLst>
                <a:ext uri="{FF2B5EF4-FFF2-40B4-BE49-F238E27FC236}">
                  <a16:creationId xmlns:a16="http://schemas.microsoft.com/office/drawing/2014/main" id="{508F9129-CF61-483F-82CC-1D7F051EB5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75" y="2667"/>
              <a:ext cx="52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3" name="Oval 98">
              <a:extLst>
                <a:ext uri="{FF2B5EF4-FFF2-40B4-BE49-F238E27FC236}">
                  <a16:creationId xmlns:a16="http://schemas.microsoft.com/office/drawing/2014/main" id="{395631EB-E08C-498E-83CD-78624EE36D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36" y="2589"/>
              <a:ext cx="52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4" name="Oval 99">
              <a:extLst>
                <a:ext uri="{FF2B5EF4-FFF2-40B4-BE49-F238E27FC236}">
                  <a16:creationId xmlns:a16="http://schemas.microsoft.com/office/drawing/2014/main" id="{BB6C2AD6-D9DE-43E0-8F52-883E0AC680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54" y="2408"/>
              <a:ext cx="52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5" name="Oval 100">
              <a:extLst>
                <a:ext uri="{FF2B5EF4-FFF2-40B4-BE49-F238E27FC236}">
                  <a16:creationId xmlns:a16="http://schemas.microsoft.com/office/drawing/2014/main" id="{A8DEDD6F-D296-40CD-811F-12BEA62D91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11" y="1221"/>
              <a:ext cx="52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6" name="Oval 101">
              <a:extLst>
                <a:ext uri="{FF2B5EF4-FFF2-40B4-BE49-F238E27FC236}">
                  <a16:creationId xmlns:a16="http://schemas.microsoft.com/office/drawing/2014/main" id="{B983AFAF-1502-4884-A140-8B8B7FEB89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84" y="2943"/>
              <a:ext cx="49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7" name="Oval 102">
              <a:extLst>
                <a:ext uri="{FF2B5EF4-FFF2-40B4-BE49-F238E27FC236}">
                  <a16:creationId xmlns:a16="http://schemas.microsoft.com/office/drawing/2014/main" id="{44BBF4C5-C3DB-43F1-960F-6747B1C13F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1" y="2935"/>
              <a:ext cx="52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8" name="Oval 103">
              <a:extLst>
                <a:ext uri="{FF2B5EF4-FFF2-40B4-BE49-F238E27FC236}">
                  <a16:creationId xmlns:a16="http://schemas.microsoft.com/office/drawing/2014/main" id="{B9AE3B47-844C-4E40-89F2-8B165A1DF0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84" y="2791"/>
              <a:ext cx="52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9" name="Oval 104">
              <a:extLst>
                <a:ext uri="{FF2B5EF4-FFF2-40B4-BE49-F238E27FC236}">
                  <a16:creationId xmlns:a16="http://schemas.microsoft.com/office/drawing/2014/main" id="{09AF1940-CD90-49D3-9696-0A09F41AEC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77" y="2845"/>
              <a:ext cx="52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0" name="Oval 105">
              <a:extLst>
                <a:ext uri="{FF2B5EF4-FFF2-40B4-BE49-F238E27FC236}">
                  <a16:creationId xmlns:a16="http://schemas.microsoft.com/office/drawing/2014/main" id="{12039C96-903F-4E78-8A23-4D5D3792B5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38" y="2923"/>
              <a:ext cx="52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1" name="Oval 106">
              <a:extLst>
                <a:ext uri="{FF2B5EF4-FFF2-40B4-BE49-F238E27FC236}">
                  <a16:creationId xmlns:a16="http://schemas.microsoft.com/office/drawing/2014/main" id="{C9942139-A629-4A7D-BF56-C2FE42A7B4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2" y="2828"/>
              <a:ext cx="52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2" name="Oval 107">
              <a:extLst>
                <a:ext uri="{FF2B5EF4-FFF2-40B4-BE49-F238E27FC236}">
                  <a16:creationId xmlns:a16="http://schemas.microsoft.com/office/drawing/2014/main" id="{154A8B41-0490-4B4A-AB4B-AC26BBA8D6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80" y="2940"/>
              <a:ext cx="52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3" name="Oval 108">
              <a:extLst>
                <a:ext uri="{FF2B5EF4-FFF2-40B4-BE49-F238E27FC236}">
                  <a16:creationId xmlns:a16="http://schemas.microsoft.com/office/drawing/2014/main" id="{EA43A8AA-8D22-4E42-A240-DD5BCFE746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0" y="2768"/>
              <a:ext cx="52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4" name="Oval 109">
              <a:extLst>
                <a:ext uri="{FF2B5EF4-FFF2-40B4-BE49-F238E27FC236}">
                  <a16:creationId xmlns:a16="http://schemas.microsoft.com/office/drawing/2014/main" id="{10E32712-FE92-40A4-A05C-21698F1927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98" y="2719"/>
              <a:ext cx="52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5" name="Oval 110">
              <a:extLst>
                <a:ext uri="{FF2B5EF4-FFF2-40B4-BE49-F238E27FC236}">
                  <a16:creationId xmlns:a16="http://schemas.microsoft.com/office/drawing/2014/main" id="{7ACAA20E-AFD5-4350-8627-A9BEB4B9E6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58" y="2794"/>
              <a:ext cx="52" cy="49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6" name="Oval 111">
              <a:extLst>
                <a:ext uri="{FF2B5EF4-FFF2-40B4-BE49-F238E27FC236}">
                  <a16:creationId xmlns:a16="http://schemas.microsoft.com/office/drawing/2014/main" id="{58566ECB-6F8F-490A-8210-9BF6FACE1B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93" y="844"/>
              <a:ext cx="52" cy="52"/>
            </a:xfrm>
            <a:prstGeom prst="ellipse">
              <a:avLst/>
            </a:prstGeom>
            <a:solidFill>
              <a:srgbClr val="BFA19C"/>
            </a:solidFill>
            <a:ln w="57150">
              <a:solidFill>
                <a:srgbClr val="BFA19C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8" name="Line 113">
              <a:extLst>
                <a:ext uri="{FF2B5EF4-FFF2-40B4-BE49-F238E27FC236}">
                  <a16:creationId xmlns:a16="http://schemas.microsoft.com/office/drawing/2014/main" id="{F07556C4-AF09-46D0-B5EB-D12BC40A3CF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819" y="870"/>
              <a:ext cx="0" cy="1903"/>
            </a:xfrm>
            <a:prstGeom prst="line">
              <a:avLst/>
            </a:prstGeom>
            <a:noFill/>
            <a:ln w="4763">
              <a:solidFill>
                <a:srgbClr val="BFA19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9" name="Line 114">
              <a:extLst>
                <a:ext uri="{FF2B5EF4-FFF2-40B4-BE49-F238E27FC236}">
                  <a16:creationId xmlns:a16="http://schemas.microsoft.com/office/drawing/2014/main" id="{B398600E-4105-4CE5-B699-81BE4A9D171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811" y="870"/>
              <a:ext cx="20" cy="0"/>
            </a:xfrm>
            <a:prstGeom prst="line">
              <a:avLst/>
            </a:prstGeom>
            <a:noFill/>
            <a:ln w="4763">
              <a:solidFill>
                <a:srgbClr val="BFA19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10" name="Line 115">
              <a:extLst>
                <a:ext uri="{FF2B5EF4-FFF2-40B4-BE49-F238E27FC236}">
                  <a16:creationId xmlns:a16="http://schemas.microsoft.com/office/drawing/2014/main" id="{8F70A3B1-4177-49FC-98B5-FA232BC021B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811" y="2773"/>
              <a:ext cx="20" cy="0"/>
            </a:xfrm>
            <a:prstGeom prst="line">
              <a:avLst/>
            </a:prstGeom>
            <a:noFill/>
            <a:ln w="4763">
              <a:solidFill>
                <a:srgbClr val="BFA19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11" name="Line 116">
              <a:extLst>
                <a:ext uri="{FF2B5EF4-FFF2-40B4-BE49-F238E27FC236}">
                  <a16:creationId xmlns:a16="http://schemas.microsoft.com/office/drawing/2014/main" id="{48A02002-EB80-47C5-B539-FCED2B2CD82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104" y="775"/>
              <a:ext cx="0" cy="2828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12" name="Line 117">
              <a:extLst>
                <a:ext uri="{FF2B5EF4-FFF2-40B4-BE49-F238E27FC236}">
                  <a16:creationId xmlns:a16="http://schemas.microsoft.com/office/drawing/2014/main" id="{07349C02-5D9E-4344-B2B6-D7563176878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044" y="3508"/>
              <a:ext cx="60" cy="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13" name="Rectangle 118">
              <a:extLst>
                <a:ext uri="{FF2B5EF4-FFF2-40B4-BE49-F238E27FC236}">
                  <a16:creationId xmlns:a16="http://schemas.microsoft.com/office/drawing/2014/main" id="{C5D8A525-543A-4DAE-B383-6446504EC9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1" y="3421"/>
              <a:ext cx="311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&lt;-1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121" name="Line 119">
              <a:extLst>
                <a:ext uri="{FF2B5EF4-FFF2-40B4-BE49-F238E27FC236}">
                  <a16:creationId xmlns:a16="http://schemas.microsoft.com/office/drawing/2014/main" id="{1BA724D8-EC4A-4900-A1C3-90B9F7EE150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044" y="3131"/>
              <a:ext cx="60" cy="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22" name="Rectangle 120">
              <a:extLst>
                <a:ext uri="{FF2B5EF4-FFF2-40B4-BE49-F238E27FC236}">
                  <a16:creationId xmlns:a16="http://schemas.microsoft.com/office/drawing/2014/main" id="{6F8DDAE1-CD34-4862-AF5A-C0B99B7963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5" y="3044"/>
              <a:ext cx="161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0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123" name="Line 121">
              <a:extLst>
                <a:ext uri="{FF2B5EF4-FFF2-40B4-BE49-F238E27FC236}">
                  <a16:creationId xmlns:a16="http://schemas.microsoft.com/office/drawing/2014/main" id="{4EB6443B-74D7-4536-8339-396A03CECA3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044" y="2753"/>
              <a:ext cx="60" cy="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24" name="Rectangle 122">
              <a:extLst>
                <a:ext uri="{FF2B5EF4-FFF2-40B4-BE49-F238E27FC236}">
                  <a16:creationId xmlns:a16="http://schemas.microsoft.com/office/drawing/2014/main" id="{FBF8EDF9-1573-47BE-B50F-B20401C32C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5" y="2667"/>
              <a:ext cx="161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1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125" name="Line 123">
              <a:extLst>
                <a:ext uri="{FF2B5EF4-FFF2-40B4-BE49-F238E27FC236}">
                  <a16:creationId xmlns:a16="http://schemas.microsoft.com/office/drawing/2014/main" id="{4F104841-AFD5-41A0-99FC-E25927F8587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044" y="2376"/>
              <a:ext cx="60" cy="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26" name="Rectangle 124">
              <a:extLst>
                <a:ext uri="{FF2B5EF4-FFF2-40B4-BE49-F238E27FC236}">
                  <a16:creationId xmlns:a16="http://schemas.microsoft.com/office/drawing/2014/main" id="{557B7CFC-B904-4036-84BE-EA62E671A3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5" y="2292"/>
              <a:ext cx="161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2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127" name="Line 125">
              <a:extLst>
                <a:ext uri="{FF2B5EF4-FFF2-40B4-BE49-F238E27FC236}">
                  <a16:creationId xmlns:a16="http://schemas.microsoft.com/office/drawing/2014/main" id="{2B7D52B5-B09C-44DC-9DFF-0FA17FE5C59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044" y="1999"/>
              <a:ext cx="60" cy="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28" name="Rectangle 126">
              <a:extLst>
                <a:ext uri="{FF2B5EF4-FFF2-40B4-BE49-F238E27FC236}">
                  <a16:creationId xmlns:a16="http://schemas.microsoft.com/office/drawing/2014/main" id="{7DA7AE70-D3FB-42FF-963D-59CB4161CD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5" y="1915"/>
              <a:ext cx="161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3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129" name="Line 127">
              <a:extLst>
                <a:ext uri="{FF2B5EF4-FFF2-40B4-BE49-F238E27FC236}">
                  <a16:creationId xmlns:a16="http://schemas.microsoft.com/office/drawing/2014/main" id="{DB0360EA-BC80-417F-A45F-3892D592035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044" y="1621"/>
              <a:ext cx="60" cy="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30" name="Rectangle 128">
              <a:extLst>
                <a:ext uri="{FF2B5EF4-FFF2-40B4-BE49-F238E27FC236}">
                  <a16:creationId xmlns:a16="http://schemas.microsoft.com/office/drawing/2014/main" id="{FF656D00-66CF-4FBC-9B72-4EB9E530CA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5" y="1538"/>
              <a:ext cx="161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4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131" name="Line 129">
              <a:extLst>
                <a:ext uri="{FF2B5EF4-FFF2-40B4-BE49-F238E27FC236}">
                  <a16:creationId xmlns:a16="http://schemas.microsoft.com/office/drawing/2014/main" id="{D890D48F-CCE5-41F1-B246-E59F03A2977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044" y="1244"/>
              <a:ext cx="60" cy="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32" name="Rectangle 130">
              <a:extLst>
                <a:ext uri="{FF2B5EF4-FFF2-40B4-BE49-F238E27FC236}">
                  <a16:creationId xmlns:a16="http://schemas.microsoft.com/office/drawing/2014/main" id="{AAE7938E-AD90-41EF-9C07-2DAB357FB4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3" y="1161"/>
              <a:ext cx="256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&gt;5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133" name="Line 131">
              <a:extLst>
                <a:ext uri="{FF2B5EF4-FFF2-40B4-BE49-F238E27FC236}">
                  <a16:creationId xmlns:a16="http://schemas.microsoft.com/office/drawing/2014/main" id="{A939EDEC-C84F-49DB-B82F-9E3B8D49DF5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044" y="870"/>
              <a:ext cx="60" cy="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35" name="Rectangle 133">
              <a:extLst>
                <a:ext uri="{FF2B5EF4-FFF2-40B4-BE49-F238E27FC236}">
                  <a16:creationId xmlns:a16="http://schemas.microsoft.com/office/drawing/2014/main" id="{9B9E53AC-6E47-4E2A-9930-B82B66E1060F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330" y="2039"/>
              <a:ext cx="518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MVPF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136" name="Line 134">
              <a:extLst>
                <a:ext uri="{FF2B5EF4-FFF2-40B4-BE49-F238E27FC236}">
                  <a16:creationId xmlns:a16="http://schemas.microsoft.com/office/drawing/2014/main" id="{1F2EBBDA-A7AB-4FAB-86EB-E9570628555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04" y="3603"/>
              <a:ext cx="6103" cy="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37" name="Line 135">
              <a:extLst>
                <a:ext uri="{FF2B5EF4-FFF2-40B4-BE49-F238E27FC236}">
                  <a16:creationId xmlns:a16="http://schemas.microsoft.com/office/drawing/2014/main" id="{2808A9B6-3D22-4D25-8735-D02252483C2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99" y="3603"/>
              <a:ext cx="0" cy="57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38" name="Rectangle 136">
              <a:extLst>
                <a:ext uri="{FF2B5EF4-FFF2-40B4-BE49-F238E27FC236}">
                  <a16:creationId xmlns:a16="http://schemas.microsoft.com/office/drawing/2014/main" id="{68DA5FE9-7057-40E1-8DA8-D78383DAF4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3" y="3692"/>
              <a:ext cx="161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0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139" name="Line 137">
              <a:extLst>
                <a:ext uri="{FF2B5EF4-FFF2-40B4-BE49-F238E27FC236}">
                  <a16:creationId xmlns:a16="http://schemas.microsoft.com/office/drawing/2014/main" id="{F57EEFA2-AC6E-4080-A44F-A6E944CF96D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676" y="3603"/>
              <a:ext cx="0" cy="57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40" name="Rectangle 138">
              <a:extLst>
                <a:ext uri="{FF2B5EF4-FFF2-40B4-BE49-F238E27FC236}">
                  <a16:creationId xmlns:a16="http://schemas.microsoft.com/office/drawing/2014/main" id="{BC0B9815-99AD-4C60-892A-2DD37325C7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87" y="3692"/>
              <a:ext cx="251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20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141" name="Line 139">
              <a:extLst>
                <a:ext uri="{FF2B5EF4-FFF2-40B4-BE49-F238E27FC236}">
                  <a16:creationId xmlns:a16="http://schemas.microsoft.com/office/drawing/2014/main" id="{82CDFA63-5AE4-4D54-BE69-EB6D4918A23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154" y="3603"/>
              <a:ext cx="0" cy="57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42" name="Rectangle 140">
              <a:extLst>
                <a:ext uri="{FF2B5EF4-FFF2-40B4-BE49-F238E27FC236}">
                  <a16:creationId xmlns:a16="http://schemas.microsoft.com/office/drawing/2014/main" id="{1A6500C5-4F02-45CA-BDD6-90FABD7A18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65" y="3692"/>
              <a:ext cx="251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40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143" name="Line 141">
              <a:extLst>
                <a:ext uri="{FF2B5EF4-FFF2-40B4-BE49-F238E27FC236}">
                  <a16:creationId xmlns:a16="http://schemas.microsoft.com/office/drawing/2014/main" id="{A30E0795-EE50-4B81-A01A-A1617C6EE8A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634" y="3603"/>
              <a:ext cx="0" cy="57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44" name="Rectangle 142">
              <a:extLst>
                <a:ext uri="{FF2B5EF4-FFF2-40B4-BE49-F238E27FC236}">
                  <a16:creationId xmlns:a16="http://schemas.microsoft.com/office/drawing/2014/main" id="{8AEE3677-5059-4D07-9FC6-AC4460458F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5" y="3692"/>
              <a:ext cx="251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60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145" name="Line 143">
              <a:extLst>
                <a:ext uri="{FF2B5EF4-FFF2-40B4-BE49-F238E27FC236}">
                  <a16:creationId xmlns:a16="http://schemas.microsoft.com/office/drawing/2014/main" id="{AC030FA5-B2A7-43C4-8F73-71D2D198740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112" y="3603"/>
              <a:ext cx="0" cy="57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46" name="Rectangle 144">
              <a:extLst>
                <a:ext uri="{FF2B5EF4-FFF2-40B4-BE49-F238E27FC236}">
                  <a16:creationId xmlns:a16="http://schemas.microsoft.com/office/drawing/2014/main" id="{0621576B-273A-45F4-9F31-B918A38290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22" y="3692"/>
              <a:ext cx="251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80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147" name="Rectangle 145">
              <a:extLst>
                <a:ext uri="{FF2B5EF4-FFF2-40B4-BE49-F238E27FC236}">
                  <a16:creationId xmlns:a16="http://schemas.microsoft.com/office/drawing/2014/main" id="{EDCFFF2B-D3C3-4ECF-BB64-3B56DACD36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51" y="3890"/>
              <a:ext cx="1512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Age of Beneficiaries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148" name="Rectangle 146">
              <a:extLst>
                <a:ext uri="{FF2B5EF4-FFF2-40B4-BE49-F238E27FC236}">
                  <a16:creationId xmlns:a16="http://schemas.microsoft.com/office/drawing/2014/main" id="{95049AC2-C953-49E6-AC9A-72D534DCED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96" y="280"/>
              <a:ext cx="305" cy="57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5300" b="0" i="0" u="none" strike="noStrike" cap="none" normalizeH="0" baseline="0">
                  <a:ln>
                    <a:noFill/>
                  </a:ln>
                  <a:solidFill>
                    <a:srgbClr val="1E2D53"/>
                  </a:solidFill>
                  <a:effectLst/>
                  <a:latin typeface="Arial" panose="020B0604020202020204" pitchFamily="34" charset="0"/>
                </a:rPr>
                <a:t> 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</p:grpSp>
      <p:sp>
        <p:nvSpPr>
          <p:cNvPr id="361" name="Rectangle 267">
            <a:extLst>
              <a:ext uri="{FF2B5EF4-FFF2-40B4-BE49-F238E27FC236}">
                <a16:creationId xmlns:a16="http://schemas.microsoft.com/office/drawing/2014/main" id="{70857ED5-0A9B-448C-A24C-1629BFCDD13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02406" y="306387"/>
            <a:ext cx="484188" cy="904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5300" b="0" i="0" u="none" strike="noStrike" cap="none" normalizeH="0" baseline="0">
                <a:ln>
                  <a:noFill/>
                </a:ln>
                <a:solidFill>
                  <a:srgbClr val="1E2D53"/>
                </a:solidFill>
                <a:effectLst/>
                <a:latin typeface="Arial" panose="020B0604020202020204" pitchFamily="34" charset="0"/>
              </a:rPr>
              <a:t> 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8" name="AutoShape 3">
            <a:extLst>
              <a:ext uri="{FF2B5EF4-FFF2-40B4-BE49-F238E27FC236}">
                <a16:creationId xmlns:a16="http://schemas.microsoft.com/office/drawing/2014/main" id="{D848FE72-7ABF-413B-B093-3490BA3CA97A}"/>
              </a:ext>
            </a:extLst>
          </p:cNvPr>
          <p:cNvSpPr>
            <a:spLocks noChangeAspect="1" noChangeArrowheads="1" noTextEdit="1"/>
          </p:cNvSpPr>
          <p:nvPr/>
        </p:nvSpPr>
        <p:spPr bwMode="auto">
          <a:xfrm>
            <a:off x="609601" y="0"/>
            <a:ext cx="10972800" cy="68580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" name="AutoShape 3">
            <a:extLst>
              <a:ext uri="{FF2B5EF4-FFF2-40B4-BE49-F238E27FC236}">
                <a16:creationId xmlns:a16="http://schemas.microsoft.com/office/drawing/2014/main" id="{01ADAB6A-2B40-4BE7-9E54-97FA6D47F3D8}"/>
              </a:ext>
            </a:extLst>
          </p:cNvPr>
          <p:cNvSpPr>
            <a:spLocks noChangeAspect="1" noChangeArrowheads="1" noTextEdit="1"/>
          </p:cNvSpPr>
          <p:nvPr/>
        </p:nvSpPr>
        <p:spPr bwMode="auto">
          <a:xfrm>
            <a:off x="609600" y="0"/>
            <a:ext cx="10972799" cy="68580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13" name="AutoShape 801">
            <a:extLst>
              <a:ext uri="{FF2B5EF4-FFF2-40B4-BE49-F238E27FC236}">
                <a16:creationId xmlns:a16="http://schemas.microsoft.com/office/drawing/2014/main" id="{70FBF735-97C3-42EB-99B0-9EAC94006107}"/>
              </a:ext>
            </a:extLst>
          </p:cNvPr>
          <p:cNvSpPr>
            <a:spLocks noChangeAspect="1" noChangeArrowheads="1" noTextEdit="1"/>
          </p:cNvSpPr>
          <p:nvPr/>
        </p:nvSpPr>
        <p:spPr bwMode="auto">
          <a:xfrm>
            <a:off x="609601" y="0"/>
            <a:ext cx="10972799" cy="68580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" name="AutoShape 3">
            <a:extLst>
              <a:ext uri="{FF2B5EF4-FFF2-40B4-BE49-F238E27FC236}">
                <a16:creationId xmlns:a16="http://schemas.microsoft.com/office/drawing/2014/main" id="{76B789F3-AAEA-4B0A-8234-BB065D190DA6}"/>
              </a:ext>
            </a:extLst>
          </p:cNvPr>
          <p:cNvSpPr>
            <a:spLocks noChangeAspect="1" noChangeArrowheads="1" noTextEdit="1"/>
          </p:cNvSpPr>
          <p:nvPr/>
        </p:nvSpPr>
        <p:spPr bwMode="auto">
          <a:xfrm>
            <a:off x="609600" y="0"/>
            <a:ext cx="10972800" cy="68580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2" name="AutoShape 3">
            <a:extLst>
              <a:ext uri="{FF2B5EF4-FFF2-40B4-BE49-F238E27FC236}">
                <a16:creationId xmlns:a16="http://schemas.microsoft.com/office/drawing/2014/main" id="{2C3C5A8D-667F-44AA-87C8-2D8379203A64}"/>
              </a:ext>
            </a:extLst>
          </p:cNvPr>
          <p:cNvSpPr>
            <a:spLocks noChangeAspect="1" noChangeArrowheads="1" noTextEdit="1"/>
          </p:cNvSpPr>
          <p:nvPr/>
        </p:nvSpPr>
        <p:spPr bwMode="auto">
          <a:xfrm>
            <a:off x="609601" y="0"/>
            <a:ext cx="10972800" cy="68580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" name="AutoShape 3">
            <a:extLst>
              <a:ext uri="{FF2B5EF4-FFF2-40B4-BE49-F238E27FC236}">
                <a16:creationId xmlns:a16="http://schemas.microsoft.com/office/drawing/2014/main" id="{64093284-7375-4C89-B810-68AB343D5EF9}"/>
              </a:ext>
            </a:extLst>
          </p:cNvPr>
          <p:cNvSpPr>
            <a:spLocks noChangeAspect="1" noChangeArrowheads="1" noTextEdit="1"/>
          </p:cNvSpPr>
          <p:nvPr/>
        </p:nvSpPr>
        <p:spPr bwMode="auto">
          <a:xfrm>
            <a:off x="609601" y="0"/>
            <a:ext cx="10972800" cy="68580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2" name="AutoShape 3">
            <a:extLst>
              <a:ext uri="{FF2B5EF4-FFF2-40B4-BE49-F238E27FC236}">
                <a16:creationId xmlns:a16="http://schemas.microsoft.com/office/drawing/2014/main" id="{835A11E5-A39E-4D0E-A107-1BE9C3839684}"/>
              </a:ext>
            </a:extLst>
          </p:cNvPr>
          <p:cNvSpPr>
            <a:spLocks noChangeAspect="1" noChangeArrowheads="1" noTextEdit="1"/>
          </p:cNvSpPr>
          <p:nvPr/>
        </p:nvSpPr>
        <p:spPr bwMode="auto">
          <a:xfrm>
            <a:off x="609600" y="0"/>
            <a:ext cx="10972799" cy="68580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77" name="AutoShape 801">
            <a:extLst>
              <a:ext uri="{FF2B5EF4-FFF2-40B4-BE49-F238E27FC236}">
                <a16:creationId xmlns:a16="http://schemas.microsoft.com/office/drawing/2014/main" id="{22CC15C8-B99F-4002-AA23-5414E1745F28}"/>
              </a:ext>
            </a:extLst>
          </p:cNvPr>
          <p:cNvSpPr>
            <a:spLocks noChangeAspect="1" noChangeArrowheads="1" noTextEdit="1"/>
          </p:cNvSpPr>
          <p:nvPr/>
        </p:nvSpPr>
        <p:spPr bwMode="auto">
          <a:xfrm>
            <a:off x="609601" y="0"/>
            <a:ext cx="10972799" cy="68580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79" name="AutoShape 3">
            <a:extLst>
              <a:ext uri="{FF2B5EF4-FFF2-40B4-BE49-F238E27FC236}">
                <a16:creationId xmlns:a16="http://schemas.microsoft.com/office/drawing/2014/main" id="{7F5EAA90-A3F9-4F84-B785-0800B039FAF6}"/>
              </a:ext>
            </a:extLst>
          </p:cNvPr>
          <p:cNvSpPr>
            <a:spLocks noChangeAspect="1" noChangeArrowheads="1" noTextEdit="1"/>
          </p:cNvSpPr>
          <p:nvPr/>
        </p:nvSpPr>
        <p:spPr bwMode="auto">
          <a:xfrm>
            <a:off x="609600" y="0"/>
            <a:ext cx="10972800" cy="68580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81" name="AutoShape 3">
            <a:extLst>
              <a:ext uri="{FF2B5EF4-FFF2-40B4-BE49-F238E27FC236}">
                <a16:creationId xmlns:a16="http://schemas.microsoft.com/office/drawing/2014/main" id="{F82D79BB-FA4E-499B-8DE8-7D6625C070E8}"/>
              </a:ext>
            </a:extLst>
          </p:cNvPr>
          <p:cNvSpPr>
            <a:spLocks noChangeAspect="1" noChangeArrowheads="1" noTextEdit="1"/>
          </p:cNvSpPr>
          <p:nvPr/>
        </p:nvSpPr>
        <p:spPr bwMode="auto">
          <a:xfrm>
            <a:off x="609601" y="0"/>
            <a:ext cx="10972800" cy="68580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82" name="AutoShape 3">
            <a:extLst>
              <a:ext uri="{FF2B5EF4-FFF2-40B4-BE49-F238E27FC236}">
                <a16:creationId xmlns:a16="http://schemas.microsoft.com/office/drawing/2014/main" id="{3473AB74-2D5C-44CE-93A4-455E67191A4F}"/>
              </a:ext>
            </a:extLst>
          </p:cNvPr>
          <p:cNvSpPr>
            <a:spLocks noChangeAspect="1" noChangeArrowheads="1" noTextEdit="1"/>
          </p:cNvSpPr>
          <p:nvPr/>
        </p:nvSpPr>
        <p:spPr bwMode="auto">
          <a:xfrm>
            <a:off x="609601" y="0"/>
            <a:ext cx="10972800" cy="68580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08" name="Rectangle 134">
            <a:extLst>
              <a:ext uri="{FF2B5EF4-FFF2-40B4-BE49-F238E27FC236}">
                <a16:creationId xmlns:a16="http://schemas.microsoft.com/office/drawing/2014/main" id="{9514549D-9EC9-AF4C-8F22-3BE35E3E6D0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0520" y="95828"/>
            <a:ext cx="11250591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>
              <a:defRPr/>
            </a:pPr>
            <a:r>
              <a:rPr lang="en-US" sz="2400" b="1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Infinite MVPF for 1981 Top Tax Rate…</a:t>
            </a:r>
            <a:endParaRPr lang="en-US" sz="2400" dirty="0">
              <a:solidFill>
                <a:srgbClr val="00206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pSp>
        <p:nvGrpSpPr>
          <p:cNvPr id="1114" name="Group 1113">
            <a:extLst>
              <a:ext uri="{FF2B5EF4-FFF2-40B4-BE49-F238E27FC236}">
                <a16:creationId xmlns:a16="http://schemas.microsoft.com/office/drawing/2014/main" id="{5F7CB577-5C34-45CC-B30F-8296B9633B71}"/>
              </a:ext>
            </a:extLst>
          </p:cNvPr>
          <p:cNvGrpSpPr/>
          <p:nvPr/>
        </p:nvGrpSpPr>
        <p:grpSpPr>
          <a:xfrm>
            <a:off x="1398052" y="1174749"/>
            <a:ext cx="599024" cy="616982"/>
            <a:chOff x="1398052" y="1174749"/>
            <a:chExt cx="599024" cy="616982"/>
          </a:xfrm>
        </p:grpSpPr>
        <p:sp>
          <p:nvSpPr>
            <p:cNvPr id="1115" name="Rectangle 1114">
              <a:extLst>
                <a:ext uri="{FF2B5EF4-FFF2-40B4-BE49-F238E27FC236}">
                  <a16:creationId xmlns:a16="http://schemas.microsoft.com/office/drawing/2014/main" id="{51FA1741-1708-494D-92EF-01C8FF3FE623}"/>
                </a:ext>
              </a:extLst>
            </p:cNvPr>
            <p:cNvSpPr/>
            <p:nvPr/>
          </p:nvSpPr>
          <p:spPr>
            <a:xfrm>
              <a:off x="1468438" y="1508125"/>
              <a:ext cx="528638" cy="283606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grpSp>
          <p:nvGrpSpPr>
            <p:cNvPr id="1116" name="Group 1115">
              <a:extLst>
                <a:ext uri="{FF2B5EF4-FFF2-40B4-BE49-F238E27FC236}">
                  <a16:creationId xmlns:a16="http://schemas.microsoft.com/office/drawing/2014/main" id="{6AC30CD3-A7BF-4DBA-8D79-7B848632A79E}"/>
                </a:ext>
              </a:extLst>
            </p:cNvPr>
            <p:cNvGrpSpPr/>
            <p:nvPr/>
          </p:nvGrpSpPr>
          <p:grpSpPr>
            <a:xfrm>
              <a:off x="1674813" y="1573079"/>
              <a:ext cx="166687" cy="149224"/>
              <a:chOff x="1462882" y="1471634"/>
              <a:chExt cx="166687" cy="149224"/>
            </a:xfrm>
          </p:grpSpPr>
          <p:cxnSp>
            <p:nvCxnSpPr>
              <p:cNvPr id="1118" name="Straight Connector 1117">
                <a:extLst>
                  <a:ext uri="{FF2B5EF4-FFF2-40B4-BE49-F238E27FC236}">
                    <a16:creationId xmlns:a16="http://schemas.microsoft.com/office/drawing/2014/main" id="{50809F9D-F5C9-4977-BDC2-635A28E300B0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546225" y="1512888"/>
                <a:ext cx="0" cy="60326"/>
              </a:xfrm>
              <a:prstGeom prst="line">
                <a:avLst/>
              </a:prstGeom>
              <a:ln w="3810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19" name="Straight Connector 1118">
                <a:extLst>
                  <a:ext uri="{FF2B5EF4-FFF2-40B4-BE49-F238E27FC236}">
                    <a16:creationId xmlns:a16="http://schemas.microsoft.com/office/drawing/2014/main" id="{2A51112E-2519-4FAF-995B-216DE9E5ED13}"/>
                  </a:ext>
                </a:extLst>
              </p:cNvPr>
              <p:cNvCxnSpPr/>
              <p:nvPr/>
            </p:nvCxnSpPr>
            <p:spPr>
              <a:xfrm flipV="1">
                <a:off x="1462882" y="1471634"/>
                <a:ext cx="166687" cy="83364"/>
              </a:xfrm>
              <a:prstGeom prst="line">
                <a:avLst/>
              </a:prstGeom>
              <a:ln w="19050">
                <a:solidFill>
                  <a:srgbClr val="80808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20" name="Straight Connector 1119">
                <a:extLst>
                  <a:ext uri="{FF2B5EF4-FFF2-40B4-BE49-F238E27FC236}">
                    <a16:creationId xmlns:a16="http://schemas.microsoft.com/office/drawing/2014/main" id="{8DF94EBF-E2D5-4296-8E7A-4E29426793EC}"/>
                  </a:ext>
                </a:extLst>
              </p:cNvPr>
              <p:cNvCxnSpPr/>
              <p:nvPr/>
            </p:nvCxnSpPr>
            <p:spPr>
              <a:xfrm flipV="1">
                <a:off x="1462882" y="1537494"/>
                <a:ext cx="166687" cy="83364"/>
              </a:xfrm>
              <a:prstGeom prst="line">
                <a:avLst/>
              </a:prstGeom>
              <a:ln w="19050">
                <a:solidFill>
                  <a:srgbClr val="80808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117" name="Rectangle 176">
              <a:extLst>
                <a:ext uri="{FF2B5EF4-FFF2-40B4-BE49-F238E27FC236}">
                  <a16:creationId xmlns:a16="http://schemas.microsoft.com/office/drawing/2014/main" id="{F7E5EFF8-7852-4A56-BA94-5FE60F0012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98052" y="1174749"/>
              <a:ext cx="219612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80808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+mn-cs"/>
                </a:rPr>
                <a:t>∞</a:t>
              </a: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80808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</p:grpSp>
      <p:sp>
        <p:nvSpPr>
          <p:cNvPr id="649" name="Rectangle 419">
            <a:extLst>
              <a:ext uri="{FF2B5EF4-FFF2-40B4-BE49-F238E27FC236}">
                <a16:creationId xmlns:a16="http://schemas.microsoft.com/office/drawing/2014/main" id="{B30D15F6-7A04-4DF4-90ED-A5ED3951BF9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70751" y="1127125"/>
            <a:ext cx="870431" cy="1692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BFA19C"/>
                </a:solidFill>
                <a:effectLst/>
                <a:latin typeface="Arial" panose="020B0604020202020204" pitchFamily="34" charset="0"/>
              </a:rPr>
              <a:t>Top Tax 1981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rgbClr val="BFA19C"/>
              </a:solidFill>
              <a:effectLst/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1181298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0">
        <p:fade/>
      </p:transition>
    </mc:Choice>
    <mc:Fallback xmlns="">
      <p:transition>
        <p:fade/>
      </p:transition>
    </mc:Fallback>
  </mc:AlternateContent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4">
            <a:extLst>
              <a:ext uri="{FF2B5EF4-FFF2-40B4-BE49-F238E27FC236}">
                <a16:creationId xmlns:a16="http://schemas.microsoft.com/office/drawing/2014/main" id="{13C18A69-F199-4854-93FC-293D6D826BFA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604838" y="-4763"/>
            <a:ext cx="10982325" cy="6867526"/>
            <a:chOff x="381" y="-3"/>
            <a:chExt cx="6918" cy="4326"/>
          </a:xfrm>
        </p:grpSpPr>
        <p:sp>
          <p:nvSpPr>
            <p:cNvPr id="7" name="AutoShape 3">
              <a:extLst>
                <a:ext uri="{FF2B5EF4-FFF2-40B4-BE49-F238E27FC236}">
                  <a16:creationId xmlns:a16="http://schemas.microsoft.com/office/drawing/2014/main" id="{92F6695C-CFBB-429D-B2AD-90C90AF6E680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384" y="0"/>
              <a:ext cx="6912" cy="43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" name="Rectangle 5">
              <a:extLst>
                <a:ext uri="{FF2B5EF4-FFF2-40B4-BE49-F238E27FC236}">
                  <a16:creationId xmlns:a16="http://schemas.microsoft.com/office/drawing/2014/main" id="{B5921A67-EC3B-4585-9C5D-AD6CD890A1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1" y="-3"/>
              <a:ext cx="6918" cy="4326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" name="Rectangle 6">
              <a:extLst>
                <a:ext uri="{FF2B5EF4-FFF2-40B4-BE49-F238E27FC236}">
                  <a16:creationId xmlns:a16="http://schemas.microsoft.com/office/drawing/2014/main" id="{078D7BA2-C46D-444D-9BF5-1E151A246B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" y="0"/>
              <a:ext cx="6909" cy="4317"/>
            </a:xfrm>
            <a:prstGeom prst="rect">
              <a:avLst/>
            </a:prstGeom>
            <a:solidFill>
              <a:srgbClr val="FFFFFF"/>
            </a:solidFill>
            <a:ln w="14288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86" name="Rectangle 7">
              <a:extLst>
                <a:ext uri="{FF2B5EF4-FFF2-40B4-BE49-F238E27FC236}">
                  <a16:creationId xmlns:a16="http://schemas.microsoft.com/office/drawing/2014/main" id="{95D44A73-B2E2-4C07-AA2A-F43F6CC502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04" y="775"/>
              <a:ext cx="6103" cy="2828"/>
            </a:xfrm>
            <a:prstGeom prst="rect">
              <a:avLst/>
            </a:prstGeom>
            <a:solidFill>
              <a:srgbClr val="FFFFFF"/>
            </a:solidFill>
            <a:ln w="14288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95" name="Line 8">
              <a:extLst>
                <a:ext uri="{FF2B5EF4-FFF2-40B4-BE49-F238E27FC236}">
                  <a16:creationId xmlns:a16="http://schemas.microsoft.com/office/drawing/2014/main" id="{8882FA82-3E2B-446F-BC7B-3C75677C92F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04" y="3508"/>
              <a:ext cx="6103" cy="0"/>
            </a:xfrm>
            <a:prstGeom prst="line">
              <a:avLst/>
            </a:prstGeom>
            <a:noFill/>
            <a:ln w="19050">
              <a:solidFill>
                <a:srgbClr val="EAF2F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00" name="Line 9">
              <a:extLst>
                <a:ext uri="{FF2B5EF4-FFF2-40B4-BE49-F238E27FC236}">
                  <a16:creationId xmlns:a16="http://schemas.microsoft.com/office/drawing/2014/main" id="{55FC07BF-5B4D-4B8B-9A6B-1C54E6E1009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04" y="3131"/>
              <a:ext cx="6103" cy="0"/>
            </a:xfrm>
            <a:prstGeom prst="line">
              <a:avLst/>
            </a:prstGeom>
            <a:noFill/>
            <a:ln w="19050">
              <a:solidFill>
                <a:srgbClr val="EAF2F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02" name="Line 10">
              <a:extLst>
                <a:ext uri="{FF2B5EF4-FFF2-40B4-BE49-F238E27FC236}">
                  <a16:creationId xmlns:a16="http://schemas.microsoft.com/office/drawing/2014/main" id="{A5F641D4-C1EC-4547-931F-359D8BECA5F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04" y="2753"/>
              <a:ext cx="6103" cy="0"/>
            </a:xfrm>
            <a:prstGeom prst="line">
              <a:avLst/>
            </a:prstGeom>
            <a:noFill/>
            <a:ln w="19050">
              <a:solidFill>
                <a:srgbClr val="EAF2F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04" name="Line 11">
              <a:extLst>
                <a:ext uri="{FF2B5EF4-FFF2-40B4-BE49-F238E27FC236}">
                  <a16:creationId xmlns:a16="http://schemas.microsoft.com/office/drawing/2014/main" id="{D98A161E-3F04-4339-92A4-498F00E79D9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04" y="2376"/>
              <a:ext cx="6103" cy="0"/>
            </a:xfrm>
            <a:prstGeom prst="line">
              <a:avLst/>
            </a:prstGeom>
            <a:noFill/>
            <a:ln w="19050">
              <a:solidFill>
                <a:srgbClr val="EAF2F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06" name="Line 12">
              <a:extLst>
                <a:ext uri="{FF2B5EF4-FFF2-40B4-BE49-F238E27FC236}">
                  <a16:creationId xmlns:a16="http://schemas.microsoft.com/office/drawing/2014/main" id="{51B83CEB-1CB2-4208-B6F6-020A937D3F7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04" y="1999"/>
              <a:ext cx="6103" cy="0"/>
            </a:xfrm>
            <a:prstGeom prst="line">
              <a:avLst/>
            </a:prstGeom>
            <a:noFill/>
            <a:ln w="19050">
              <a:solidFill>
                <a:srgbClr val="EAF2F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08" name="Line 13">
              <a:extLst>
                <a:ext uri="{FF2B5EF4-FFF2-40B4-BE49-F238E27FC236}">
                  <a16:creationId xmlns:a16="http://schemas.microsoft.com/office/drawing/2014/main" id="{1A5856A2-2D20-473B-80FE-3B6ACB7C30F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04" y="1621"/>
              <a:ext cx="6103" cy="0"/>
            </a:xfrm>
            <a:prstGeom prst="line">
              <a:avLst/>
            </a:prstGeom>
            <a:noFill/>
            <a:ln w="19050">
              <a:solidFill>
                <a:srgbClr val="EAF2F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10" name="Line 14">
              <a:extLst>
                <a:ext uri="{FF2B5EF4-FFF2-40B4-BE49-F238E27FC236}">
                  <a16:creationId xmlns:a16="http://schemas.microsoft.com/office/drawing/2014/main" id="{676BE66E-5636-42BC-ABDB-EFB562CC43C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04" y="1244"/>
              <a:ext cx="6103" cy="0"/>
            </a:xfrm>
            <a:prstGeom prst="line">
              <a:avLst/>
            </a:prstGeom>
            <a:noFill/>
            <a:ln w="19050">
              <a:solidFill>
                <a:srgbClr val="EAF2F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12" name="Line 15">
              <a:extLst>
                <a:ext uri="{FF2B5EF4-FFF2-40B4-BE49-F238E27FC236}">
                  <a16:creationId xmlns:a16="http://schemas.microsoft.com/office/drawing/2014/main" id="{510102F7-3300-4AB7-81B7-1CFAB688C3A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04" y="870"/>
              <a:ext cx="6103" cy="0"/>
            </a:xfrm>
            <a:prstGeom prst="line">
              <a:avLst/>
            </a:prstGeom>
            <a:noFill/>
            <a:ln w="19050">
              <a:solidFill>
                <a:srgbClr val="EAF2F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" name="Line 16">
              <a:extLst>
                <a:ext uri="{FF2B5EF4-FFF2-40B4-BE49-F238E27FC236}">
                  <a16:creationId xmlns:a16="http://schemas.microsoft.com/office/drawing/2014/main" id="{79FB4816-E51D-4FB9-B552-35BFFE85ACF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04" y="870"/>
              <a:ext cx="6103" cy="0"/>
            </a:xfrm>
            <a:prstGeom prst="line">
              <a:avLst/>
            </a:prstGeom>
            <a:noFill/>
            <a:ln w="9525">
              <a:solidFill>
                <a:srgbClr val="008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16" name="Oval 17">
              <a:extLst>
                <a:ext uri="{FF2B5EF4-FFF2-40B4-BE49-F238E27FC236}">
                  <a16:creationId xmlns:a16="http://schemas.microsoft.com/office/drawing/2014/main" id="{121DB348-78BC-460D-AC68-981564363B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83" y="2796"/>
              <a:ext cx="52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17" name="Oval 18">
              <a:extLst>
                <a:ext uri="{FF2B5EF4-FFF2-40B4-BE49-F238E27FC236}">
                  <a16:creationId xmlns:a16="http://schemas.microsoft.com/office/drawing/2014/main" id="{37B29C93-094A-4153-BC7A-46E6505905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52" y="2652"/>
              <a:ext cx="52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25" name="Oval 19">
              <a:extLst>
                <a:ext uri="{FF2B5EF4-FFF2-40B4-BE49-F238E27FC236}">
                  <a16:creationId xmlns:a16="http://schemas.microsoft.com/office/drawing/2014/main" id="{C78D17FB-A995-455C-BDE1-DE89D12124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4" y="2684"/>
              <a:ext cx="52" cy="49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27" name="Oval 20">
              <a:extLst>
                <a:ext uri="{FF2B5EF4-FFF2-40B4-BE49-F238E27FC236}">
                  <a16:creationId xmlns:a16="http://schemas.microsoft.com/office/drawing/2014/main" id="{C7D09494-A76A-48A4-8DDF-0B9E6740D8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85" y="2776"/>
              <a:ext cx="52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30" name="Oval 21">
              <a:extLst>
                <a:ext uri="{FF2B5EF4-FFF2-40B4-BE49-F238E27FC236}">
                  <a16:creationId xmlns:a16="http://schemas.microsoft.com/office/drawing/2014/main" id="{57ABEA20-EA78-4CC6-8C5E-7ABFEFAE4A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50" y="2759"/>
              <a:ext cx="52" cy="49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32" name="Oval 22">
              <a:extLst>
                <a:ext uri="{FF2B5EF4-FFF2-40B4-BE49-F238E27FC236}">
                  <a16:creationId xmlns:a16="http://schemas.microsoft.com/office/drawing/2014/main" id="{A85BE4D8-79AB-457F-BE78-07ED4281C7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31" y="3064"/>
              <a:ext cx="51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34" name="Oval 23">
              <a:extLst>
                <a:ext uri="{FF2B5EF4-FFF2-40B4-BE49-F238E27FC236}">
                  <a16:creationId xmlns:a16="http://schemas.microsoft.com/office/drawing/2014/main" id="{7FEB5A95-D22F-45CB-A57A-AFCCB3138B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88" y="2727"/>
              <a:ext cx="52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36" name="Oval 24">
              <a:extLst>
                <a:ext uri="{FF2B5EF4-FFF2-40B4-BE49-F238E27FC236}">
                  <a16:creationId xmlns:a16="http://schemas.microsoft.com/office/drawing/2014/main" id="{82776A17-6CFA-4C37-9D18-4DD62E4F15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57" y="1221"/>
              <a:ext cx="52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38" name="Oval 25">
              <a:extLst>
                <a:ext uri="{FF2B5EF4-FFF2-40B4-BE49-F238E27FC236}">
                  <a16:creationId xmlns:a16="http://schemas.microsoft.com/office/drawing/2014/main" id="{D969128C-4717-48A1-B7ED-B6ACED0496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70" y="1221"/>
              <a:ext cx="49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39" name="Oval 26">
              <a:extLst>
                <a:ext uri="{FF2B5EF4-FFF2-40B4-BE49-F238E27FC236}">
                  <a16:creationId xmlns:a16="http://schemas.microsoft.com/office/drawing/2014/main" id="{9704010F-29EB-4B92-9282-3DECF2B272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5" y="844"/>
              <a:ext cx="52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40" name="Oval 27">
              <a:extLst>
                <a:ext uri="{FF2B5EF4-FFF2-40B4-BE49-F238E27FC236}">
                  <a16:creationId xmlns:a16="http://schemas.microsoft.com/office/drawing/2014/main" id="{21BEC051-7F93-4B79-9434-21206EBE17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43" y="844"/>
              <a:ext cx="52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41" name="Oval 28">
              <a:extLst>
                <a:ext uri="{FF2B5EF4-FFF2-40B4-BE49-F238E27FC236}">
                  <a16:creationId xmlns:a16="http://schemas.microsoft.com/office/drawing/2014/main" id="{551956CE-BB08-4F6E-87DF-0E222E3AA9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04" y="844"/>
              <a:ext cx="52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42" name="Oval 29">
              <a:extLst>
                <a:ext uri="{FF2B5EF4-FFF2-40B4-BE49-F238E27FC236}">
                  <a16:creationId xmlns:a16="http://schemas.microsoft.com/office/drawing/2014/main" id="{BAB86BC5-1AB7-4601-9B44-C4875B39AB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61" y="1221"/>
              <a:ext cx="52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43" name="Oval 30">
              <a:extLst>
                <a:ext uri="{FF2B5EF4-FFF2-40B4-BE49-F238E27FC236}">
                  <a16:creationId xmlns:a16="http://schemas.microsoft.com/office/drawing/2014/main" id="{A2112736-1B1D-472E-ADC0-989E595939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22" y="1221"/>
              <a:ext cx="52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44" name="Oval 31">
              <a:extLst>
                <a:ext uri="{FF2B5EF4-FFF2-40B4-BE49-F238E27FC236}">
                  <a16:creationId xmlns:a16="http://schemas.microsoft.com/office/drawing/2014/main" id="{7CD11C5A-7A46-4A50-BBF3-AAEFE579BD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79" y="844"/>
              <a:ext cx="52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45" name="Oval 32">
              <a:extLst>
                <a:ext uri="{FF2B5EF4-FFF2-40B4-BE49-F238E27FC236}">
                  <a16:creationId xmlns:a16="http://schemas.microsoft.com/office/drawing/2014/main" id="{D4BDA555-70B0-4FAE-B248-08C5ED4188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40" y="2212"/>
              <a:ext cx="52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46" name="Oval 33">
              <a:extLst>
                <a:ext uri="{FF2B5EF4-FFF2-40B4-BE49-F238E27FC236}">
                  <a16:creationId xmlns:a16="http://schemas.microsoft.com/office/drawing/2014/main" id="{D57F903A-ABDB-429A-B5AE-2FF62DE9BF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97" y="1221"/>
              <a:ext cx="52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47" name="Oval 34">
              <a:extLst>
                <a:ext uri="{FF2B5EF4-FFF2-40B4-BE49-F238E27FC236}">
                  <a16:creationId xmlns:a16="http://schemas.microsoft.com/office/drawing/2014/main" id="{CB74875D-2AAC-4E1B-8333-77DFF10C19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58" y="844"/>
              <a:ext cx="52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8" name="Oval 35">
              <a:extLst>
                <a:ext uri="{FF2B5EF4-FFF2-40B4-BE49-F238E27FC236}">
                  <a16:creationId xmlns:a16="http://schemas.microsoft.com/office/drawing/2014/main" id="{1CA6DB8E-2A24-4792-8917-81AFD60F57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90" y="1221"/>
              <a:ext cx="52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9" name="Oval 36">
              <a:extLst>
                <a:ext uri="{FF2B5EF4-FFF2-40B4-BE49-F238E27FC236}">
                  <a16:creationId xmlns:a16="http://schemas.microsoft.com/office/drawing/2014/main" id="{9DDD2E98-9975-41D6-A61D-DA6277D1EB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51" y="1221"/>
              <a:ext cx="52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0" name="Oval 37">
              <a:extLst>
                <a:ext uri="{FF2B5EF4-FFF2-40B4-BE49-F238E27FC236}">
                  <a16:creationId xmlns:a16="http://schemas.microsoft.com/office/drawing/2014/main" id="{5D97A2BD-F6DA-40C5-8BAF-F8F7D61471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1" y="2284"/>
              <a:ext cx="52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1" name="Oval 38">
              <a:extLst>
                <a:ext uri="{FF2B5EF4-FFF2-40B4-BE49-F238E27FC236}">
                  <a16:creationId xmlns:a16="http://schemas.microsoft.com/office/drawing/2014/main" id="{02FD511F-3B46-4280-9AE5-78AF6105F3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1" y="3482"/>
              <a:ext cx="52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2" name="Oval 39">
              <a:extLst>
                <a:ext uri="{FF2B5EF4-FFF2-40B4-BE49-F238E27FC236}">
                  <a16:creationId xmlns:a16="http://schemas.microsoft.com/office/drawing/2014/main" id="{D0F550F8-87B7-4DC6-8EC6-3D92010E1A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19" y="3110"/>
              <a:ext cx="52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3" name="Oval 40">
              <a:extLst>
                <a:ext uri="{FF2B5EF4-FFF2-40B4-BE49-F238E27FC236}">
                  <a16:creationId xmlns:a16="http://schemas.microsoft.com/office/drawing/2014/main" id="{26A0DD28-4FBC-4346-8084-02FCFEAE94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79" y="3482"/>
              <a:ext cx="52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4" name="Oval 41">
              <a:extLst>
                <a:ext uri="{FF2B5EF4-FFF2-40B4-BE49-F238E27FC236}">
                  <a16:creationId xmlns:a16="http://schemas.microsoft.com/office/drawing/2014/main" id="{DB5D3785-217F-474D-AF15-792E3A7B90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37" y="3482"/>
              <a:ext cx="52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5" name="Oval 42">
              <a:extLst>
                <a:ext uri="{FF2B5EF4-FFF2-40B4-BE49-F238E27FC236}">
                  <a16:creationId xmlns:a16="http://schemas.microsoft.com/office/drawing/2014/main" id="{B93C5DEA-7981-4BAC-87AA-42F13256F3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97" y="2814"/>
              <a:ext cx="52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6" name="Oval 43">
              <a:extLst>
                <a:ext uri="{FF2B5EF4-FFF2-40B4-BE49-F238E27FC236}">
                  <a16:creationId xmlns:a16="http://schemas.microsoft.com/office/drawing/2014/main" id="{B2C92947-21B7-480D-89FB-D0AFFF204D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55" y="3110"/>
              <a:ext cx="52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7" name="Oval 44">
              <a:extLst>
                <a:ext uri="{FF2B5EF4-FFF2-40B4-BE49-F238E27FC236}">
                  <a16:creationId xmlns:a16="http://schemas.microsoft.com/office/drawing/2014/main" id="{EC89E9A6-9AC6-475A-844F-CEE48A59C0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5" y="844"/>
              <a:ext cx="52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8" name="Oval 45">
              <a:extLst>
                <a:ext uri="{FF2B5EF4-FFF2-40B4-BE49-F238E27FC236}">
                  <a16:creationId xmlns:a16="http://schemas.microsoft.com/office/drawing/2014/main" id="{D0719914-8AD0-4785-BE87-8D246E5E61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61" y="2166"/>
              <a:ext cx="52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9" name="Oval 46">
              <a:extLst>
                <a:ext uri="{FF2B5EF4-FFF2-40B4-BE49-F238E27FC236}">
                  <a16:creationId xmlns:a16="http://schemas.microsoft.com/office/drawing/2014/main" id="{A473568C-8866-4B21-98D2-7C91080BA1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49" y="2834"/>
              <a:ext cx="52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0" name="Oval 47">
              <a:extLst>
                <a:ext uri="{FF2B5EF4-FFF2-40B4-BE49-F238E27FC236}">
                  <a16:creationId xmlns:a16="http://schemas.microsoft.com/office/drawing/2014/main" id="{2C924A21-22DD-4A6B-9DFF-2A661443AA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07" y="844"/>
              <a:ext cx="52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1" name="Oval 48">
              <a:extLst>
                <a:ext uri="{FF2B5EF4-FFF2-40B4-BE49-F238E27FC236}">
                  <a16:creationId xmlns:a16="http://schemas.microsoft.com/office/drawing/2014/main" id="{B4498B0A-CE42-479D-8649-E96D9C544F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68" y="3364"/>
              <a:ext cx="51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2" name="Oval 49">
              <a:extLst>
                <a:ext uri="{FF2B5EF4-FFF2-40B4-BE49-F238E27FC236}">
                  <a16:creationId xmlns:a16="http://schemas.microsoft.com/office/drawing/2014/main" id="{73644530-7E8D-4AF0-AA9B-42FDF1D8B6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25" y="1221"/>
              <a:ext cx="52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3" name="Oval 50">
              <a:extLst>
                <a:ext uri="{FF2B5EF4-FFF2-40B4-BE49-F238E27FC236}">
                  <a16:creationId xmlns:a16="http://schemas.microsoft.com/office/drawing/2014/main" id="{7C696E03-F309-4FB1-8BB2-095477539E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86" y="1221"/>
              <a:ext cx="51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4" name="Oval 51">
              <a:extLst>
                <a:ext uri="{FF2B5EF4-FFF2-40B4-BE49-F238E27FC236}">
                  <a16:creationId xmlns:a16="http://schemas.microsoft.com/office/drawing/2014/main" id="{9B5129FB-4636-49F6-9CF3-EA48A5FA6A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43" y="2578"/>
              <a:ext cx="52" cy="51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5" name="Oval 52">
              <a:extLst>
                <a:ext uri="{FF2B5EF4-FFF2-40B4-BE49-F238E27FC236}">
                  <a16:creationId xmlns:a16="http://schemas.microsoft.com/office/drawing/2014/main" id="{9A7D0519-F5B5-4F07-B9AC-90647B3AAF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04" y="1221"/>
              <a:ext cx="52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6" name="Oval 53">
              <a:extLst>
                <a:ext uri="{FF2B5EF4-FFF2-40B4-BE49-F238E27FC236}">
                  <a16:creationId xmlns:a16="http://schemas.microsoft.com/office/drawing/2014/main" id="{69DB7353-D03B-40DD-85D3-90CD27146A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61" y="844"/>
              <a:ext cx="52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7" name="Oval 54">
              <a:extLst>
                <a:ext uri="{FF2B5EF4-FFF2-40B4-BE49-F238E27FC236}">
                  <a16:creationId xmlns:a16="http://schemas.microsoft.com/office/drawing/2014/main" id="{EA621183-259E-44F2-8D7C-5814C69842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22" y="1221"/>
              <a:ext cx="52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8" name="Oval 55">
              <a:extLst>
                <a:ext uri="{FF2B5EF4-FFF2-40B4-BE49-F238E27FC236}">
                  <a16:creationId xmlns:a16="http://schemas.microsoft.com/office/drawing/2014/main" id="{388240AC-E917-4E86-951D-A76BBB0172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79" y="1598"/>
              <a:ext cx="52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9" name="Oval 56">
              <a:extLst>
                <a:ext uri="{FF2B5EF4-FFF2-40B4-BE49-F238E27FC236}">
                  <a16:creationId xmlns:a16="http://schemas.microsoft.com/office/drawing/2014/main" id="{B8016F78-BA9B-4E0A-AEB1-200082A031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40" y="2376"/>
              <a:ext cx="52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10" name="Oval 57">
              <a:extLst>
                <a:ext uri="{FF2B5EF4-FFF2-40B4-BE49-F238E27FC236}">
                  <a16:creationId xmlns:a16="http://schemas.microsoft.com/office/drawing/2014/main" id="{A9940672-6FF0-4BF6-A40E-95987FD479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97" y="1596"/>
              <a:ext cx="52" cy="51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11" name="Oval 58">
              <a:extLst>
                <a:ext uri="{FF2B5EF4-FFF2-40B4-BE49-F238E27FC236}">
                  <a16:creationId xmlns:a16="http://schemas.microsoft.com/office/drawing/2014/main" id="{90FAA9EF-0345-4A52-9440-88D432071D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58" y="2719"/>
              <a:ext cx="52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12" name="Oval 59">
              <a:extLst>
                <a:ext uri="{FF2B5EF4-FFF2-40B4-BE49-F238E27FC236}">
                  <a16:creationId xmlns:a16="http://schemas.microsoft.com/office/drawing/2014/main" id="{8548AD24-94B8-41AE-8FE1-BA569256F8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18" y="2817"/>
              <a:ext cx="52" cy="49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13" name="Oval 60">
              <a:extLst>
                <a:ext uri="{FF2B5EF4-FFF2-40B4-BE49-F238E27FC236}">
                  <a16:creationId xmlns:a16="http://schemas.microsoft.com/office/drawing/2014/main" id="{A1107917-AB7A-4E22-8989-EF7BC33978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76" y="1221"/>
              <a:ext cx="52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21" name="Oval 61">
              <a:extLst>
                <a:ext uri="{FF2B5EF4-FFF2-40B4-BE49-F238E27FC236}">
                  <a16:creationId xmlns:a16="http://schemas.microsoft.com/office/drawing/2014/main" id="{0EB1A450-C545-4939-BF9D-42B91949E8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6" y="2373"/>
              <a:ext cx="52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22" name="Oval 62">
              <a:extLst>
                <a:ext uri="{FF2B5EF4-FFF2-40B4-BE49-F238E27FC236}">
                  <a16:creationId xmlns:a16="http://schemas.microsoft.com/office/drawing/2014/main" id="{182F1807-0BC6-4278-B6F6-D4EE010C11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4" y="844"/>
              <a:ext cx="52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23" name="Oval 63">
              <a:extLst>
                <a:ext uri="{FF2B5EF4-FFF2-40B4-BE49-F238E27FC236}">
                  <a16:creationId xmlns:a16="http://schemas.microsoft.com/office/drawing/2014/main" id="{C8BC01B1-3C52-4B60-838E-1BD1E22F50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55" y="2563"/>
              <a:ext cx="51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24" name="Oval 64">
              <a:extLst>
                <a:ext uri="{FF2B5EF4-FFF2-40B4-BE49-F238E27FC236}">
                  <a16:creationId xmlns:a16="http://schemas.microsoft.com/office/drawing/2014/main" id="{AE8B4197-822F-4EA4-AEEB-D689ED9C20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2" y="2811"/>
              <a:ext cx="52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25" name="Oval 65">
              <a:extLst>
                <a:ext uri="{FF2B5EF4-FFF2-40B4-BE49-F238E27FC236}">
                  <a16:creationId xmlns:a16="http://schemas.microsoft.com/office/drawing/2014/main" id="{8715F7EE-4B41-4BA7-8003-98E0EFBAE1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21" y="2822"/>
              <a:ext cx="52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26" name="Oval 66">
              <a:extLst>
                <a:ext uri="{FF2B5EF4-FFF2-40B4-BE49-F238E27FC236}">
                  <a16:creationId xmlns:a16="http://schemas.microsoft.com/office/drawing/2014/main" id="{25E9794D-DE84-4D6C-AC6B-7D4A29916E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54" y="2742"/>
              <a:ext cx="52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27" name="Oval 67">
              <a:extLst>
                <a:ext uri="{FF2B5EF4-FFF2-40B4-BE49-F238E27FC236}">
                  <a16:creationId xmlns:a16="http://schemas.microsoft.com/office/drawing/2014/main" id="{157FC0C2-6C4A-41B3-9BA6-7D6D180EAE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90" y="2745"/>
              <a:ext cx="52" cy="51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28" name="Oval 68">
              <a:extLst>
                <a:ext uri="{FF2B5EF4-FFF2-40B4-BE49-F238E27FC236}">
                  <a16:creationId xmlns:a16="http://schemas.microsoft.com/office/drawing/2014/main" id="{B9A3F2AD-9B53-4C9B-B22D-6D8ADF7E4D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63" y="2667"/>
              <a:ext cx="52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29" name="Oval 69">
              <a:extLst>
                <a:ext uri="{FF2B5EF4-FFF2-40B4-BE49-F238E27FC236}">
                  <a16:creationId xmlns:a16="http://schemas.microsoft.com/office/drawing/2014/main" id="{478D219E-CD37-4F2D-A433-D424D421CF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6" y="2802"/>
              <a:ext cx="52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30" name="Oval 70">
              <a:extLst>
                <a:ext uri="{FF2B5EF4-FFF2-40B4-BE49-F238E27FC236}">
                  <a16:creationId xmlns:a16="http://schemas.microsoft.com/office/drawing/2014/main" id="{9BAF3C6B-25C6-4D3C-B71B-89578F177E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53" y="2785"/>
              <a:ext cx="52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31" name="Oval 71">
              <a:extLst>
                <a:ext uri="{FF2B5EF4-FFF2-40B4-BE49-F238E27FC236}">
                  <a16:creationId xmlns:a16="http://schemas.microsoft.com/office/drawing/2014/main" id="{5B222343-AA70-4BB4-9A49-5AD3087190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14" y="2693"/>
              <a:ext cx="52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32" name="Oval 72">
              <a:extLst>
                <a:ext uri="{FF2B5EF4-FFF2-40B4-BE49-F238E27FC236}">
                  <a16:creationId xmlns:a16="http://schemas.microsoft.com/office/drawing/2014/main" id="{4BC4632B-B947-42AC-8146-1C464ABA6C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43" y="2955"/>
              <a:ext cx="49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33" name="Oval 73">
              <a:extLst>
                <a:ext uri="{FF2B5EF4-FFF2-40B4-BE49-F238E27FC236}">
                  <a16:creationId xmlns:a16="http://schemas.microsoft.com/office/drawing/2014/main" id="{F700A48C-E408-49F4-AE42-8A08A08D77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01" y="2491"/>
              <a:ext cx="52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34" name="Oval 74">
              <a:extLst>
                <a:ext uri="{FF2B5EF4-FFF2-40B4-BE49-F238E27FC236}">
                  <a16:creationId xmlns:a16="http://schemas.microsoft.com/office/drawing/2014/main" id="{19AD0756-7874-4AF9-8A7A-DAC8287A76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73" y="844"/>
              <a:ext cx="52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35" name="Oval 75">
              <a:extLst>
                <a:ext uri="{FF2B5EF4-FFF2-40B4-BE49-F238E27FC236}">
                  <a16:creationId xmlns:a16="http://schemas.microsoft.com/office/drawing/2014/main" id="{AD5478A9-D665-45C5-8CDF-228C889CFA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10" y="1221"/>
              <a:ext cx="51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36" name="Oval 76">
              <a:extLst>
                <a:ext uri="{FF2B5EF4-FFF2-40B4-BE49-F238E27FC236}">
                  <a16:creationId xmlns:a16="http://schemas.microsoft.com/office/drawing/2014/main" id="{73BFE6D1-0293-4483-A288-3F688252D9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67" y="844"/>
              <a:ext cx="52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37" name="Oval 77">
              <a:extLst>
                <a:ext uri="{FF2B5EF4-FFF2-40B4-BE49-F238E27FC236}">
                  <a16:creationId xmlns:a16="http://schemas.microsoft.com/office/drawing/2014/main" id="{69EF0E02-5713-4FC3-9DE0-7F81CD9BA6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5" y="844"/>
              <a:ext cx="52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38" name="Oval 78">
              <a:extLst>
                <a:ext uri="{FF2B5EF4-FFF2-40B4-BE49-F238E27FC236}">
                  <a16:creationId xmlns:a16="http://schemas.microsoft.com/office/drawing/2014/main" id="{B9ABC9A2-F4BE-46C7-B8ED-E16A356285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37" y="2857"/>
              <a:ext cx="52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39" name="Oval 79">
              <a:extLst>
                <a:ext uri="{FF2B5EF4-FFF2-40B4-BE49-F238E27FC236}">
                  <a16:creationId xmlns:a16="http://schemas.microsoft.com/office/drawing/2014/main" id="{649764D4-7DAC-4AA8-87B7-172C5D2300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3" y="2817"/>
              <a:ext cx="51" cy="51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40" name="Oval 80">
              <a:extLst>
                <a:ext uri="{FF2B5EF4-FFF2-40B4-BE49-F238E27FC236}">
                  <a16:creationId xmlns:a16="http://schemas.microsoft.com/office/drawing/2014/main" id="{A71BF34E-BB9A-44E3-8B5A-2C10324F58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04" y="2877"/>
              <a:ext cx="52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41" name="Oval 81">
              <a:extLst>
                <a:ext uri="{FF2B5EF4-FFF2-40B4-BE49-F238E27FC236}">
                  <a16:creationId xmlns:a16="http://schemas.microsoft.com/office/drawing/2014/main" id="{5CC34BE9-77AB-4F2E-B90F-467BBA8CA2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50" y="3047"/>
              <a:ext cx="52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42" name="Oval 82">
              <a:extLst>
                <a:ext uri="{FF2B5EF4-FFF2-40B4-BE49-F238E27FC236}">
                  <a16:creationId xmlns:a16="http://schemas.microsoft.com/office/drawing/2014/main" id="{152E18F4-1402-47AA-B1BA-53885521EE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53" y="3191"/>
              <a:ext cx="51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43" name="Oval 83">
              <a:extLst>
                <a:ext uri="{FF2B5EF4-FFF2-40B4-BE49-F238E27FC236}">
                  <a16:creationId xmlns:a16="http://schemas.microsoft.com/office/drawing/2014/main" id="{1C0FE0FA-ED2E-4C26-B9A9-8483BAC2D2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6" y="3030"/>
              <a:ext cx="52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44" name="Oval 84">
              <a:extLst>
                <a:ext uri="{FF2B5EF4-FFF2-40B4-BE49-F238E27FC236}">
                  <a16:creationId xmlns:a16="http://schemas.microsoft.com/office/drawing/2014/main" id="{8979FF3C-21EF-445C-852F-2D3A56AE09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25" y="2943"/>
              <a:ext cx="52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45" name="Oval 85">
              <a:extLst>
                <a:ext uri="{FF2B5EF4-FFF2-40B4-BE49-F238E27FC236}">
                  <a16:creationId xmlns:a16="http://schemas.microsoft.com/office/drawing/2014/main" id="{230FFF83-1611-4855-9084-72BBD4F1AA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84" y="2938"/>
              <a:ext cx="49" cy="51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46" name="Oval 86">
              <a:extLst>
                <a:ext uri="{FF2B5EF4-FFF2-40B4-BE49-F238E27FC236}">
                  <a16:creationId xmlns:a16="http://schemas.microsoft.com/office/drawing/2014/main" id="{BE534ED4-7440-43BE-B667-358588CA1A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1" y="2863"/>
              <a:ext cx="52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47" name="Oval 87">
              <a:extLst>
                <a:ext uri="{FF2B5EF4-FFF2-40B4-BE49-F238E27FC236}">
                  <a16:creationId xmlns:a16="http://schemas.microsoft.com/office/drawing/2014/main" id="{7D4267BA-BBD2-4364-9AB4-CE09985BDA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56" y="2586"/>
              <a:ext cx="52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48" name="Oval 88">
              <a:extLst>
                <a:ext uri="{FF2B5EF4-FFF2-40B4-BE49-F238E27FC236}">
                  <a16:creationId xmlns:a16="http://schemas.microsoft.com/office/drawing/2014/main" id="{760DC056-EADD-4C5E-A029-9A8362CE3C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56" y="2546"/>
              <a:ext cx="52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49" name="Oval 89">
              <a:extLst>
                <a:ext uri="{FF2B5EF4-FFF2-40B4-BE49-F238E27FC236}">
                  <a16:creationId xmlns:a16="http://schemas.microsoft.com/office/drawing/2014/main" id="{9B549229-2DE1-4FE7-A5B8-93B9848431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16" y="2811"/>
              <a:ext cx="52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50" name="Oval 90">
              <a:extLst>
                <a:ext uri="{FF2B5EF4-FFF2-40B4-BE49-F238E27FC236}">
                  <a16:creationId xmlns:a16="http://schemas.microsoft.com/office/drawing/2014/main" id="{D4E52888-6021-43F3-9A9D-11934DAA7D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49" y="2713"/>
              <a:ext cx="52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51" name="Oval 91">
              <a:extLst>
                <a:ext uri="{FF2B5EF4-FFF2-40B4-BE49-F238E27FC236}">
                  <a16:creationId xmlns:a16="http://schemas.microsoft.com/office/drawing/2014/main" id="{DE64BA73-0E28-41D5-9F06-BD5B9044A4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59" y="2946"/>
              <a:ext cx="52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8" name="Oval 92">
              <a:extLst>
                <a:ext uri="{FF2B5EF4-FFF2-40B4-BE49-F238E27FC236}">
                  <a16:creationId xmlns:a16="http://schemas.microsoft.com/office/drawing/2014/main" id="{886502A0-B565-47A3-9C24-E1E3FEB979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30" y="2756"/>
              <a:ext cx="52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9" name="Oval 93">
              <a:extLst>
                <a:ext uri="{FF2B5EF4-FFF2-40B4-BE49-F238E27FC236}">
                  <a16:creationId xmlns:a16="http://schemas.microsoft.com/office/drawing/2014/main" id="{7C2D26F1-0CBE-462B-B4B8-F1AF7EBA50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91" y="2771"/>
              <a:ext cx="52" cy="51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0" name="Oval 94">
              <a:extLst>
                <a:ext uri="{FF2B5EF4-FFF2-40B4-BE49-F238E27FC236}">
                  <a16:creationId xmlns:a16="http://schemas.microsoft.com/office/drawing/2014/main" id="{8E74BE64-0B72-49CA-93F5-938054730A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04" y="2820"/>
              <a:ext cx="52" cy="51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1" name="Oval 95">
              <a:extLst>
                <a:ext uri="{FF2B5EF4-FFF2-40B4-BE49-F238E27FC236}">
                  <a16:creationId xmlns:a16="http://schemas.microsoft.com/office/drawing/2014/main" id="{CC171AFA-DD24-4C4D-8EDF-D445727D3F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21" y="2825"/>
              <a:ext cx="52" cy="49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2" name="Oval 96">
              <a:extLst>
                <a:ext uri="{FF2B5EF4-FFF2-40B4-BE49-F238E27FC236}">
                  <a16:creationId xmlns:a16="http://schemas.microsoft.com/office/drawing/2014/main" id="{0D05B0F2-A3D4-4856-91DD-C39A75E879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75" y="2667"/>
              <a:ext cx="52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3" name="Oval 97">
              <a:extLst>
                <a:ext uri="{FF2B5EF4-FFF2-40B4-BE49-F238E27FC236}">
                  <a16:creationId xmlns:a16="http://schemas.microsoft.com/office/drawing/2014/main" id="{732515D8-A264-48DF-AC7E-7E32C0BE51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36" y="2589"/>
              <a:ext cx="52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4" name="Oval 98">
              <a:extLst>
                <a:ext uri="{FF2B5EF4-FFF2-40B4-BE49-F238E27FC236}">
                  <a16:creationId xmlns:a16="http://schemas.microsoft.com/office/drawing/2014/main" id="{35EAB830-7282-4A39-BD95-05732BD0AD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93" y="844"/>
              <a:ext cx="52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5" name="Oval 99">
              <a:extLst>
                <a:ext uri="{FF2B5EF4-FFF2-40B4-BE49-F238E27FC236}">
                  <a16:creationId xmlns:a16="http://schemas.microsoft.com/office/drawing/2014/main" id="{6F81D56A-49E5-44F2-9D34-B63419C89A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54" y="2408"/>
              <a:ext cx="52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6" name="Oval 100">
              <a:extLst>
                <a:ext uri="{FF2B5EF4-FFF2-40B4-BE49-F238E27FC236}">
                  <a16:creationId xmlns:a16="http://schemas.microsoft.com/office/drawing/2014/main" id="{11E52C18-FC8D-4C0A-9672-BB308CA4C6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11" y="1221"/>
              <a:ext cx="52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7" name="Oval 101">
              <a:extLst>
                <a:ext uri="{FF2B5EF4-FFF2-40B4-BE49-F238E27FC236}">
                  <a16:creationId xmlns:a16="http://schemas.microsoft.com/office/drawing/2014/main" id="{8A8D157D-78FB-4D6B-8B7F-8D7EC6F5C8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84" y="2943"/>
              <a:ext cx="49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8" name="Oval 102">
              <a:extLst>
                <a:ext uri="{FF2B5EF4-FFF2-40B4-BE49-F238E27FC236}">
                  <a16:creationId xmlns:a16="http://schemas.microsoft.com/office/drawing/2014/main" id="{89CA08B1-A9F3-487B-9EC0-C934A0912F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1" y="2935"/>
              <a:ext cx="52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9" name="Oval 103">
              <a:extLst>
                <a:ext uri="{FF2B5EF4-FFF2-40B4-BE49-F238E27FC236}">
                  <a16:creationId xmlns:a16="http://schemas.microsoft.com/office/drawing/2014/main" id="{55C3FD91-D79D-4B82-8648-FEF50A7C1C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84" y="2791"/>
              <a:ext cx="52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0" name="Oval 104">
              <a:extLst>
                <a:ext uri="{FF2B5EF4-FFF2-40B4-BE49-F238E27FC236}">
                  <a16:creationId xmlns:a16="http://schemas.microsoft.com/office/drawing/2014/main" id="{80384956-D92B-44EC-80B3-A36FC355A0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77" y="2845"/>
              <a:ext cx="52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1" name="Oval 105">
              <a:extLst>
                <a:ext uri="{FF2B5EF4-FFF2-40B4-BE49-F238E27FC236}">
                  <a16:creationId xmlns:a16="http://schemas.microsoft.com/office/drawing/2014/main" id="{BA0EA5E7-1C49-4174-A0DE-2F693E4E9D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38" y="2923"/>
              <a:ext cx="52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2" name="Oval 106">
              <a:extLst>
                <a:ext uri="{FF2B5EF4-FFF2-40B4-BE49-F238E27FC236}">
                  <a16:creationId xmlns:a16="http://schemas.microsoft.com/office/drawing/2014/main" id="{AA9525AD-E866-421C-839E-0719936084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2" y="2828"/>
              <a:ext cx="52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3" name="Oval 107">
              <a:extLst>
                <a:ext uri="{FF2B5EF4-FFF2-40B4-BE49-F238E27FC236}">
                  <a16:creationId xmlns:a16="http://schemas.microsoft.com/office/drawing/2014/main" id="{4C5CA4DF-0C1F-4BBF-AE8D-49E2C33A1E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80" y="2940"/>
              <a:ext cx="52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4" name="Oval 108">
              <a:extLst>
                <a:ext uri="{FF2B5EF4-FFF2-40B4-BE49-F238E27FC236}">
                  <a16:creationId xmlns:a16="http://schemas.microsoft.com/office/drawing/2014/main" id="{40CAFF14-AD1B-4BB6-972A-E1B72F7343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0" y="2768"/>
              <a:ext cx="52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5" name="Oval 109">
              <a:extLst>
                <a:ext uri="{FF2B5EF4-FFF2-40B4-BE49-F238E27FC236}">
                  <a16:creationId xmlns:a16="http://schemas.microsoft.com/office/drawing/2014/main" id="{35EC1713-417E-4101-BFF9-23D9E1B57A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98" y="2719"/>
              <a:ext cx="52" cy="52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6" name="Oval 110">
              <a:extLst>
                <a:ext uri="{FF2B5EF4-FFF2-40B4-BE49-F238E27FC236}">
                  <a16:creationId xmlns:a16="http://schemas.microsoft.com/office/drawing/2014/main" id="{AFEDE11E-9352-4BB9-9302-5B4A5BA4D4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58" y="2794"/>
              <a:ext cx="52" cy="49"/>
            </a:xfrm>
            <a:prstGeom prst="ellipse">
              <a:avLst/>
            </a:prstGeom>
            <a:solidFill>
              <a:srgbClr val="B0B0B0"/>
            </a:solidFill>
            <a:ln w="31750">
              <a:solidFill>
                <a:srgbClr val="B0B0B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7" name="Oval 111">
              <a:extLst>
                <a:ext uri="{FF2B5EF4-FFF2-40B4-BE49-F238E27FC236}">
                  <a16:creationId xmlns:a16="http://schemas.microsoft.com/office/drawing/2014/main" id="{33E24A91-376E-4A13-8CF1-2C4401BA4D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45" y="844"/>
              <a:ext cx="52" cy="52"/>
            </a:xfrm>
            <a:prstGeom prst="ellipse">
              <a:avLst/>
            </a:prstGeom>
            <a:solidFill>
              <a:srgbClr val="A0522D"/>
            </a:solidFill>
            <a:ln w="57150">
              <a:solidFill>
                <a:srgbClr val="A0522D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0" name="Line 113">
              <a:extLst>
                <a:ext uri="{FF2B5EF4-FFF2-40B4-BE49-F238E27FC236}">
                  <a16:creationId xmlns:a16="http://schemas.microsoft.com/office/drawing/2014/main" id="{27869509-24E0-4E7B-8938-BB30B80AF1A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104" y="775"/>
              <a:ext cx="0" cy="2828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1" name="Line 114">
              <a:extLst>
                <a:ext uri="{FF2B5EF4-FFF2-40B4-BE49-F238E27FC236}">
                  <a16:creationId xmlns:a16="http://schemas.microsoft.com/office/drawing/2014/main" id="{033C3039-D48D-4C8A-BD7C-96DE23C416D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044" y="3508"/>
              <a:ext cx="60" cy="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3" name="Rectangle 115">
              <a:extLst>
                <a:ext uri="{FF2B5EF4-FFF2-40B4-BE49-F238E27FC236}">
                  <a16:creationId xmlns:a16="http://schemas.microsoft.com/office/drawing/2014/main" id="{255A0B62-5E7E-4D71-AA12-DC866DB5C0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1" y="3421"/>
              <a:ext cx="311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&lt;-1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314" name="Line 116">
              <a:extLst>
                <a:ext uri="{FF2B5EF4-FFF2-40B4-BE49-F238E27FC236}">
                  <a16:creationId xmlns:a16="http://schemas.microsoft.com/office/drawing/2014/main" id="{040713A1-11FC-437D-AEC0-26F06AD28EC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044" y="3131"/>
              <a:ext cx="60" cy="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5" name="Rectangle 117">
              <a:extLst>
                <a:ext uri="{FF2B5EF4-FFF2-40B4-BE49-F238E27FC236}">
                  <a16:creationId xmlns:a16="http://schemas.microsoft.com/office/drawing/2014/main" id="{3D119C20-CF26-4019-9A35-E8551AC97B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5" y="3044"/>
              <a:ext cx="161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0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316" name="Line 118">
              <a:extLst>
                <a:ext uri="{FF2B5EF4-FFF2-40B4-BE49-F238E27FC236}">
                  <a16:creationId xmlns:a16="http://schemas.microsoft.com/office/drawing/2014/main" id="{E7CF92C6-CE09-4228-9DE0-5B5EA509404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044" y="2753"/>
              <a:ext cx="60" cy="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7" name="Rectangle 119">
              <a:extLst>
                <a:ext uri="{FF2B5EF4-FFF2-40B4-BE49-F238E27FC236}">
                  <a16:creationId xmlns:a16="http://schemas.microsoft.com/office/drawing/2014/main" id="{87EA99FD-82B1-40C3-A562-D7C2E06B21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5" y="2667"/>
              <a:ext cx="161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1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318" name="Line 120">
              <a:extLst>
                <a:ext uri="{FF2B5EF4-FFF2-40B4-BE49-F238E27FC236}">
                  <a16:creationId xmlns:a16="http://schemas.microsoft.com/office/drawing/2014/main" id="{AEEE24A2-4A46-47D6-982C-9EECC65D3AE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044" y="2376"/>
              <a:ext cx="60" cy="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9" name="Rectangle 121">
              <a:extLst>
                <a:ext uri="{FF2B5EF4-FFF2-40B4-BE49-F238E27FC236}">
                  <a16:creationId xmlns:a16="http://schemas.microsoft.com/office/drawing/2014/main" id="{97863847-62CF-433B-818A-D8E2584905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5" y="2292"/>
              <a:ext cx="161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2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352" name="Line 122">
              <a:extLst>
                <a:ext uri="{FF2B5EF4-FFF2-40B4-BE49-F238E27FC236}">
                  <a16:creationId xmlns:a16="http://schemas.microsoft.com/office/drawing/2014/main" id="{14893417-9B02-471A-A629-06BEC4DAF7B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044" y="1999"/>
              <a:ext cx="60" cy="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3" name="Rectangle 123">
              <a:extLst>
                <a:ext uri="{FF2B5EF4-FFF2-40B4-BE49-F238E27FC236}">
                  <a16:creationId xmlns:a16="http://schemas.microsoft.com/office/drawing/2014/main" id="{75D65EC9-9518-4E58-9479-374329F76A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5" y="1915"/>
              <a:ext cx="161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3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354" name="Line 124">
              <a:extLst>
                <a:ext uri="{FF2B5EF4-FFF2-40B4-BE49-F238E27FC236}">
                  <a16:creationId xmlns:a16="http://schemas.microsoft.com/office/drawing/2014/main" id="{272DFB19-0D06-4777-9B7F-CD599D6D1A7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044" y="1621"/>
              <a:ext cx="60" cy="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5" name="Rectangle 125">
              <a:extLst>
                <a:ext uri="{FF2B5EF4-FFF2-40B4-BE49-F238E27FC236}">
                  <a16:creationId xmlns:a16="http://schemas.microsoft.com/office/drawing/2014/main" id="{970A59A5-1D7A-438B-825C-471E2A4A35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5" y="1538"/>
              <a:ext cx="161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4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356" name="Line 126">
              <a:extLst>
                <a:ext uri="{FF2B5EF4-FFF2-40B4-BE49-F238E27FC236}">
                  <a16:creationId xmlns:a16="http://schemas.microsoft.com/office/drawing/2014/main" id="{94F456D0-FB5D-4C87-87A3-10727777DC1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044" y="1244"/>
              <a:ext cx="60" cy="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7" name="Rectangle 127">
              <a:extLst>
                <a:ext uri="{FF2B5EF4-FFF2-40B4-BE49-F238E27FC236}">
                  <a16:creationId xmlns:a16="http://schemas.microsoft.com/office/drawing/2014/main" id="{2FCBEC67-A58E-4E0E-B68A-67F1CE440E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3" y="1161"/>
              <a:ext cx="256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&gt;5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358" name="Line 128">
              <a:extLst>
                <a:ext uri="{FF2B5EF4-FFF2-40B4-BE49-F238E27FC236}">
                  <a16:creationId xmlns:a16="http://schemas.microsoft.com/office/drawing/2014/main" id="{352A8041-84B4-451B-9F6A-4CE062AB9DC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044" y="870"/>
              <a:ext cx="60" cy="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0" name="Rectangle 130">
              <a:extLst>
                <a:ext uri="{FF2B5EF4-FFF2-40B4-BE49-F238E27FC236}">
                  <a16:creationId xmlns:a16="http://schemas.microsoft.com/office/drawing/2014/main" id="{3DB6766D-3BE3-4C4A-8D08-626DC7DEFDB0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330" y="2039"/>
              <a:ext cx="518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MVPF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362" name="Line 131">
              <a:extLst>
                <a:ext uri="{FF2B5EF4-FFF2-40B4-BE49-F238E27FC236}">
                  <a16:creationId xmlns:a16="http://schemas.microsoft.com/office/drawing/2014/main" id="{FE45B740-0A40-4689-8779-D63EB1075C2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04" y="3603"/>
              <a:ext cx="6103" cy="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3" name="Line 132">
              <a:extLst>
                <a:ext uri="{FF2B5EF4-FFF2-40B4-BE49-F238E27FC236}">
                  <a16:creationId xmlns:a16="http://schemas.microsoft.com/office/drawing/2014/main" id="{14CC28F9-41CE-4C7B-A4F0-08DB7E6B2C8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99" y="3603"/>
              <a:ext cx="0" cy="57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4" name="Rectangle 133">
              <a:extLst>
                <a:ext uri="{FF2B5EF4-FFF2-40B4-BE49-F238E27FC236}">
                  <a16:creationId xmlns:a16="http://schemas.microsoft.com/office/drawing/2014/main" id="{8A0381E6-436D-488A-B663-714781D6BD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3" y="3692"/>
              <a:ext cx="161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0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365" name="Line 134">
              <a:extLst>
                <a:ext uri="{FF2B5EF4-FFF2-40B4-BE49-F238E27FC236}">
                  <a16:creationId xmlns:a16="http://schemas.microsoft.com/office/drawing/2014/main" id="{743713A4-95CD-47C5-97C9-C3493E73938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676" y="3603"/>
              <a:ext cx="0" cy="57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6" name="Rectangle 135">
              <a:extLst>
                <a:ext uri="{FF2B5EF4-FFF2-40B4-BE49-F238E27FC236}">
                  <a16:creationId xmlns:a16="http://schemas.microsoft.com/office/drawing/2014/main" id="{7C602698-9E4D-4249-B0DD-87E67C2A04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87" y="3692"/>
              <a:ext cx="251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20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367" name="Line 136">
              <a:extLst>
                <a:ext uri="{FF2B5EF4-FFF2-40B4-BE49-F238E27FC236}">
                  <a16:creationId xmlns:a16="http://schemas.microsoft.com/office/drawing/2014/main" id="{C2A6D7A2-7899-418D-96E4-9C740FA17EA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154" y="3603"/>
              <a:ext cx="0" cy="57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8" name="Rectangle 137">
              <a:extLst>
                <a:ext uri="{FF2B5EF4-FFF2-40B4-BE49-F238E27FC236}">
                  <a16:creationId xmlns:a16="http://schemas.microsoft.com/office/drawing/2014/main" id="{682F51FA-8EA4-45CF-86B3-3A7700AF56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65" y="3692"/>
              <a:ext cx="251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40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369" name="Line 138">
              <a:extLst>
                <a:ext uri="{FF2B5EF4-FFF2-40B4-BE49-F238E27FC236}">
                  <a16:creationId xmlns:a16="http://schemas.microsoft.com/office/drawing/2014/main" id="{19EFDD2E-6BBF-45F5-9A1D-1B588200C13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634" y="3603"/>
              <a:ext cx="0" cy="57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0" name="Rectangle 139">
              <a:extLst>
                <a:ext uri="{FF2B5EF4-FFF2-40B4-BE49-F238E27FC236}">
                  <a16:creationId xmlns:a16="http://schemas.microsoft.com/office/drawing/2014/main" id="{13A67AE9-8427-4D53-AB5E-5B7B1F6D7A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5" y="3692"/>
              <a:ext cx="251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60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371" name="Line 140">
              <a:extLst>
                <a:ext uri="{FF2B5EF4-FFF2-40B4-BE49-F238E27FC236}">
                  <a16:creationId xmlns:a16="http://schemas.microsoft.com/office/drawing/2014/main" id="{FE6B9476-2C3E-4F34-A66F-40C79BA02DC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112" y="3603"/>
              <a:ext cx="0" cy="57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2" name="Rectangle 141">
              <a:extLst>
                <a:ext uri="{FF2B5EF4-FFF2-40B4-BE49-F238E27FC236}">
                  <a16:creationId xmlns:a16="http://schemas.microsoft.com/office/drawing/2014/main" id="{4C7A04EE-17C4-4B4E-A8AE-648F4FDD46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22" y="3692"/>
              <a:ext cx="251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80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373" name="Rectangle 142">
              <a:extLst>
                <a:ext uri="{FF2B5EF4-FFF2-40B4-BE49-F238E27FC236}">
                  <a16:creationId xmlns:a16="http://schemas.microsoft.com/office/drawing/2014/main" id="{450F3118-9B25-4B1A-93D4-67865DBC1E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51" y="3890"/>
              <a:ext cx="1512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Age of Beneficiaries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374" name="Rectangle 143">
              <a:extLst>
                <a:ext uri="{FF2B5EF4-FFF2-40B4-BE49-F238E27FC236}">
                  <a16:creationId xmlns:a16="http://schemas.microsoft.com/office/drawing/2014/main" id="{3F0FAEF8-5D80-4422-875F-301640F9C9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96" y="280"/>
              <a:ext cx="305" cy="57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5300" b="0" i="0" u="none" strike="noStrike" cap="none" normalizeH="0" baseline="0">
                  <a:ln>
                    <a:noFill/>
                  </a:ln>
                  <a:solidFill>
                    <a:srgbClr val="1E2D53"/>
                  </a:solidFill>
                  <a:effectLst/>
                  <a:latin typeface="Arial" panose="020B0604020202020204" pitchFamily="34" charset="0"/>
                </a:rPr>
                <a:t> 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</p:grpSp>
      <p:sp>
        <p:nvSpPr>
          <p:cNvPr id="361" name="Rectangle 267">
            <a:extLst>
              <a:ext uri="{FF2B5EF4-FFF2-40B4-BE49-F238E27FC236}">
                <a16:creationId xmlns:a16="http://schemas.microsoft.com/office/drawing/2014/main" id="{70857ED5-0A9B-448C-A24C-1629BFCDD13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02406" y="306387"/>
            <a:ext cx="484188" cy="904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5300" b="0" i="0" u="none" strike="noStrike" cap="none" normalizeH="0" baseline="0">
                <a:ln>
                  <a:noFill/>
                </a:ln>
                <a:solidFill>
                  <a:srgbClr val="1E2D53"/>
                </a:solidFill>
                <a:effectLst/>
                <a:latin typeface="Arial" panose="020B0604020202020204" pitchFamily="34" charset="0"/>
              </a:rPr>
              <a:t> 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8" name="AutoShape 3">
            <a:extLst>
              <a:ext uri="{FF2B5EF4-FFF2-40B4-BE49-F238E27FC236}">
                <a16:creationId xmlns:a16="http://schemas.microsoft.com/office/drawing/2014/main" id="{D848FE72-7ABF-413B-B093-3490BA3CA97A}"/>
              </a:ext>
            </a:extLst>
          </p:cNvPr>
          <p:cNvSpPr>
            <a:spLocks noChangeAspect="1" noChangeArrowheads="1" noTextEdit="1"/>
          </p:cNvSpPr>
          <p:nvPr/>
        </p:nvSpPr>
        <p:spPr bwMode="auto">
          <a:xfrm>
            <a:off x="609601" y="0"/>
            <a:ext cx="10972800" cy="68580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" name="AutoShape 3">
            <a:extLst>
              <a:ext uri="{FF2B5EF4-FFF2-40B4-BE49-F238E27FC236}">
                <a16:creationId xmlns:a16="http://schemas.microsoft.com/office/drawing/2014/main" id="{01ADAB6A-2B40-4BE7-9E54-97FA6D47F3D8}"/>
              </a:ext>
            </a:extLst>
          </p:cNvPr>
          <p:cNvSpPr>
            <a:spLocks noChangeAspect="1" noChangeArrowheads="1" noTextEdit="1"/>
          </p:cNvSpPr>
          <p:nvPr/>
        </p:nvSpPr>
        <p:spPr bwMode="auto">
          <a:xfrm>
            <a:off x="609600" y="0"/>
            <a:ext cx="10972799" cy="68580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13" name="AutoShape 801">
            <a:extLst>
              <a:ext uri="{FF2B5EF4-FFF2-40B4-BE49-F238E27FC236}">
                <a16:creationId xmlns:a16="http://schemas.microsoft.com/office/drawing/2014/main" id="{70FBF735-97C3-42EB-99B0-9EAC94006107}"/>
              </a:ext>
            </a:extLst>
          </p:cNvPr>
          <p:cNvSpPr>
            <a:spLocks noChangeAspect="1" noChangeArrowheads="1" noTextEdit="1"/>
          </p:cNvSpPr>
          <p:nvPr/>
        </p:nvSpPr>
        <p:spPr bwMode="auto">
          <a:xfrm>
            <a:off x="609601" y="0"/>
            <a:ext cx="10972799" cy="68580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" name="AutoShape 3">
            <a:extLst>
              <a:ext uri="{FF2B5EF4-FFF2-40B4-BE49-F238E27FC236}">
                <a16:creationId xmlns:a16="http://schemas.microsoft.com/office/drawing/2014/main" id="{76B789F3-AAEA-4B0A-8234-BB065D190DA6}"/>
              </a:ext>
            </a:extLst>
          </p:cNvPr>
          <p:cNvSpPr>
            <a:spLocks noChangeAspect="1" noChangeArrowheads="1" noTextEdit="1"/>
          </p:cNvSpPr>
          <p:nvPr/>
        </p:nvSpPr>
        <p:spPr bwMode="auto">
          <a:xfrm>
            <a:off x="609600" y="0"/>
            <a:ext cx="10972800" cy="68580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2" name="AutoShape 3">
            <a:extLst>
              <a:ext uri="{FF2B5EF4-FFF2-40B4-BE49-F238E27FC236}">
                <a16:creationId xmlns:a16="http://schemas.microsoft.com/office/drawing/2014/main" id="{2C3C5A8D-667F-44AA-87C8-2D8379203A64}"/>
              </a:ext>
            </a:extLst>
          </p:cNvPr>
          <p:cNvSpPr>
            <a:spLocks noChangeAspect="1" noChangeArrowheads="1" noTextEdit="1"/>
          </p:cNvSpPr>
          <p:nvPr/>
        </p:nvSpPr>
        <p:spPr bwMode="auto">
          <a:xfrm>
            <a:off x="609601" y="0"/>
            <a:ext cx="10972800" cy="68580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" name="AutoShape 3">
            <a:extLst>
              <a:ext uri="{FF2B5EF4-FFF2-40B4-BE49-F238E27FC236}">
                <a16:creationId xmlns:a16="http://schemas.microsoft.com/office/drawing/2014/main" id="{64093284-7375-4C89-B810-68AB343D5EF9}"/>
              </a:ext>
            </a:extLst>
          </p:cNvPr>
          <p:cNvSpPr>
            <a:spLocks noChangeAspect="1" noChangeArrowheads="1" noTextEdit="1"/>
          </p:cNvSpPr>
          <p:nvPr/>
        </p:nvSpPr>
        <p:spPr bwMode="auto">
          <a:xfrm>
            <a:off x="609601" y="0"/>
            <a:ext cx="10972800" cy="68580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2" name="AutoShape 3">
            <a:extLst>
              <a:ext uri="{FF2B5EF4-FFF2-40B4-BE49-F238E27FC236}">
                <a16:creationId xmlns:a16="http://schemas.microsoft.com/office/drawing/2014/main" id="{835A11E5-A39E-4D0E-A107-1BE9C3839684}"/>
              </a:ext>
            </a:extLst>
          </p:cNvPr>
          <p:cNvSpPr>
            <a:spLocks noChangeAspect="1" noChangeArrowheads="1" noTextEdit="1"/>
          </p:cNvSpPr>
          <p:nvPr/>
        </p:nvSpPr>
        <p:spPr bwMode="auto">
          <a:xfrm>
            <a:off x="609600" y="0"/>
            <a:ext cx="10972799" cy="68580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77" name="AutoShape 801">
            <a:extLst>
              <a:ext uri="{FF2B5EF4-FFF2-40B4-BE49-F238E27FC236}">
                <a16:creationId xmlns:a16="http://schemas.microsoft.com/office/drawing/2014/main" id="{22CC15C8-B99F-4002-AA23-5414E1745F28}"/>
              </a:ext>
            </a:extLst>
          </p:cNvPr>
          <p:cNvSpPr>
            <a:spLocks noChangeAspect="1" noChangeArrowheads="1" noTextEdit="1"/>
          </p:cNvSpPr>
          <p:nvPr/>
        </p:nvSpPr>
        <p:spPr bwMode="auto">
          <a:xfrm>
            <a:off x="609601" y="0"/>
            <a:ext cx="10972799" cy="68580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79" name="AutoShape 3">
            <a:extLst>
              <a:ext uri="{FF2B5EF4-FFF2-40B4-BE49-F238E27FC236}">
                <a16:creationId xmlns:a16="http://schemas.microsoft.com/office/drawing/2014/main" id="{7F5EAA90-A3F9-4F84-B785-0800B039FAF6}"/>
              </a:ext>
            </a:extLst>
          </p:cNvPr>
          <p:cNvSpPr>
            <a:spLocks noChangeAspect="1" noChangeArrowheads="1" noTextEdit="1"/>
          </p:cNvSpPr>
          <p:nvPr/>
        </p:nvSpPr>
        <p:spPr bwMode="auto">
          <a:xfrm>
            <a:off x="609600" y="0"/>
            <a:ext cx="10972800" cy="68580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81" name="AutoShape 3">
            <a:extLst>
              <a:ext uri="{FF2B5EF4-FFF2-40B4-BE49-F238E27FC236}">
                <a16:creationId xmlns:a16="http://schemas.microsoft.com/office/drawing/2014/main" id="{F82D79BB-FA4E-499B-8DE8-7D6625C070E8}"/>
              </a:ext>
            </a:extLst>
          </p:cNvPr>
          <p:cNvSpPr>
            <a:spLocks noChangeAspect="1" noChangeArrowheads="1" noTextEdit="1"/>
          </p:cNvSpPr>
          <p:nvPr/>
        </p:nvSpPr>
        <p:spPr bwMode="auto">
          <a:xfrm>
            <a:off x="609601" y="0"/>
            <a:ext cx="10972800" cy="68580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82" name="AutoShape 3">
            <a:extLst>
              <a:ext uri="{FF2B5EF4-FFF2-40B4-BE49-F238E27FC236}">
                <a16:creationId xmlns:a16="http://schemas.microsoft.com/office/drawing/2014/main" id="{3473AB74-2D5C-44CE-93A4-455E67191A4F}"/>
              </a:ext>
            </a:extLst>
          </p:cNvPr>
          <p:cNvSpPr>
            <a:spLocks noChangeAspect="1" noChangeArrowheads="1" noTextEdit="1"/>
          </p:cNvSpPr>
          <p:nvPr/>
        </p:nvSpPr>
        <p:spPr bwMode="auto">
          <a:xfrm>
            <a:off x="609601" y="0"/>
            <a:ext cx="10972800" cy="68580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08" name="Rectangle 134">
            <a:extLst>
              <a:ext uri="{FF2B5EF4-FFF2-40B4-BE49-F238E27FC236}">
                <a16:creationId xmlns:a16="http://schemas.microsoft.com/office/drawing/2014/main" id="{9514549D-9EC9-AF4C-8F22-3BE35E3E6D0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0520" y="95828"/>
            <a:ext cx="11250591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>
              <a:defRPr/>
            </a:pPr>
            <a:r>
              <a:rPr lang="en-US" sz="2400" b="1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Policies with Spillovers onto Children Have High MVPFs (e.g. MTO)</a:t>
            </a:r>
            <a:endParaRPr lang="en-US" sz="2400" dirty="0">
              <a:solidFill>
                <a:srgbClr val="00206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pSp>
        <p:nvGrpSpPr>
          <p:cNvPr id="1114" name="Group 1113">
            <a:extLst>
              <a:ext uri="{FF2B5EF4-FFF2-40B4-BE49-F238E27FC236}">
                <a16:creationId xmlns:a16="http://schemas.microsoft.com/office/drawing/2014/main" id="{5F7CB577-5C34-45CC-B30F-8296B9633B71}"/>
              </a:ext>
            </a:extLst>
          </p:cNvPr>
          <p:cNvGrpSpPr/>
          <p:nvPr/>
        </p:nvGrpSpPr>
        <p:grpSpPr>
          <a:xfrm>
            <a:off x="1398052" y="1174749"/>
            <a:ext cx="599024" cy="616982"/>
            <a:chOff x="1398052" y="1174749"/>
            <a:chExt cx="599024" cy="616982"/>
          </a:xfrm>
        </p:grpSpPr>
        <p:sp>
          <p:nvSpPr>
            <p:cNvPr id="1115" name="Rectangle 1114">
              <a:extLst>
                <a:ext uri="{FF2B5EF4-FFF2-40B4-BE49-F238E27FC236}">
                  <a16:creationId xmlns:a16="http://schemas.microsoft.com/office/drawing/2014/main" id="{51FA1741-1708-494D-92EF-01C8FF3FE623}"/>
                </a:ext>
              </a:extLst>
            </p:cNvPr>
            <p:cNvSpPr/>
            <p:nvPr/>
          </p:nvSpPr>
          <p:spPr>
            <a:xfrm>
              <a:off x="1468438" y="1508125"/>
              <a:ext cx="528638" cy="283606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grpSp>
          <p:nvGrpSpPr>
            <p:cNvPr id="1116" name="Group 1115">
              <a:extLst>
                <a:ext uri="{FF2B5EF4-FFF2-40B4-BE49-F238E27FC236}">
                  <a16:creationId xmlns:a16="http://schemas.microsoft.com/office/drawing/2014/main" id="{6AC30CD3-A7BF-4DBA-8D79-7B848632A79E}"/>
                </a:ext>
              </a:extLst>
            </p:cNvPr>
            <p:cNvGrpSpPr/>
            <p:nvPr/>
          </p:nvGrpSpPr>
          <p:grpSpPr>
            <a:xfrm>
              <a:off x="1674813" y="1573079"/>
              <a:ext cx="166687" cy="149224"/>
              <a:chOff x="1462882" y="1471634"/>
              <a:chExt cx="166687" cy="149224"/>
            </a:xfrm>
          </p:grpSpPr>
          <p:cxnSp>
            <p:nvCxnSpPr>
              <p:cNvPr id="1118" name="Straight Connector 1117">
                <a:extLst>
                  <a:ext uri="{FF2B5EF4-FFF2-40B4-BE49-F238E27FC236}">
                    <a16:creationId xmlns:a16="http://schemas.microsoft.com/office/drawing/2014/main" id="{50809F9D-F5C9-4977-BDC2-635A28E300B0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546225" y="1512888"/>
                <a:ext cx="0" cy="60326"/>
              </a:xfrm>
              <a:prstGeom prst="line">
                <a:avLst/>
              </a:prstGeom>
              <a:ln w="3810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19" name="Straight Connector 1118">
                <a:extLst>
                  <a:ext uri="{FF2B5EF4-FFF2-40B4-BE49-F238E27FC236}">
                    <a16:creationId xmlns:a16="http://schemas.microsoft.com/office/drawing/2014/main" id="{2A51112E-2519-4FAF-995B-216DE9E5ED13}"/>
                  </a:ext>
                </a:extLst>
              </p:cNvPr>
              <p:cNvCxnSpPr/>
              <p:nvPr/>
            </p:nvCxnSpPr>
            <p:spPr>
              <a:xfrm flipV="1">
                <a:off x="1462882" y="1471634"/>
                <a:ext cx="166687" cy="83364"/>
              </a:xfrm>
              <a:prstGeom prst="line">
                <a:avLst/>
              </a:prstGeom>
              <a:ln w="19050">
                <a:solidFill>
                  <a:srgbClr val="80808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20" name="Straight Connector 1119">
                <a:extLst>
                  <a:ext uri="{FF2B5EF4-FFF2-40B4-BE49-F238E27FC236}">
                    <a16:creationId xmlns:a16="http://schemas.microsoft.com/office/drawing/2014/main" id="{8DF94EBF-E2D5-4296-8E7A-4E29426793EC}"/>
                  </a:ext>
                </a:extLst>
              </p:cNvPr>
              <p:cNvCxnSpPr/>
              <p:nvPr/>
            </p:nvCxnSpPr>
            <p:spPr>
              <a:xfrm flipV="1">
                <a:off x="1462882" y="1537494"/>
                <a:ext cx="166687" cy="83364"/>
              </a:xfrm>
              <a:prstGeom prst="line">
                <a:avLst/>
              </a:prstGeom>
              <a:ln w="19050">
                <a:solidFill>
                  <a:srgbClr val="80808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117" name="Rectangle 176">
              <a:extLst>
                <a:ext uri="{FF2B5EF4-FFF2-40B4-BE49-F238E27FC236}">
                  <a16:creationId xmlns:a16="http://schemas.microsoft.com/office/drawing/2014/main" id="{F7E5EFF8-7852-4A56-BA94-5FE60F0012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98052" y="1174749"/>
              <a:ext cx="219612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80808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+mn-cs"/>
                </a:rPr>
                <a:t>∞</a:t>
              </a: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80808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</p:grpSp>
      <p:sp>
        <p:nvSpPr>
          <p:cNvPr id="506" name="Rectangle 401">
            <a:extLst>
              <a:ext uri="{FF2B5EF4-FFF2-40B4-BE49-F238E27FC236}">
                <a16:creationId xmlns:a16="http://schemas.microsoft.com/office/drawing/2014/main" id="{E61FDF74-2084-4956-A8C5-83617136C52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20712"/>
            <a:ext cx="312586" cy="1692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100" b="0" i="0" u="none" strike="noStrike" cap="none" normalizeH="0" baseline="0" dirty="0">
                <a:ln>
                  <a:noFill/>
                </a:ln>
                <a:solidFill>
                  <a:srgbClr val="A0522D"/>
                </a:solidFill>
                <a:effectLst/>
                <a:latin typeface="Arial" panose="020B0604020202020204" pitchFamily="34" charset="0"/>
              </a:rPr>
              <a:t>MTO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rgbClr val="A0522D"/>
              </a:solidFill>
              <a:effectLst/>
              <a:latin typeface="Arial" panose="020B0604020202020204" pitchFamily="34" charset="0"/>
            </a:endParaRPr>
          </a:p>
        </p:txBody>
      </p:sp>
      <p:cxnSp>
        <p:nvCxnSpPr>
          <p:cNvPr id="507" name="Straight Connector 506">
            <a:extLst>
              <a:ext uri="{FF2B5EF4-FFF2-40B4-BE49-F238E27FC236}">
                <a16:creationId xmlns:a16="http://schemas.microsoft.com/office/drawing/2014/main" id="{D12AF3FA-AA04-41FB-AE9E-2410FA6038F5}"/>
              </a:ext>
            </a:extLst>
          </p:cNvPr>
          <p:cNvCxnSpPr>
            <a:cxnSpLocks/>
          </p:cNvCxnSpPr>
          <p:nvPr/>
        </p:nvCxnSpPr>
        <p:spPr>
          <a:xfrm>
            <a:off x="2190751" y="788988"/>
            <a:ext cx="896938" cy="515937"/>
          </a:xfrm>
          <a:prstGeom prst="line">
            <a:avLst/>
          </a:prstGeom>
          <a:ln>
            <a:solidFill>
              <a:srgbClr val="A0522D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410336082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0">
        <p:fade/>
      </p:transition>
    </mc:Choice>
    <mc:Fallback xmlns="">
      <p:transition>
        <p:fade/>
      </p:transition>
    </mc:Fallback>
  </mc:AlternateContent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" name="Rectangle 134">
            <a:extLst>
              <a:ext uri="{FF2B5EF4-FFF2-40B4-BE49-F238E27FC236}">
                <a16:creationId xmlns:a16="http://schemas.microsoft.com/office/drawing/2014/main" id="{A763E934-DB58-5C4A-9CFD-2511504A6D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31995" y="3429000"/>
            <a:ext cx="3128010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algn="ctr">
              <a:defRPr/>
            </a:pPr>
            <a:r>
              <a:rPr lang="en-US" sz="2400" b="1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Robustness</a:t>
            </a:r>
            <a:endParaRPr lang="en-US" sz="2400" dirty="0">
              <a:solidFill>
                <a:srgbClr val="00206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69733225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0">
        <p:fade/>
      </p:transition>
    </mc:Choice>
    <mc:Fallback xmlns="">
      <p:transition>
        <p:fade/>
      </p:transition>
    </mc:Fallback>
  </mc:AlternateContent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7" name="AutoShape 114">
            <a:extLst>
              <a:ext uri="{FF2B5EF4-FFF2-40B4-BE49-F238E27FC236}">
                <a16:creationId xmlns:a16="http://schemas.microsoft.com/office/drawing/2014/main" id="{C203C7E9-4D4E-42F9-8D27-0A7D123FD365}"/>
              </a:ext>
            </a:extLst>
          </p:cNvPr>
          <p:cNvSpPr>
            <a:spLocks noChangeAspect="1" noChangeArrowheads="1" noTextEdit="1"/>
          </p:cNvSpPr>
          <p:nvPr/>
        </p:nvSpPr>
        <p:spPr bwMode="auto">
          <a:xfrm>
            <a:off x="609601" y="0"/>
            <a:ext cx="10972800" cy="68580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8" name="Rectangle 116">
            <a:extLst>
              <a:ext uri="{FF2B5EF4-FFF2-40B4-BE49-F238E27FC236}">
                <a16:creationId xmlns:a16="http://schemas.microsoft.com/office/drawing/2014/main" id="{318CBF8E-8F8A-4A73-BBBD-0A82D1C6C76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4838" y="-4763"/>
            <a:ext cx="10982325" cy="6867526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9" name="Rectangle 117">
            <a:extLst>
              <a:ext uri="{FF2B5EF4-FFF2-40B4-BE49-F238E27FC236}">
                <a16:creationId xmlns:a16="http://schemas.microsoft.com/office/drawing/2014/main" id="{95463970-3B32-40DE-AAF7-A0969AC41D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9601" y="0"/>
            <a:ext cx="10968038" cy="6853238"/>
          </a:xfrm>
          <a:prstGeom prst="rect">
            <a:avLst/>
          </a:prstGeom>
          <a:solidFill>
            <a:srgbClr val="FFFFFF"/>
          </a:solidFill>
          <a:ln w="14288">
            <a:solidFill>
              <a:srgbClr val="FFFFF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20" name="Rectangle 118">
            <a:extLst>
              <a:ext uri="{FF2B5EF4-FFF2-40B4-BE49-F238E27FC236}">
                <a16:creationId xmlns:a16="http://schemas.microsoft.com/office/drawing/2014/main" id="{EF8C3F11-2CC3-4038-B07E-8C75756F671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52601" y="1230427"/>
            <a:ext cx="9688513" cy="4489451"/>
          </a:xfrm>
          <a:prstGeom prst="rect">
            <a:avLst/>
          </a:prstGeom>
          <a:solidFill>
            <a:srgbClr val="FFFFFF"/>
          </a:solidFill>
          <a:ln w="14288">
            <a:solidFill>
              <a:srgbClr val="FFFFF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21" name="Line 119">
            <a:extLst>
              <a:ext uri="{FF2B5EF4-FFF2-40B4-BE49-F238E27FC236}">
                <a16:creationId xmlns:a16="http://schemas.microsoft.com/office/drawing/2014/main" id="{EF31BF7F-15B4-4067-A6EF-88E8D9644202}"/>
              </a:ext>
            </a:extLst>
          </p:cNvPr>
          <p:cNvSpPr>
            <a:spLocks noChangeShapeType="1"/>
          </p:cNvSpPr>
          <p:nvPr/>
        </p:nvSpPr>
        <p:spPr bwMode="auto">
          <a:xfrm>
            <a:off x="1752601" y="5569065"/>
            <a:ext cx="9688513" cy="0"/>
          </a:xfrm>
          <a:prstGeom prst="line">
            <a:avLst/>
          </a:prstGeom>
          <a:noFill/>
          <a:ln w="19050">
            <a:solidFill>
              <a:srgbClr val="EAF2F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22" name="Line 120">
            <a:extLst>
              <a:ext uri="{FF2B5EF4-FFF2-40B4-BE49-F238E27FC236}">
                <a16:creationId xmlns:a16="http://schemas.microsoft.com/office/drawing/2014/main" id="{3647D0B8-9EAB-495B-82C3-69A34F4B6443}"/>
              </a:ext>
            </a:extLst>
          </p:cNvPr>
          <p:cNvSpPr>
            <a:spLocks noChangeShapeType="1"/>
          </p:cNvSpPr>
          <p:nvPr/>
        </p:nvSpPr>
        <p:spPr bwMode="auto">
          <a:xfrm>
            <a:off x="1752601" y="4970577"/>
            <a:ext cx="9688513" cy="0"/>
          </a:xfrm>
          <a:prstGeom prst="line">
            <a:avLst/>
          </a:prstGeom>
          <a:noFill/>
          <a:ln w="19050">
            <a:solidFill>
              <a:srgbClr val="EAF2F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23" name="Line 121">
            <a:extLst>
              <a:ext uri="{FF2B5EF4-FFF2-40B4-BE49-F238E27FC236}">
                <a16:creationId xmlns:a16="http://schemas.microsoft.com/office/drawing/2014/main" id="{14260CDA-0472-420A-8027-2093C5D5D4B0}"/>
              </a:ext>
            </a:extLst>
          </p:cNvPr>
          <p:cNvSpPr>
            <a:spLocks noChangeShapeType="1"/>
          </p:cNvSpPr>
          <p:nvPr/>
        </p:nvSpPr>
        <p:spPr bwMode="auto">
          <a:xfrm>
            <a:off x="1752601" y="4367327"/>
            <a:ext cx="9688513" cy="0"/>
          </a:xfrm>
          <a:prstGeom prst="line">
            <a:avLst/>
          </a:prstGeom>
          <a:noFill/>
          <a:ln w="19050">
            <a:solidFill>
              <a:srgbClr val="EAF2F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24" name="Line 122">
            <a:extLst>
              <a:ext uri="{FF2B5EF4-FFF2-40B4-BE49-F238E27FC236}">
                <a16:creationId xmlns:a16="http://schemas.microsoft.com/office/drawing/2014/main" id="{AD698E90-0384-4713-9376-67D4267F04F8}"/>
              </a:ext>
            </a:extLst>
          </p:cNvPr>
          <p:cNvSpPr>
            <a:spLocks noChangeShapeType="1"/>
          </p:cNvSpPr>
          <p:nvPr/>
        </p:nvSpPr>
        <p:spPr bwMode="auto">
          <a:xfrm>
            <a:off x="1752601" y="3773602"/>
            <a:ext cx="9688513" cy="0"/>
          </a:xfrm>
          <a:prstGeom prst="line">
            <a:avLst/>
          </a:prstGeom>
          <a:noFill/>
          <a:ln w="19050">
            <a:solidFill>
              <a:srgbClr val="EAF2F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25" name="Line 123">
            <a:extLst>
              <a:ext uri="{FF2B5EF4-FFF2-40B4-BE49-F238E27FC236}">
                <a16:creationId xmlns:a16="http://schemas.microsoft.com/office/drawing/2014/main" id="{40BF138B-4729-4998-B054-B325D35B7281}"/>
              </a:ext>
            </a:extLst>
          </p:cNvPr>
          <p:cNvSpPr>
            <a:spLocks noChangeShapeType="1"/>
          </p:cNvSpPr>
          <p:nvPr/>
        </p:nvSpPr>
        <p:spPr bwMode="auto">
          <a:xfrm>
            <a:off x="1752601" y="3173527"/>
            <a:ext cx="9688513" cy="0"/>
          </a:xfrm>
          <a:prstGeom prst="line">
            <a:avLst/>
          </a:prstGeom>
          <a:noFill/>
          <a:ln w="19050">
            <a:solidFill>
              <a:srgbClr val="EAF2F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26" name="Line 124">
            <a:extLst>
              <a:ext uri="{FF2B5EF4-FFF2-40B4-BE49-F238E27FC236}">
                <a16:creationId xmlns:a16="http://schemas.microsoft.com/office/drawing/2014/main" id="{FB2CECE7-51F3-4312-A5E5-910E63DBDF41}"/>
              </a:ext>
            </a:extLst>
          </p:cNvPr>
          <p:cNvSpPr>
            <a:spLocks noChangeShapeType="1"/>
          </p:cNvSpPr>
          <p:nvPr/>
        </p:nvSpPr>
        <p:spPr bwMode="auto">
          <a:xfrm>
            <a:off x="1752601" y="2572658"/>
            <a:ext cx="9688513" cy="0"/>
          </a:xfrm>
          <a:prstGeom prst="line">
            <a:avLst/>
          </a:prstGeom>
          <a:noFill/>
          <a:ln w="19050">
            <a:solidFill>
              <a:srgbClr val="EAF2F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27" name="Line 125">
            <a:extLst>
              <a:ext uri="{FF2B5EF4-FFF2-40B4-BE49-F238E27FC236}">
                <a16:creationId xmlns:a16="http://schemas.microsoft.com/office/drawing/2014/main" id="{D2893E3E-70B6-4001-9A3F-883574748A0F}"/>
              </a:ext>
            </a:extLst>
          </p:cNvPr>
          <p:cNvSpPr>
            <a:spLocks noChangeShapeType="1"/>
          </p:cNvSpPr>
          <p:nvPr/>
        </p:nvSpPr>
        <p:spPr bwMode="auto">
          <a:xfrm>
            <a:off x="1752601" y="1976552"/>
            <a:ext cx="9688513" cy="0"/>
          </a:xfrm>
          <a:prstGeom prst="line">
            <a:avLst/>
          </a:prstGeom>
          <a:noFill/>
          <a:ln w="19050">
            <a:solidFill>
              <a:srgbClr val="EAF2F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28" name="Line 126">
            <a:extLst>
              <a:ext uri="{FF2B5EF4-FFF2-40B4-BE49-F238E27FC236}">
                <a16:creationId xmlns:a16="http://schemas.microsoft.com/office/drawing/2014/main" id="{5557BC02-264B-4A45-B67E-BB032F900D06}"/>
              </a:ext>
            </a:extLst>
          </p:cNvPr>
          <p:cNvSpPr>
            <a:spLocks noChangeShapeType="1"/>
          </p:cNvSpPr>
          <p:nvPr/>
        </p:nvSpPr>
        <p:spPr bwMode="auto">
          <a:xfrm>
            <a:off x="1752601" y="1381239"/>
            <a:ext cx="9688513" cy="0"/>
          </a:xfrm>
          <a:prstGeom prst="line">
            <a:avLst/>
          </a:prstGeom>
          <a:noFill/>
          <a:ln w="19050">
            <a:solidFill>
              <a:srgbClr val="EAF2F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29" name="Line 127">
            <a:extLst>
              <a:ext uri="{FF2B5EF4-FFF2-40B4-BE49-F238E27FC236}">
                <a16:creationId xmlns:a16="http://schemas.microsoft.com/office/drawing/2014/main" id="{9C664A30-7367-431A-907E-408B7D396FF9}"/>
              </a:ext>
            </a:extLst>
          </p:cNvPr>
          <p:cNvSpPr>
            <a:spLocks noChangeShapeType="1"/>
          </p:cNvSpPr>
          <p:nvPr/>
        </p:nvSpPr>
        <p:spPr bwMode="auto">
          <a:xfrm>
            <a:off x="1752601" y="1381239"/>
            <a:ext cx="9688513" cy="0"/>
          </a:xfrm>
          <a:prstGeom prst="line">
            <a:avLst/>
          </a:prstGeom>
          <a:noFill/>
          <a:ln w="9525">
            <a:solidFill>
              <a:srgbClr val="008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0" name="Line 128">
            <a:extLst>
              <a:ext uri="{FF2B5EF4-FFF2-40B4-BE49-F238E27FC236}">
                <a16:creationId xmlns:a16="http://schemas.microsoft.com/office/drawing/2014/main" id="{686138AD-C4B1-42D4-A86F-BB170C70EEC6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551488" y="4221277"/>
            <a:ext cx="0" cy="466725"/>
          </a:xfrm>
          <a:prstGeom prst="line">
            <a:avLst/>
          </a:prstGeom>
          <a:noFill/>
          <a:ln w="9525">
            <a:solidFill>
              <a:srgbClr val="6E8E8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1" name="Line 129">
            <a:extLst>
              <a:ext uri="{FF2B5EF4-FFF2-40B4-BE49-F238E27FC236}">
                <a16:creationId xmlns:a16="http://schemas.microsoft.com/office/drawing/2014/main" id="{824C0835-8700-44AB-B279-8042F126D9F4}"/>
              </a:ext>
            </a:extLst>
          </p:cNvPr>
          <p:cNvSpPr>
            <a:spLocks noChangeShapeType="1"/>
          </p:cNvSpPr>
          <p:nvPr/>
        </p:nvSpPr>
        <p:spPr bwMode="auto">
          <a:xfrm>
            <a:off x="5505451" y="4221277"/>
            <a:ext cx="87313" cy="0"/>
          </a:xfrm>
          <a:prstGeom prst="line">
            <a:avLst/>
          </a:prstGeom>
          <a:noFill/>
          <a:ln w="9525">
            <a:solidFill>
              <a:srgbClr val="6E8E8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2" name="Line 130">
            <a:extLst>
              <a:ext uri="{FF2B5EF4-FFF2-40B4-BE49-F238E27FC236}">
                <a16:creationId xmlns:a16="http://schemas.microsoft.com/office/drawing/2014/main" id="{EAFC61B2-B903-43DF-8A58-203F70E3AFC6}"/>
              </a:ext>
            </a:extLst>
          </p:cNvPr>
          <p:cNvSpPr>
            <a:spLocks noChangeShapeType="1"/>
          </p:cNvSpPr>
          <p:nvPr/>
        </p:nvSpPr>
        <p:spPr bwMode="auto">
          <a:xfrm>
            <a:off x="5505451" y="4688002"/>
            <a:ext cx="87313" cy="0"/>
          </a:xfrm>
          <a:prstGeom prst="line">
            <a:avLst/>
          </a:prstGeom>
          <a:noFill/>
          <a:ln w="9525">
            <a:solidFill>
              <a:srgbClr val="6E8E8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3" name="Line 131">
            <a:extLst>
              <a:ext uri="{FF2B5EF4-FFF2-40B4-BE49-F238E27FC236}">
                <a16:creationId xmlns:a16="http://schemas.microsoft.com/office/drawing/2014/main" id="{A07BC2AB-423A-4840-A220-DAD8CF9BC817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781301" y="1381239"/>
            <a:ext cx="0" cy="595313"/>
          </a:xfrm>
          <a:prstGeom prst="line">
            <a:avLst/>
          </a:prstGeom>
          <a:noFill/>
          <a:ln w="9525">
            <a:solidFill>
              <a:srgbClr val="90353B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4" name="Line 132">
            <a:extLst>
              <a:ext uri="{FF2B5EF4-FFF2-40B4-BE49-F238E27FC236}">
                <a16:creationId xmlns:a16="http://schemas.microsoft.com/office/drawing/2014/main" id="{9073B837-9851-4901-AEC1-3DC0809B728C}"/>
              </a:ext>
            </a:extLst>
          </p:cNvPr>
          <p:cNvSpPr>
            <a:spLocks noChangeShapeType="1"/>
          </p:cNvSpPr>
          <p:nvPr/>
        </p:nvSpPr>
        <p:spPr bwMode="auto">
          <a:xfrm>
            <a:off x="2740026" y="1381239"/>
            <a:ext cx="87313" cy="0"/>
          </a:xfrm>
          <a:prstGeom prst="line">
            <a:avLst/>
          </a:prstGeom>
          <a:noFill/>
          <a:ln w="9525">
            <a:solidFill>
              <a:srgbClr val="90353B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5" name="Line 133">
            <a:extLst>
              <a:ext uri="{FF2B5EF4-FFF2-40B4-BE49-F238E27FC236}">
                <a16:creationId xmlns:a16="http://schemas.microsoft.com/office/drawing/2014/main" id="{8381148D-F614-4FE3-A2F6-3D8D518FEA53}"/>
              </a:ext>
            </a:extLst>
          </p:cNvPr>
          <p:cNvSpPr>
            <a:spLocks noChangeShapeType="1"/>
          </p:cNvSpPr>
          <p:nvPr/>
        </p:nvSpPr>
        <p:spPr bwMode="auto">
          <a:xfrm>
            <a:off x="2740026" y="1976552"/>
            <a:ext cx="87313" cy="0"/>
          </a:xfrm>
          <a:prstGeom prst="line">
            <a:avLst/>
          </a:prstGeom>
          <a:noFill/>
          <a:ln w="9525">
            <a:solidFill>
              <a:srgbClr val="90353B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6" name="Line 134">
            <a:extLst>
              <a:ext uri="{FF2B5EF4-FFF2-40B4-BE49-F238E27FC236}">
                <a16:creationId xmlns:a16="http://schemas.microsoft.com/office/drawing/2014/main" id="{06BC1611-E712-4AAC-91DB-501BE00D016D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419851" y="1381239"/>
            <a:ext cx="0" cy="4187826"/>
          </a:xfrm>
          <a:prstGeom prst="line">
            <a:avLst/>
          </a:prstGeom>
          <a:noFill/>
          <a:ln w="9525">
            <a:solidFill>
              <a:srgbClr val="55752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7" name="Line 135">
            <a:extLst>
              <a:ext uri="{FF2B5EF4-FFF2-40B4-BE49-F238E27FC236}">
                <a16:creationId xmlns:a16="http://schemas.microsoft.com/office/drawing/2014/main" id="{8446106A-1145-4B4E-9CCD-1D25FBF3AC3A}"/>
              </a:ext>
            </a:extLst>
          </p:cNvPr>
          <p:cNvSpPr>
            <a:spLocks noChangeShapeType="1"/>
          </p:cNvSpPr>
          <p:nvPr/>
        </p:nvSpPr>
        <p:spPr bwMode="auto">
          <a:xfrm>
            <a:off x="6380163" y="1381239"/>
            <a:ext cx="80963" cy="0"/>
          </a:xfrm>
          <a:prstGeom prst="line">
            <a:avLst/>
          </a:prstGeom>
          <a:noFill/>
          <a:ln w="9525">
            <a:solidFill>
              <a:srgbClr val="55752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8" name="Line 136">
            <a:extLst>
              <a:ext uri="{FF2B5EF4-FFF2-40B4-BE49-F238E27FC236}">
                <a16:creationId xmlns:a16="http://schemas.microsoft.com/office/drawing/2014/main" id="{546063DE-DC7A-45F9-9323-CABD05A5B704}"/>
              </a:ext>
            </a:extLst>
          </p:cNvPr>
          <p:cNvSpPr>
            <a:spLocks noChangeShapeType="1"/>
          </p:cNvSpPr>
          <p:nvPr/>
        </p:nvSpPr>
        <p:spPr bwMode="auto">
          <a:xfrm>
            <a:off x="6380163" y="5569065"/>
            <a:ext cx="80963" cy="0"/>
          </a:xfrm>
          <a:prstGeom prst="line">
            <a:avLst/>
          </a:prstGeom>
          <a:noFill/>
          <a:ln w="9525">
            <a:solidFill>
              <a:srgbClr val="55752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9" name="Line 137">
            <a:extLst>
              <a:ext uri="{FF2B5EF4-FFF2-40B4-BE49-F238E27FC236}">
                <a16:creationId xmlns:a16="http://schemas.microsoft.com/office/drawing/2014/main" id="{C2DD4872-72B0-4BD4-A8D4-D2C9445CC93D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240213" y="1381239"/>
            <a:ext cx="0" cy="892175"/>
          </a:xfrm>
          <a:prstGeom prst="line">
            <a:avLst/>
          </a:prstGeom>
          <a:noFill/>
          <a:ln w="9525">
            <a:solidFill>
              <a:srgbClr val="E37E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0" name="Line 138">
            <a:extLst>
              <a:ext uri="{FF2B5EF4-FFF2-40B4-BE49-F238E27FC236}">
                <a16:creationId xmlns:a16="http://schemas.microsoft.com/office/drawing/2014/main" id="{583F5192-F512-47C5-A366-1C9987D8B18A}"/>
              </a:ext>
            </a:extLst>
          </p:cNvPr>
          <p:cNvSpPr>
            <a:spLocks noChangeShapeType="1"/>
          </p:cNvSpPr>
          <p:nvPr/>
        </p:nvSpPr>
        <p:spPr bwMode="auto">
          <a:xfrm>
            <a:off x="4198938" y="1381239"/>
            <a:ext cx="87313" cy="0"/>
          </a:xfrm>
          <a:prstGeom prst="line">
            <a:avLst/>
          </a:prstGeom>
          <a:noFill/>
          <a:ln w="9525">
            <a:solidFill>
              <a:srgbClr val="E37E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1" name="Line 139">
            <a:extLst>
              <a:ext uri="{FF2B5EF4-FFF2-40B4-BE49-F238E27FC236}">
                <a16:creationId xmlns:a16="http://schemas.microsoft.com/office/drawing/2014/main" id="{23BF2925-3849-4410-B41A-795813DC8736}"/>
              </a:ext>
            </a:extLst>
          </p:cNvPr>
          <p:cNvSpPr>
            <a:spLocks noChangeShapeType="1"/>
          </p:cNvSpPr>
          <p:nvPr/>
        </p:nvSpPr>
        <p:spPr bwMode="auto">
          <a:xfrm>
            <a:off x="4198938" y="2273414"/>
            <a:ext cx="87313" cy="0"/>
          </a:xfrm>
          <a:prstGeom prst="line">
            <a:avLst/>
          </a:prstGeom>
          <a:noFill/>
          <a:ln w="9525">
            <a:solidFill>
              <a:srgbClr val="E37E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2" name="Line 140">
            <a:extLst>
              <a:ext uri="{FF2B5EF4-FFF2-40B4-BE49-F238E27FC236}">
                <a16:creationId xmlns:a16="http://schemas.microsoft.com/office/drawing/2014/main" id="{AD4C7E7B-5398-43CE-BF46-EBC4286E36C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710488" y="4440352"/>
            <a:ext cx="0" cy="41275"/>
          </a:xfrm>
          <a:prstGeom prst="line">
            <a:avLst/>
          </a:prstGeom>
          <a:noFill/>
          <a:ln w="9525">
            <a:solidFill>
              <a:srgbClr val="C1053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3" name="Line 141">
            <a:extLst>
              <a:ext uri="{FF2B5EF4-FFF2-40B4-BE49-F238E27FC236}">
                <a16:creationId xmlns:a16="http://schemas.microsoft.com/office/drawing/2014/main" id="{A97CA888-536C-45D7-8376-DE916DF9D539}"/>
              </a:ext>
            </a:extLst>
          </p:cNvPr>
          <p:cNvSpPr>
            <a:spLocks noChangeShapeType="1"/>
          </p:cNvSpPr>
          <p:nvPr/>
        </p:nvSpPr>
        <p:spPr bwMode="auto">
          <a:xfrm>
            <a:off x="7664451" y="4440352"/>
            <a:ext cx="87313" cy="0"/>
          </a:xfrm>
          <a:prstGeom prst="line">
            <a:avLst/>
          </a:prstGeom>
          <a:noFill/>
          <a:ln w="9525">
            <a:solidFill>
              <a:srgbClr val="C1053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4" name="Line 142">
            <a:extLst>
              <a:ext uri="{FF2B5EF4-FFF2-40B4-BE49-F238E27FC236}">
                <a16:creationId xmlns:a16="http://schemas.microsoft.com/office/drawing/2014/main" id="{D4796E81-7110-414C-8D23-98CCED4C7A34}"/>
              </a:ext>
            </a:extLst>
          </p:cNvPr>
          <p:cNvSpPr>
            <a:spLocks noChangeShapeType="1"/>
          </p:cNvSpPr>
          <p:nvPr/>
        </p:nvSpPr>
        <p:spPr bwMode="auto">
          <a:xfrm>
            <a:off x="7664451" y="4481627"/>
            <a:ext cx="87313" cy="0"/>
          </a:xfrm>
          <a:prstGeom prst="line">
            <a:avLst/>
          </a:prstGeom>
          <a:noFill/>
          <a:ln w="9525">
            <a:solidFill>
              <a:srgbClr val="C1053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5" name="Line 143">
            <a:extLst>
              <a:ext uri="{FF2B5EF4-FFF2-40B4-BE49-F238E27FC236}">
                <a16:creationId xmlns:a16="http://schemas.microsoft.com/office/drawing/2014/main" id="{891348F8-A31B-4D3A-BEEF-FE89E9F15B9B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9515476" y="4029190"/>
            <a:ext cx="0" cy="608013"/>
          </a:xfrm>
          <a:prstGeom prst="line">
            <a:avLst/>
          </a:prstGeom>
          <a:noFill/>
          <a:ln w="9525">
            <a:solidFill>
              <a:srgbClr val="938DD2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6" name="Line 144">
            <a:extLst>
              <a:ext uri="{FF2B5EF4-FFF2-40B4-BE49-F238E27FC236}">
                <a16:creationId xmlns:a16="http://schemas.microsoft.com/office/drawing/2014/main" id="{C3E0EB02-55BB-4423-BBCE-1CD3BD099158}"/>
              </a:ext>
            </a:extLst>
          </p:cNvPr>
          <p:cNvSpPr>
            <a:spLocks noChangeShapeType="1"/>
          </p:cNvSpPr>
          <p:nvPr/>
        </p:nvSpPr>
        <p:spPr bwMode="auto">
          <a:xfrm>
            <a:off x="9474201" y="4029190"/>
            <a:ext cx="87313" cy="0"/>
          </a:xfrm>
          <a:prstGeom prst="line">
            <a:avLst/>
          </a:prstGeom>
          <a:noFill/>
          <a:ln w="9525">
            <a:solidFill>
              <a:srgbClr val="938DD2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7" name="Line 145">
            <a:extLst>
              <a:ext uri="{FF2B5EF4-FFF2-40B4-BE49-F238E27FC236}">
                <a16:creationId xmlns:a16="http://schemas.microsoft.com/office/drawing/2014/main" id="{D58C3A7F-BF3E-41AE-837F-8625F43DCE2D}"/>
              </a:ext>
            </a:extLst>
          </p:cNvPr>
          <p:cNvSpPr>
            <a:spLocks noChangeShapeType="1"/>
          </p:cNvSpPr>
          <p:nvPr/>
        </p:nvSpPr>
        <p:spPr bwMode="auto">
          <a:xfrm>
            <a:off x="9474201" y="4637202"/>
            <a:ext cx="87313" cy="0"/>
          </a:xfrm>
          <a:prstGeom prst="line">
            <a:avLst/>
          </a:prstGeom>
          <a:noFill/>
          <a:ln w="9525">
            <a:solidFill>
              <a:srgbClr val="938DD2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8" name="Line 146">
            <a:extLst>
              <a:ext uri="{FF2B5EF4-FFF2-40B4-BE49-F238E27FC236}">
                <a16:creationId xmlns:a16="http://schemas.microsoft.com/office/drawing/2014/main" id="{7EA9E2A9-D915-4B46-9600-9D398D735FE8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754313" y="1381239"/>
            <a:ext cx="0" cy="595313"/>
          </a:xfrm>
          <a:prstGeom prst="line">
            <a:avLst/>
          </a:prstGeom>
          <a:noFill/>
          <a:ln w="9525">
            <a:solidFill>
              <a:srgbClr val="CAC27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9" name="Line 147">
            <a:extLst>
              <a:ext uri="{FF2B5EF4-FFF2-40B4-BE49-F238E27FC236}">
                <a16:creationId xmlns:a16="http://schemas.microsoft.com/office/drawing/2014/main" id="{A81851DF-B2E7-4020-8581-8BA6B67A4469}"/>
              </a:ext>
            </a:extLst>
          </p:cNvPr>
          <p:cNvSpPr>
            <a:spLocks noChangeShapeType="1"/>
          </p:cNvSpPr>
          <p:nvPr/>
        </p:nvSpPr>
        <p:spPr bwMode="auto">
          <a:xfrm>
            <a:off x="2713038" y="1381239"/>
            <a:ext cx="82550" cy="0"/>
          </a:xfrm>
          <a:prstGeom prst="line">
            <a:avLst/>
          </a:prstGeom>
          <a:noFill/>
          <a:ln w="9525">
            <a:solidFill>
              <a:srgbClr val="CAC27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0" name="Line 148">
            <a:extLst>
              <a:ext uri="{FF2B5EF4-FFF2-40B4-BE49-F238E27FC236}">
                <a16:creationId xmlns:a16="http://schemas.microsoft.com/office/drawing/2014/main" id="{14BA7FE9-3ACC-4FFE-B104-34D31E8CE52F}"/>
              </a:ext>
            </a:extLst>
          </p:cNvPr>
          <p:cNvSpPr>
            <a:spLocks noChangeShapeType="1"/>
          </p:cNvSpPr>
          <p:nvPr/>
        </p:nvSpPr>
        <p:spPr bwMode="auto">
          <a:xfrm>
            <a:off x="2713038" y="1976552"/>
            <a:ext cx="82550" cy="0"/>
          </a:xfrm>
          <a:prstGeom prst="line">
            <a:avLst/>
          </a:prstGeom>
          <a:noFill/>
          <a:ln w="9525">
            <a:solidFill>
              <a:srgbClr val="CAC27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1" name="Line 149">
            <a:extLst>
              <a:ext uri="{FF2B5EF4-FFF2-40B4-BE49-F238E27FC236}">
                <a16:creationId xmlns:a16="http://schemas.microsoft.com/office/drawing/2014/main" id="{94308EFB-B7C1-4684-B17D-2262A60BA2F0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502276" y="4527665"/>
            <a:ext cx="0" cy="41275"/>
          </a:xfrm>
          <a:prstGeom prst="line">
            <a:avLst/>
          </a:prstGeom>
          <a:noFill/>
          <a:ln w="9525">
            <a:solidFill>
              <a:srgbClr val="7B92A8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2" name="Line 150">
            <a:extLst>
              <a:ext uri="{FF2B5EF4-FFF2-40B4-BE49-F238E27FC236}">
                <a16:creationId xmlns:a16="http://schemas.microsoft.com/office/drawing/2014/main" id="{3E698B94-EF4B-4C40-A623-0AAC986A6BAD}"/>
              </a:ext>
            </a:extLst>
          </p:cNvPr>
          <p:cNvSpPr>
            <a:spLocks noChangeShapeType="1"/>
          </p:cNvSpPr>
          <p:nvPr/>
        </p:nvSpPr>
        <p:spPr bwMode="auto">
          <a:xfrm>
            <a:off x="5456238" y="4527665"/>
            <a:ext cx="87313" cy="0"/>
          </a:xfrm>
          <a:prstGeom prst="line">
            <a:avLst/>
          </a:prstGeom>
          <a:noFill/>
          <a:ln w="9525">
            <a:solidFill>
              <a:srgbClr val="7B92A8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3" name="Line 151">
            <a:extLst>
              <a:ext uri="{FF2B5EF4-FFF2-40B4-BE49-F238E27FC236}">
                <a16:creationId xmlns:a16="http://schemas.microsoft.com/office/drawing/2014/main" id="{C1F306C7-75D2-4EE9-A17D-5AEDB9CAF7FC}"/>
              </a:ext>
            </a:extLst>
          </p:cNvPr>
          <p:cNvSpPr>
            <a:spLocks noChangeShapeType="1"/>
          </p:cNvSpPr>
          <p:nvPr/>
        </p:nvSpPr>
        <p:spPr bwMode="auto">
          <a:xfrm>
            <a:off x="5456238" y="4568940"/>
            <a:ext cx="87313" cy="0"/>
          </a:xfrm>
          <a:prstGeom prst="line">
            <a:avLst/>
          </a:prstGeom>
          <a:noFill/>
          <a:ln w="9525">
            <a:solidFill>
              <a:srgbClr val="7B92A8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4" name="Line 152">
            <a:extLst>
              <a:ext uri="{FF2B5EF4-FFF2-40B4-BE49-F238E27FC236}">
                <a16:creationId xmlns:a16="http://schemas.microsoft.com/office/drawing/2014/main" id="{AA4F4C7B-64DD-4ED8-8164-7C0BDCE3305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500563" y="4430827"/>
            <a:ext cx="0" cy="1138238"/>
          </a:xfrm>
          <a:prstGeom prst="line">
            <a:avLst/>
          </a:prstGeom>
          <a:noFill/>
          <a:ln w="9525">
            <a:solidFill>
              <a:srgbClr val="2D6D6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5" name="Line 153">
            <a:extLst>
              <a:ext uri="{FF2B5EF4-FFF2-40B4-BE49-F238E27FC236}">
                <a16:creationId xmlns:a16="http://schemas.microsoft.com/office/drawing/2014/main" id="{0F751419-9F3F-4CA9-A009-64809FDDEB0C}"/>
              </a:ext>
            </a:extLst>
          </p:cNvPr>
          <p:cNvSpPr>
            <a:spLocks noChangeShapeType="1"/>
          </p:cNvSpPr>
          <p:nvPr/>
        </p:nvSpPr>
        <p:spPr bwMode="auto">
          <a:xfrm>
            <a:off x="4454526" y="4430827"/>
            <a:ext cx="87313" cy="0"/>
          </a:xfrm>
          <a:prstGeom prst="line">
            <a:avLst/>
          </a:prstGeom>
          <a:noFill/>
          <a:ln w="9525">
            <a:solidFill>
              <a:srgbClr val="2D6D6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6" name="Line 154">
            <a:extLst>
              <a:ext uri="{FF2B5EF4-FFF2-40B4-BE49-F238E27FC236}">
                <a16:creationId xmlns:a16="http://schemas.microsoft.com/office/drawing/2014/main" id="{1047D50C-B318-44A8-B782-D57DC20A319C}"/>
              </a:ext>
            </a:extLst>
          </p:cNvPr>
          <p:cNvSpPr>
            <a:spLocks noChangeShapeType="1"/>
          </p:cNvSpPr>
          <p:nvPr/>
        </p:nvSpPr>
        <p:spPr bwMode="auto">
          <a:xfrm>
            <a:off x="4454526" y="5569065"/>
            <a:ext cx="87313" cy="0"/>
          </a:xfrm>
          <a:prstGeom prst="line">
            <a:avLst/>
          </a:prstGeom>
          <a:noFill/>
          <a:ln w="9525">
            <a:solidFill>
              <a:srgbClr val="2D6D6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7" name="Line 155">
            <a:extLst>
              <a:ext uri="{FF2B5EF4-FFF2-40B4-BE49-F238E27FC236}">
                <a16:creationId xmlns:a16="http://schemas.microsoft.com/office/drawing/2014/main" id="{7BB559B8-53A0-4847-AD1F-22A18A5E8E68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840413" y="1381239"/>
            <a:ext cx="0" cy="4187826"/>
          </a:xfrm>
          <a:prstGeom prst="line">
            <a:avLst/>
          </a:prstGeom>
          <a:noFill/>
          <a:ln w="9525">
            <a:solidFill>
              <a:srgbClr val="1A476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8" name="Line 156">
            <a:extLst>
              <a:ext uri="{FF2B5EF4-FFF2-40B4-BE49-F238E27FC236}">
                <a16:creationId xmlns:a16="http://schemas.microsoft.com/office/drawing/2014/main" id="{894F772A-2365-491E-9FD4-8B2E92BA16D0}"/>
              </a:ext>
            </a:extLst>
          </p:cNvPr>
          <p:cNvSpPr>
            <a:spLocks noChangeShapeType="1"/>
          </p:cNvSpPr>
          <p:nvPr/>
        </p:nvSpPr>
        <p:spPr bwMode="auto">
          <a:xfrm>
            <a:off x="5799138" y="1381239"/>
            <a:ext cx="87313" cy="0"/>
          </a:xfrm>
          <a:prstGeom prst="line">
            <a:avLst/>
          </a:prstGeom>
          <a:noFill/>
          <a:ln w="9525">
            <a:solidFill>
              <a:srgbClr val="1A476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9" name="Line 157">
            <a:extLst>
              <a:ext uri="{FF2B5EF4-FFF2-40B4-BE49-F238E27FC236}">
                <a16:creationId xmlns:a16="http://schemas.microsoft.com/office/drawing/2014/main" id="{7736374B-79C1-495E-91A8-327AF387CF0F}"/>
              </a:ext>
            </a:extLst>
          </p:cNvPr>
          <p:cNvSpPr>
            <a:spLocks noChangeShapeType="1"/>
          </p:cNvSpPr>
          <p:nvPr/>
        </p:nvSpPr>
        <p:spPr bwMode="auto">
          <a:xfrm>
            <a:off x="5799138" y="5569065"/>
            <a:ext cx="87313" cy="0"/>
          </a:xfrm>
          <a:prstGeom prst="line">
            <a:avLst/>
          </a:prstGeom>
          <a:noFill/>
          <a:ln w="9525">
            <a:solidFill>
              <a:srgbClr val="1A476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0" name="Line 158">
            <a:extLst>
              <a:ext uri="{FF2B5EF4-FFF2-40B4-BE49-F238E27FC236}">
                <a16:creationId xmlns:a16="http://schemas.microsoft.com/office/drawing/2014/main" id="{8E3DB1F9-EE95-42CB-92BB-D8F07BC7D482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775326" y="4459402"/>
            <a:ext cx="0" cy="127000"/>
          </a:xfrm>
          <a:prstGeom prst="line">
            <a:avLst/>
          </a:prstGeom>
          <a:noFill/>
          <a:ln w="9525">
            <a:solidFill>
              <a:srgbClr val="FFD2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1" name="Line 159">
            <a:extLst>
              <a:ext uri="{FF2B5EF4-FFF2-40B4-BE49-F238E27FC236}">
                <a16:creationId xmlns:a16="http://schemas.microsoft.com/office/drawing/2014/main" id="{EE398AA1-B55E-4634-88D2-38EB763C3186}"/>
              </a:ext>
            </a:extLst>
          </p:cNvPr>
          <p:cNvSpPr>
            <a:spLocks noChangeShapeType="1"/>
          </p:cNvSpPr>
          <p:nvPr/>
        </p:nvSpPr>
        <p:spPr bwMode="auto">
          <a:xfrm>
            <a:off x="5730876" y="4459402"/>
            <a:ext cx="85725" cy="0"/>
          </a:xfrm>
          <a:prstGeom prst="line">
            <a:avLst/>
          </a:prstGeom>
          <a:noFill/>
          <a:ln w="9525">
            <a:solidFill>
              <a:srgbClr val="FFD2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2" name="Line 160">
            <a:extLst>
              <a:ext uri="{FF2B5EF4-FFF2-40B4-BE49-F238E27FC236}">
                <a16:creationId xmlns:a16="http://schemas.microsoft.com/office/drawing/2014/main" id="{209DFC2B-C45A-4C77-881D-DB6731220B8C}"/>
              </a:ext>
            </a:extLst>
          </p:cNvPr>
          <p:cNvSpPr>
            <a:spLocks noChangeShapeType="1"/>
          </p:cNvSpPr>
          <p:nvPr/>
        </p:nvSpPr>
        <p:spPr bwMode="auto">
          <a:xfrm>
            <a:off x="5730876" y="4586402"/>
            <a:ext cx="85725" cy="0"/>
          </a:xfrm>
          <a:prstGeom prst="line">
            <a:avLst/>
          </a:prstGeom>
          <a:noFill/>
          <a:ln w="9525">
            <a:solidFill>
              <a:srgbClr val="FFD2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3" name="Line 161">
            <a:extLst>
              <a:ext uri="{FF2B5EF4-FFF2-40B4-BE49-F238E27FC236}">
                <a16:creationId xmlns:a16="http://schemas.microsoft.com/office/drawing/2014/main" id="{35715018-6309-4ADA-9CC1-CC497EA38BDA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650163" y="1381239"/>
            <a:ext cx="0" cy="2779713"/>
          </a:xfrm>
          <a:prstGeom prst="line">
            <a:avLst/>
          </a:prstGeom>
          <a:noFill/>
          <a:ln w="9525">
            <a:solidFill>
              <a:srgbClr val="BFA19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4" name="Line 162">
            <a:extLst>
              <a:ext uri="{FF2B5EF4-FFF2-40B4-BE49-F238E27FC236}">
                <a16:creationId xmlns:a16="http://schemas.microsoft.com/office/drawing/2014/main" id="{18E1D779-E69A-4CEC-9778-4C5994703691}"/>
              </a:ext>
            </a:extLst>
          </p:cNvPr>
          <p:cNvSpPr>
            <a:spLocks noChangeShapeType="1"/>
          </p:cNvSpPr>
          <p:nvPr/>
        </p:nvSpPr>
        <p:spPr bwMode="auto">
          <a:xfrm>
            <a:off x="7608888" y="1381239"/>
            <a:ext cx="87313" cy="0"/>
          </a:xfrm>
          <a:prstGeom prst="line">
            <a:avLst/>
          </a:prstGeom>
          <a:noFill/>
          <a:ln w="9525">
            <a:solidFill>
              <a:srgbClr val="BFA19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5" name="Line 163">
            <a:extLst>
              <a:ext uri="{FF2B5EF4-FFF2-40B4-BE49-F238E27FC236}">
                <a16:creationId xmlns:a16="http://schemas.microsoft.com/office/drawing/2014/main" id="{DC871769-B40D-4AF7-80FC-A92CF5136BF3}"/>
              </a:ext>
            </a:extLst>
          </p:cNvPr>
          <p:cNvSpPr>
            <a:spLocks noChangeShapeType="1"/>
          </p:cNvSpPr>
          <p:nvPr/>
        </p:nvSpPr>
        <p:spPr bwMode="auto">
          <a:xfrm>
            <a:off x="7608888" y="4160952"/>
            <a:ext cx="87313" cy="0"/>
          </a:xfrm>
          <a:prstGeom prst="line">
            <a:avLst/>
          </a:prstGeom>
          <a:noFill/>
          <a:ln w="9525">
            <a:solidFill>
              <a:srgbClr val="BFA19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6" name="Line 164">
            <a:extLst>
              <a:ext uri="{FF2B5EF4-FFF2-40B4-BE49-F238E27FC236}">
                <a16:creationId xmlns:a16="http://schemas.microsoft.com/office/drawing/2014/main" id="{BE32E922-5FED-482B-851D-3D13B30CDB6E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380163" y="4527665"/>
            <a:ext cx="0" cy="123825"/>
          </a:xfrm>
          <a:prstGeom prst="line">
            <a:avLst/>
          </a:prstGeom>
          <a:noFill/>
          <a:ln w="9525">
            <a:solidFill>
              <a:srgbClr val="9C8847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7" name="Line 165">
            <a:extLst>
              <a:ext uri="{FF2B5EF4-FFF2-40B4-BE49-F238E27FC236}">
                <a16:creationId xmlns:a16="http://schemas.microsoft.com/office/drawing/2014/main" id="{0507B7B0-7075-4513-8DFE-A40EECE4F1FE}"/>
              </a:ext>
            </a:extLst>
          </p:cNvPr>
          <p:cNvSpPr>
            <a:spLocks noChangeShapeType="1"/>
          </p:cNvSpPr>
          <p:nvPr/>
        </p:nvSpPr>
        <p:spPr bwMode="auto">
          <a:xfrm>
            <a:off x="6338888" y="4527665"/>
            <a:ext cx="80963" cy="0"/>
          </a:xfrm>
          <a:prstGeom prst="line">
            <a:avLst/>
          </a:prstGeom>
          <a:noFill/>
          <a:ln w="9525">
            <a:solidFill>
              <a:srgbClr val="9C8847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8" name="Line 166">
            <a:extLst>
              <a:ext uri="{FF2B5EF4-FFF2-40B4-BE49-F238E27FC236}">
                <a16:creationId xmlns:a16="http://schemas.microsoft.com/office/drawing/2014/main" id="{B18DF741-3CFE-4043-894E-5E258357EAC0}"/>
              </a:ext>
            </a:extLst>
          </p:cNvPr>
          <p:cNvSpPr>
            <a:spLocks noChangeShapeType="1"/>
          </p:cNvSpPr>
          <p:nvPr/>
        </p:nvSpPr>
        <p:spPr bwMode="auto">
          <a:xfrm>
            <a:off x="6338888" y="4651490"/>
            <a:ext cx="80963" cy="0"/>
          </a:xfrm>
          <a:prstGeom prst="line">
            <a:avLst/>
          </a:prstGeom>
          <a:noFill/>
          <a:ln w="9525">
            <a:solidFill>
              <a:srgbClr val="9C8847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9" name="Freeform 167">
            <a:extLst>
              <a:ext uri="{FF2B5EF4-FFF2-40B4-BE49-F238E27FC236}">
                <a16:creationId xmlns:a16="http://schemas.microsoft.com/office/drawing/2014/main" id="{D192F8C2-7CDA-461C-B601-DC1B170A1C7A}"/>
              </a:ext>
            </a:extLst>
          </p:cNvPr>
          <p:cNvSpPr>
            <a:spLocks/>
          </p:cNvSpPr>
          <p:nvPr/>
        </p:nvSpPr>
        <p:spPr bwMode="auto">
          <a:xfrm>
            <a:off x="5446713" y="4394315"/>
            <a:ext cx="206375" cy="206375"/>
          </a:xfrm>
          <a:custGeom>
            <a:avLst/>
            <a:gdLst>
              <a:gd name="T0" fmla="*/ 66 w 130"/>
              <a:gd name="T1" fmla="*/ 0 h 130"/>
              <a:gd name="T2" fmla="*/ 0 w 130"/>
              <a:gd name="T3" fmla="*/ 67 h 130"/>
              <a:gd name="T4" fmla="*/ 66 w 130"/>
              <a:gd name="T5" fmla="*/ 130 h 130"/>
              <a:gd name="T6" fmla="*/ 130 w 130"/>
              <a:gd name="T7" fmla="*/ 67 h 130"/>
              <a:gd name="T8" fmla="*/ 66 w 130"/>
              <a:gd name="T9" fmla="*/ 0 h 1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30" h="130">
                <a:moveTo>
                  <a:pt x="66" y="0"/>
                </a:moveTo>
                <a:lnTo>
                  <a:pt x="0" y="67"/>
                </a:lnTo>
                <a:lnTo>
                  <a:pt x="66" y="130"/>
                </a:lnTo>
                <a:lnTo>
                  <a:pt x="130" y="67"/>
                </a:lnTo>
                <a:lnTo>
                  <a:pt x="66" y="0"/>
                </a:lnTo>
                <a:close/>
              </a:path>
            </a:pathLst>
          </a:custGeom>
          <a:solidFill>
            <a:srgbClr val="6E8E84"/>
          </a:solidFill>
          <a:ln w="31750">
            <a:solidFill>
              <a:srgbClr val="6E8E84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70" name="Freeform 169">
            <a:extLst>
              <a:ext uri="{FF2B5EF4-FFF2-40B4-BE49-F238E27FC236}">
                <a16:creationId xmlns:a16="http://schemas.microsoft.com/office/drawing/2014/main" id="{ABBF1A9E-03A7-4240-9AD5-E78E3B618776}"/>
              </a:ext>
            </a:extLst>
          </p:cNvPr>
          <p:cNvSpPr>
            <a:spLocks/>
          </p:cNvSpPr>
          <p:nvPr/>
        </p:nvSpPr>
        <p:spPr bwMode="auto">
          <a:xfrm>
            <a:off x="2681288" y="1276464"/>
            <a:ext cx="204788" cy="206375"/>
          </a:xfrm>
          <a:custGeom>
            <a:avLst/>
            <a:gdLst>
              <a:gd name="T0" fmla="*/ 63 w 129"/>
              <a:gd name="T1" fmla="*/ 0 h 130"/>
              <a:gd name="T2" fmla="*/ 0 w 129"/>
              <a:gd name="T3" fmla="*/ 66 h 130"/>
              <a:gd name="T4" fmla="*/ 63 w 129"/>
              <a:gd name="T5" fmla="*/ 130 h 130"/>
              <a:gd name="T6" fmla="*/ 129 w 129"/>
              <a:gd name="T7" fmla="*/ 66 h 130"/>
              <a:gd name="T8" fmla="*/ 63 w 129"/>
              <a:gd name="T9" fmla="*/ 0 h 1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29" h="130">
                <a:moveTo>
                  <a:pt x="63" y="0"/>
                </a:moveTo>
                <a:lnTo>
                  <a:pt x="0" y="66"/>
                </a:lnTo>
                <a:lnTo>
                  <a:pt x="63" y="130"/>
                </a:lnTo>
                <a:lnTo>
                  <a:pt x="129" y="66"/>
                </a:lnTo>
                <a:lnTo>
                  <a:pt x="63" y="0"/>
                </a:lnTo>
                <a:close/>
              </a:path>
            </a:pathLst>
          </a:custGeom>
          <a:solidFill>
            <a:srgbClr val="90353B"/>
          </a:solidFill>
          <a:ln w="31750">
            <a:solidFill>
              <a:srgbClr val="90353B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71" name="Rectangle 170">
            <a:extLst>
              <a:ext uri="{FF2B5EF4-FFF2-40B4-BE49-F238E27FC236}">
                <a16:creationId xmlns:a16="http://schemas.microsoft.com/office/drawing/2014/main" id="{D4AD36CB-A312-45C8-A844-C6AA11A11D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36863" y="1117714"/>
            <a:ext cx="1481138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500" b="0" i="0" u="none" strike="noStrike" cap="none" normalizeH="0" baseline="0">
                <a:ln>
                  <a:noFill/>
                </a:ln>
                <a:solidFill>
                  <a:srgbClr val="90353B"/>
                </a:solidFill>
                <a:effectLst/>
                <a:latin typeface="Arial" panose="020B0604020202020204" pitchFamily="34" charset="0"/>
              </a:rPr>
              <a:t>Child Education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72" name="Freeform 171">
            <a:extLst>
              <a:ext uri="{FF2B5EF4-FFF2-40B4-BE49-F238E27FC236}">
                <a16:creationId xmlns:a16="http://schemas.microsoft.com/office/drawing/2014/main" id="{D77A7C24-3813-47EC-B5ED-49C451784DBE}"/>
              </a:ext>
            </a:extLst>
          </p:cNvPr>
          <p:cNvSpPr>
            <a:spLocks/>
          </p:cNvSpPr>
          <p:nvPr/>
        </p:nvSpPr>
        <p:spPr bwMode="auto">
          <a:xfrm>
            <a:off x="6319838" y="5469052"/>
            <a:ext cx="201613" cy="201613"/>
          </a:xfrm>
          <a:custGeom>
            <a:avLst/>
            <a:gdLst>
              <a:gd name="T0" fmla="*/ 63 w 127"/>
              <a:gd name="T1" fmla="*/ 0 h 127"/>
              <a:gd name="T2" fmla="*/ 0 w 127"/>
              <a:gd name="T3" fmla="*/ 63 h 127"/>
              <a:gd name="T4" fmla="*/ 63 w 127"/>
              <a:gd name="T5" fmla="*/ 127 h 127"/>
              <a:gd name="T6" fmla="*/ 127 w 127"/>
              <a:gd name="T7" fmla="*/ 63 h 127"/>
              <a:gd name="T8" fmla="*/ 63 w 127"/>
              <a:gd name="T9" fmla="*/ 0 h 1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27" h="127">
                <a:moveTo>
                  <a:pt x="63" y="0"/>
                </a:moveTo>
                <a:lnTo>
                  <a:pt x="0" y="63"/>
                </a:lnTo>
                <a:lnTo>
                  <a:pt x="63" y="127"/>
                </a:lnTo>
                <a:lnTo>
                  <a:pt x="127" y="63"/>
                </a:lnTo>
                <a:lnTo>
                  <a:pt x="63" y="0"/>
                </a:lnTo>
                <a:close/>
              </a:path>
            </a:pathLst>
          </a:custGeom>
          <a:solidFill>
            <a:srgbClr val="55752F"/>
          </a:solidFill>
          <a:ln w="31750">
            <a:solidFill>
              <a:srgbClr val="55752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73" name="Freeform 173">
            <a:extLst>
              <a:ext uri="{FF2B5EF4-FFF2-40B4-BE49-F238E27FC236}">
                <a16:creationId xmlns:a16="http://schemas.microsoft.com/office/drawing/2014/main" id="{D8C86F5E-C60B-43F8-9752-984AA61C7B18}"/>
              </a:ext>
            </a:extLst>
          </p:cNvPr>
          <p:cNvSpPr>
            <a:spLocks/>
          </p:cNvSpPr>
          <p:nvPr/>
        </p:nvSpPr>
        <p:spPr bwMode="auto">
          <a:xfrm>
            <a:off x="4138613" y="1276464"/>
            <a:ext cx="206375" cy="206375"/>
          </a:xfrm>
          <a:custGeom>
            <a:avLst/>
            <a:gdLst>
              <a:gd name="T0" fmla="*/ 64 w 130"/>
              <a:gd name="T1" fmla="*/ 0 h 130"/>
              <a:gd name="T2" fmla="*/ 0 w 130"/>
              <a:gd name="T3" fmla="*/ 66 h 130"/>
              <a:gd name="T4" fmla="*/ 64 w 130"/>
              <a:gd name="T5" fmla="*/ 130 h 130"/>
              <a:gd name="T6" fmla="*/ 130 w 130"/>
              <a:gd name="T7" fmla="*/ 66 h 130"/>
              <a:gd name="T8" fmla="*/ 64 w 130"/>
              <a:gd name="T9" fmla="*/ 0 h 1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30" h="130">
                <a:moveTo>
                  <a:pt x="64" y="0"/>
                </a:moveTo>
                <a:lnTo>
                  <a:pt x="0" y="66"/>
                </a:lnTo>
                <a:lnTo>
                  <a:pt x="64" y="130"/>
                </a:lnTo>
                <a:lnTo>
                  <a:pt x="130" y="66"/>
                </a:lnTo>
                <a:lnTo>
                  <a:pt x="64" y="0"/>
                </a:lnTo>
                <a:close/>
              </a:path>
            </a:pathLst>
          </a:custGeom>
          <a:solidFill>
            <a:srgbClr val="E37E00"/>
          </a:solidFill>
          <a:ln w="31750">
            <a:solidFill>
              <a:srgbClr val="E37E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74" name="Freeform 175">
            <a:extLst>
              <a:ext uri="{FF2B5EF4-FFF2-40B4-BE49-F238E27FC236}">
                <a16:creationId xmlns:a16="http://schemas.microsoft.com/office/drawing/2014/main" id="{7E2EA42B-DBC3-4DD0-92E5-9B367EA74E17}"/>
              </a:ext>
            </a:extLst>
          </p:cNvPr>
          <p:cNvSpPr>
            <a:spLocks/>
          </p:cNvSpPr>
          <p:nvPr/>
        </p:nvSpPr>
        <p:spPr bwMode="auto">
          <a:xfrm>
            <a:off x="7604126" y="4362565"/>
            <a:ext cx="206375" cy="201613"/>
          </a:xfrm>
          <a:custGeom>
            <a:avLst/>
            <a:gdLst>
              <a:gd name="T0" fmla="*/ 67 w 130"/>
              <a:gd name="T1" fmla="*/ 0 h 127"/>
              <a:gd name="T2" fmla="*/ 0 w 130"/>
              <a:gd name="T3" fmla="*/ 63 h 127"/>
              <a:gd name="T4" fmla="*/ 67 w 130"/>
              <a:gd name="T5" fmla="*/ 127 h 127"/>
              <a:gd name="T6" fmla="*/ 130 w 130"/>
              <a:gd name="T7" fmla="*/ 63 h 127"/>
              <a:gd name="T8" fmla="*/ 67 w 130"/>
              <a:gd name="T9" fmla="*/ 0 h 1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30" h="127">
                <a:moveTo>
                  <a:pt x="67" y="0"/>
                </a:moveTo>
                <a:lnTo>
                  <a:pt x="0" y="63"/>
                </a:lnTo>
                <a:lnTo>
                  <a:pt x="67" y="127"/>
                </a:lnTo>
                <a:lnTo>
                  <a:pt x="130" y="63"/>
                </a:lnTo>
                <a:lnTo>
                  <a:pt x="67" y="0"/>
                </a:lnTo>
                <a:close/>
              </a:path>
            </a:pathLst>
          </a:custGeom>
          <a:solidFill>
            <a:srgbClr val="C10534"/>
          </a:solidFill>
          <a:ln w="31750">
            <a:solidFill>
              <a:srgbClr val="C10534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75" name="Freeform 177">
            <a:extLst>
              <a:ext uri="{FF2B5EF4-FFF2-40B4-BE49-F238E27FC236}">
                <a16:creationId xmlns:a16="http://schemas.microsoft.com/office/drawing/2014/main" id="{C3714238-8681-47F4-80B8-AE0A59771961}"/>
              </a:ext>
            </a:extLst>
          </p:cNvPr>
          <p:cNvSpPr>
            <a:spLocks/>
          </p:cNvSpPr>
          <p:nvPr/>
        </p:nvSpPr>
        <p:spPr bwMode="auto">
          <a:xfrm>
            <a:off x="9415463" y="4335577"/>
            <a:ext cx="201613" cy="204788"/>
          </a:xfrm>
          <a:custGeom>
            <a:avLst/>
            <a:gdLst>
              <a:gd name="T0" fmla="*/ 63 w 127"/>
              <a:gd name="T1" fmla="*/ 0 h 129"/>
              <a:gd name="T2" fmla="*/ 0 w 127"/>
              <a:gd name="T3" fmla="*/ 63 h 129"/>
              <a:gd name="T4" fmla="*/ 63 w 127"/>
              <a:gd name="T5" fmla="*/ 129 h 129"/>
              <a:gd name="T6" fmla="*/ 127 w 127"/>
              <a:gd name="T7" fmla="*/ 63 h 129"/>
              <a:gd name="T8" fmla="*/ 63 w 127"/>
              <a:gd name="T9" fmla="*/ 0 h 1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27" h="129">
                <a:moveTo>
                  <a:pt x="63" y="0"/>
                </a:moveTo>
                <a:lnTo>
                  <a:pt x="0" y="63"/>
                </a:lnTo>
                <a:lnTo>
                  <a:pt x="63" y="129"/>
                </a:lnTo>
                <a:lnTo>
                  <a:pt x="127" y="63"/>
                </a:lnTo>
                <a:lnTo>
                  <a:pt x="63" y="0"/>
                </a:lnTo>
                <a:close/>
              </a:path>
            </a:pathLst>
          </a:custGeom>
          <a:solidFill>
            <a:srgbClr val="938DD2"/>
          </a:solidFill>
          <a:ln w="31750">
            <a:solidFill>
              <a:srgbClr val="938DD2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76" name="Freeform 179">
            <a:extLst>
              <a:ext uri="{FF2B5EF4-FFF2-40B4-BE49-F238E27FC236}">
                <a16:creationId xmlns:a16="http://schemas.microsoft.com/office/drawing/2014/main" id="{F4F3F508-4185-44D7-89BA-979E25F07472}"/>
              </a:ext>
            </a:extLst>
          </p:cNvPr>
          <p:cNvSpPr>
            <a:spLocks/>
          </p:cNvSpPr>
          <p:nvPr/>
        </p:nvSpPr>
        <p:spPr bwMode="auto">
          <a:xfrm>
            <a:off x="2652713" y="1276464"/>
            <a:ext cx="201613" cy="206375"/>
          </a:xfrm>
          <a:custGeom>
            <a:avLst/>
            <a:gdLst>
              <a:gd name="T0" fmla="*/ 64 w 127"/>
              <a:gd name="T1" fmla="*/ 0 h 130"/>
              <a:gd name="T2" fmla="*/ 0 w 127"/>
              <a:gd name="T3" fmla="*/ 66 h 130"/>
              <a:gd name="T4" fmla="*/ 64 w 127"/>
              <a:gd name="T5" fmla="*/ 130 h 130"/>
              <a:gd name="T6" fmla="*/ 127 w 127"/>
              <a:gd name="T7" fmla="*/ 66 h 130"/>
              <a:gd name="T8" fmla="*/ 64 w 127"/>
              <a:gd name="T9" fmla="*/ 0 h 1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27" h="130">
                <a:moveTo>
                  <a:pt x="64" y="0"/>
                </a:moveTo>
                <a:lnTo>
                  <a:pt x="0" y="66"/>
                </a:lnTo>
                <a:lnTo>
                  <a:pt x="64" y="130"/>
                </a:lnTo>
                <a:lnTo>
                  <a:pt x="127" y="66"/>
                </a:lnTo>
                <a:lnTo>
                  <a:pt x="64" y="0"/>
                </a:lnTo>
                <a:close/>
              </a:path>
            </a:pathLst>
          </a:custGeom>
          <a:solidFill>
            <a:srgbClr val="CAC27E"/>
          </a:solidFill>
          <a:ln w="31750">
            <a:solidFill>
              <a:srgbClr val="CAC27E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77" name="Freeform 181">
            <a:extLst>
              <a:ext uri="{FF2B5EF4-FFF2-40B4-BE49-F238E27FC236}">
                <a16:creationId xmlns:a16="http://schemas.microsoft.com/office/drawing/2014/main" id="{06997EB8-2338-42AF-A673-B5926B03C577}"/>
              </a:ext>
            </a:extLst>
          </p:cNvPr>
          <p:cNvSpPr>
            <a:spLocks/>
          </p:cNvSpPr>
          <p:nvPr/>
        </p:nvSpPr>
        <p:spPr bwMode="auto">
          <a:xfrm>
            <a:off x="5400676" y="4449877"/>
            <a:ext cx="201613" cy="201613"/>
          </a:xfrm>
          <a:custGeom>
            <a:avLst/>
            <a:gdLst>
              <a:gd name="T0" fmla="*/ 64 w 127"/>
              <a:gd name="T1" fmla="*/ 0 h 127"/>
              <a:gd name="T2" fmla="*/ 0 w 127"/>
              <a:gd name="T3" fmla="*/ 63 h 127"/>
              <a:gd name="T4" fmla="*/ 64 w 127"/>
              <a:gd name="T5" fmla="*/ 127 h 127"/>
              <a:gd name="T6" fmla="*/ 127 w 127"/>
              <a:gd name="T7" fmla="*/ 63 h 127"/>
              <a:gd name="T8" fmla="*/ 64 w 127"/>
              <a:gd name="T9" fmla="*/ 0 h 1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27" h="127">
                <a:moveTo>
                  <a:pt x="64" y="0"/>
                </a:moveTo>
                <a:lnTo>
                  <a:pt x="0" y="63"/>
                </a:lnTo>
                <a:lnTo>
                  <a:pt x="64" y="127"/>
                </a:lnTo>
                <a:lnTo>
                  <a:pt x="127" y="63"/>
                </a:lnTo>
                <a:lnTo>
                  <a:pt x="64" y="0"/>
                </a:lnTo>
                <a:close/>
              </a:path>
            </a:pathLst>
          </a:custGeom>
          <a:solidFill>
            <a:srgbClr val="7B92A8"/>
          </a:solidFill>
          <a:ln w="31750">
            <a:solidFill>
              <a:srgbClr val="7B92A8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78" name="Freeform 183">
            <a:extLst>
              <a:ext uri="{FF2B5EF4-FFF2-40B4-BE49-F238E27FC236}">
                <a16:creationId xmlns:a16="http://schemas.microsoft.com/office/drawing/2014/main" id="{97357F9E-EE3E-4447-BBD5-5CEC22962FB8}"/>
              </a:ext>
            </a:extLst>
          </p:cNvPr>
          <p:cNvSpPr>
            <a:spLocks/>
          </p:cNvSpPr>
          <p:nvPr/>
        </p:nvSpPr>
        <p:spPr bwMode="auto">
          <a:xfrm>
            <a:off x="4395788" y="4610215"/>
            <a:ext cx="204788" cy="200025"/>
          </a:xfrm>
          <a:custGeom>
            <a:avLst/>
            <a:gdLst>
              <a:gd name="T0" fmla="*/ 66 w 129"/>
              <a:gd name="T1" fmla="*/ 0 h 126"/>
              <a:gd name="T2" fmla="*/ 0 w 129"/>
              <a:gd name="T3" fmla="*/ 63 h 126"/>
              <a:gd name="T4" fmla="*/ 66 w 129"/>
              <a:gd name="T5" fmla="*/ 126 h 126"/>
              <a:gd name="T6" fmla="*/ 129 w 129"/>
              <a:gd name="T7" fmla="*/ 63 h 126"/>
              <a:gd name="T8" fmla="*/ 66 w 129"/>
              <a:gd name="T9" fmla="*/ 0 h 1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29" h="126">
                <a:moveTo>
                  <a:pt x="66" y="0"/>
                </a:moveTo>
                <a:lnTo>
                  <a:pt x="0" y="63"/>
                </a:lnTo>
                <a:lnTo>
                  <a:pt x="66" y="126"/>
                </a:lnTo>
                <a:lnTo>
                  <a:pt x="129" y="63"/>
                </a:lnTo>
                <a:lnTo>
                  <a:pt x="66" y="0"/>
                </a:lnTo>
                <a:close/>
              </a:path>
            </a:pathLst>
          </a:custGeom>
          <a:solidFill>
            <a:srgbClr val="2D6D66"/>
          </a:solidFill>
          <a:ln w="31750">
            <a:solidFill>
              <a:srgbClr val="2D6D6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79" name="Freeform 185">
            <a:extLst>
              <a:ext uri="{FF2B5EF4-FFF2-40B4-BE49-F238E27FC236}">
                <a16:creationId xmlns:a16="http://schemas.microsoft.com/office/drawing/2014/main" id="{92A1DEA6-B1EC-494C-A15C-A0063BB80E1C}"/>
              </a:ext>
            </a:extLst>
          </p:cNvPr>
          <p:cNvSpPr>
            <a:spLocks/>
          </p:cNvSpPr>
          <p:nvPr/>
        </p:nvSpPr>
        <p:spPr bwMode="auto">
          <a:xfrm>
            <a:off x="5738813" y="4503852"/>
            <a:ext cx="206375" cy="201613"/>
          </a:xfrm>
          <a:custGeom>
            <a:avLst/>
            <a:gdLst>
              <a:gd name="T0" fmla="*/ 64 w 130"/>
              <a:gd name="T1" fmla="*/ 0 h 127"/>
              <a:gd name="T2" fmla="*/ 0 w 130"/>
              <a:gd name="T3" fmla="*/ 64 h 127"/>
              <a:gd name="T4" fmla="*/ 64 w 130"/>
              <a:gd name="T5" fmla="*/ 127 h 127"/>
              <a:gd name="T6" fmla="*/ 130 w 130"/>
              <a:gd name="T7" fmla="*/ 64 h 127"/>
              <a:gd name="T8" fmla="*/ 64 w 130"/>
              <a:gd name="T9" fmla="*/ 0 h 1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30" h="127">
                <a:moveTo>
                  <a:pt x="64" y="0"/>
                </a:moveTo>
                <a:lnTo>
                  <a:pt x="0" y="64"/>
                </a:lnTo>
                <a:lnTo>
                  <a:pt x="64" y="127"/>
                </a:lnTo>
                <a:lnTo>
                  <a:pt x="130" y="64"/>
                </a:lnTo>
                <a:lnTo>
                  <a:pt x="64" y="0"/>
                </a:lnTo>
                <a:close/>
              </a:path>
            </a:pathLst>
          </a:custGeom>
          <a:solidFill>
            <a:srgbClr val="1A476F"/>
          </a:solidFill>
          <a:ln w="31750">
            <a:solidFill>
              <a:srgbClr val="1A476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0" name="Freeform 187">
            <a:extLst>
              <a:ext uri="{FF2B5EF4-FFF2-40B4-BE49-F238E27FC236}">
                <a16:creationId xmlns:a16="http://schemas.microsoft.com/office/drawing/2014/main" id="{CA0E3A99-36E2-49CA-9BAB-77F0782C8FD2}"/>
              </a:ext>
            </a:extLst>
          </p:cNvPr>
          <p:cNvSpPr>
            <a:spLocks/>
          </p:cNvSpPr>
          <p:nvPr/>
        </p:nvSpPr>
        <p:spPr bwMode="auto">
          <a:xfrm>
            <a:off x="5675313" y="4418127"/>
            <a:ext cx="201613" cy="204788"/>
          </a:xfrm>
          <a:custGeom>
            <a:avLst/>
            <a:gdLst>
              <a:gd name="T0" fmla="*/ 63 w 127"/>
              <a:gd name="T1" fmla="*/ 0 h 129"/>
              <a:gd name="T2" fmla="*/ 0 w 127"/>
              <a:gd name="T3" fmla="*/ 66 h 129"/>
              <a:gd name="T4" fmla="*/ 63 w 127"/>
              <a:gd name="T5" fmla="*/ 129 h 129"/>
              <a:gd name="T6" fmla="*/ 127 w 127"/>
              <a:gd name="T7" fmla="*/ 66 h 129"/>
              <a:gd name="T8" fmla="*/ 63 w 127"/>
              <a:gd name="T9" fmla="*/ 0 h 1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27" h="129">
                <a:moveTo>
                  <a:pt x="63" y="0"/>
                </a:moveTo>
                <a:lnTo>
                  <a:pt x="0" y="66"/>
                </a:lnTo>
                <a:lnTo>
                  <a:pt x="63" y="129"/>
                </a:lnTo>
                <a:lnTo>
                  <a:pt x="127" y="66"/>
                </a:lnTo>
                <a:lnTo>
                  <a:pt x="63" y="0"/>
                </a:lnTo>
                <a:close/>
              </a:path>
            </a:pathLst>
          </a:custGeom>
          <a:solidFill>
            <a:srgbClr val="FFD200"/>
          </a:solidFill>
          <a:ln w="31750">
            <a:solidFill>
              <a:srgbClr val="FFD2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1" name="Freeform 189">
            <a:extLst>
              <a:ext uri="{FF2B5EF4-FFF2-40B4-BE49-F238E27FC236}">
                <a16:creationId xmlns:a16="http://schemas.microsoft.com/office/drawing/2014/main" id="{E63CF29A-6E1A-4A93-8F1A-A63C8FF7447F}"/>
              </a:ext>
            </a:extLst>
          </p:cNvPr>
          <p:cNvSpPr>
            <a:spLocks/>
          </p:cNvSpPr>
          <p:nvPr/>
        </p:nvSpPr>
        <p:spPr bwMode="auto">
          <a:xfrm>
            <a:off x="7550151" y="3054464"/>
            <a:ext cx="204788" cy="201613"/>
          </a:xfrm>
          <a:custGeom>
            <a:avLst/>
            <a:gdLst>
              <a:gd name="T0" fmla="*/ 63 w 129"/>
              <a:gd name="T1" fmla="*/ 0 h 127"/>
              <a:gd name="T2" fmla="*/ 0 w 129"/>
              <a:gd name="T3" fmla="*/ 64 h 127"/>
              <a:gd name="T4" fmla="*/ 63 w 129"/>
              <a:gd name="T5" fmla="*/ 127 h 127"/>
              <a:gd name="T6" fmla="*/ 129 w 129"/>
              <a:gd name="T7" fmla="*/ 64 h 127"/>
              <a:gd name="T8" fmla="*/ 63 w 129"/>
              <a:gd name="T9" fmla="*/ 0 h 1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29" h="127">
                <a:moveTo>
                  <a:pt x="63" y="0"/>
                </a:moveTo>
                <a:lnTo>
                  <a:pt x="0" y="64"/>
                </a:lnTo>
                <a:lnTo>
                  <a:pt x="63" y="127"/>
                </a:lnTo>
                <a:lnTo>
                  <a:pt x="129" y="64"/>
                </a:lnTo>
                <a:lnTo>
                  <a:pt x="63" y="0"/>
                </a:lnTo>
                <a:close/>
              </a:path>
            </a:pathLst>
          </a:custGeom>
          <a:solidFill>
            <a:srgbClr val="BFA19C"/>
          </a:solidFill>
          <a:ln w="31750">
            <a:solidFill>
              <a:srgbClr val="BFA19C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2" name="Freeform 191">
            <a:extLst>
              <a:ext uri="{FF2B5EF4-FFF2-40B4-BE49-F238E27FC236}">
                <a16:creationId xmlns:a16="http://schemas.microsoft.com/office/drawing/2014/main" id="{48094489-929D-4EC4-A223-6C3BDFE9849C}"/>
              </a:ext>
            </a:extLst>
          </p:cNvPr>
          <p:cNvSpPr>
            <a:spLocks/>
          </p:cNvSpPr>
          <p:nvPr/>
        </p:nvSpPr>
        <p:spPr bwMode="auto">
          <a:xfrm>
            <a:off x="6278563" y="4500677"/>
            <a:ext cx="201613" cy="204788"/>
          </a:xfrm>
          <a:custGeom>
            <a:avLst/>
            <a:gdLst>
              <a:gd name="T0" fmla="*/ 64 w 127"/>
              <a:gd name="T1" fmla="*/ 0 h 129"/>
              <a:gd name="T2" fmla="*/ 0 w 127"/>
              <a:gd name="T3" fmla="*/ 63 h 129"/>
              <a:gd name="T4" fmla="*/ 64 w 127"/>
              <a:gd name="T5" fmla="*/ 129 h 129"/>
              <a:gd name="T6" fmla="*/ 127 w 127"/>
              <a:gd name="T7" fmla="*/ 63 h 129"/>
              <a:gd name="T8" fmla="*/ 64 w 127"/>
              <a:gd name="T9" fmla="*/ 0 h 1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27" h="129">
                <a:moveTo>
                  <a:pt x="64" y="0"/>
                </a:moveTo>
                <a:lnTo>
                  <a:pt x="0" y="63"/>
                </a:lnTo>
                <a:lnTo>
                  <a:pt x="64" y="129"/>
                </a:lnTo>
                <a:lnTo>
                  <a:pt x="127" y="63"/>
                </a:lnTo>
                <a:lnTo>
                  <a:pt x="64" y="0"/>
                </a:lnTo>
                <a:close/>
              </a:path>
            </a:pathLst>
          </a:custGeom>
          <a:solidFill>
            <a:srgbClr val="9C8847"/>
          </a:solidFill>
          <a:ln w="31750">
            <a:solidFill>
              <a:srgbClr val="9C8847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3" name="Line 193">
            <a:extLst>
              <a:ext uri="{FF2B5EF4-FFF2-40B4-BE49-F238E27FC236}">
                <a16:creationId xmlns:a16="http://schemas.microsoft.com/office/drawing/2014/main" id="{9E5816EE-D921-433E-A621-788FAC30B138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752601" y="1230427"/>
            <a:ext cx="0" cy="4489451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4" name="Line 194">
            <a:extLst>
              <a:ext uri="{FF2B5EF4-FFF2-40B4-BE49-F238E27FC236}">
                <a16:creationId xmlns:a16="http://schemas.microsoft.com/office/drawing/2014/main" id="{4DDC6A41-8A44-49C0-A795-2000F3E79E3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57351" y="5569065"/>
            <a:ext cx="95250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5" name="Rectangle 195">
            <a:extLst>
              <a:ext uri="{FF2B5EF4-FFF2-40B4-BE49-F238E27FC236}">
                <a16:creationId xmlns:a16="http://schemas.microsoft.com/office/drawing/2014/main" id="{A9D24628-8EF3-4D69-A1A8-34127547D14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39838" y="5427777"/>
            <a:ext cx="493713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 dirty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&lt;-1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86" name="Line 196">
            <a:extLst>
              <a:ext uri="{FF2B5EF4-FFF2-40B4-BE49-F238E27FC236}">
                <a16:creationId xmlns:a16="http://schemas.microsoft.com/office/drawing/2014/main" id="{6A79A228-61E1-4D51-AA2A-4B90704A9A4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57351" y="4970577"/>
            <a:ext cx="95250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7" name="Rectangle 197">
            <a:extLst>
              <a:ext uri="{FF2B5EF4-FFF2-40B4-BE49-F238E27FC236}">
                <a16:creationId xmlns:a16="http://schemas.microsoft.com/office/drawing/2014/main" id="{4206AED5-E549-4B60-AE49-D042C0D6A7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68438" y="4829290"/>
            <a:ext cx="255588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 dirty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0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88" name="Line 198">
            <a:extLst>
              <a:ext uri="{FF2B5EF4-FFF2-40B4-BE49-F238E27FC236}">
                <a16:creationId xmlns:a16="http://schemas.microsoft.com/office/drawing/2014/main" id="{05935DD7-7841-4AC5-B821-807CAB29D78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57351" y="4367327"/>
            <a:ext cx="95250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9" name="Rectangle 199">
            <a:extLst>
              <a:ext uri="{FF2B5EF4-FFF2-40B4-BE49-F238E27FC236}">
                <a16:creationId xmlns:a16="http://schemas.microsoft.com/office/drawing/2014/main" id="{EC3284C5-A38F-4291-928D-563EF820823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68438" y="4233977"/>
            <a:ext cx="255588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1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90" name="Line 200">
            <a:extLst>
              <a:ext uri="{FF2B5EF4-FFF2-40B4-BE49-F238E27FC236}">
                <a16:creationId xmlns:a16="http://schemas.microsoft.com/office/drawing/2014/main" id="{EB6DAAE1-B42A-4FB8-94BD-987DA854A205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57351" y="3773602"/>
            <a:ext cx="95250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1" name="Rectangle 201">
            <a:extLst>
              <a:ext uri="{FF2B5EF4-FFF2-40B4-BE49-F238E27FC236}">
                <a16:creationId xmlns:a16="http://schemas.microsoft.com/office/drawing/2014/main" id="{656B0BDE-897A-4169-A7B8-E230469DAB2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68438" y="3640252"/>
            <a:ext cx="255588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2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92" name="Line 202">
            <a:extLst>
              <a:ext uri="{FF2B5EF4-FFF2-40B4-BE49-F238E27FC236}">
                <a16:creationId xmlns:a16="http://schemas.microsoft.com/office/drawing/2014/main" id="{BA6B32DC-F06D-4624-A33A-B985D4A057C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57351" y="3173527"/>
            <a:ext cx="95250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3" name="Rectangle 203">
            <a:extLst>
              <a:ext uri="{FF2B5EF4-FFF2-40B4-BE49-F238E27FC236}">
                <a16:creationId xmlns:a16="http://schemas.microsoft.com/office/drawing/2014/main" id="{B36D4423-9D14-4495-8B3B-AD6E59383F1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68438" y="3041764"/>
            <a:ext cx="255588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3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94" name="Line 204">
            <a:extLst>
              <a:ext uri="{FF2B5EF4-FFF2-40B4-BE49-F238E27FC236}">
                <a16:creationId xmlns:a16="http://schemas.microsoft.com/office/drawing/2014/main" id="{01AE6529-B6B0-41E3-BB80-1A2B08EBE2A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57351" y="2572658"/>
            <a:ext cx="95250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5" name="Rectangle 205">
            <a:extLst>
              <a:ext uri="{FF2B5EF4-FFF2-40B4-BE49-F238E27FC236}">
                <a16:creationId xmlns:a16="http://schemas.microsoft.com/office/drawing/2014/main" id="{66E82296-D432-4601-8918-E35A65C7B0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68438" y="2440896"/>
            <a:ext cx="255588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 dirty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4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96" name="Line 206">
            <a:extLst>
              <a:ext uri="{FF2B5EF4-FFF2-40B4-BE49-F238E27FC236}">
                <a16:creationId xmlns:a16="http://schemas.microsoft.com/office/drawing/2014/main" id="{13E9C6AD-B290-4294-95C4-36F78D3CF3C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57351" y="1976552"/>
            <a:ext cx="95250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7" name="Rectangle 207">
            <a:extLst>
              <a:ext uri="{FF2B5EF4-FFF2-40B4-BE49-F238E27FC236}">
                <a16:creationId xmlns:a16="http://schemas.microsoft.com/office/drawing/2014/main" id="{F283CAF0-7030-4C58-9A9C-7383314A5D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22388" y="1838439"/>
            <a:ext cx="406400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 dirty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&gt;5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98" name="Line 208">
            <a:extLst>
              <a:ext uri="{FF2B5EF4-FFF2-40B4-BE49-F238E27FC236}">
                <a16:creationId xmlns:a16="http://schemas.microsoft.com/office/drawing/2014/main" id="{8689E310-2EB2-46DE-A5FC-89B2F7E8F36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57351" y="1381239"/>
            <a:ext cx="95250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9" name="Rectangle 210">
            <a:extLst>
              <a:ext uri="{FF2B5EF4-FFF2-40B4-BE49-F238E27FC236}">
                <a16:creationId xmlns:a16="http://schemas.microsoft.com/office/drawing/2014/main" id="{62A9E61B-AEAC-442C-B1A6-599EE346BF8B}"/>
              </a:ext>
            </a:extLst>
          </p:cNvPr>
          <p:cNvSpPr>
            <a:spLocks noChangeArrowheads="1"/>
          </p:cNvSpPr>
          <p:nvPr/>
        </p:nvSpPr>
        <p:spPr bwMode="auto">
          <a:xfrm rot="16200000">
            <a:off x="523875" y="3237027"/>
            <a:ext cx="822325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MVPF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00" name="Line 211">
            <a:extLst>
              <a:ext uri="{FF2B5EF4-FFF2-40B4-BE49-F238E27FC236}">
                <a16:creationId xmlns:a16="http://schemas.microsoft.com/office/drawing/2014/main" id="{20762F84-2EDF-40E7-A0D9-15DCCAAE84B0}"/>
              </a:ext>
            </a:extLst>
          </p:cNvPr>
          <p:cNvSpPr>
            <a:spLocks noChangeShapeType="1"/>
          </p:cNvSpPr>
          <p:nvPr/>
        </p:nvSpPr>
        <p:spPr bwMode="auto">
          <a:xfrm>
            <a:off x="1752601" y="5719877"/>
            <a:ext cx="9688513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01" name="Line 212">
            <a:extLst>
              <a:ext uri="{FF2B5EF4-FFF2-40B4-BE49-F238E27FC236}">
                <a16:creationId xmlns:a16="http://schemas.microsoft.com/office/drawing/2014/main" id="{F549066E-1B3E-4F8C-879F-8B49A927AC5B}"/>
              </a:ext>
            </a:extLst>
          </p:cNvPr>
          <p:cNvSpPr>
            <a:spLocks noChangeShapeType="1"/>
          </p:cNvSpPr>
          <p:nvPr/>
        </p:nvSpPr>
        <p:spPr bwMode="auto">
          <a:xfrm>
            <a:off x="1903413" y="5719877"/>
            <a:ext cx="0" cy="92075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02" name="Rectangle 213">
            <a:extLst>
              <a:ext uri="{FF2B5EF4-FFF2-40B4-BE49-F238E27FC236}">
                <a16:creationId xmlns:a16="http://schemas.microsoft.com/office/drawing/2014/main" id="{7968F8E6-FCC6-4667-900D-47174C6D52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30388" y="5860847"/>
            <a:ext cx="255588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0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03" name="Line 214">
            <a:extLst>
              <a:ext uri="{FF2B5EF4-FFF2-40B4-BE49-F238E27FC236}">
                <a16:creationId xmlns:a16="http://schemas.microsoft.com/office/drawing/2014/main" id="{86604965-F8A1-4A41-B4A4-9A0BDF0DA342}"/>
              </a:ext>
            </a:extLst>
          </p:cNvPr>
          <p:cNvSpPr>
            <a:spLocks noChangeShapeType="1"/>
          </p:cNvSpPr>
          <p:nvPr/>
        </p:nvSpPr>
        <p:spPr bwMode="auto">
          <a:xfrm>
            <a:off x="4248151" y="5719877"/>
            <a:ext cx="0" cy="92075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04" name="Rectangle 215">
            <a:extLst>
              <a:ext uri="{FF2B5EF4-FFF2-40B4-BE49-F238E27FC236}">
                <a16:creationId xmlns:a16="http://schemas.microsoft.com/office/drawing/2014/main" id="{0D05E7FB-85C2-4A14-907C-CC9D98C9843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06863" y="5860847"/>
            <a:ext cx="398463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20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05" name="Line 216">
            <a:extLst>
              <a:ext uri="{FF2B5EF4-FFF2-40B4-BE49-F238E27FC236}">
                <a16:creationId xmlns:a16="http://schemas.microsoft.com/office/drawing/2014/main" id="{B06A538B-B945-4852-929E-D3B46C827079}"/>
              </a:ext>
            </a:extLst>
          </p:cNvPr>
          <p:cNvSpPr>
            <a:spLocks noChangeShapeType="1"/>
          </p:cNvSpPr>
          <p:nvPr/>
        </p:nvSpPr>
        <p:spPr bwMode="auto">
          <a:xfrm>
            <a:off x="6594476" y="5719877"/>
            <a:ext cx="0" cy="92075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06" name="Rectangle 217">
            <a:extLst>
              <a:ext uri="{FF2B5EF4-FFF2-40B4-BE49-F238E27FC236}">
                <a16:creationId xmlns:a16="http://schemas.microsoft.com/office/drawing/2014/main" id="{1AD24FE3-40A6-421C-99A7-58CAF13B37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53188" y="5860847"/>
            <a:ext cx="398463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40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07" name="Line 218">
            <a:extLst>
              <a:ext uri="{FF2B5EF4-FFF2-40B4-BE49-F238E27FC236}">
                <a16:creationId xmlns:a16="http://schemas.microsoft.com/office/drawing/2014/main" id="{F80A034D-F473-43AC-A815-5C990813ACEE}"/>
              </a:ext>
            </a:extLst>
          </p:cNvPr>
          <p:cNvSpPr>
            <a:spLocks noChangeShapeType="1"/>
          </p:cNvSpPr>
          <p:nvPr/>
        </p:nvSpPr>
        <p:spPr bwMode="auto">
          <a:xfrm>
            <a:off x="8943976" y="5719877"/>
            <a:ext cx="0" cy="92075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08" name="Rectangle 219">
            <a:extLst>
              <a:ext uri="{FF2B5EF4-FFF2-40B4-BE49-F238E27FC236}">
                <a16:creationId xmlns:a16="http://schemas.microsoft.com/office/drawing/2014/main" id="{18CCA31C-3785-4A83-A813-AF7ABEE3A5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802688" y="5860847"/>
            <a:ext cx="398463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60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09" name="Line 220">
            <a:extLst>
              <a:ext uri="{FF2B5EF4-FFF2-40B4-BE49-F238E27FC236}">
                <a16:creationId xmlns:a16="http://schemas.microsoft.com/office/drawing/2014/main" id="{8FDC9792-4C38-48C2-BA11-5E9E177C8475}"/>
              </a:ext>
            </a:extLst>
          </p:cNvPr>
          <p:cNvSpPr>
            <a:spLocks noChangeShapeType="1"/>
          </p:cNvSpPr>
          <p:nvPr/>
        </p:nvSpPr>
        <p:spPr bwMode="auto">
          <a:xfrm>
            <a:off x="11290301" y="5719877"/>
            <a:ext cx="0" cy="92075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0" name="Rectangle 221">
            <a:extLst>
              <a:ext uri="{FF2B5EF4-FFF2-40B4-BE49-F238E27FC236}">
                <a16:creationId xmlns:a16="http://schemas.microsoft.com/office/drawing/2014/main" id="{04548934-0276-4AAF-97B0-095566CFF1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147426" y="5860847"/>
            <a:ext cx="398463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80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11" name="Rectangle 222">
            <a:extLst>
              <a:ext uri="{FF2B5EF4-FFF2-40B4-BE49-F238E27FC236}">
                <a16:creationId xmlns:a16="http://schemas.microsoft.com/office/drawing/2014/main" id="{B6C11CF6-4DC2-4815-9A14-C1A0B7C0C2F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78463" y="6175172"/>
            <a:ext cx="2400300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 dirty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Age of Beneficiaries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12" name="Rectangle 223">
            <a:extLst>
              <a:ext uri="{FF2B5EF4-FFF2-40B4-BE49-F238E27FC236}">
                <a16:creationId xmlns:a16="http://schemas.microsoft.com/office/drawing/2014/main" id="{8A9AE9DE-0753-40D8-BD95-DB40CE64D8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02401" y="306387"/>
            <a:ext cx="484188" cy="904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5300" b="0" i="0" u="none" strike="noStrike" cap="none" normalizeH="0" baseline="0">
                <a:ln>
                  <a:noFill/>
                </a:ln>
                <a:solidFill>
                  <a:srgbClr val="1E2D53"/>
                </a:solidFill>
                <a:effectLst/>
                <a:latin typeface="Arial" panose="020B0604020202020204" pitchFamily="34" charset="0"/>
              </a:rPr>
              <a:t> 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13" name="Rectangle 112">
            <a:extLst>
              <a:ext uri="{FF2B5EF4-FFF2-40B4-BE49-F238E27FC236}">
                <a16:creationId xmlns:a16="http://schemas.microsoft.com/office/drawing/2014/main" id="{8C386E66-BD01-4ED3-977F-B490B29936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02401" y="448154"/>
            <a:ext cx="484188" cy="904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5300" b="0" i="0" u="none" strike="noStrike" cap="none" normalizeH="0" baseline="0">
                <a:ln>
                  <a:noFill/>
                </a:ln>
                <a:solidFill>
                  <a:srgbClr val="1E2D53"/>
                </a:solidFill>
                <a:effectLst/>
                <a:latin typeface="Arial" panose="020B0604020202020204" pitchFamily="34" charset="0"/>
              </a:rPr>
              <a:t> 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14" name="Rectangle 134">
            <a:extLst>
              <a:ext uri="{FF2B5EF4-FFF2-40B4-BE49-F238E27FC236}">
                <a16:creationId xmlns:a16="http://schemas.microsoft.com/office/drawing/2014/main" id="{CC9E23B0-00B4-415F-B8C8-4CF9F21E26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0521" y="95828"/>
            <a:ext cx="10620914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MVPF Robustness to Alternative Discount Rates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3% discount rate</a:t>
            </a:r>
          </a:p>
        </p:txBody>
      </p:sp>
      <p:sp>
        <p:nvSpPr>
          <p:cNvPr id="316" name="Rectangle 229">
            <a:extLst>
              <a:ext uri="{FF2B5EF4-FFF2-40B4-BE49-F238E27FC236}">
                <a16:creationId xmlns:a16="http://schemas.microsoft.com/office/drawing/2014/main" id="{45DCAD5F-5AD9-4618-9E0D-36FE62EA4F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32288" y="1431925"/>
            <a:ext cx="1279525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500" b="0" i="0" u="none" strike="noStrike" cap="none" normalizeH="0" baseline="0" dirty="0">
                <a:ln>
                  <a:noFill/>
                </a:ln>
                <a:solidFill>
                  <a:srgbClr val="E37E00"/>
                </a:solidFill>
                <a:effectLst/>
                <a:latin typeface="Arial" panose="020B0604020202020204" pitchFamily="34" charset="0"/>
              </a:rPr>
              <a:t>College Child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17" name="Rectangle 235">
            <a:extLst>
              <a:ext uri="{FF2B5EF4-FFF2-40B4-BE49-F238E27FC236}">
                <a16:creationId xmlns:a16="http://schemas.microsoft.com/office/drawing/2014/main" id="{51669FDC-E54A-4465-9018-92DE57DFB0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81313" y="1419225"/>
            <a:ext cx="117475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500" b="0" i="0" u="none" strike="noStrike" cap="none" normalizeH="0" baseline="0" dirty="0">
                <a:ln>
                  <a:noFill/>
                </a:ln>
                <a:solidFill>
                  <a:srgbClr val="CAC27E"/>
                </a:solidFill>
                <a:effectLst/>
                <a:latin typeface="Arial" panose="020B0604020202020204" pitchFamily="34" charset="0"/>
              </a:rPr>
              <a:t>Health Child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18" name="Rectangle 227">
            <a:extLst>
              <a:ext uri="{FF2B5EF4-FFF2-40B4-BE49-F238E27FC236}">
                <a16:creationId xmlns:a16="http://schemas.microsoft.com/office/drawing/2014/main" id="{BC03DBBB-FCC9-4481-A8FE-F7B0533A46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72251" y="5341938"/>
            <a:ext cx="127635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500" b="0" i="0" u="none" strike="noStrike" cap="none" normalizeH="0" baseline="0" dirty="0">
                <a:ln>
                  <a:noFill/>
                </a:ln>
                <a:solidFill>
                  <a:srgbClr val="55752F"/>
                </a:solidFill>
                <a:effectLst/>
                <a:latin typeface="Arial" panose="020B0604020202020204" pitchFamily="34" charset="0"/>
              </a:rPr>
              <a:t>College Adult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19" name="Rectangle 231">
            <a:extLst>
              <a:ext uri="{FF2B5EF4-FFF2-40B4-BE49-F238E27FC236}">
                <a16:creationId xmlns:a16="http://schemas.microsoft.com/office/drawing/2014/main" id="{9372D1D5-F919-41F4-8573-6DDF374A577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97801" y="4476750"/>
            <a:ext cx="1266825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500" b="0" i="0" u="none" strike="noStrike" cap="none" normalizeH="0" baseline="0" dirty="0">
                <a:ln>
                  <a:noFill/>
                </a:ln>
                <a:solidFill>
                  <a:srgbClr val="C10534"/>
                </a:solidFill>
                <a:effectLst/>
                <a:latin typeface="Arial" panose="020B0604020202020204" pitchFamily="34" charset="0"/>
              </a:rPr>
              <a:t>Disability Ins.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20" name="Rectangle 243">
            <a:extLst>
              <a:ext uri="{FF2B5EF4-FFF2-40B4-BE49-F238E27FC236}">
                <a16:creationId xmlns:a16="http://schemas.microsoft.com/office/drawing/2014/main" id="{4A4BA68F-D296-4963-AF81-D49E1B11CE3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48426" y="3849688"/>
            <a:ext cx="1439863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500" b="0" i="0" u="none" strike="noStrike" cap="none" normalizeH="0" baseline="0" dirty="0">
                <a:ln>
                  <a:noFill/>
                </a:ln>
                <a:solidFill>
                  <a:srgbClr val="FFD200"/>
                </a:solidFill>
                <a:effectLst/>
                <a:latin typeface="Arial" panose="020B0604020202020204" pitchFamily="34" charset="0"/>
              </a:rPr>
              <a:t>Supp. Sec. Inc.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21" name="Rectangle 245">
            <a:extLst>
              <a:ext uri="{FF2B5EF4-FFF2-40B4-BE49-F238E27FC236}">
                <a16:creationId xmlns:a16="http://schemas.microsoft.com/office/drawing/2014/main" id="{5DC7460B-353B-45C8-92F7-117E517A996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54938" y="3054350"/>
            <a:ext cx="1023938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500" b="0" i="0" u="none" strike="noStrike" cap="none" normalizeH="0" baseline="0">
                <a:ln>
                  <a:noFill/>
                </a:ln>
                <a:solidFill>
                  <a:srgbClr val="BFA19C"/>
                </a:solidFill>
                <a:effectLst/>
                <a:latin typeface="Arial" panose="020B0604020202020204" pitchFamily="34" charset="0"/>
              </a:rPr>
              <a:t>Top Taxes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22" name="Rectangle 247">
            <a:extLst>
              <a:ext uri="{FF2B5EF4-FFF2-40B4-BE49-F238E27FC236}">
                <a16:creationId xmlns:a16="http://schemas.microsoft.com/office/drawing/2014/main" id="{53575279-4BD8-4BDD-A455-9A2CCC60BEC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05576" y="4491038"/>
            <a:ext cx="1169988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500" b="0" i="0" u="none" strike="noStrike" cap="none" normalizeH="0" baseline="0" dirty="0" err="1">
                <a:ln>
                  <a:noFill/>
                </a:ln>
                <a:solidFill>
                  <a:srgbClr val="9C8847"/>
                </a:solidFill>
                <a:effectLst/>
                <a:latin typeface="Arial" panose="020B0604020202020204" pitchFamily="34" charset="0"/>
              </a:rPr>
              <a:t>Unemp</a:t>
            </a:r>
            <a:r>
              <a:rPr kumimoji="0" lang="en-US" altLang="en-US" sz="1500" b="0" i="0" u="none" strike="noStrike" cap="none" normalizeH="0" baseline="0" dirty="0">
                <a:ln>
                  <a:noFill/>
                </a:ln>
                <a:solidFill>
                  <a:srgbClr val="9C8847"/>
                </a:solidFill>
                <a:effectLst/>
                <a:latin typeface="Arial" panose="020B0604020202020204" pitchFamily="34" charset="0"/>
              </a:rPr>
              <a:t>. Ins.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23" name="Rectangle 111">
            <a:extLst>
              <a:ext uri="{FF2B5EF4-FFF2-40B4-BE49-F238E27FC236}">
                <a16:creationId xmlns:a16="http://schemas.microsoft.com/office/drawing/2014/main" id="{95D967F9-75AD-4A08-A6FF-1C6B251901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08676" y="3502025"/>
            <a:ext cx="145415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500" b="0" i="0" u="none" strike="noStrike" cap="none" normalizeH="0" baseline="0" dirty="0">
                <a:ln>
                  <a:noFill/>
                </a:ln>
                <a:solidFill>
                  <a:srgbClr val="6E8E84"/>
                </a:solidFill>
                <a:effectLst/>
                <a:latin typeface="Arial" panose="020B0604020202020204" pitchFamily="34" charset="0"/>
              </a:rPr>
              <a:t>Cash Transfers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24" name="Rectangle 121">
            <a:extLst>
              <a:ext uri="{FF2B5EF4-FFF2-40B4-BE49-F238E27FC236}">
                <a16:creationId xmlns:a16="http://schemas.microsoft.com/office/drawing/2014/main" id="{33756AAC-D3B7-4A62-91AF-40438DFA3881}"/>
              </a:ext>
            </a:extLst>
          </p:cNvPr>
          <p:cNvSpPr>
            <a:spLocks noChangeArrowheads="1"/>
          </p:cNvSpPr>
          <p:nvPr/>
        </p:nvSpPr>
        <p:spPr bwMode="auto">
          <a:xfrm>
            <a:off x="9586913" y="4446588"/>
            <a:ext cx="1169988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500" b="0" i="0" u="none" strike="noStrike" cap="none" normalizeH="0" baseline="0" dirty="0">
                <a:ln>
                  <a:noFill/>
                </a:ln>
                <a:solidFill>
                  <a:srgbClr val="938DD2"/>
                </a:solidFill>
                <a:effectLst/>
                <a:latin typeface="Arial" panose="020B0604020202020204" pitchFamily="34" charset="0"/>
              </a:rPr>
              <a:t>Health Adult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25" name="Rectangle 125">
            <a:extLst>
              <a:ext uri="{FF2B5EF4-FFF2-40B4-BE49-F238E27FC236}">
                <a16:creationId xmlns:a16="http://schemas.microsoft.com/office/drawing/2014/main" id="{4C26F100-3168-4DB4-A8D5-A16B4F54167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82927" y="3840162"/>
            <a:ext cx="1719263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500" b="0" i="0" u="none" strike="noStrike" cap="none" normalizeH="0" baseline="0" dirty="0">
                <a:ln>
                  <a:noFill/>
                </a:ln>
                <a:solidFill>
                  <a:srgbClr val="7B92A8"/>
                </a:solidFill>
                <a:effectLst/>
                <a:latin typeface="Arial" panose="020B0604020202020204" pitchFamily="34" charset="0"/>
              </a:rPr>
              <a:t>Housing Vouchers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26" name="Rectangle 127">
            <a:extLst>
              <a:ext uri="{FF2B5EF4-FFF2-40B4-BE49-F238E27FC236}">
                <a16:creationId xmlns:a16="http://schemas.microsoft.com/office/drawing/2014/main" id="{EBC614A1-DB7A-41BC-82F0-194722C43D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24176" y="4640263"/>
            <a:ext cx="1189038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500" b="0" i="0" u="none" strike="noStrike" cap="none" normalizeH="0" baseline="0" dirty="0">
                <a:ln>
                  <a:noFill/>
                </a:ln>
                <a:solidFill>
                  <a:srgbClr val="2D6D66"/>
                </a:solidFill>
                <a:effectLst/>
                <a:latin typeface="Arial" panose="020B0604020202020204" pitchFamily="34" charset="0"/>
              </a:rPr>
              <a:t>Job Training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27" name="Rectangle 129">
            <a:extLst>
              <a:ext uri="{FF2B5EF4-FFF2-40B4-BE49-F238E27FC236}">
                <a16:creationId xmlns:a16="http://schemas.microsoft.com/office/drawing/2014/main" id="{E146CF17-1E14-4DD6-9F6E-CA3EDE41EA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45051" y="4991895"/>
            <a:ext cx="83185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500" b="0" i="0" u="none" strike="noStrike" cap="none" normalizeH="0" baseline="0" dirty="0">
                <a:ln>
                  <a:noFill/>
                </a:ln>
                <a:solidFill>
                  <a:srgbClr val="1A476F"/>
                </a:solidFill>
                <a:effectLst/>
                <a:latin typeface="Arial" panose="020B0604020202020204" pitchFamily="34" charset="0"/>
              </a:rPr>
              <a:t>Nutrition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cxnSp>
        <p:nvCxnSpPr>
          <p:cNvPr id="328" name="Straight Connector 327">
            <a:extLst>
              <a:ext uri="{FF2B5EF4-FFF2-40B4-BE49-F238E27FC236}">
                <a16:creationId xmlns:a16="http://schemas.microsoft.com/office/drawing/2014/main" id="{FE50A4E0-D802-48E0-9AB3-858D4ECFD371}"/>
              </a:ext>
            </a:extLst>
          </p:cNvPr>
          <p:cNvCxnSpPr>
            <a:cxnSpLocks/>
          </p:cNvCxnSpPr>
          <p:nvPr/>
        </p:nvCxnSpPr>
        <p:spPr>
          <a:xfrm>
            <a:off x="4737101" y="4012407"/>
            <a:ext cx="606822" cy="432593"/>
          </a:xfrm>
          <a:prstGeom prst="line">
            <a:avLst/>
          </a:prstGeom>
          <a:ln>
            <a:solidFill>
              <a:srgbClr val="7B92A8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9" name="Straight Connector 328">
            <a:extLst>
              <a:ext uri="{FF2B5EF4-FFF2-40B4-BE49-F238E27FC236}">
                <a16:creationId xmlns:a16="http://schemas.microsoft.com/office/drawing/2014/main" id="{1B0D1263-CD01-42CC-B1B8-C802FC7CF405}"/>
              </a:ext>
            </a:extLst>
          </p:cNvPr>
          <p:cNvCxnSpPr>
            <a:cxnSpLocks/>
          </p:cNvCxnSpPr>
          <p:nvPr/>
        </p:nvCxnSpPr>
        <p:spPr>
          <a:xfrm flipH="1">
            <a:off x="5562503" y="4724400"/>
            <a:ext cx="206275" cy="330199"/>
          </a:xfrm>
          <a:prstGeom prst="line">
            <a:avLst/>
          </a:prstGeom>
          <a:ln>
            <a:solidFill>
              <a:srgbClr val="1A476F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0" name="Straight Connector 329">
            <a:extLst>
              <a:ext uri="{FF2B5EF4-FFF2-40B4-BE49-F238E27FC236}">
                <a16:creationId xmlns:a16="http://schemas.microsoft.com/office/drawing/2014/main" id="{FE87FB56-5DEC-4DB2-8712-A0B88FE7CA20}"/>
              </a:ext>
            </a:extLst>
          </p:cNvPr>
          <p:cNvCxnSpPr>
            <a:cxnSpLocks/>
          </p:cNvCxnSpPr>
          <p:nvPr/>
        </p:nvCxnSpPr>
        <p:spPr>
          <a:xfrm flipV="1">
            <a:off x="4033838" y="4734719"/>
            <a:ext cx="273051" cy="14815"/>
          </a:xfrm>
          <a:prstGeom prst="line">
            <a:avLst/>
          </a:prstGeom>
          <a:ln>
            <a:solidFill>
              <a:srgbClr val="2D6D66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1" name="Straight Connector 330">
            <a:extLst>
              <a:ext uri="{FF2B5EF4-FFF2-40B4-BE49-F238E27FC236}">
                <a16:creationId xmlns:a16="http://schemas.microsoft.com/office/drawing/2014/main" id="{B89AB0EF-62F8-4573-B392-E1453E00E4CA}"/>
              </a:ext>
            </a:extLst>
          </p:cNvPr>
          <p:cNvCxnSpPr>
            <a:cxnSpLocks/>
          </p:cNvCxnSpPr>
          <p:nvPr/>
        </p:nvCxnSpPr>
        <p:spPr>
          <a:xfrm flipH="1">
            <a:off x="5549901" y="3654425"/>
            <a:ext cx="303213" cy="655638"/>
          </a:xfrm>
          <a:prstGeom prst="line">
            <a:avLst/>
          </a:prstGeom>
          <a:ln>
            <a:solidFill>
              <a:srgbClr val="6E8E8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2" name="Straight Connector 331">
            <a:extLst>
              <a:ext uri="{FF2B5EF4-FFF2-40B4-BE49-F238E27FC236}">
                <a16:creationId xmlns:a16="http://schemas.microsoft.com/office/drawing/2014/main" id="{EDC90891-130D-4FBE-9A5B-ED1D5894C0CF}"/>
              </a:ext>
            </a:extLst>
          </p:cNvPr>
          <p:cNvCxnSpPr>
            <a:cxnSpLocks/>
          </p:cNvCxnSpPr>
          <p:nvPr/>
        </p:nvCxnSpPr>
        <p:spPr>
          <a:xfrm flipV="1">
            <a:off x="5954714" y="4012010"/>
            <a:ext cx="446088" cy="371079"/>
          </a:xfrm>
          <a:prstGeom prst="line">
            <a:avLst/>
          </a:prstGeom>
          <a:ln>
            <a:solidFill>
              <a:srgbClr val="FFD2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33" name="Group 332">
            <a:extLst>
              <a:ext uri="{FF2B5EF4-FFF2-40B4-BE49-F238E27FC236}">
                <a16:creationId xmlns:a16="http://schemas.microsoft.com/office/drawing/2014/main" id="{FCEBFF5E-610C-4F6A-BFD6-A94E922A393E}"/>
              </a:ext>
            </a:extLst>
          </p:cNvPr>
          <p:cNvGrpSpPr/>
          <p:nvPr/>
        </p:nvGrpSpPr>
        <p:grpSpPr>
          <a:xfrm>
            <a:off x="1398052" y="1174749"/>
            <a:ext cx="599024" cy="616982"/>
            <a:chOff x="1398052" y="1174749"/>
            <a:chExt cx="599024" cy="616982"/>
          </a:xfrm>
        </p:grpSpPr>
        <p:sp>
          <p:nvSpPr>
            <p:cNvPr id="334" name="Rectangle 333">
              <a:extLst>
                <a:ext uri="{FF2B5EF4-FFF2-40B4-BE49-F238E27FC236}">
                  <a16:creationId xmlns:a16="http://schemas.microsoft.com/office/drawing/2014/main" id="{BFB65580-755C-4384-9BE0-3B6EBCAFC299}"/>
                </a:ext>
              </a:extLst>
            </p:cNvPr>
            <p:cNvSpPr/>
            <p:nvPr/>
          </p:nvSpPr>
          <p:spPr>
            <a:xfrm>
              <a:off x="1468438" y="1508125"/>
              <a:ext cx="528638" cy="283606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grpSp>
          <p:nvGrpSpPr>
            <p:cNvPr id="335" name="Group 334">
              <a:extLst>
                <a:ext uri="{FF2B5EF4-FFF2-40B4-BE49-F238E27FC236}">
                  <a16:creationId xmlns:a16="http://schemas.microsoft.com/office/drawing/2014/main" id="{723BEFE7-142A-4166-BAEF-3C2669981931}"/>
                </a:ext>
              </a:extLst>
            </p:cNvPr>
            <p:cNvGrpSpPr/>
            <p:nvPr/>
          </p:nvGrpSpPr>
          <p:grpSpPr>
            <a:xfrm>
              <a:off x="1674813" y="1573079"/>
              <a:ext cx="166687" cy="149224"/>
              <a:chOff x="1462882" y="1471634"/>
              <a:chExt cx="166687" cy="149224"/>
            </a:xfrm>
          </p:grpSpPr>
          <p:cxnSp>
            <p:nvCxnSpPr>
              <p:cNvPr id="337" name="Straight Connector 336">
                <a:extLst>
                  <a:ext uri="{FF2B5EF4-FFF2-40B4-BE49-F238E27FC236}">
                    <a16:creationId xmlns:a16="http://schemas.microsoft.com/office/drawing/2014/main" id="{EF92F093-8FD5-4914-B65D-2F5C116916D2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546225" y="1512888"/>
                <a:ext cx="0" cy="60326"/>
              </a:xfrm>
              <a:prstGeom prst="line">
                <a:avLst/>
              </a:prstGeom>
              <a:ln w="3810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38" name="Straight Connector 337">
                <a:extLst>
                  <a:ext uri="{FF2B5EF4-FFF2-40B4-BE49-F238E27FC236}">
                    <a16:creationId xmlns:a16="http://schemas.microsoft.com/office/drawing/2014/main" id="{24DD8E78-13D5-4226-BE29-7C7BBF9F88FD}"/>
                  </a:ext>
                </a:extLst>
              </p:cNvPr>
              <p:cNvCxnSpPr/>
              <p:nvPr/>
            </p:nvCxnSpPr>
            <p:spPr>
              <a:xfrm flipV="1">
                <a:off x="1462882" y="1471634"/>
                <a:ext cx="166687" cy="83364"/>
              </a:xfrm>
              <a:prstGeom prst="line">
                <a:avLst/>
              </a:prstGeom>
              <a:ln w="19050">
                <a:solidFill>
                  <a:srgbClr val="80808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39" name="Straight Connector 338">
                <a:extLst>
                  <a:ext uri="{FF2B5EF4-FFF2-40B4-BE49-F238E27FC236}">
                    <a16:creationId xmlns:a16="http://schemas.microsoft.com/office/drawing/2014/main" id="{C4192EA0-EB69-4C3B-B884-D88330DD9874}"/>
                  </a:ext>
                </a:extLst>
              </p:cNvPr>
              <p:cNvCxnSpPr/>
              <p:nvPr/>
            </p:nvCxnSpPr>
            <p:spPr>
              <a:xfrm flipV="1">
                <a:off x="1462882" y="1537494"/>
                <a:ext cx="166687" cy="83364"/>
              </a:xfrm>
              <a:prstGeom prst="line">
                <a:avLst/>
              </a:prstGeom>
              <a:ln w="19050">
                <a:solidFill>
                  <a:srgbClr val="80808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336" name="Rectangle 176">
              <a:extLst>
                <a:ext uri="{FF2B5EF4-FFF2-40B4-BE49-F238E27FC236}">
                  <a16:creationId xmlns:a16="http://schemas.microsoft.com/office/drawing/2014/main" id="{9025CDB0-DC45-482C-BD9C-A0E10BDB1F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98052" y="1174749"/>
              <a:ext cx="219612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80808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+mn-cs"/>
                </a:rPr>
                <a:t>∞</a:t>
              </a: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80808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60227608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50">
        <p:fade/>
      </p:transition>
    </mc:Choice>
    <mc:Fallback xmlns="">
      <p:transition>
        <p:fade/>
      </p:transition>
    </mc:Fallback>
  </mc:AlternateContent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0" name="AutoShape 3">
            <a:extLst>
              <a:ext uri="{FF2B5EF4-FFF2-40B4-BE49-F238E27FC236}">
                <a16:creationId xmlns:a16="http://schemas.microsoft.com/office/drawing/2014/main" id="{42C10432-8365-4DE9-A297-F8F27425BC51}"/>
              </a:ext>
            </a:extLst>
          </p:cNvPr>
          <p:cNvSpPr>
            <a:spLocks noChangeAspect="1" noChangeArrowheads="1" noTextEdit="1"/>
          </p:cNvSpPr>
          <p:nvPr/>
        </p:nvSpPr>
        <p:spPr bwMode="auto">
          <a:xfrm>
            <a:off x="609601" y="127592"/>
            <a:ext cx="10972800" cy="68580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92" name="Rectangle 5">
            <a:extLst>
              <a:ext uri="{FF2B5EF4-FFF2-40B4-BE49-F238E27FC236}">
                <a16:creationId xmlns:a16="http://schemas.microsoft.com/office/drawing/2014/main" id="{14D19A4F-6B5A-4FF4-816C-62B20188929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4838" y="122829"/>
            <a:ext cx="10982325" cy="6867526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96" name="Rectangle 6">
            <a:extLst>
              <a:ext uri="{FF2B5EF4-FFF2-40B4-BE49-F238E27FC236}">
                <a16:creationId xmlns:a16="http://schemas.microsoft.com/office/drawing/2014/main" id="{84691C70-EB30-4BBB-86F9-E8C1B66044F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9601" y="127592"/>
            <a:ext cx="10968038" cy="6853238"/>
          </a:xfrm>
          <a:prstGeom prst="rect">
            <a:avLst/>
          </a:prstGeom>
          <a:solidFill>
            <a:srgbClr val="FFFFFF"/>
          </a:solidFill>
          <a:ln w="14288">
            <a:solidFill>
              <a:srgbClr val="FFFFF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98" name="Rectangle 7">
            <a:extLst>
              <a:ext uri="{FF2B5EF4-FFF2-40B4-BE49-F238E27FC236}">
                <a16:creationId xmlns:a16="http://schemas.microsoft.com/office/drawing/2014/main" id="{173B0AB9-4F0D-4F08-91A4-A234EA768D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52601" y="1230425"/>
            <a:ext cx="9688513" cy="4489451"/>
          </a:xfrm>
          <a:prstGeom prst="rect">
            <a:avLst/>
          </a:prstGeom>
          <a:solidFill>
            <a:srgbClr val="FFFFFF"/>
          </a:solidFill>
          <a:ln w="14288">
            <a:solidFill>
              <a:srgbClr val="FFFFF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00" name="Line 8">
            <a:extLst>
              <a:ext uri="{FF2B5EF4-FFF2-40B4-BE49-F238E27FC236}">
                <a16:creationId xmlns:a16="http://schemas.microsoft.com/office/drawing/2014/main" id="{9E69CA3B-FD96-4DD2-9681-E77C52DBF5DC}"/>
              </a:ext>
            </a:extLst>
          </p:cNvPr>
          <p:cNvSpPr>
            <a:spLocks noChangeShapeType="1"/>
          </p:cNvSpPr>
          <p:nvPr/>
        </p:nvSpPr>
        <p:spPr bwMode="auto">
          <a:xfrm>
            <a:off x="1752601" y="5569063"/>
            <a:ext cx="9688513" cy="0"/>
          </a:xfrm>
          <a:prstGeom prst="line">
            <a:avLst/>
          </a:prstGeom>
          <a:noFill/>
          <a:ln w="19050">
            <a:solidFill>
              <a:srgbClr val="EAF2F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02" name="Line 9">
            <a:extLst>
              <a:ext uri="{FF2B5EF4-FFF2-40B4-BE49-F238E27FC236}">
                <a16:creationId xmlns:a16="http://schemas.microsoft.com/office/drawing/2014/main" id="{1D632AA9-3935-43C8-B82B-C8C869B6BCE9}"/>
              </a:ext>
            </a:extLst>
          </p:cNvPr>
          <p:cNvSpPr>
            <a:spLocks noChangeShapeType="1"/>
          </p:cNvSpPr>
          <p:nvPr/>
        </p:nvSpPr>
        <p:spPr bwMode="auto">
          <a:xfrm>
            <a:off x="1752601" y="4970575"/>
            <a:ext cx="9688513" cy="0"/>
          </a:xfrm>
          <a:prstGeom prst="line">
            <a:avLst/>
          </a:prstGeom>
          <a:noFill/>
          <a:ln w="19050">
            <a:solidFill>
              <a:srgbClr val="EAF2F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54" name="Line 10">
            <a:extLst>
              <a:ext uri="{FF2B5EF4-FFF2-40B4-BE49-F238E27FC236}">
                <a16:creationId xmlns:a16="http://schemas.microsoft.com/office/drawing/2014/main" id="{95AC6175-EC79-45B7-AB06-316355C6CA63}"/>
              </a:ext>
            </a:extLst>
          </p:cNvPr>
          <p:cNvSpPr>
            <a:spLocks noChangeShapeType="1"/>
          </p:cNvSpPr>
          <p:nvPr/>
        </p:nvSpPr>
        <p:spPr bwMode="auto">
          <a:xfrm>
            <a:off x="1752601" y="4367325"/>
            <a:ext cx="9688513" cy="0"/>
          </a:xfrm>
          <a:prstGeom prst="line">
            <a:avLst/>
          </a:prstGeom>
          <a:noFill/>
          <a:ln w="19050">
            <a:solidFill>
              <a:srgbClr val="EAF2F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55" name="Line 11">
            <a:extLst>
              <a:ext uri="{FF2B5EF4-FFF2-40B4-BE49-F238E27FC236}">
                <a16:creationId xmlns:a16="http://schemas.microsoft.com/office/drawing/2014/main" id="{567948AC-C8BC-4FEE-B8CE-D17BBAB9177A}"/>
              </a:ext>
            </a:extLst>
          </p:cNvPr>
          <p:cNvSpPr>
            <a:spLocks noChangeShapeType="1"/>
          </p:cNvSpPr>
          <p:nvPr/>
        </p:nvSpPr>
        <p:spPr bwMode="auto">
          <a:xfrm>
            <a:off x="1752601" y="3773600"/>
            <a:ext cx="9688513" cy="0"/>
          </a:xfrm>
          <a:prstGeom prst="line">
            <a:avLst/>
          </a:prstGeom>
          <a:noFill/>
          <a:ln w="19050">
            <a:solidFill>
              <a:srgbClr val="EAF2F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56" name="Line 12">
            <a:extLst>
              <a:ext uri="{FF2B5EF4-FFF2-40B4-BE49-F238E27FC236}">
                <a16:creationId xmlns:a16="http://schemas.microsoft.com/office/drawing/2014/main" id="{BF21BA91-1388-4B22-B5F3-666F7BE0E6E4}"/>
              </a:ext>
            </a:extLst>
          </p:cNvPr>
          <p:cNvSpPr>
            <a:spLocks noChangeShapeType="1"/>
          </p:cNvSpPr>
          <p:nvPr/>
        </p:nvSpPr>
        <p:spPr bwMode="auto">
          <a:xfrm>
            <a:off x="1752601" y="3173525"/>
            <a:ext cx="9688513" cy="0"/>
          </a:xfrm>
          <a:prstGeom prst="line">
            <a:avLst/>
          </a:prstGeom>
          <a:noFill/>
          <a:ln w="19050">
            <a:solidFill>
              <a:srgbClr val="EAF2F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57" name="Line 13">
            <a:extLst>
              <a:ext uri="{FF2B5EF4-FFF2-40B4-BE49-F238E27FC236}">
                <a16:creationId xmlns:a16="http://schemas.microsoft.com/office/drawing/2014/main" id="{D01EFEB4-7A54-4369-82FD-5DFFB807D1F8}"/>
              </a:ext>
            </a:extLst>
          </p:cNvPr>
          <p:cNvSpPr>
            <a:spLocks noChangeShapeType="1"/>
          </p:cNvSpPr>
          <p:nvPr/>
        </p:nvSpPr>
        <p:spPr bwMode="auto">
          <a:xfrm>
            <a:off x="1752601" y="2570274"/>
            <a:ext cx="9688513" cy="0"/>
          </a:xfrm>
          <a:prstGeom prst="line">
            <a:avLst/>
          </a:prstGeom>
          <a:noFill/>
          <a:ln w="19050">
            <a:solidFill>
              <a:srgbClr val="EAF2F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58" name="Line 14">
            <a:extLst>
              <a:ext uri="{FF2B5EF4-FFF2-40B4-BE49-F238E27FC236}">
                <a16:creationId xmlns:a16="http://schemas.microsoft.com/office/drawing/2014/main" id="{919A2F75-0094-48DA-B8D0-279886642802}"/>
              </a:ext>
            </a:extLst>
          </p:cNvPr>
          <p:cNvSpPr>
            <a:spLocks noChangeShapeType="1"/>
          </p:cNvSpPr>
          <p:nvPr/>
        </p:nvSpPr>
        <p:spPr bwMode="auto">
          <a:xfrm>
            <a:off x="1752601" y="1976550"/>
            <a:ext cx="9688513" cy="0"/>
          </a:xfrm>
          <a:prstGeom prst="line">
            <a:avLst/>
          </a:prstGeom>
          <a:noFill/>
          <a:ln w="19050">
            <a:solidFill>
              <a:srgbClr val="EAF2F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59" name="Line 15">
            <a:extLst>
              <a:ext uri="{FF2B5EF4-FFF2-40B4-BE49-F238E27FC236}">
                <a16:creationId xmlns:a16="http://schemas.microsoft.com/office/drawing/2014/main" id="{9CD5A327-C96C-4886-9937-871ADF37A504}"/>
              </a:ext>
            </a:extLst>
          </p:cNvPr>
          <p:cNvSpPr>
            <a:spLocks noChangeShapeType="1"/>
          </p:cNvSpPr>
          <p:nvPr/>
        </p:nvSpPr>
        <p:spPr bwMode="auto">
          <a:xfrm>
            <a:off x="1752601" y="1381237"/>
            <a:ext cx="9688513" cy="0"/>
          </a:xfrm>
          <a:prstGeom prst="line">
            <a:avLst/>
          </a:prstGeom>
          <a:noFill/>
          <a:ln w="19050">
            <a:solidFill>
              <a:srgbClr val="EAF2F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60" name="Line 16">
            <a:extLst>
              <a:ext uri="{FF2B5EF4-FFF2-40B4-BE49-F238E27FC236}">
                <a16:creationId xmlns:a16="http://schemas.microsoft.com/office/drawing/2014/main" id="{8E8CB761-13DE-47B2-9E96-C1C71F57AF3A}"/>
              </a:ext>
            </a:extLst>
          </p:cNvPr>
          <p:cNvSpPr>
            <a:spLocks noChangeShapeType="1"/>
          </p:cNvSpPr>
          <p:nvPr/>
        </p:nvSpPr>
        <p:spPr bwMode="auto">
          <a:xfrm>
            <a:off x="1752601" y="1381237"/>
            <a:ext cx="9688513" cy="0"/>
          </a:xfrm>
          <a:prstGeom prst="line">
            <a:avLst/>
          </a:prstGeom>
          <a:noFill/>
          <a:ln w="9525">
            <a:solidFill>
              <a:srgbClr val="008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61" name="Line 17">
            <a:extLst>
              <a:ext uri="{FF2B5EF4-FFF2-40B4-BE49-F238E27FC236}">
                <a16:creationId xmlns:a16="http://schemas.microsoft.com/office/drawing/2014/main" id="{983B151A-FE52-447B-8D01-8812A1ECDA95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551488" y="4345100"/>
            <a:ext cx="0" cy="214313"/>
          </a:xfrm>
          <a:prstGeom prst="line">
            <a:avLst/>
          </a:prstGeom>
          <a:noFill/>
          <a:ln w="9525">
            <a:solidFill>
              <a:srgbClr val="6E8E8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62" name="Line 18">
            <a:extLst>
              <a:ext uri="{FF2B5EF4-FFF2-40B4-BE49-F238E27FC236}">
                <a16:creationId xmlns:a16="http://schemas.microsoft.com/office/drawing/2014/main" id="{2D9000EF-ADED-4CFB-A32D-BDB1F3BDCBF3}"/>
              </a:ext>
            </a:extLst>
          </p:cNvPr>
          <p:cNvSpPr>
            <a:spLocks noChangeShapeType="1"/>
          </p:cNvSpPr>
          <p:nvPr/>
        </p:nvSpPr>
        <p:spPr bwMode="auto">
          <a:xfrm>
            <a:off x="5505451" y="4345100"/>
            <a:ext cx="87313" cy="0"/>
          </a:xfrm>
          <a:prstGeom prst="line">
            <a:avLst/>
          </a:prstGeom>
          <a:noFill/>
          <a:ln w="9525">
            <a:solidFill>
              <a:srgbClr val="6E8E8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63" name="Line 19">
            <a:extLst>
              <a:ext uri="{FF2B5EF4-FFF2-40B4-BE49-F238E27FC236}">
                <a16:creationId xmlns:a16="http://schemas.microsoft.com/office/drawing/2014/main" id="{D31872D1-B0F0-4F87-A3EB-D6195143FCDA}"/>
              </a:ext>
            </a:extLst>
          </p:cNvPr>
          <p:cNvSpPr>
            <a:spLocks noChangeShapeType="1"/>
          </p:cNvSpPr>
          <p:nvPr/>
        </p:nvSpPr>
        <p:spPr bwMode="auto">
          <a:xfrm>
            <a:off x="5505451" y="4559413"/>
            <a:ext cx="87313" cy="0"/>
          </a:xfrm>
          <a:prstGeom prst="line">
            <a:avLst/>
          </a:prstGeom>
          <a:noFill/>
          <a:ln w="9525">
            <a:solidFill>
              <a:srgbClr val="6E8E8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64" name="Line 20">
            <a:extLst>
              <a:ext uri="{FF2B5EF4-FFF2-40B4-BE49-F238E27FC236}">
                <a16:creationId xmlns:a16="http://schemas.microsoft.com/office/drawing/2014/main" id="{E290AEE7-5122-4F35-9616-0A3A131D662B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781301" y="1976550"/>
            <a:ext cx="0" cy="1974850"/>
          </a:xfrm>
          <a:prstGeom prst="line">
            <a:avLst/>
          </a:prstGeom>
          <a:noFill/>
          <a:ln w="9525">
            <a:solidFill>
              <a:srgbClr val="90353B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65" name="Line 21">
            <a:extLst>
              <a:ext uri="{FF2B5EF4-FFF2-40B4-BE49-F238E27FC236}">
                <a16:creationId xmlns:a16="http://schemas.microsoft.com/office/drawing/2014/main" id="{A22D2A81-415D-417C-AD43-2780DC65AAA3}"/>
              </a:ext>
            </a:extLst>
          </p:cNvPr>
          <p:cNvSpPr>
            <a:spLocks noChangeShapeType="1"/>
          </p:cNvSpPr>
          <p:nvPr/>
        </p:nvSpPr>
        <p:spPr bwMode="auto">
          <a:xfrm>
            <a:off x="2740026" y="1976550"/>
            <a:ext cx="87313" cy="0"/>
          </a:xfrm>
          <a:prstGeom prst="line">
            <a:avLst/>
          </a:prstGeom>
          <a:noFill/>
          <a:ln w="9525">
            <a:solidFill>
              <a:srgbClr val="90353B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68" name="Line 22">
            <a:extLst>
              <a:ext uri="{FF2B5EF4-FFF2-40B4-BE49-F238E27FC236}">
                <a16:creationId xmlns:a16="http://schemas.microsoft.com/office/drawing/2014/main" id="{2A15B2CA-1673-4CE8-9F85-07082E7093A2}"/>
              </a:ext>
            </a:extLst>
          </p:cNvPr>
          <p:cNvSpPr>
            <a:spLocks noChangeShapeType="1"/>
          </p:cNvSpPr>
          <p:nvPr/>
        </p:nvSpPr>
        <p:spPr bwMode="auto">
          <a:xfrm>
            <a:off x="2740026" y="3951400"/>
            <a:ext cx="87313" cy="0"/>
          </a:xfrm>
          <a:prstGeom prst="line">
            <a:avLst/>
          </a:prstGeom>
          <a:noFill/>
          <a:ln w="9525">
            <a:solidFill>
              <a:srgbClr val="90353B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69" name="Line 23">
            <a:extLst>
              <a:ext uri="{FF2B5EF4-FFF2-40B4-BE49-F238E27FC236}">
                <a16:creationId xmlns:a16="http://schemas.microsoft.com/office/drawing/2014/main" id="{00F41663-99E3-41B8-9A6C-83110FD2F0D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419851" y="1381237"/>
            <a:ext cx="0" cy="4187826"/>
          </a:xfrm>
          <a:prstGeom prst="line">
            <a:avLst/>
          </a:prstGeom>
          <a:noFill/>
          <a:ln w="9525">
            <a:solidFill>
              <a:srgbClr val="55752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70" name="Line 24">
            <a:extLst>
              <a:ext uri="{FF2B5EF4-FFF2-40B4-BE49-F238E27FC236}">
                <a16:creationId xmlns:a16="http://schemas.microsoft.com/office/drawing/2014/main" id="{7BE57682-3DDC-4801-B0BD-A7A9FB6414DB}"/>
              </a:ext>
            </a:extLst>
          </p:cNvPr>
          <p:cNvSpPr>
            <a:spLocks noChangeShapeType="1"/>
          </p:cNvSpPr>
          <p:nvPr/>
        </p:nvSpPr>
        <p:spPr bwMode="auto">
          <a:xfrm>
            <a:off x="6380163" y="1381237"/>
            <a:ext cx="80963" cy="0"/>
          </a:xfrm>
          <a:prstGeom prst="line">
            <a:avLst/>
          </a:prstGeom>
          <a:noFill/>
          <a:ln w="9525">
            <a:solidFill>
              <a:srgbClr val="55752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71" name="Line 25">
            <a:extLst>
              <a:ext uri="{FF2B5EF4-FFF2-40B4-BE49-F238E27FC236}">
                <a16:creationId xmlns:a16="http://schemas.microsoft.com/office/drawing/2014/main" id="{D16BECF9-2501-44D3-A88F-BF087F85D8C1}"/>
              </a:ext>
            </a:extLst>
          </p:cNvPr>
          <p:cNvSpPr>
            <a:spLocks noChangeShapeType="1"/>
          </p:cNvSpPr>
          <p:nvPr/>
        </p:nvSpPr>
        <p:spPr bwMode="auto">
          <a:xfrm>
            <a:off x="6380163" y="5569063"/>
            <a:ext cx="80963" cy="0"/>
          </a:xfrm>
          <a:prstGeom prst="line">
            <a:avLst/>
          </a:prstGeom>
          <a:noFill/>
          <a:ln w="9525">
            <a:solidFill>
              <a:srgbClr val="55752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72" name="Line 26">
            <a:extLst>
              <a:ext uri="{FF2B5EF4-FFF2-40B4-BE49-F238E27FC236}">
                <a16:creationId xmlns:a16="http://schemas.microsoft.com/office/drawing/2014/main" id="{A05EE828-1E69-4240-867C-3874211E2FEE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240213" y="1976550"/>
            <a:ext cx="0" cy="2244725"/>
          </a:xfrm>
          <a:prstGeom prst="line">
            <a:avLst/>
          </a:prstGeom>
          <a:noFill/>
          <a:ln w="9525">
            <a:solidFill>
              <a:srgbClr val="E37E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73" name="Line 27">
            <a:extLst>
              <a:ext uri="{FF2B5EF4-FFF2-40B4-BE49-F238E27FC236}">
                <a16:creationId xmlns:a16="http://schemas.microsoft.com/office/drawing/2014/main" id="{2FA36DCA-8417-443E-9B30-0D2DBD1BA49E}"/>
              </a:ext>
            </a:extLst>
          </p:cNvPr>
          <p:cNvSpPr>
            <a:spLocks noChangeShapeType="1"/>
          </p:cNvSpPr>
          <p:nvPr/>
        </p:nvSpPr>
        <p:spPr bwMode="auto">
          <a:xfrm>
            <a:off x="4198938" y="1976550"/>
            <a:ext cx="87313" cy="0"/>
          </a:xfrm>
          <a:prstGeom prst="line">
            <a:avLst/>
          </a:prstGeom>
          <a:noFill/>
          <a:ln w="9525">
            <a:solidFill>
              <a:srgbClr val="E37E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74" name="Line 28">
            <a:extLst>
              <a:ext uri="{FF2B5EF4-FFF2-40B4-BE49-F238E27FC236}">
                <a16:creationId xmlns:a16="http://schemas.microsoft.com/office/drawing/2014/main" id="{3C23267E-2EB9-4C71-88B5-257570AC0C28}"/>
              </a:ext>
            </a:extLst>
          </p:cNvPr>
          <p:cNvSpPr>
            <a:spLocks noChangeShapeType="1"/>
          </p:cNvSpPr>
          <p:nvPr/>
        </p:nvSpPr>
        <p:spPr bwMode="auto">
          <a:xfrm>
            <a:off x="4198938" y="4221275"/>
            <a:ext cx="87313" cy="0"/>
          </a:xfrm>
          <a:prstGeom prst="line">
            <a:avLst/>
          </a:prstGeom>
          <a:noFill/>
          <a:ln w="9525">
            <a:solidFill>
              <a:srgbClr val="E37E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75" name="Line 29">
            <a:extLst>
              <a:ext uri="{FF2B5EF4-FFF2-40B4-BE49-F238E27FC236}">
                <a16:creationId xmlns:a16="http://schemas.microsoft.com/office/drawing/2014/main" id="{05528A60-0C65-4622-868E-9959FF0146BE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710488" y="4440350"/>
            <a:ext cx="0" cy="41275"/>
          </a:xfrm>
          <a:prstGeom prst="line">
            <a:avLst/>
          </a:prstGeom>
          <a:noFill/>
          <a:ln w="9525">
            <a:solidFill>
              <a:srgbClr val="C1053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76" name="Line 30">
            <a:extLst>
              <a:ext uri="{FF2B5EF4-FFF2-40B4-BE49-F238E27FC236}">
                <a16:creationId xmlns:a16="http://schemas.microsoft.com/office/drawing/2014/main" id="{390740B0-A1DB-4A9E-92D0-0CEE6D46EE8F}"/>
              </a:ext>
            </a:extLst>
          </p:cNvPr>
          <p:cNvSpPr>
            <a:spLocks noChangeShapeType="1"/>
          </p:cNvSpPr>
          <p:nvPr/>
        </p:nvSpPr>
        <p:spPr bwMode="auto">
          <a:xfrm>
            <a:off x="7664451" y="4440350"/>
            <a:ext cx="87313" cy="0"/>
          </a:xfrm>
          <a:prstGeom prst="line">
            <a:avLst/>
          </a:prstGeom>
          <a:noFill/>
          <a:ln w="9525">
            <a:solidFill>
              <a:srgbClr val="C1053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77" name="Line 31">
            <a:extLst>
              <a:ext uri="{FF2B5EF4-FFF2-40B4-BE49-F238E27FC236}">
                <a16:creationId xmlns:a16="http://schemas.microsoft.com/office/drawing/2014/main" id="{71701CB5-E454-4DDE-86A5-29EC700BD034}"/>
              </a:ext>
            </a:extLst>
          </p:cNvPr>
          <p:cNvSpPr>
            <a:spLocks noChangeShapeType="1"/>
          </p:cNvSpPr>
          <p:nvPr/>
        </p:nvSpPr>
        <p:spPr bwMode="auto">
          <a:xfrm>
            <a:off x="7664451" y="4481625"/>
            <a:ext cx="87313" cy="0"/>
          </a:xfrm>
          <a:prstGeom prst="line">
            <a:avLst/>
          </a:prstGeom>
          <a:noFill/>
          <a:ln w="9525">
            <a:solidFill>
              <a:srgbClr val="C1053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78" name="Line 32">
            <a:extLst>
              <a:ext uri="{FF2B5EF4-FFF2-40B4-BE49-F238E27FC236}">
                <a16:creationId xmlns:a16="http://schemas.microsoft.com/office/drawing/2014/main" id="{B4635497-9ADB-40BF-9F5B-EEF2B2212960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9515476" y="4029188"/>
            <a:ext cx="0" cy="608013"/>
          </a:xfrm>
          <a:prstGeom prst="line">
            <a:avLst/>
          </a:prstGeom>
          <a:noFill/>
          <a:ln w="9525">
            <a:solidFill>
              <a:srgbClr val="938DD2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79" name="Line 33">
            <a:extLst>
              <a:ext uri="{FF2B5EF4-FFF2-40B4-BE49-F238E27FC236}">
                <a16:creationId xmlns:a16="http://schemas.microsoft.com/office/drawing/2014/main" id="{557E3594-F990-484B-AD9C-3380148487CD}"/>
              </a:ext>
            </a:extLst>
          </p:cNvPr>
          <p:cNvSpPr>
            <a:spLocks noChangeShapeType="1"/>
          </p:cNvSpPr>
          <p:nvPr/>
        </p:nvSpPr>
        <p:spPr bwMode="auto">
          <a:xfrm>
            <a:off x="9474201" y="4029188"/>
            <a:ext cx="87313" cy="0"/>
          </a:xfrm>
          <a:prstGeom prst="line">
            <a:avLst/>
          </a:prstGeom>
          <a:noFill/>
          <a:ln w="9525">
            <a:solidFill>
              <a:srgbClr val="938DD2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06" name="Line 34">
            <a:extLst>
              <a:ext uri="{FF2B5EF4-FFF2-40B4-BE49-F238E27FC236}">
                <a16:creationId xmlns:a16="http://schemas.microsoft.com/office/drawing/2014/main" id="{3D0C0823-4296-4FCA-8E9A-AF315458FC5C}"/>
              </a:ext>
            </a:extLst>
          </p:cNvPr>
          <p:cNvSpPr>
            <a:spLocks noChangeShapeType="1"/>
          </p:cNvSpPr>
          <p:nvPr/>
        </p:nvSpPr>
        <p:spPr bwMode="auto">
          <a:xfrm>
            <a:off x="9474201" y="4637200"/>
            <a:ext cx="87313" cy="0"/>
          </a:xfrm>
          <a:prstGeom prst="line">
            <a:avLst/>
          </a:prstGeom>
          <a:noFill/>
          <a:ln w="9525">
            <a:solidFill>
              <a:srgbClr val="938DD2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23" name="Line 35">
            <a:extLst>
              <a:ext uri="{FF2B5EF4-FFF2-40B4-BE49-F238E27FC236}">
                <a16:creationId xmlns:a16="http://schemas.microsoft.com/office/drawing/2014/main" id="{86F64F90-AFF0-4AE2-90D1-60424E249368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754313" y="1381237"/>
            <a:ext cx="0" cy="2322513"/>
          </a:xfrm>
          <a:prstGeom prst="line">
            <a:avLst/>
          </a:prstGeom>
          <a:noFill/>
          <a:ln w="9525">
            <a:solidFill>
              <a:srgbClr val="CAC27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77" name="Line 36">
            <a:extLst>
              <a:ext uri="{FF2B5EF4-FFF2-40B4-BE49-F238E27FC236}">
                <a16:creationId xmlns:a16="http://schemas.microsoft.com/office/drawing/2014/main" id="{9CB4B4F1-4F59-48A4-BFAC-33EB97C7869E}"/>
              </a:ext>
            </a:extLst>
          </p:cNvPr>
          <p:cNvSpPr>
            <a:spLocks noChangeShapeType="1"/>
          </p:cNvSpPr>
          <p:nvPr/>
        </p:nvSpPr>
        <p:spPr bwMode="auto">
          <a:xfrm>
            <a:off x="2713038" y="1381237"/>
            <a:ext cx="82550" cy="0"/>
          </a:xfrm>
          <a:prstGeom prst="line">
            <a:avLst/>
          </a:prstGeom>
          <a:noFill/>
          <a:ln w="9525">
            <a:solidFill>
              <a:srgbClr val="CAC27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78" name="Line 37">
            <a:extLst>
              <a:ext uri="{FF2B5EF4-FFF2-40B4-BE49-F238E27FC236}">
                <a16:creationId xmlns:a16="http://schemas.microsoft.com/office/drawing/2014/main" id="{AE500A8F-1E12-42A2-87E5-C446551C8F4A}"/>
              </a:ext>
            </a:extLst>
          </p:cNvPr>
          <p:cNvSpPr>
            <a:spLocks noChangeShapeType="1"/>
          </p:cNvSpPr>
          <p:nvPr/>
        </p:nvSpPr>
        <p:spPr bwMode="auto">
          <a:xfrm>
            <a:off x="2713038" y="3703750"/>
            <a:ext cx="82550" cy="0"/>
          </a:xfrm>
          <a:prstGeom prst="line">
            <a:avLst/>
          </a:prstGeom>
          <a:noFill/>
          <a:ln w="9525">
            <a:solidFill>
              <a:srgbClr val="CAC27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79" name="Line 38">
            <a:extLst>
              <a:ext uri="{FF2B5EF4-FFF2-40B4-BE49-F238E27FC236}">
                <a16:creationId xmlns:a16="http://schemas.microsoft.com/office/drawing/2014/main" id="{CF99F088-DD22-44D4-A232-E1B2B0739A9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502276" y="4527663"/>
            <a:ext cx="0" cy="41275"/>
          </a:xfrm>
          <a:prstGeom prst="line">
            <a:avLst/>
          </a:prstGeom>
          <a:noFill/>
          <a:ln w="9525">
            <a:solidFill>
              <a:srgbClr val="7B92A8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80" name="Line 39">
            <a:extLst>
              <a:ext uri="{FF2B5EF4-FFF2-40B4-BE49-F238E27FC236}">
                <a16:creationId xmlns:a16="http://schemas.microsoft.com/office/drawing/2014/main" id="{A8593B07-4D8B-4BCF-BD7C-163FDEC38498}"/>
              </a:ext>
            </a:extLst>
          </p:cNvPr>
          <p:cNvSpPr>
            <a:spLocks noChangeShapeType="1"/>
          </p:cNvSpPr>
          <p:nvPr/>
        </p:nvSpPr>
        <p:spPr bwMode="auto">
          <a:xfrm>
            <a:off x="5456238" y="4527663"/>
            <a:ext cx="87313" cy="0"/>
          </a:xfrm>
          <a:prstGeom prst="line">
            <a:avLst/>
          </a:prstGeom>
          <a:noFill/>
          <a:ln w="9525">
            <a:solidFill>
              <a:srgbClr val="7B92A8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81" name="Line 40">
            <a:extLst>
              <a:ext uri="{FF2B5EF4-FFF2-40B4-BE49-F238E27FC236}">
                <a16:creationId xmlns:a16="http://schemas.microsoft.com/office/drawing/2014/main" id="{19980DCD-E8A9-4E57-B5A0-5399E784125E}"/>
              </a:ext>
            </a:extLst>
          </p:cNvPr>
          <p:cNvSpPr>
            <a:spLocks noChangeShapeType="1"/>
          </p:cNvSpPr>
          <p:nvPr/>
        </p:nvSpPr>
        <p:spPr bwMode="auto">
          <a:xfrm>
            <a:off x="5456238" y="4568938"/>
            <a:ext cx="87313" cy="0"/>
          </a:xfrm>
          <a:prstGeom prst="line">
            <a:avLst/>
          </a:prstGeom>
          <a:noFill/>
          <a:ln w="9525">
            <a:solidFill>
              <a:srgbClr val="7B92A8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82" name="Line 41">
            <a:extLst>
              <a:ext uri="{FF2B5EF4-FFF2-40B4-BE49-F238E27FC236}">
                <a16:creationId xmlns:a16="http://schemas.microsoft.com/office/drawing/2014/main" id="{8B11C149-948B-45A9-B80D-A8B2EC6F5CD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500563" y="4462575"/>
            <a:ext cx="0" cy="1106488"/>
          </a:xfrm>
          <a:prstGeom prst="line">
            <a:avLst/>
          </a:prstGeom>
          <a:noFill/>
          <a:ln w="9525">
            <a:solidFill>
              <a:srgbClr val="2D6D6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83" name="Line 42">
            <a:extLst>
              <a:ext uri="{FF2B5EF4-FFF2-40B4-BE49-F238E27FC236}">
                <a16:creationId xmlns:a16="http://schemas.microsoft.com/office/drawing/2014/main" id="{388784CB-5763-4C83-81BD-6DE070651F49}"/>
              </a:ext>
            </a:extLst>
          </p:cNvPr>
          <p:cNvSpPr>
            <a:spLocks noChangeShapeType="1"/>
          </p:cNvSpPr>
          <p:nvPr/>
        </p:nvSpPr>
        <p:spPr bwMode="auto">
          <a:xfrm>
            <a:off x="4454526" y="4462575"/>
            <a:ext cx="87313" cy="0"/>
          </a:xfrm>
          <a:prstGeom prst="line">
            <a:avLst/>
          </a:prstGeom>
          <a:noFill/>
          <a:ln w="9525">
            <a:solidFill>
              <a:srgbClr val="2D6D6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85" name="Line 43">
            <a:extLst>
              <a:ext uri="{FF2B5EF4-FFF2-40B4-BE49-F238E27FC236}">
                <a16:creationId xmlns:a16="http://schemas.microsoft.com/office/drawing/2014/main" id="{25876413-F6D7-4920-BC36-A57F57A16B92}"/>
              </a:ext>
            </a:extLst>
          </p:cNvPr>
          <p:cNvSpPr>
            <a:spLocks noChangeShapeType="1"/>
          </p:cNvSpPr>
          <p:nvPr/>
        </p:nvSpPr>
        <p:spPr bwMode="auto">
          <a:xfrm>
            <a:off x="4454526" y="5569063"/>
            <a:ext cx="87313" cy="0"/>
          </a:xfrm>
          <a:prstGeom prst="line">
            <a:avLst/>
          </a:prstGeom>
          <a:noFill/>
          <a:ln w="9525">
            <a:solidFill>
              <a:srgbClr val="2D6D6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87" name="Line 44">
            <a:extLst>
              <a:ext uri="{FF2B5EF4-FFF2-40B4-BE49-F238E27FC236}">
                <a16:creationId xmlns:a16="http://schemas.microsoft.com/office/drawing/2014/main" id="{B3AD7435-2E3A-48E5-95E3-61C464DAB1E4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840413" y="1381237"/>
            <a:ext cx="0" cy="4187826"/>
          </a:xfrm>
          <a:prstGeom prst="line">
            <a:avLst/>
          </a:prstGeom>
          <a:noFill/>
          <a:ln w="9525">
            <a:solidFill>
              <a:srgbClr val="1A476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88" name="Line 45">
            <a:extLst>
              <a:ext uri="{FF2B5EF4-FFF2-40B4-BE49-F238E27FC236}">
                <a16:creationId xmlns:a16="http://schemas.microsoft.com/office/drawing/2014/main" id="{20F0DECD-B036-468D-B905-522FB9EA549F}"/>
              </a:ext>
            </a:extLst>
          </p:cNvPr>
          <p:cNvSpPr>
            <a:spLocks noChangeShapeType="1"/>
          </p:cNvSpPr>
          <p:nvPr/>
        </p:nvSpPr>
        <p:spPr bwMode="auto">
          <a:xfrm>
            <a:off x="5799138" y="1381237"/>
            <a:ext cx="87313" cy="0"/>
          </a:xfrm>
          <a:prstGeom prst="line">
            <a:avLst/>
          </a:prstGeom>
          <a:noFill/>
          <a:ln w="9525">
            <a:solidFill>
              <a:srgbClr val="1A476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89" name="Line 46">
            <a:extLst>
              <a:ext uri="{FF2B5EF4-FFF2-40B4-BE49-F238E27FC236}">
                <a16:creationId xmlns:a16="http://schemas.microsoft.com/office/drawing/2014/main" id="{83103619-1856-44D6-AE62-EA17EF7BE233}"/>
              </a:ext>
            </a:extLst>
          </p:cNvPr>
          <p:cNvSpPr>
            <a:spLocks noChangeShapeType="1"/>
          </p:cNvSpPr>
          <p:nvPr/>
        </p:nvSpPr>
        <p:spPr bwMode="auto">
          <a:xfrm>
            <a:off x="5799138" y="5569063"/>
            <a:ext cx="87313" cy="0"/>
          </a:xfrm>
          <a:prstGeom prst="line">
            <a:avLst/>
          </a:prstGeom>
          <a:noFill/>
          <a:ln w="9525">
            <a:solidFill>
              <a:srgbClr val="1A476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91" name="Line 47">
            <a:extLst>
              <a:ext uri="{FF2B5EF4-FFF2-40B4-BE49-F238E27FC236}">
                <a16:creationId xmlns:a16="http://schemas.microsoft.com/office/drawing/2014/main" id="{F5551D58-0804-45D5-9A46-4C3F537D32B8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775326" y="4459400"/>
            <a:ext cx="0" cy="127000"/>
          </a:xfrm>
          <a:prstGeom prst="line">
            <a:avLst/>
          </a:prstGeom>
          <a:noFill/>
          <a:ln w="9525">
            <a:solidFill>
              <a:srgbClr val="FFD2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93" name="Line 48">
            <a:extLst>
              <a:ext uri="{FF2B5EF4-FFF2-40B4-BE49-F238E27FC236}">
                <a16:creationId xmlns:a16="http://schemas.microsoft.com/office/drawing/2014/main" id="{A93F5CB6-76C1-4431-9347-B0CE2C5BCB63}"/>
              </a:ext>
            </a:extLst>
          </p:cNvPr>
          <p:cNvSpPr>
            <a:spLocks noChangeShapeType="1"/>
          </p:cNvSpPr>
          <p:nvPr/>
        </p:nvSpPr>
        <p:spPr bwMode="auto">
          <a:xfrm>
            <a:off x="5730876" y="4459400"/>
            <a:ext cx="85725" cy="0"/>
          </a:xfrm>
          <a:prstGeom prst="line">
            <a:avLst/>
          </a:prstGeom>
          <a:noFill/>
          <a:ln w="9525">
            <a:solidFill>
              <a:srgbClr val="FFD2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95" name="Line 49">
            <a:extLst>
              <a:ext uri="{FF2B5EF4-FFF2-40B4-BE49-F238E27FC236}">
                <a16:creationId xmlns:a16="http://schemas.microsoft.com/office/drawing/2014/main" id="{E9AF969C-BB80-4C52-A50E-8362C5CDB11B}"/>
              </a:ext>
            </a:extLst>
          </p:cNvPr>
          <p:cNvSpPr>
            <a:spLocks noChangeShapeType="1"/>
          </p:cNvSpPr>
          <p:nvPr/>
        </p:nvSpPr>
        <p:spPr bwMode="auto">
          <a:xfrm>
            <a:off x="5730876" y="4586400"/>
            <a:ext cx="85725" cy="0"/>
          </a:xfrm>
          <a:prstGeom prst="line">
            <a:avLst/>
          </a:prstGeom>
          <a:noFill/>
          <a:ln w="9525">
            <a:solidFill>
              <a:srgbClr val="FFD2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97" name="Line 50">
            <a:extLst>
              <a:ext uri="{FF2B5EF4-FFF2-40B4-BE49-F238E27FC236}">
                <a16:creationId xmlns:a16="http://schemas.microsoft.com/office/drawing/2014/main" id="{CC8C64B3-59DC-4E1B-8374-3B209BFF3EF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650163" y="1381237"/>
            <a:ext cx="0" cy="2779713"/>
          </a:xfrm>
          <a:prstGeom prst="line">
            <a:avLst/>
          </a:prstGeom>
          <a:noFill/>
          <a:ln w="9525">
            <a:solidFill>
              <a:srgbClr val="BFA19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98" name="Line 51">
            <a:extLst>
              <a:ext uri="{FF2B5EF4-FFF2-40B4-BE49-F238E27FC236}">
                <a16:creationId xmlns:a16="http://schemas.microsoft.com/office/drawing/2014/main" id="{E911E60A-10ED-4292-B00A-8C44FBFB7822}"/>
              </a:ext>
            </a:extLst>
          </p:cNvPr>
          <p:cNvSpPr>
            <a:spLocks noChangeShapeType="1"/>
          </p:cNvSpPr>
          <p:nvPr/>
        </p:nvSpPr>
        <p:spPr bwMode="auto">
          <a:xfrm>
            <a:off x="7608888" y="1381237"/>
            <a:ext cx="87313" cy="0"/>
          </a:xfrm>
          <a:prstGeom prst="line">
            <a:avLst/>
          </a:prstGeom>
          <a:noFill/>
          <a:ln w="9525">
            <a:solidFill>
              <a:srgbClr val="BFA19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99" name="Line 52">
            <a:extLst>
              <a:ext uri="{FF2B5EF4-FFF2-40B4-BE49-F238E27FC236}">
                <a16:creationId xmlns:a16="http://schemas.microsoft.com/office/drawing/2014/main" id="{53D1E8A5-3BE4-441D-9543-AD9E8C087DA7}"/>
              </a:ext>
            </a:extLst>
          </p:cNvPr>
          <p:cNvSpPr>
            <a:spLocks noChangeShapeType="1"/>
          </p:cNvSpPr>
          <p:nvPr/>
        </p:nvSpPr>
        <p:spPr bwMode="auto">
          <a:xfrm>
            <a:off x="7608888" y="4160950"/>
            <a:ext cx="87313" cy="0"/>
          </a:xfrm>
          <a:prstGeom prst="line">
            <a:avLst/>
          </a:prstGeom>
          <a:noFill/>
          <a:ln w="9525">
            <a:solidFill>
              <a:srgbClr val="BFA19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01" name="Line 53">
            <a:extLst>
              <a:ext uri="{FF2B5EF4-FFF2-40B4-BE49-F238E27FC236}">
                <a16:creationId xmlns:a16="http://schemas.microsoft.com/office/drawing/2014/main" id="{58A4C972-A9AE-4ACA-B579-72489D84A306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380163" y="4527663"/>
            <a:ext cx="0" cy="123825"/>
          </a:xfrm>
          <a:prstGeom prst="line">
            <a:avLst/>
          </a:prstGeom>
          <a:noFill/>
          <a:ln w="9525">
            <a:solidFill>
              <a:srgbClr val="9C8847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02" name="Line 54">
            <a:extLst>
              <a:ext uri="{FF2B5EF4-FFF2-40B4-BE49-F238E27FC236}">
                <a16:creationId xmlns:a16="http://schemas.microsoft.com/office/drawing/2014/main" id="{DF5C5C49-13D2-4EDF-B7DB-837EA5411617}"/>
              </a:ext>
            </a:extLst>
          </p:cNvPr>
          <p:cNvSpPr>
            <a:spLocks noChangeShapeType="1"/>
          </p:cNvSpPr>
          <p:nvPr/>
        </p:nvSpPr>
        <p:spPr bwMode="auto">
          <a:xfrm>
            <a:off x="6338888" y="4527663"/>
            <a:ext cx="80963" cy="0"/>
          </a:xfrm>
          <a:prstGeom prst="line">
            <a:avLst/>
          </a:prstGeom>
          <a:noFill/>
          <a:ln w="9525">
            <a:solidFill>
              <a:srgbClr val="9C8847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03" name="Line 55">
            <a:extLst>
              <a:ext uri="{FF2B5EF4-FFF2-40B4-BE49-F238E27FC236}">
                <a16:creationId xmlns:a16="http://schemas.microsoft.com/office/drawing/2014/main" id="{B79EF7CB-7A55-429F-9A20-8494D3FF3A5A}"/>
              </a:ext>
            </a:extLst>
          </p:cNvPr>
          <p:cNvSpPr>
            <a:spLocks noChangeShapeType="1"/>
          </p:cNvSpPr>
          <p:nvPr/>
        </p:nvSpPr>
        <p:spPr bwMode="auto">
          <a:xfrm>
            <a:off x="6338888" y="4651488"/>
            <a:ext cx="80963" cy="0"/>
          </a:xfrm>
          <a:prstGeom prst="line">
            <a:avLst/>
          </a:prstGeom>
          <a:noFill/>
          <a:ln w="9525">
            <a:solidFill>
              <a:srgbClr val="9C8847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04" name="Freeform 56">
            <a:extLst>
              <a:ext uri="{FF2B5EF4-FFF2-40B4-BE49-F238E27FC236}">
                <a16:creationId xmlns:a16="http://schemas.microsoft.com/office/drawing/2014/main" id="{1CC54795-5A81-453F-8370-45D2C9B77F9A}"/>
              </a:ext>
            </a:extLst>
          </p:cNvPr>
          <p:cNvSpPr>
            <a:spLocks/>
          </p:cNvSpPr>
          <p:nvPr/>
        </p:nvSpPr>
        <p:spPr bwMode="auto">
          <a:xfrm>
            <a:off x="5446713" y="4357800"/>
            <a:ext cx="206375" cy="206375"/>
          </a:xfrm>
          <a:custGeom>
            <a:avLst/>
            <a:gdLst>
              <a:gd name="T0" fmla="*/ 66 w 130"/>
              <a:gd name="T1" fmla="*/ 0 h 130"/>
              <a:gd name="T2" fmla="*/ 0 w 130"/>
              <a:gd name="T3" fmla="*/ 64 h 130"/>
              <a:gd name="T4" fmla="*/ 66 w 130"/>
              <a:gd name="T5" fmla="*/ 130 h 130"/>
              <a:gd name="T6" fmla="*/ 130 w 130"/>
              <a:gd name="T7" fmla="*/ 64 h 130"/>
              <a:gd name="T8" fmla="*/ 66 w 130"/>
              <a:gd name="T9" fmla="*/ 0 h 1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30" h="130">
                <a:moveTo>
                  <a:pt x="66" y="0"/>
                </a:moveTo>
                <a:lnTo>
                  <a:pt x="0" y="64"/>
                </a:lnTo>
                <a:lnTo>
                  <a:pt x="66" y="130"/>
                </a:lnTo>
                <a:lnTo>
                  <a:pt x="130" y="64"/>
                </a:lnTo>
                <a:lnTo>
                  <a:pt x="66" y="0"/>
                </a:lnTo>
                <a:close/>
              </a:path>
            </a:pathLst>
          </a:custGeom>
          <a:solidFill>
            <a:srgbClr val="6E8E84"/>
          </a:solidFill>
          <a:ln w="31750">
            <a:solidFill>
              <a:srgbClr val="6E8E84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06" name="Freeform 58">
            <a:extLst>
              <a:ext uri="{FF2B5EF4-FFF2-40B4-BE49-F238E27FC236}">
                <a16:creationId xmlns:a16="http://schemas.microsoft.com/office/drawing/2014/main" id="{DDBA6201-A11F-4A56-B994-F06D30BFDA22}"/>
              </a:ext>
            </a:extLst>
          </p:cNvPr>
          <p:cNvSpPr>
            <a:spLocks/>
          </p:cNvSpPr>
          <p:nvPr/>
        </p:nvSpPr>
        <p:spPr bwMode="auto">
          <a:xfrm>
            <a:off x="2681288" y="2443275"/>
            <a:ext cx="204788" cy="204788"/>
          </a:xfrm>
          <a:custGeom>
            <a:avLst/>
            <a:gdLst>
              <a:gd name="T0" fmla="*/ 63 w 129"/>
              <a:gd name="T1" fmla="*/ 0 h 129"/>
              <a:gd name="T2" fmla="*/ 0 w 129"/>
              <a:gd name="T3" fmla="*/ 63 h 129"/>
              <a:gd name="T4" fmla="*/ 63 w 129"/>
              <a:gd name="T5" fmla="*/ 129 h 129"/>
              <a:gd name="T6" fmla="*/ 129 w 129"/>
              <a:gd name="T7" fmla="*/ 63 h 129"/>
              <a:gd name="T8" fmla="*/ 63 w 129"/>
              <a:gd name="T9" fmla="*/ 0 h 1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29" h="129">
                <a:moveTo>
                  <a:pt x="63" y="0"/>
                </a:moveTo>
                <a:lnTo>
                  <a:pt x="0" y="63"/>
                </a:lnTo>
                <a:lnTo>
                  <a:pt x="63" y="129"/>
                </a:lnTo>
                <a:lnTo>
                  <a:pt x="129" y="63"/>
                </a:lnTo>
                <a:lnTo>
                  <a:pt x="63" y="0"/>
                </a:lnTo>
                <a:close/>
              </a:path>
            </a:pathLst>
          </a:custGeom>
          <a:solidFill>
            <a:srgbClr val="90353B"/>
          </a:solidFill>
          <a:ln w="31750">
            <a:solidFill>
              <a:srgbClr val="90353B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08" name="Freeform 60">
            <a:extLst>
              <a:ext uri="{FF2B5EF4-FFF2-40B4-BE49-F238E27FC236}">
                <a16:creationId xmlns:a16="http://schemas.microsoft.com/office/drawing/2014/main" id="{BF0C0431-8FEA-40F1-ADDA-3B5A1208695F}"/>
              </a:ext>
            </a:extLst>
          </p:cNvPr>
          <p:cNvSpPr>
            <a:spLocks/>
          </p:cNvSpPr>
          <p:nvPr/>
        </p:nvSpPr>
        <p:spPr bwMode="auto">
          <a:xfrm>
            <a:off x="6319838" y="1874950"/>
            <a:ext cx="201613" cy="206375"/>
          </a:xfrm>
          <a:custGeom>
            <a:avLst/>
            <a:gdLst>
              <a:gd name="T0" fmla="*/ 63 w 127"/>
              <a:gd name="T1" fmla="*/ 0 h 130"/>
              <a:gd name="T2" fmla="*/ 0 w 127"/>
              <a:gd name="T3" fmla="*/ 64 h 130"/>
              <a:gd name="T4" fmla="*/ 63 w 127"/>
              <a:gd name="T5" fmla="*/ 130 h 130"/>
              <a:gd name="T6" fmla="*/ 127 w 127"/>
              <a:gd name="T7" fmla="*/ 64 h 130"/>
              <a:gd name="T8" fmla="*/ 63 w 127"/>
              <a:gd name="T9" fmla="*/ 0 h 1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27" h="130">
                <a:moveTo>
                  <a:pt x="63" y="0"/>
                </a:moveTo>
                <a:lnTo>
                  <a:pt x="0" y="64"/>
                </a:lnTo>
                <a:lnTo>
                  <a:pt x="63" y="130"/>
                </a:lnTo>
                <a:lnTo>
                  <a:pt x="127" y="64"/>
                </a:lnTo>
                <a:lnTo>
                  <a:pt x="63" y="0"/>
                </a:lnTo>
                <a:close/>
              </a:path>
            </a:pathLst>
          </a:custGeom>
          <a:solidFill>
            <a:srgbClr val="55752F"/>
          </a:solidFill>
          <a:ln w="31750">
            <a:solidFill>
              <a:srgbClr val="55752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10" name="Freeform 62">
            <a:extLst>
              <a:ext uri="{FF2B5EF4-FFF2-40B4-BE49-F238E27FC236}">
                <a16:creationId xmlns:a16="http://schemas.microsoft.com/office/drawing/2014/main" id="{DEEDE2DE-1B74-404D-B142-82F315D752F2}"/>
              </a:ext>
            </a:extLst>
          </p:cNvPr>
          <p:cNvSpPr>
            <a:spLocks/>
          </p:cNvSpPr>
          <p:nvPr/>
        </p:nvSpPr>
        <p:spPr bwMode="auto">
          <a:xfrm>
            <a:off x="4138613" y="1874950"/>
            <a:ext cx="206375" cy="206375"/>
          </a:xfrm>
          <a:custGeom>
            <a:avLst/>
            <a:gdLst>
              <a:gd name="T0" fmla="*/ 64 w 130"/>
              <a:gd name="T1" fmla="*/ 0 h 130"/>
              <a:gd name="T2" fmla="*/ 0 w 130"/>
              <a:gd name="T3" fmla="*/ 64 h 130"/>
              <a:gd name="T4" fmla="*/ 64 w 130"/>
              <a:gd name="T5" fmla="*/ 130 h 130"/>
              <a:gd name="T6" fmla="*/ 130 w 130"/>
              <a:gd name="T7" fmla="*/ 64 h 130"/>
              <a:gd name="T8" fmla="*/ 64 w 130"/>
              <a:gd name="T9" fmla="*/ 0 h 1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30" h="130">
                <a:moveTo>
                  <a:pt x="64" y="0"/>
                </a:moveTo>
                <a:lnTo>
                  <a:pt x="0" y="64"/>
                </a:lnTo>
                <a:lnTo>
                  <a:pt x="64" y="130"/>
                </a:lnTo>
                <a:lnTo>
                  <a:pt x="130" y="64"/>
                </a:lnTo>
                <a:lnTo>
                  <a:pt x="64" y="0"/>
                </a:lnTo>
                <a:close/>
              </a:path>
            </a:pathLst>
          </a:custGeom>
          <a:solidFill>
            <a:srgbClr val="E37E00"/>
          </a:solidFill>
          <a:ln w="31750">
            <a:solidFill>
              <a:srgbClr val="E37E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12" name="Freeform 64">
            <a:extLst>
              <a:ext uri="{FF2B5EF4-FFF2-40B4-BE49-F238E27FC236}">
                <a16:creationId xmlns:a16="http://schemas.microsoft.com/office/drawing/2014/main" id="{2FCC15F0-EC4A-4B6E-BC35-B2A1C4B7BFCD}"/>
              </a:ext>
            </a:extLst>
          </p:cNvPr>
          <p:cNvSpPr>
            <a:spLocks/>
          </p:cNvSpPr>
          <p:nvPr/>
        </p:nvSpPr>
        <p:spPr bwMode="auto">
          <a:xfrm>
            <a:off x="7604126" y="4362563"/>
            <a:ext cx="206375" cy="201613"/>
          </a:xfrm>
          <a:custGeom>
            <a:avLst/>
            <a:gdLst>
              <a:gd name="T0" fmla="*/ 67 w 130"/>
              <a:gd name="T1" fmla="*/ 0 h 127"/>
              <a:gd name="T2" fmla="*/ 0 w 130"/>
              <a:gd name="T3" fmla="*/ 63 h 127"/>
              <a:gd name="T4" fmla="*/ 67 w 130"/>
              <a:gd name="T5" fmla="*/ 127 h 127"/>
              <a:gd name="T6" fmla="*/ 130 w 130"/>
              <a:gd name="T7" fmla="*/ 63 h 127"/>
              <a:gd name="T8" fmla="*/ 67 w 130"/>
              <a:gd name="T9" fmla="*/ 0 h 1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30" h="127">
                <a:moveTo>
                  <a:pt x="67" y="0"/>
                </a:moveTo>
                <a:lnTo>
                  <a:pt x="0" y="63"/>
                </a:lnTo>
                <a:lnTo>
                  <a:pt x="67" y="127"/>
                </a:lnTo>
                <a:lnTo>
                  <a:pt x="130" y="63"/>
                </a:lnTo>
                <a:lnTo>
                  <a:pt x="67" y="0"/>
                </a:lnTo>
                <a:close/>
              </a:path>
            </a:pathLst>
          </a:custGeom>
          <a:solidFill>
            <a:srgbClr val="C10534"/>
          </a:solidFill>
          <a:ln w="31750">
            <a:solidFill>
              <a:srgbClr val="C10534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14" name="Freeform 66">
            <a:extLst>
              <a:ext uri="{FF2B5EF4-FFF2-40B4-BE49-F238E27FC236}">
                <a16:creationId xmlns:a16="http://schemas.microsoft.com/office/drawing/2014/main" id="{9A674BC9-E373-4696-B50F-9624B88D59F9}"/>
              </a:ext>
            </a:extLst>
          </p:cNvPr>
          <p:cNvSpPr>
            <a:spLocks/>
          </p:cNvSpPr>
          <p:nvPr/>
        </p:nvSpPr>
        <p:spPr bwMode="auto">
          <a:xfrm>
            <a:off x="9415463" y="4335575"/>
            <a:ext cx="201613" cy="204788"/>
          </a:xfrm>
          <a:custGeom>
            <a:avLst/>
            <a:gdLst>
              <a:gd name="T0" fmla="*/ 63 w 127"/>
              <a:gd name="T1" fmla="*/ 0 h 129"/>
              <a:gd name="T2" fmla="*/ 0 w 127"/>
              <a:gd name="T3" fmla="*/ 63 h 129"/>
              <a:gd name="T4" fmla="*/ 63 w 127"/>
              <a:gd name="T5" fmla="*/ 129 h 129"/>
              <a:gd name="T6" fmla="*/ 127 w 127"/>
              <a:gd name="T7" fmla="*/ 63 h 129"/>
              <a:gd name="T8" fmla="*/ 63 w 127"/>
              <a:gd name="T9" fmla="*/ 0 h 1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27" h="129">
                <a:moveTo>
                  <a:pt x="63" y="0"/>
                </a:moveTo>
                <a:lnTo>
                  <a:pt x="0" y="63"/>
                </a:lnTo>
                <a:lnTo>
                  <a:pt x="63" y="129"/>
                </a:lnTo>
                <a:lnTo>
                  <a:pt x="127" y="63"/>
                </a:lnTo>
                <a:lnTo>
                  <a:pt x="63" y="0"/>
                </a:lnTo>
                <a:close/>
              </a:path>
            </a:pathLst>
          </a:custGeom>
          <a:solidFill>
            <a:srgbClr val="938DD2"/>
          </a:solidFill>
          <a:ln w="31750">
            <a:solidFill>
              <a:srgbClr val="938DD2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16" name="Freeform 68">
            <a:extLst>
              <a:ext uri="{FF2B5EF4-FFF2-40B4-BE49-F238E27FC236}">
                <a16:creationId xmlns:a16="http://schemas.microsoft.com/office/drawing/2014/main" id="{076A53F7-915C-4478-B3BA-161C7755D098}"/>
              </a:ext>
            </a:extLst>
          </p:cNvPr>
          <p:cNvSpPr>
            <a:spLocks/>
          </p:cNvSpPr>
          <p:nvPr/>
        </p:nvSpPr>
        <p:spPr bwMode="auto">
          <a:xfrm>
            <a:off x="2652713" y="1874950"/>
            <a:ext cx="201613" cy="206375"/>
          </a:xfrm>
          <a:custGeom>
            <a:avLst/>
            <a:gdLst>
              <a:gd name="T0" fmla="*/ 64 w 127"/>
              <a:gd name="T1" fmla="*/ 0 h 130"/>
              <a:gd name="T2" fmla="*/ 0 w 127"/>
              <a:gd name="T3" fmla="*/ 64 h 130"/>
              <a:gd name="T4" fmla="*/ 64 w 127"/>
              <a:gd name="T5" fmla="*/ 130 h 130"/>
              <a:gd name="T6" fmla="*/ 127 w 127"/>
              <a:gd name="T7" fmla="*/ 64 h 130"/>
              <a:gd name="T8" fmla="*/ 64 w 127"/>
              <a:gd name="T9" fmla="*/ 0 h 1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27" h="130">
                <a:moveTo>
                  <a:pt x="64" y="0"/>
                </a:moveTo>
                <a:lnTo>
                  <a:pt x="0" y="64"/>
                </a:lnTo>
                <a:lnTo>
                  <a:pt x="64" y="130"/>
                </a:lnTo>
                <a:lnTo>
                  <a:pt x="127" y="64"/>
                </a:lnTo>
                <a:lnTo>
                  <a:pt x="64" y="0"/>
                </a:lnTo>
                <a:close/>
              </a:path>
            </a:pathLst>
          </a:custGeom>
          <a:solidFill>
            <a:srgbClr val="CAC27E"/>
          </a:solidFill>
          <a:ln w="31750">
            <a:solidFill>
              <a:srgbClr val="CAC27E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19" name="Freeform 70">
            <a:extLst>
              <a:ext uri="{FF2B5EF4-FFF2-40B4-BE49-F238E27FC236}">
                <a16:creationId xmlns:a16="http://schemas.microsoft.com/office/drawing/2014/main" id="{F0EDD4D1-EC39-439D-96CE-C81C12E93CC2}"/>
              </a:ext>
            </a:extLst>
          </p:cNvPr>
          <p:cNvSpPr>
            <a:spLocks/>
          </p:cNvSpPr>
          <p:nvPr/>
        </p:nvSpPr>
        <p:spPr bwMode="auto">
          <a:xfrm>
            <a:off x="5400676" y="4449875"/>
            <a:ext cx="201613" cy="201613"/>
          </a:xfrm>
          <a:custGeom>
            <a:avLst/>
            <a:gdLst>
              <a:gd name="T0" fmla="*/ 64 w 127"/>
              <a:gd name="T1" fmla="*/ 0 h 127"/>
              <a:gd name="T2" fmla="*/ 0 w 127"/>
              <a:gd name="T3" fmla="*/ 63 h 127"/>
              <a:gd name="T4" fmla="*/ 64 w 127"/>
              <a:gd name="T5" fmla="*/ 127 h 127"/>
              <a:gd name="T6" fmla="*/ 127 w 127"/>
              <a:gd name="T7" fmla="*/ 63 h 127"/>
              <a:gd name="T8" fmla="*/ 64 w 127"/>
              <a:gd name="T9" fmla="*/ 0 h 1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27" h="127">
                <a:moveTo>
                  <a:pt x="64" y="0"/>
                </a:moveTo>
                <a:lnTo>
                  <a:pt x="0" y="63"/>
                </a:lnTo>
                <a:lnTo>
                  <a:pt x="64" y="127"/>
                </a:lnTo>
                <a:lnTo>
                  <a:pt x="127" y="63"/>
                </a:lnTo>
                <a:lnTo>
                  <a:pt x="64" y="0"/>
                </a:lnTo>
                <a:close/>
              </a:path>
            </a:pathLst>
          </a:custGeom>
          <a:solidFill>
            <a:srgbClr val="7B92A8"/>
          </a:solidFill>
          <a:ln w="31750">
            <a:solidFill>
              <a:srgbClr val="7B92A8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21" name="Freeform 72">
            <a:extLst>
              <a:ext uri="{FF2B5EF4-FFF2-40B4-BE49-F238E27FC236}">
                <a16:creationId xmlns:a16="http://schemas.microsoft.com/office/drawing/2014/main" id="{A5AB2102-2A2B-4A40-A7D7-E57D2FE823B3}"/>
              </a:ext>
            </a:extLst>
          </p:cNvPr>
          <p:cNvSpPr>
            <a:spLocks/>
          </p:cNvSpPr>
          <p:nvPr/>
        </p:nvSpPr>
        <p:spPr bwMode="auto">
          <a:xfrm>
            <a:off x="4395788" y="4622913"/>
            <a:ext cx="204788" cy="206375"/>
          </a:xfrm>
          <a:custGeom>
            <a:avLst/>
            <a:gdLst>
              <a:gd name="T0" fmla="*/ 66 w 129"/>
              <a:gd name="T1" fmla="*/ 0 h 130"/>
              <a:gd name="T2" fmla="*/ 0 w 129"/>
              <a:gd name="T3" fmla="*/ 67 h 130"/>
              <a:gd name="T4" fmla="*/ 66 w 129"/>
              <a:gd name="T5" fmla="*/ 130 h 130"/>
              <a:gd name="T6" fmla="*/ 129 w 129"/>
              <a:gd name="T7" fmla="*/ 67 h 130"/>
              <a:gd name="T8" fmla="*/ 66 w 129"/>
              <a:gd name="T9" fmla="*/ 0 h 1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29" h="130">
                <a:moveTo>
                  <a:pt x="66" y="0"/>
                </a:moveTo>
                <a:lnTo>
                  <a:pt x="0" y="67"/>
                </a:lnTo>
                <a:lnTo>
                  <a:pt x="66" y="130"/>
                </a:lnTo>
                <a:lnTo>
                  <a:pt x="129" y="67"/>
                </a:lnTo>
                <a:lnTo>
                  <a:pt x="66" y="0"/>
                </a:lnTo>
                <a:close/>
              </a:path>
            </a:pathLst>
          </a:custGeom>
          <a:solidFill>
            <a:srgbClr val="2D6D66"/>
          </a:solidFill>
          <a:ln w="31750">
            <a:solidFill>
              <a:srgbClr val="2D6D6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23" name="Freeform 74">
            <a:extLst>
              <a:ext uri="{FF2B5EF4-FFF2-40B4-BE49-F238E27FC236}">
                <a16:creationId xmlns:a16="http://schemas.microsoft.com/office/drawing/2014/main" id="{B4D34CF4-B537-45FC-8444-1AE178C7D78A}"/>
              </a:ext>
            </a:extLst>
          </p:cNvPr>
          <p:cNvSpPr>
            <a:spLocks/>
          </p:cNvSpPr>
          <p:nvPr/>
        </p:nvSpPr>
        <p:spPr bwMode="auto">
          <a:xfrm>
            <a:off x="5738813" y="4568938"/>
            <a:ext cx="206375" cy="200025"/>
          </a:xfrm>
          <a:custGeom>
            <a:avLst/>
            <a:gdLst>
              <a:gd name="T0" fmla="*/ 64 w 130"/>
              <a:gd name="T1" fmla="*/ 0 h 126"/>
              <a:gd name="T2" fmla="*/ 0 w 130"/>
              <a:gd name="T3" fmla="*/ 63 h 126"/>
              <a:gd name="T4" fmla="*/ 64 w 130"/>
              <a:gd name="T5" fmla="*/ 126 h 126"/>
              <a:gd name="T6" fmla="*/ 130 w 130"/>
              <a:gd name="T7" fmla="*/ 63 h 126"/>
              <a:gd name="T8" fmla="*/ 64 w 130"/>
              <a:gd name="T9" fmla="*/ 0 h 1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30" h="126">
                <a:moveTo>
                  <a:pt x="64" y="0"/>
                </a:moveTo>
                <a:lnTo>
                  <a:pt x="0" y="63"/>
                </a:lnTo>
                <a:lnTo>
                  <a:pt x="64" y="126"/>
                </a:lnTo>
                <a:lnTo>
                  <a:pt x="130" y="63"/>
                </a:lnTo>
                <a:lnTo>
                  <a:pt x="64" y="0"/>
                </a:lnTo>
                <a:close/>
              </a:path>
            </a:pathLst>
          </a:custGeom>
          <a:solidFill>
            <a:srgbClr val="1A476F"/>
          </a:solidFill>
          <a:ln w="31750">
            <a:solidFill>
              <a:srgbClr val="1A476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25" name="Freeform 76">
            <a:extLst>
              <a:ext uri="{FF2B5EF4-FFF2-40B4-BE49-F238E27FC236}">
                <a16:creationId xmlns:a16="http://schemas.microsoft.com/office/drawing/2014/main" id="{39677B91-0784-4A35-BB37-9733BB8B06DD}"/>
              </a:ext>
            </a:extLst>
          </p:cNvPr>
          <p:cNvSpPr>
            <a:spLocks/>
          </p:cNvSpPr>
          <p:nvPr/>
        </p:nvSpPr>
        <p:spPr bwMode="auto">
          <a:xfrm>
            <a:off x="5675313" y="4418125"/>
            <a:ext cx="201613" cy="204788"/>
          </a:xfrm>
          <a:custGeom>
            <a:avLst/>
            <a:gdLst>
              <a:gd name="T0" fmla="*/ 63 w 127"/>
              <a:gd name="T1" fmla="*/ 0 h 129"/>
              <a:gd name="T2" fmla="*/ 0 w 127"/>
              <a:gd name="T3" fmla="*/ 66 h 129"/>
              <a:gd name="T4" fmla="*/ 63 w 127"/>
              <a:gd name="T5" fmla="*/ 129 h 129"/>
              <a:gd name="T6" fmla="*/ 127 w 127"/>
              <a:gd name="T7" fmla="*/ 66 h 129"/>
              <a:gd name="T8" fmla="*/ 63 w 127"/>
              <a:gd name="T9" fmla="*/ 0 h 1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27" h="129">
                <a:moveTo>
                  <a:pt x="63" y="0"/>
                </a:moveTo>
                <a:lnTo>
                  <a:pt x="0" y="66"/>
                </a:lnTo>
                <a:lnTo>
                  <a:pt x="63" y="129"/>
                </a:lnTo>
                <a:lnTo>
                  <a:pt x="127" y="66"/>
                </a:lnTo>
                <a:lnTo>
                  <a:pt x="63" y="0"/>
                </a:lnTo>
                <a:close/>
              </a:path>
            </a:pathLst>
          </a:custGeom>
          <a:solidFill>
            <a:srgbClr val="FFD200"/>
          </a:solidFill>
          <a:ln w="31750">
            <a:solidFill>
              <a:srgbClr val="FFD2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27" name="Freeform 78">
            <a:extLst>
              <a:ext uri="{FF2B5EF4-FFF2-40B4-BE49-F238E27FC236}">
                <a16:creationId xmlns:a16="http://schemas.microsoft.com/office/drawing/2014/main" id="{1E351E0C-6848-42F7-8EAF-5FAE152943DC}"/>
              </a:ext>
            </a:extLst>
          </p:cNvPr>
          <p:cNvSpPr>
            <a:spLocks/>
          </p:cNvSpPr>
          <p:nvPr/>
        </p:nvSpPr>
        <p:spPr bwMode="auto">
          <a:xfrm>
            <a:off x="7550151" y="3054462"/>
            <a:ext cx="204788" cy="201613"/>
          </a:xfrm>
          <a:custGeom>
            <a:avLst/>
            <a:gdLst>
              <a:gd name="T0" fmla="*/ 63 w 129"/>
              <a:gd name="T1" fmla="*/ 0 h 127"/>
              <a:gd name="T2" fmla="*/ 0 w 129"/>
              <a:gd name="T3" fmla="*/ 64 h 127"/>
              <a:gd name="T4" fmla="*/ 63 w 129"/>
              <a:gd name="T5" fmla="*/ 127 h 127"/>
              <a:gd name="T6" fmla="*/ 129 w 129"/>
              <a:gd name="T7" fmla="*/ 64 h 127"/>
              <a:gd name="T8" fmla="*/ 63 w 129"/>
              <a:gd name="T9" fmla="*/ 0 h 1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29" h="127">
                <a:moveTo>
                  <a:pt x="63" y="0"/>
                </a:moveTo>
                <a:lnTo>
                  <a:pt x="0" y="64"/>
                </a:lnTo>
                <a:lnTo>
                  <a:pt x="63" y="127"/>
                </a:lnTo>
                <a:lnTo>
                  <a:pt x="129" y="64"/>
                </a:lnTo>
                <a:lnTo>
                  <a:pt x="63" y="0"/>
                </a:lnTo>
                <a:close/>
              </a:path>
            </a:pathLst>
          </a:custGeom>
          <a:solidFill>
            <a:srgbClr val="BFA19C"/>
          </a:solidFill>
          <a:ln w="31750">
            <a:solidFill>
              <a:srgbClr val="BFA19C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29" name="Freeform 80">
            <a:extLst>
              <a:ext uri="{FF2B5EF4-FFF2-40B4-BE49-F238E27FC236}">
                <a16:creationId xmlns:a16="http://schemas.microsoft.com/office/drawing/2014/main" id="{C9DAFB17-4AE8-441E-B5F8-5CBEDD9CEF64}"/>
              </a:ext>
            </a:extLst>
          </p:cNvPr>
          <p:cNvSpPr>
            <a:spLocks/>
          </p:cNvSpPr>
          <p:nvPr/>
        </p:nvSpPr>
        <p:spPr bwMode="auto">
          <a:xfrm>
            <a:off x="6278563" y="4500675"/>
            <a:ext cx="201613" cy="204788"/>
          </a:xfrm>
          <a:custGeom>
            <a:avLst/>
            <a:gdLst>
              <a:gd name="T0" fmla="*/ 64 w 127"/>
              <a:gd name="T1" fmla="*/ 0 h 129"/>
              <a:gd name="T2" fmla="*/ 0 w 127"/>
              <a:gd name="T3" fmla="*/ 63 h 129"/>
              <a:gd name="T4" fmla="*/ 64 w 127"/>
              <a:gd name="T5" fmla="*/ 129 h 129"/>
              <a:gd name="T6" fmla="*/ 127 w 127"/>
              <a:gd name="T7" fmla="*/ 63 h 129"/>
              <a:gd name="T8" fmla="*/ 64 w 127"/>
              <a:gd name="T9" fmla="*/ 0 h 1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27" h="129">
                <a:moveTo>
                  <a:pt x="64" y="0"/>
                </a:moveTo>
                <a:lnTo>
                  <a:pt x="0" y="63"/>
                </a:lnTo>
                <a:lnTo>
                  <a:pt x="64" y="129"/>
                </a:lnTo>
                <a:lnTo>
                  <a:pt x="127" y="63"/>
                </a:lnTo>
                <a:lnTo>
                  <a:pt x="64" y="0"/>
                </a:lnTo>
                <a:close/>
              </a:path>
            </a:pathLst>
          </a:custGeom>
          <a:solidFill>
            <a:srgbClr val="9C8847"/>
          </a:solidFill>
          <a:ln w="31750">
            <a:solidFill>
              <a:srgbClr val="9C8847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31" name="Line 82">
            <a:extLst>
              <a:ext uri="{FF2B5EF4-FFF2-40B4-BE49-F238E27FC236}">
                <a16:creationId xmlns:a16="http://schemas.microsoft.com/office/drawing/2014/main" id="{0B27B465-2997-45E1-841D-4FE515C91468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752601" y="1230425"/>
            <a:ext cx="0" cy="4489451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98" name="Line 83">
            <a:extLst>
              <a:ext uri="{FF2B5EF4-FFF2-40B4-BE49-F238E27FC236}">
                <a16:creationId xmlns:a16="http://schemas.microsoft.com/office/drawing/2014/main" id="{64822C16-CBF4-42B6-B056-61E80574683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57351" y="5569063"/>
            <a:ext cx="95250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99" name="Rectangle 84">
            <a:extLst>
              <a:ext uri="{FF2B5EF4-FFF2-40B4-BE49-F238E27FC236}">
                <a16:creationId xmlns:a16="http://schemas.microsoft.com/office/drawing/2014/main" id="{A4518FE9-46CC-4541-BE2C-E00D0A6948A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39838" y="5427775"/>
            <a:ext cx="493713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 dirty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&lt;-1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400" name="Line 85">
            <a:extLst>
              <a:ext uri="{FF2B5EF4-FFF2-40B4-BE49-F238E27FC236}">
                <a16:creationId xmlns:a16="http://schemas.microsoft.com/office/drawing/2014/main" id="{5C7C7594-65AA-47BA-A363-E911437F026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57351" y="4970575"/>
            <a:ext cx="95250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01" name="Rectangle 86">
            <a:extLst>
              <a:ext uri="{FF2B5EF4-FFF2-40B4-BE49-F238E27FC236}">
                <a16:creationId xmlns:a16="http://schemas.microsoft.com/office/drawing/2014/main" id="{5998A4F9-14E2-4B3A-8847-B6253C5424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68438" y="4834050"/>
            <a:ext cx="255588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0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402" name="Line 87">
            <a:extLst>
              <a:ext uri="{FF2B5EF4-FFF2-40B4-BE49-F238E27FC236}">
                <a16:creationId xmlns:a16="http://schemas.microsoft.com/office/drawing/2014/main" id="{6F9C710D-C8F7-4F1F-924F-EE116796B6F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57351" y="4367325"/>
            <a:ext cx="95250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03" name="Rectangle 88">
            <a:extLst>
              <a:ext uri="{FF2B5EF4-FFF2-40B4-BE49-F238E27FC236}">
                <a16:creationId xmlns:a16="http://schemas.microsoft.com/office/drawing/2014/main" id="{14C936FD-F1FF-49B7-B4CE-AE02CD29233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68438" y="4233975"/>
            <a:ext cx="255588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1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404" name="Line 89">
            <a:extLst>
              <a:ext uri="{FF2B5EF4-FFF2-40B4-BE49-F238E27FC236}">
                <a16:creationId xmlns:a16="http://schemas.microsoft.com/office/drawing/2014/main" id="{88F6516A-F6E6-49D2-87BC-0F0EE17FCB0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57351" y="3773600"/>
            <a:ext cx="95250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05" name="Rectangle 90">
            <a:extLst>
              <a:ext uri="{FF2B5EF4-FFF2-40B4-BE49-F238E27FC236}">
                <a16:creationId xmlns:a16="http://schemas.microsoft.com/office/drawing/2014/main" id="{2AFF0E08-7059-4D89-A1D4-F7F3DBF3536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68438" y="3640250"/>
            <a:ext cx="255588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2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406" name="Line 91">
            <a:extLst>
              <a:ext uri="{FF2B5EF4-FFF2-40B4-BE49-F238E27FC236}">
                <a16:creationId xmlns:a16="http://schemas.microsoft.com/office/drawing/2014/main" id="{8FD181E2-0E36-4D35-890A-EA70667FB35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57351" y="3173525"/>
            <a:ext cx="95250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07" name="Rectangle 92">
            <a:extLst>
              <a:ext uri="{FF2B5EF4-FFF2-40B4-BE49-F238E27FC236}">
                <a16:creationId xmlns:a16="http://schemas.microsoft.com/office/drawing/2014/main" id="{1E645F2A-D540-4479-8835-B8AB990827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68438" y="3041762"/>
            <a:ext cx="255588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3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408" name="Line 93">
            <a:extLst>
              <a:ext uri="{FF2B5EF4-FFF2-40B4-BE49-F238E27FC236}">
                <a16:creationId xmlns:a16="http://schemas.microsoft.com/office/drawing/2014/main" id="{7033C5B0-D27C-4FDF-9629-ADE34EAACFB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57351" y="2570274"/>
            <a:ext cx="95250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09" name="Rectangle 94">
            <a:extLst>
              <a:ext uri="{FF2B5EF4-FFF2-40B4-BE49-F238E27FC236}">
                <a16:creationId xmlns:a16="http://schemas.microsoft.com/office/drawing/2014/main" id="{A36AC83C-528A-46F5-A675-859EF99757B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68438" y="2438512"/>
            <a:ext cx="255588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4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410" name="Line 95">
            <a:extLst>
              <a:ext uri="{FF2B5EF4-FFF2-40B4-BE49-F238E27FC236}">
                <a16:creationId xmlns:a16="http://schemas.microsoft.com/office/drawing/2014/main" id="{4D83D2E6-AACD-4F34-957C-BDE7845E512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57351" y="1976550"/>
            <a:ext cx="95250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11" name="Rectangle 96">
            <a:extLst>
              <a:ext uri="{FF2B5EF4-FFF2-40B4-BE49-F238E27FC236}">
                <a16:creationId xmlns:a16="http://schemas.microsoft.com/office/drawing/2014/main" id="{38AF031D-70D3-4543-B048-9A2A46D67F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22388" y="1843200"/>
            <a:ext cx="406400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&gt;5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412" name="Line 97">
            <a:extLst>
              <a:ext uri="{FF2B5EF4-FFF2-40B4-BE49-F238E27FC236}">
                <a16:creationId xmlns:a16="http://schemas.microsoft.com/office/drawing/2014/main" id="{8A70F0E7-410E-46BE-8C25-0D694649D9E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57351" y="1381237"/>
            <a:ext cx="95250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14" name="Rectangle 99">
            <a:extLst>
              <a:ext uri="{FF2B5EF4-FFF2-40B4-BE49-F238E27FC236}">
                <a16:creationId xmlns:a16="http://schemas.microsoft.com/office/drawing/2014/main" id="{0732F364-3A84-42B5-A05E-937F5231DA5B}"/>
              </a:ext>
            </a:extLst>
          </p:cNvPr>
          <p:cNvSpPr>
            <a:spLocks noChangeArrowheads="1"/>
          </p:cNvSpPr>
          <p:nvPr/>
        </p:nvSpPr>
        <p:spPr bwMode="auto">
          <a:xfrm rot="16200000">
            <a:off x="523875" y="3237025"/>
            <a:ext cx="822325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MVPF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415" name="Line 100">
            <a:extLst>
              <a:ext uri="{FF2B5EF4-FFF2-40B4-BE49-F238E27FC236}">
                <a16:creationId xmlns:a16="http://schemas.microsoft.com/office/drawing/2014/main" id="{5C9B3035-D345-4F7D-ADC2-585DB0D7650C}"/>
              </a:ext>
            </a:extLst>
          </p:cNvPr>
          <p:cNvSpPr>
            <a:spLocks noChangeShapeType="1"/>
          </p:cNvSpPr>
          <p:nvPr/>
        </p:nvSpPr>
        <p:spPr bwMode="auto">
          <a:xfrm>
            <a:off x="1752601" y="5719875"/>
            <a:ext cx="9688513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2" name="Line 101">
            <a:extLst>
              <a:ext uri="{FF2B5EF4-FFF2-40B4-BE49-F238E27FC236}">
                <a16:creationId xmlns:a16="http://schemas.microsoft.com/office/drawing/2014/main" id="{38908693-8C07-4E61-8577-8A0972B3B25E}"/>
              </a:ext>
            </a:extLst>
          </p:cNvPr>
          <p:cNvSpPr>
            <a:spLocks noChangeShapeType="1"/>
          </p:cNvSpPr>
          <p:nvPr/>
        </p:nvSpPr>
        <p:spPr bwMode="auto">
          <a:xfrm>
            <a:off x="1903413" y="5719875"/>
            <a:ext cx="0" cy="92075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3" name="Rectangle 102">
            <a:extLst>
              <a:ext uri="{FF2B5EF4-FFF2-40B4-BE49-F238E27FC236}">
                <a16:creationId xmlns:a16="http://schemas.microsoft.com/office/drawing/2014/main" id="{4BD9668A-C2A5-4AE7-AA53-6FA383BBA42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30388" y="5862750"/>
            <a:ext cx="255588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0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94" name="Line 103">
            <a:extLst>
              <a:ext uri="{FF2B5EF4-FFF2-40B4-BE49-F238E27FC236}">
                <a16:creationId xmlns:a16="http://schemas.microsoft.com/office/drawing/2014/main" id="{AC157486-51DC-415B-AF9C-416900381712}"/>
              </a:ext>
            </a:extLst>
          </p:cNvPr>
          <p:cNvSpPr>
            <a:spLocks noChangeShapeType="1"/>
          </p:cNvSpPr>
          <p:nvPr/>
        </p:nvSpPr>
        <p:spPr bwMode="auto">
          <a:xfrm>
            <a:off x="4248151" y="5719875"/>
            <a:ext cx="0" cy="92075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5" name="Rectangle 104">
            <a:extLst>
              <a:ext uri="{FF2B5EF4-FFF2-40B4-BE49-F238E27FC236}">
                <a16:creationId xmlns:a16="http://schemas.microsoft.com/office/drawing/2014/main" id="{4EBAB848-A448-4211-A972-2EF44C82BF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06863" y="5862750"/>
            <a:ext cx="398463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20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96" name="Line 105">
            <a:extLst>
              <a:ext uri="{FF2B5EF4-FFF2-40B4-BE49-F238E27FC236}">
                <a16:creationId xmlns:a16="http://schemas.microsoft.com/office/drawing/2014/main" id="{08BB572B-C9DA-448D-821E-466269B7A71A}"/>
              </a:ext>
            </a:extLst>
          </p:cNvPr>
          <p:cNvSpPr>
            <a:spLocks noChangeShapeType="1"/>
          </p:cNvSpPr>
          <p:nvPr/>
        </p:nvSpPr>
        <p:spPr bwMode="auto">
          <a:xfrm>
            <a:off x="6594476" y="5719875"/>
            <a:ext cx="0" cy="92075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7" name="Rectangle 106">
            <a:extLst>
              <a:ext uri="{FF2B5EF4-FFF2-40B4-BE49-F238E27FC236}">
                <a16:creationId xmlns:a16="http://schemas.microsoft.com/office/drawing/2014/main" id="{2BE3A7B3-1D57-418D-828A-681932CB6DC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53188" y="5862750"/>
            <a:ext cx="398463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40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98" name="Line 107">
            <a:extLst>
              <a:ext uri="{FF2B5EF4-FFF2-40B4-BE49-F238E27FC236}">
                <a16:creationId xmlns:a16="http://schemas.microsoft.com/office/drawing/2014/main" id="{A6262D47-7E7E-475C-9224-A594495ED00A}"/>
              </a:ext>
            </a:extLst>
          </p:cNvPr>
          <p:cNvSpPr>
            <a:spLocks noChangeShapeType="1"/>
          </p:cNvSpPr>
          <p:nvPr/>
        </p:nvSpPr>
        <p:spPr bwMode="auto">
          <a:xfrm>
            <a:off x="8943976" y="5719875"/>
            <a:ext cx="0" cy="92075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9" name="Rectangle 108">
            <a:extLst>
              <a:ext uri="{FF2B5EF4-FFF2-40B4-BE49-F238E27FC236}">
                <a16:creationId xmlns:a16="http://schemas.microsoft.com/office/drawing/2014/main" id="{8356CB8D-4BE0-4E3E-BA38-3DA304EBF4E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802688" y="5862750"/>
            <a:ext cx="398463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60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00" name="Line 109">
            <a:extLst>
              <a:ext uri="{FF2B5EF4-FFF2-40B4-BE49-F238E27FC236}">
                <a16:creationId xmlns:a16="http://schemas.microsoft.com/office/drawing/2014/main" id="{7EDF72BF-1AF8-4C6E-9BCC-8020DC32508B}"/>
              </a:ext>
            </a:extLst>
          </p:cNvPr>
          <p:cNvSpPr>
            <a:spLocks noChangeShapeType="1"/>
          </p:cNvSpPr>
          <p:nvPr/>
        </p:nvSpPr>
        <p:spPr bwMode="auto">
          <a:xfrm>
            <a:off x="11290301" y="5719875"/>
            <a:ext cx="0" cy="92075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1" name="Rectangle 110">
            <a:extLst>
              <a:ext uri="{FF2B5EF4-FFF2-40B4-BE49-F238E27FC236}">
                <a16:creationId xmlns:a16="http://schemas.microsoft.com/office/drawing/2014/main" id="{C4924677-6BAE-43ED-B61A-E0676D3C374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147426" y="5862750"/>
            <a:ext cx="398463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80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02" name="Rectangle 111">
            <a:extLst>
              <a:ext uri="{FF2B5EF4-FFF2-40B4-BE49-F238E27FC236}">
                <a16:creationId xmlns:a16="http://schemas.microsoft.com/office/drawing/2014/main" id="{A76CF349-3273-4C89-B962-B2577861DE1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78463" y="6172312"/>
            <a:ext cx="2400300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 dirty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Age of Beneficiaries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03" name="Rectangle 112">
            <a:extLst>
              <a:ext uri="{FF2B5EF4-FFF2-40B4-BE49-F238E27FC236}">
                <a16:creationId xmlns:a16="http://schemas.microsoft.com/office/drawing/2014/main" id="{6E20F0C0-BF1D-4DCD-8EB7-7088ABFD11E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02401" y="433979"/>
            <a:ext cx="484188" cy="904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5300" b="0" i="0" u="none" strike="noStrike" cap="none" normalizeH="0" baseline="0">
                <a:ln>
                  <a:noFill/>
                </a:ln>
                <a:solidFill>
                  <a:srgbClr val="1E2D53"/>
                </a:solidFill>
                <a:effectLst/>
                <a:latin typeface="Arial" panose="020B0604020202020204" pitchFamily="34" charset="0"/>
              </a:rPr>
              <a:t> 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53" name="Rectangle 134">
            <a:extLst>
              <a:ext uri="{FF2B5EF4-FFF2-40B4-BE49-F238E27FC236}">
                <a16:creationId xmlns:a16="http://schemas.microsoft.com/office/drawing/2014/main" id="{F053F359-A8FF-4CDC-96DC-BDD73919BFB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0521" y="95828"/>
            <a:ext cx="10620914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lvl="0">
              <a:defRPr/>
            </a:pPr>
            <a:r>
              <a:rPr lang="en-US" sz="2400" b="1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MVPF Robustness to Alternative Discount Rates</a:t>
            </a:r>
          </a:p>
          <a:p>
            <a:pPr lvl="0">
              <a:defRPr/>
            </a:pPr>
            <a:r>
              <a:rPr lang="en-US" sz="2400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7% discount rate</a:t>
            </a:r>
          </a:p>
        </p:txBody>
      </p:sp>
      <p:grpSp>
        <p:nvGrpSpPr>
          <p:cNvPr id="352" name="Group 351">
            <a:extLst>
              <a:ext uri="{FF2B5EF4-FFF2-40B4-BE49-F238E27FC236}">
                <a16:creationId xmlns:a16="http://schemas.microsoft.com/office/drawing/2014/main" id="{C52AC7E0-19F2-484F-8161-3AD6181CDB58}"/>
              </a:ext>
            </a:extLst>
          </p:cNvPr>
          <p:cNvGrpSpPr/>
          <p:nvPr/>
        </p:nvGrpSpPr>
        <p:grpSpPr>
          <a:xfrm>
            <a:off x="1398052" y="1174749"/>
            <a:ext cx="599024" cy="616982"/>
            <a:chOff x="1398052" y="1174749"/>
            <a:chExt cx="599024" cy="616982"/>
          </a:xfrm>
        </p:grpSpPr>
        <p:sp>
          <p:nvSpPr>
            <p:cNvPr id="353" name="Rectangle 352">
              <a:extLst>
                <a:ext uri="{FF2B5EF4-FFF2-40B4-BE49-F238E27FC236}">
                  <a16:creationId xmlns:a16="http://schemas.microsoft.com/office/drawing/2014/main" id="{39F5382B-C153-4280-ABF8-83D801AD6DFD}"/>
                </a:ext>
              </a:extLst>
            </p:cNvPr>
            <p:cNvSpPr/>
            <p:nvPr/>
          </p:nvSpPr>
          <p:spPr>
            <a:xfrm>
              <a:off x="1468438" y="1508125"/>
              <a:ext cx="528638" cy="283606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grpSp>
          <p:nvGrpSpPr>
            <p:cNvPr id="354" name="Group 353">
              <a:extLst>
                <a:ext uri="{FF2B5EF4-FFF2-40B4-BE49-F238E27FC236}">
                  <a16:creationId xmlns:a16="http://schemas.microsoft.com/office/drawing/2014/main" id="{FD30704B-EF20-4A72-B28E-8CC5FA36C7E1}"/>
                </a:ext>
              </a:extLst>
            </p:cNvPr>
            <p:cNvGrpSpPr/>
            <p:nvPr/>
          </p:nvGrpSpPr>
          <p:grpSpPr>
            <a:xfrm>
              <a:off x="1674813" y="1573079"/>
              <a:ext cx="166687" cy="149224"/>
              <a:chOff x="1462882" y="1471634"/>
              <a:chExt cx="166687" cy="149224"/>
            </a:xfrm>
          </p:grpSpPr>
          <p:cxnSp>
            <p:nvCxnSpPr>
              <p:cNvPr id="356" name="Straight Connector 355">
                <a:extLst>
                  <a:ext uri="{FF2B5EF4-FFF2-40B4-BE49-F238E27FC236}">
                    <a16:creationId xmlns:a16="http://schemas.microsoft.com/office/drawing/2014/main" id="{7929A7A5-863B-4950-8327-7C2ED654B59D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546225" y="1512888"/>
                <a:ext cx="0" cy="60326"/>
              </a:xfrm>
              <a:prstGeom prst="line">
                <a:avLst/>
              </a:prstGeom>
              <a:ln w="3810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57" name="Straight Connector 356">
                <a:extLst>
                  <a:ext uri="{FF2B5EF4-FFF2-40B4-BE49-F238E27FC236}">
                    <a16:creationId xmlns:a16="http://schemas.microsoft.com/office/drawing/2014/main" id="{D6F9FE75-2734-4CE4-BCAE-CA20C300EFD4}"/>
                  </a:ext>
                </a:extLst>
              </p:cNvPr>
              <p:cNvCxnSpPr/>
              <p:nvPr/>
            </p:nvCxnSpPr>
            <p:spPr>
              <a:xfrm flipV="1">
                <a:off x="1462882" y="1471634"/>
                <a:ext cx="166687" cy="83364"/>
              </a:xfrm>
              <a:prstGeom prst="line">
                <a:avLst/>
              </a:prstGeom>
              <a:ln w="19050">
                <a:solidFill>
                  <a:srgbClr val="80808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58" name="Straight Connector 357">
                <a:extLst>
                  <a:ext uri="{FF2B5EF4-FFF2-40B4-BE49-F238E27FC236}">
                    <a16:creationId xmlns:a16="http://schemas.microsoft.com/office/drawing/2014/main" id="{302136F8-33F5-4B91-8658-47A32CBFD229}"/>
                  </a:ext>
                </a:extLst>
              </p:cNvPr>
              <p:cNvCxnSpPr/>
              <p:nvPr/>
            </p:nvCxnSpPr>
            <p:spPr>
              <a:xfrm flipV="1">
                <a:off x="1462882" y="1537494"/>
                <a:ext cx="166687" cy="83364"/>
              </a:xfrm>
              <a:prstGeom prst="line">
                <a:avLst/>
              </a:prstGeom>
              <a:ln w="19050">
                <a:solidFill>
                  <a:srgbClr val="80808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355" name="Rectangle 176">
              <a:extLst>
                <a:ext uri="{FF2B5EF4-FFF2-40B4-BE49-F238E27FC236}">
                  <a16:creationId xmlns:a16="http://schemas.microsoft.com/office/drawing/2014/main" id="{729D1124-4AA2-4BFB-9414-9E956622C5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98052" y="1174749"/>
              <a:ext cx="219612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80808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+mn-cs"/>
                </a:rPr>
                <a:t>∞</a:t>
              </a: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80808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</p:grpSp>
      <p:sp>
        <p:nvSpPr>
          <p:cNvPr id="359" name="Rectangle 127">
            <a:extLst>
              <a:ext uri="{FF2B5EF4-FFF2-40B4-BE49-F238E27FC236}">
                <a16:creationId xmlns:a16="http://schemas.microsoft.com/office/drawing/2014/main" id="{783EB45C-8251-432B-899C-C9721F71FE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24176" y="4640263"/>
            <a:ext cx="1189038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500" b="0" i="0" u="none" strike="noStrike" cap="none" normalizeH="0" baseline="0" dirty="0">
                <a:ln>
                  <a:noFill/>
                </a:ln>
                <a:solidFill>
                  <a:srgbClr val="2D6D66"/>
                </a:solidFill>
                <a:effectLst/>
                <a:latin typeface="Arial" panose="020B0604020202020204" pitchFamily="34" charset="0"/>
              </a:rPr>
              <a:t>Job Training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60" name="Rectangle 125">
            <a:extLst>
              <a:ext uri="{FF2B5EF4-FFF2-40B4-BE49-F238E27FC236}">
                <a16:creationId xmlns:a16="http://schemas.microsoft.com/office/drawing/2014/main" id="{DBC899A1-5627-43AF-865D-29B7A03A6A1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82927" y="3840162"/>
            <a:ext cx="1719263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500" b="0" i="0" u="none" strike="noStrike" cap="none" normalizeH="0" baseline="0" dirty="0">
                <a:ln>
                  <a:noFill/>
                </a:ln>
                <a:solidFill>
                  <a:srgbClr val="7B92A8"/>
                </a:solidFill>
                <a:effectLst/>
                <a:latin typeface="Arial" panose="020B0604020202020204" pitchFamily="34" charset="0"/>
              </a:rPr>
              <a:t>Housing Vouchers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cxnSp>
        <p:nvCxnSpPr>
          <p:cNvPr id="361" name="Straight Connector 360">
            <a:extLst>
              <a:ext uri="{FF2B5EF4-FFF2-40B4-BE49-F238E27FC236}">
                <a16:creationId xmlns:a16="http://schemas.microsoft.com/office/drawing/2014/main" id="{8BBA45D1-1C6E-4518-B5A5-ED99E4A6443D}"/>
              </a:ext>
            </a:extLst>
          </p:cNvPr>
          <p:cNvCxnSpPr>
            <a:cxnSpLocks/>
          </p:cNvCxnSpPr>
          <p:nvPr/>
        </p:nvCxnSpPr>
        <p:spPr>
          <a:xfrm>
            <a:off x="4737101" y="4012407"/>
            <a:ext cx="606822" cy="432593"/>
          </a:xfrm>
          <a:prstGeom prst="line">
            <a:avLst/>
          </a:prstGeom>
          <a:ln>
            <a:solidFill>
              <a:srgbClr val="7B92A8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62" name="Rectangle 129">
            <a:extLst>
              <a:ext uri="{FF2B5EF4-FFF2-40B4-BE49-F238E27FC236}">
                <a16:creationId xmlns:a16="http://schemas.microsoft.com/office/drawing/2014/main" id="{7F1DA6A7-FC0E-41D3-B52B-2C2891994E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45051" y="4991895"/>
            <a:ext cx="83185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500" b="0" i="0" u="none" strike="noStrike" cap="none" normalizeH="0" baseline="0" dirty="0">
                <a:ln>
                  <a:noFill/>
                </a:ln>
                <a:solidFill>
                  <a:srgbClr val="1A476F"/>
                </a:solidFill>
                <a:effectLst/>
                <a:latin typeface="Arial" panose="020B0604020202020204" pitchFamily="34" charset="0"/>
              </a:rPr>
              <a:t>Nutrition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cxnSp>
        <p:nvCxnSpPr>
          <p:cNvPr id="363" name="Straight Connector 362">
            <a:extLst>
              <a:ext uri="{FF2B5EF4-FFF2-40B4-BE49-F238E27FC236}">
                <a16:creationId xmlns:a16="http://schemas.microsoft.com/office/drawing/2014/main" id="{E3CB7A04-A360-4C70-B305-11E12F858164}"/>
              </a:ext>
            </a:extLst>
          </p:cNvPr>
          <p:cNvCxnSpPr>
            <a:cxnSpLocks/>
          </p:cNvCxnSpPr>
          <p:nvPr/>
        </p:nvCxnSpPr>
        <p:spPr>
          <a:xfrm flipH="1">
            <a:off x="5562503" y="4724400"/>
            <a:ext cx="206275" cy="330199"/>
          </a:xfrm>
          <a:prstGeom prst="line">
            <a:avLst/>
          </a:prstGeom>
          <a:ln>
            <a:solidFill>
              <a:srgbClr val="1A476F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4" name="Straight Connector 363">
            <a:extLst>
              <a:ext uri="{FF2B5EF4-FFF2-40B4-BE49-F238E27FC236}">
                <a16:creationId xmlns:a16="http://schemas.microsoft.com/office/drawing/2014/main" id="{172D7695-6875-456A-B550-0AAD2E04CF79}"/>
              </a:ext>
            </a:extLst>
          </p:cNvPr>
          <p:cNvCxnSpPr>
            <a:cxnSpLocks/>
          </p:cNvCxnSpPr>
          <p:nvPr/>
        </p:nvCxnSpPr>
        <p:spPr>
          <a:xfrm flipV="1">
            <a:off x="4033838" y="4734719"/>
            <a:ext cx="273051" cy="14815"/>
          </a:xfrm>
          <a:prstGeom prst="line">
            <a:avLst/>
          </a:prstGeom>
          <a:ln>
            <a:solidFill>
              <a:srgbClr val="2D6D66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65" name="Rectangle 153">
            <a:extLst>
              <a:ext uri="{FF2B5EF4-FFF2-40B4-BE49-F238E27FC236}">
                <a16:creationId xmlns:a16="http://schemas.microsoft.com/office/drawing/2014/main" id="{B59DC489-8E19-4871-9AE8-3DFF2BE0507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38463" y="2435225"/>
            <a:ext cx="1481138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500" b="0" i="0" u="none" strike="noStrike" cap="none" normalizeH="0" baseline="0" dirty="0">
                <a:ln>
                  <a:noFill/>
                </a:ln>
                <a:solidFill>
                  <a:srgbClr val="90353B"/>
                </a:solidFill>
                <a:effectLst/>
                <a:latin typeface="Arial" panose="020B0604020202020204" pitchFamily="34" charset="0"/>
              </a:rPr>
              <a:t>Child Education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66" name="Rectangle 157">
            <a:extLst>
              <a:ext uri="{FF2B5EF4-FFF2-40B4-BE49-F238E27FC236}">
                <a16:creationId xmlns:a16="http://schemas.microsoft.com/office/drawing/2014/main" id="{8EBFFD46-9ED7-4AFE-ACA1-FB778B589B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44988" y="1879600"/>
            <a:ext cx="1279525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500" b="0" i="0" u="none" strike="noStrike" cap="none" normalizeH="0" baseline="0" dirty="0">
                <a:ln>
                  <a:noFill/>
                </a:ln>
                <a:solidFill>
                  <a:srgbClr val="E37E00"/>
                </a:solidFill>
                <a:effectLst/>
                <a:latin typeface="Arial" panose="020B0604020202020204" pitchFamily="34" charset="0"/>
              </a:rPr>
              <a:t>College Child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67" name="Rectangle 163">
            <a:extLst>
              <a:ext uri="{FF2B5EF4-FFF2-40B4-BE49-F238E27FC236}">
                <a16:creationId xmlns:a16="http://schemas.microsoft.com/office/drawing/2014/main" id="{EB6740CB-9453-43E2-829C-CFD50C7B67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55913" y="1700212"/>
            <a:ext cx="117475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500" b="0" i="0" u="none" strike="noStrike" cap="none" normalizeH="0" baseline="0" dirty="0">
                <a:ln>
                  <a:noFill/>
                </a:ln>
                <a:solidFill>
                  <a:srgbClr val="CAC27E"/>
                </a:solidFill>
                <a:effectLst/>
                <a:latin typeface="Arial" panose="020B0604020202020204" pitchFamily="34" charset="0"/>
              </a:rPr>
              <a:t>Health Child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68" name="Rectangle 111">
            <a:extLst>
              <a:ext uri="{FF2B5EF4-FFF2-40B4-BE49-F238E27FC236}">
                <a16:creationId xmlns:a16="http://schemas.microsoft.com/office/drawing/2014/main" id="{0EA92A97-0747-4367-89A5-4C97FC2C5B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08676" y="3502025"/>
            <a:ext cx="145415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500" b="0" i="0" u="none" strike="noStrike" cap="none" normalizeH="0" baseline="0" dirty="0">
                <a:ln>
                  <a:noFill/>
                </a:ln>
                <a:solidFill>
                  <a:srgbClr val="6E8E84"/>
                </a:solidFill>
                <a:effectLst/>
                <a:latin typeface="Arial" panose="020B0604020202020204" pitchFamily="34" charset="0"/>
              </a:rPr>
              <a:t>Cash Transfers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cxnSp>
        <p:nvCxnSpPr>
          <p:cNvPr id="369" name="Straight Connector 368">
            <a:extLst>
              <a:ext uri="{FF2B5EF4-FFF2-40B4-BE49-F238E27FC236}">
                <a16:creationId xmlns:a16="http://schemas.microsoft.com/office/drawing/2014/main" id="{7B36C403-93EC-4DCD-B3C7-9F282BFB4254}"/>
              </a:ext>
            </a:extLst>
          </p:cNvPr>
          <p:cNvCxnSpPr>
            <a:cxnSpLocks/>
          </p:cNvCxnSpPr>
          <p:nvPr/>
        </p:nvCxnSpPr>
        <p:spPr>
          <a:xfrm flipH="1">
            <a:off x="5549901" y="3654425"/>
            <a:ext cx="303213" cy="655638"/>
          </a:xfrm>
          <a:prstGeom prst="line">
            <a:avLst/>
          </a:prstGeom>
          <a:ln>
            <a:solidFill>
              <a:srgbClr val="6E8E8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70" name="Rectangle 121">
            <a:extLst>
              <a:ext uri="{FF2B5EF4-FFF2-40B4-BE49-F238E27FC236}">
                <a16:creationId xmlns:a16="http://schemas.microsoft.com/office/drawing/2014/main" id="{836E6D55-D5FB-43D0-B236-3D9424A27EE7}"/>
              </a:ext>
            </a:extLst>
          </p:cNvPr>
          <p:cNvSpPr>
            <a:spLocks noChangeArrowheads="1"/>
          </p:cNvSpPr>
          <p:nvPr/>
        </p:nvSpPr>
        <p:spPr bwMode="auto">
          <a:xfrm>
            <a:off x="9586913" y="4446588"/>
            <a:ext cx="1169988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500" b="0" i="0" u="none" strike="noStrike" cap="none" normalizeH="0" baseline="0" dirty="0">
                <a:ln>
                  <a:noFill/>
                </a:ln>
                <a:solidFill>
                  <a:srgbClr val="938DD2"/>
                </a:solidFill>
                <a:effectLst/>
                <a:latin typeface="Arial" panose="020B0604020202020204" pitchFamily="34" charset="0"/>
              </a:rPr>
              <a:t>Health Adult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cxnSp>
        <p:nvCxnSpPr>
          <p:cNvPr id="371" name="Straight Connector 370">
            <a:extLst>
              <a:ext uri="{FF2B5EF4-FFF2-40B4-BE49-F238E27FC236}">
                <a16:creationId xmlns:a16="http://schemas.microsoft.com/office/drawing/2014/main" id="{EA35DF36-9749-4E94-8C7B-C1B9F4213474}"/>
              </a:ext>
            </a:extLst>
          </p:cNvPr>
          <p:cNvCxnSpPr>
            <a:cxnSpLocks/>
          </p:cNvCxnSpPr>
          <p:nvPr/>
        </p:nvCxnSpPr>
        <p:spPr>
          <a:xfrm flipV="1">
            <a:off x="5954714" y="4012010"/>
            <a:ext cx="446088" cy="371079"/>
          </a:xfrm>
          <a:prstGeom prst="line">
            <a:avLst/>
          </a:prstGeom>
          <a:ln>
            <a:solidFill>
              <a:srgbClr val="FFD2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72" name="Rectangle 231">
            <a:extLst>
              <a:ext uri="{FF2B5EF4-FFF2-40B4-BE49-F238E27FC236}">
                <a16:creationId xmlns:a16="http://schemas.microsoft.com/office/drawing/2014/main" id="{459ADE77-AC32-46B7-9649-42320343C9A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97801" y="4476750"/>
            <a:ext cx="1266825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500" b="0" i="0" u="none" strike="noStrike" cap="none" normalizeH="0" baseline="0" dirty="0">
                <a:ln>
                  <a:noFill/>
                </a:ln>
                <a:solidFill>
                  <a:srgbClr val="C10534"/>
                </a:solidFill>
                <a:effectLst/>
                <a:latin typeface="Arial" panose="020B0604020202020204" pitchFamily="34" charset="0"/>
              </a:rPr>
              <a:t>Disability Ins.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73" name="Rectangle 243">
            <a:extLst>
              <a:ext uri="{FF2B5EF4-FFF2-40B4-BE49-F238E27FC236}">
                <a16:creationId xmlns:a16="http://schemas.microsoft.com/office/drawing/2014/main" id="{7AD01128-8D7F-403D-B4D3-1C5E110B12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48426" y="3849688"/>
            <a:ext cx="1439863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500" b="0" i="0" u="none" strike="noStrike" cap="none" normalizeH="0" baseline="0" dirty="0">
                <a:ln>
                  <a:noFill/>
                </a:ln>
                <a:solidFill>
                  <a:srgbClr val="FFD200"/>
                </a:solidFill>
                <a:effectLst/>
                <a:latin typeface="Arial" panose="020B0604020202020204" pitchFamily="34" charset="0"/>
              </a:rPr>
              <a:t>Supp. Sec. Inc.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74" name="Rectangle 247">
            <a:extLst>
              <a:ext uri="{FF2B5EF4-FFF2-40B4-BE49-F238E27FC236}">
                <a16:creationId xmlns:a16="http://schemas.microsoft.com/office/drawing/2014/main" id="{9EE4BBE6-13A6-4A5B-9284-3F5C3FA38C9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05576" y="4491038"/>
            <a:ext cx="1169988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500" b="0" i="0" u="none" strike="noStrike" cap="none" normalizeH="0" baseline="0" dirty="0" err="1">
                <a:ln>
                  <a:noFill/>
                </a:ln>
                <a:solidFill>
                  <a:srgbClr val="9C8847"/>
                </a:solidFill>
                <a:effectLst/>
                <a:latin typeface="Arial" panose="020B0604020202020204" pitchFamily="34" charset="0"/>
              </a:rPr>
              <a:t>Unemp</a:t>
            </a:r>
            <a:r>
              <a:rPr kumimoji="0" lang="en-US" altLang="en-US" sz="1500" b="0" i="0" u="none" strike="noStrike" cap="none" normalizeH="0" baseline="0" dirty="0">
                <a:ln>
                  <a:noFill/>
                </a:ln>
                <a:solidFill>
                  <a:srgbClr val="9C8847"/>
                </a:solidFill>
                <a:effectLst/>
                <a:latin typeface="Arial" panose="020B0604020202020204" pitchFamily="34" charset="0"/>
              </a:rPr>
              <a:t>. Ins.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75" name="Rectangle 155">
            <a:extLst>
              <a:ext uri="{FF2B5EF4-FFF2-40B4-BE49-F238E27FC236}">
                <a16:creationId xmlns:a16="http://schemas.microsoft.com/office/drawing/2014/main" id="{EB99F2EF-03D1-4FA3-B69E-F49917A9C2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86538" y="1855787"/>
            <a:ext cx="127635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500" b="0" i="0" u="none" strike="noStrike" cap="none" normalizeH="0" baseline="0" dirty="0">
                <a:ln>
                  <a:noFill/>
                </a:ln>
                <a:solidFill>
                  <a:srgbClr val="55752F"/>
                </a:solidFill>
                <a:effectLst/>
                <a:latin typeface="Arial" panose="020B0604020202020204" pitchFamily="34" charset="0"/>
              </a:rPr>
              <a:t>College Adult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76" name="Rectangle 173">
            <a:extLst>
              <a:ext uri="{FF2B5EF4-FFF2-40B4-BE49-F238E27FC236}">
                <a16:creationId xmlns:a16="http://schemas.microsoft.com/office/drawing/2014/main" id="{83FA2474-36F2-45F6-8C2D-652BB69A09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54938" y="3054350"/>
            <a:ext cx="1023938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500" b="0" i="0" u="none" strike="noStrike" cap="none" normalizeH="0" baseline="0" dirty="0">
                <a:ln>
                  <a:noFill/>
                </a:ln>
                <a:solidFill>
                  <a:srgbClr val="BFA19C"/>
                </a:solidFill>
                <a:effectLst/>
                <a:latin typeface="Arial" panose="020B0604020202020204" pitchFamily="34" charset="0"/>
              </a:rPr>
              <a:t>Top Taxes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77" name="Rectangle 202">
            <a:extLst>
              <a:ext uri="{FF2B5EF4-FFF2-40B4-BE49-F238E27FC236}">
                <a16:creationId xmlns:a16="http://schemas.microsoft.com/office/drawing/2014/main" id="{E2839E1A-76A9-4CDF-B0B1-1BF1DB94613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971214" y="6383735"/>
            <a:ext cx="583493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 dirty="0">
                <a:ln>
                  <a:noFill/>
                </a:ln>
                <a:solidFill>
                  <a:srgbClr val="919191"/>
                </a:solidFill>
                <a:effectLst/>
                <a:latin typeface="Arial" panose="020B0604020202020204" pitchFamily="34" charset="0"/>
                <a:hlinkClick r:id="rId3" action="ppaction://hlinksldjump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More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rgbClr val="919191"/>
              </a:solidFill>
              <a:effectLst/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29787664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50">
        <p:fade/>
      </p:transition>
    </mc:Choice>
    <mc:Fallback xmlns="">
      <p:transition>
        <p:fade/>
      </p:transition>
    </mc:Fallback>
  </mc:AlternateContent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0" name="AutoShape 3">
            <a:extLst>
              <a:ext uri="{FF2B5EF4-FFF2-40B4-BE49-F238E27FC236}">
                <a16:creationId xmlns:a16="http://schemas.microsoft.com/office/drawing/2014/main" id="{A0F6DD37-0866-4AB5-92BD-BE95AA5B0A35}"/>
              </a:ext>
            </a:extLst>
          </p:cNvPr>
          <p:cNvSpPr>
            <a:spLocks noChangeAspect="1" noChangeArrowheads="1" noTextEdit="1"/>
          </p:cNvSpPr>
          <p:nvPr/>
        </p:nvSpPr>
        <p:spPr bwMode="auto">
          <a:xfrm>
            <a:off x="609601" y="0"/>
            <a:ext cx="10972800" cy="68580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1" name="Rectangle 5">
            <a:extLst>
              <a:ext uri="{FF2B5EF4-FFF2-40B4-BE49-F238E27FC236}">
                <a16:creationId xmlns:a16="http://schemas.microsoft.com/office/drawing/2014/main" id="{AF5AAAF4-0331-424F-B852-ADFEFFA182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4838" y="-4763"/>
            <a:ext cx="10982325" cy="6867526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4" name="Line 8">
            <a:extLst>
              <a:ext uri="{FF2B5EF4-FFF2-40B4-BE49-F238E27FC236}">
                <a16:creationId xmlns:a16="http://schemas.microsoft.com/office/drawing/2014/main" id="{BE0CD3F7-8F40-4D7C-8801-26A49A64421E}"/>
              </a:ext>
            </a:extLst>
          </p:cNvPr>
          <p:cNvSpPr>
            <a:spLocks noChangeShapeType="1"/>
          </p:cNvSpPr>
          <p:nvPr/>
        </p:nvSpPr>
        <p:spPr bwMode="auto">
          <a:xfrm>
            <a:off x="1752601" y="5569067"/>
            <a:ext cx="9688513" cy="0"/>
          </a:xfrm>
          <a:prstGeom prst="line">
            <a:avLst/>
          </a:prstGeom>
          <a:noFill/>
          <a:ln w="19050">
            <a:solidFill>
              <a:srgbClr val="EAF2F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5" name="Line 9">
            <a:extLst>
              <a:ext uri="{FF2B5EF4-FFF2-40B4-BE49-F238E27FC236}">
                <a16:creationId xmlns:a16="http://schemas.microsoft.com/office/drawing/2014/main" id="{DBB35C3E-6391-4502-9CAE-A3F5FB20F311}"/>
              </a:ext>
            </a:extLst>
          </p:cNvPr>
          <p:cNvSpPr>
            <a:spLocks noChangeShapeType="1"/>
          </p:cNvSpPr>
          <p:nvPr/>
        </p:nvSpPr>
        <p:spPr bwMode="auto">
          <a:xfrm>
            <a:off x="1752601" y="4970579"/>
            <a:ext cx="9688513" cy="0"/>
          </a:xfrm>
          <a:prstGeom prst="line">
            <a:avLst/>
          </a:prstGeom>
          <a:noFill/>
          <a:ln w="19050">
            <a:solidFill>
              <a:srgbClr val="EAF2F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6" name="Line 10">
            <a:extLst>
              <a:ext uri="{FF2B5EF4-FFF2-40B4-BE49-F238E27FC236}">
                <a16:creationId xmlns:a16="http://schemas.microsoft.com/office/drawing/2014/main" id="{AC3AFAF6-29C3-4DCB-B57C-1CF67C06CE9A}"/>
              </a:ext>
            </a:extLst>
          </p:cNvPr>
          <p:cNvSpPr>
            <a:spLocks noChangeShapeType="1"/>
          </p:cNvSpPr>
          <p:nvPr/>
        </p:nvSpPr>
        <p:spPr bwMode="auto">
          <a:xfrm>
            <a:off x="1752601" y="4368917"/>
            <a:ext cx="9688513" cy="0"/>
          </a:xfrm>
          <a:prstGeom prst="line">
            <a:avLst/>
          </a:prstGeom>
          <a:noFill/>
          <a:ln w="19050">
            <a:solidFill>
              <a:srgbClr val="EAF2F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7" name="Line 11">
            <a:extLst>
              <a:ext uri="{FF2B5EF4-FFF2-40B4-BE49-F238E27FC236}">
                <a16:creationId xmlns:a16="http://schemas.microsoft.com/office/drawing/2014/main" id="{7A9EF268-85BC-4E2D-B8FD-E2E998A943BF}"/>
              </a:ext>
            </a:extLst>
          </p:cNvPr>
          <p:cNvSpPr>
            <a:spLocks noChangeShapeType="1"/>
          </p:cNvSpPr>
          <p:nvPr/>
        </p:nvSpPr>
        <p:spPr bwMode="auto">
          <a:xfrm>
            <a:off x="1752601" y="3773604"/>
            <a:ext cx="9688513" cy="0"/>
          </a:xfrm>
          <a:prstGeom prst="line">
            <a:avLst/>
          </a:prstGeom>
          <a:noFill/>
          <a:ln w="19050">
            <a:solidFill>
              <a:srgbClr val="EAF2F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8" name="Line 12">
            <a:extLst>
              <a:ext uri="{FF2B5EF4-FFF2-40B4-BE49-F238E27FC236}">
                <a16:creationId xmlns:a16="http://schemas.microsoft.com/office/drawing/2014/main" id="{DB2FE93A-8219-4019-9637-AD2635A9F5AC}"/>
              </a:ext>
            </a:extLst>
          </p:cNvPr>
          <p:cNvSpPr>
            <a:spLocks noChangeShapeType="1"/>
          </p:cNvSpPr>
          <p:nvPr/>
        </p:nvSpPr>
        <p:spPr bwMode="auto">
          <a:xfrm>
            <a:off x="1752601" y="3173529"/>
            <a:ext cx="9688513" cy="0"/>
          </a:xfrm>
          <a:prstGeom prst="line">
            <a:avLst/>
          </a:prstGeom>
          <a:noFill/>
          <a:ln w="19050">
            <a:solidFill>
              <a:srgbClr val="EAF2F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9" name="Line 13">
            <a:extLst>
              <a:ext uri="{FF2B5EF4-FFF2-40B4-BE49-F238E27FC236}">
                <a16:creationId xmlns:a16="http://schemas.microsoft.com/office/drawing/2014/main" id="{54C2BD38-F708-4FC0-A74F-F0D6DCD5667B}"/>
              </a:ext>
            </a:extLst>
          </p:cNvPr>
          <p:cNvSpPr>
            <a:spLocks noChangeShapeType="1"/>
          </p:cNvSpPr>
          <p:nvPr/>
        </p:nvSpPr>
        <p:spPr bwMode="auto">
          <a:xfrm>
            <a:off x="1752601" y="2571866"/>
            <a:ext cx="9688513" cy="0"/>
          </a:xfrm>
          <a:prstGeom prst="line">
            <a:avLst/>
          </a:prstGeom>
          <a:noFill/>
          <a:ln w="19050">
            <a:solidFill>
              <a:srgbClr val="EAF2F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0" name="Line 14">
            <a:extLst>
              <a:ext uri="{FF2B5EF4-FFF2-40B4-BE49-F238E27FC236}">
                <a16:creationId xmlns:a16="http://schemas.microsoft.com/office/drawing/2014/main" id="{45F80808-66D5-4D25-A76D-CFDDB5C6581C}"/>
              </a:ext>
            </a:extLst>
          </p:cNvPr>
          <p:cNvSpPr>
            <a:spLocks noChangeShapeType="1"/>
          </p:cNvSpPr>
          <p:nvPr/>
        </p:nvSpPr>
        <p:spPr bwMode="auto">
          <a:xfrm>
            <a:off x="1752601" y="1973379"/>
            <a:ext cx="9688513" cy="0"/>
          </a:xfrm>
          <a:prstGeom prst="line">
            <a:avLst/>
          </a:prstGeom>
          <a:noFill/>
          <a:ln w="19050">
            <a:solidFill>
              <a:srgbClr val="EAF2F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1" name="Line 15">
            <a:extLst>
              <a:ext uri="{FF2B5EF4-FFF2-40B4-BE49-F238E27FC236}">
                <a16:creationId xmlns:a16="http://schemas.microsoft.com/office/drawing/2014/main" id="{9AE4CBD4-C7E6-4676-89BA-DA8041B4FEDC}"/>
              </a:ext>
            </a:extLst>
          </p:cNvPr>
          <p:cNvSpPr>
            <a:spLocks noChangeShapeType="1"/>
          </p:cNvSpPr>
          <p:nvPr/>
        </p:nvSpPr>
        <p:spPr bwMode="auto">
          <a:xfrm>
            <a:off x="1752601" y="1381241"/>
            <a:ext cx="9688513" cy="0"/>
          </a:xfrm>
          <a:prstGeom prst="line">
            <a:avLst/>
          </a:prstGeom>
          <a:noFill/>
          <a:ln w="19050">
            <a:solidFill>
              <a:srgbClr val="EAF2F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2" name="Line 16">
            <a:extLst>
              <a:ext uri="{FF2B5EF4-FFF2-40B4-BE49-F238E27FC236}">
                <a16:creationId xmlns:a16="http://schemas.microsoft.com/office/drawing/2014/main" id="{06AEE8F1-AE44-4DAB-AC28-16F492D1191A}"/>
              </a:ext>
            </a:extLst>
          </p:cNvPr>
          <p:cNvSpPr>
            <a:spLocks noChangeShapeType="1"/>
          </p:cNvSpPr>
          <p:nvPr/>
        </p:nvSpPr>
        <p:spPr bwMode="auto">
          <a:xfrm>
            <a:off x="1752601" y="1381241"/>
            <a:ext cx="9688513" cy="0"/>
          </a:xfrm>
          <a:prstGeom prst="line">
            <a:avLst/>
          </a:prstGeom>
          <a:noFill/>
          <a:ln w="9525">
            <a:solidFill>
              <a:srgbClr val="008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3" name="Line 17">
            <a:extLst>
              <a:ext uri="{FF2B5EF4-FFF2-40B4-BE49-F238E27FC236}">
                <a16:creationId xmlns:a16="http://schemas.microsoft.com/office/drawing/2014/main" id="{7DC076AD-0025-414A-94AB-F4ABF5DF4E5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551488" y="4221279"/>
            <a:ext cx="0" cy="466725"/>
          </a:xfrm>
          <a:prstGeom prst="line">
            <a:avLst/>
          </a:prstGeom>
          <a:noFill/>
          <a:ln w="9525">
            <a:solidFill>
              <a:srgbClr val="6E8E8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4" name="Line 18">
            <a:extLst>
              <a:ext uri="{FF2B5EF4-FFF2-40B4-BE49-F238E27FC236}">
                <a16:creationId xmlns:a16="http://schemas.microsoft.com/office/drawing/2014/main" id="{91F991F5-8D45-4670-A8F8-328A24FFAA1D}"/>
              </a:ext>
            </a:extLst>
          </p:cNvPr>
          <p:cNvSpPr>
            <a:spLocks noChangeShapeType="1"/>
          </p:cNvSpPr>
          <p:nvPr/>
        </p:nvSpPr>
        <p:spPr bwMode="auto">
          <a:xfrm>
            <a:off x="5505451" y="4221279"/>
            <a:ext cx="87313" cy="0"/>
          </a:xfrm>
          <a:prstGeom prst="line">
            <a:avLst/>
          </a:prstGeom>
          <a:noFill/>
          <a:ln w="9525">
            <a:solidFill>
              <a:srgbClr val="6E8E8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5" name="Line 19">
            <a:extLst>
              <a:ext uri="{FF2B5EF4-FFF2-40B4-BE49-F238E27FC236}">
                <a16:creationId xmlns:a16="http://schemas.microsoft.com/office/drawing/2014/main" id="{FE629FE5-C0E1-4B9D-87F5-F03F1D621881}"/>
              </a:ext>
            </a:extLst>
          </p:cNvPr>
          <p:cNvSpPr>
            <a:spLocks noChangeShapeType="1"/>
          </p:cNvSpPr>
          <p:nvPr/>
        </p:nvSpPr>
        <p:spPr bwMode="auto">
          <a:xfrm>
            <a:off x="5505451" y="4688004"/>
            <a:ext cx="87313" cy="0"/>
          </a:xfrm>
          <a:prstGeom prst="line">
            <a:avLst/>
          </a:prstGeom>
          <a:noFill/>
          <a:ln w="9525">
            <a:solidFill>
              <a:srgbClr val="6E8E8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6" name="Line 20">
            <a:extLst>
              <a:ext uri="{FF2B5EF4-FFF2-40B4-BE49-F238E27FC236}">
                <a16:creationId xmlns:a16="http://schemas.microsoft.com/office/drawing/2014/main" id="{7D14A898-AA5F-4E21-BB08-A97D71852866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781301" y="1381241"/>
            <a:ext cx="0" cy="595313"/>
          </a:xfrm>
          <a:prstGeom prst="line">
            <a:avLst/>
          </a:prstGeom>
          <a:noFill/>
          <a:ln w="9525">
            <a:solidFill>
              <a:srgbClr val="90353B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7" name="Line 21">
            <a:extLst>
              <a:ext uri="{FF2B5EF4-FFF2-40B4-BE49-F238E27FC236}">
                <a16:creationId xmlns:a16="http://schemas.microsoft.com/office/drawing/2014/main" id="{0DE9AEFF-2478-40A7-98FB-71D27D545412}"/>
              </a:ext>
            </a:extLst>
          </p:cNvPr>
          <p:cNvSpPr>
            <a:spLocks noChangeShapeType="1"/>
          </p:cNvSpPr>
          <p:nvPr/>
        </p:nvSpPr>
        <p:spPr bwMode="auto">
          <a:xfrm>
            <a:off x="2740026" y="1381241"/>
            <a:ext cx="87313" cy="0"/>
          </a:xfrm>
          <a:prstGeom prst="line">
            <a:avLst/>
          </a:prstGeom>
          <a:noFill/>
          <a:ln w="9525">
            <a:solidFill>
              <a:srgbClr val="90353B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8" name="Line 22">
            <a:extLst>
              <a:ext uri="{FF2B5EF4-FFF2-40B4-BE49-F238E27FC236}">
                <a16:creationId xmlns:a16="http://schemas.microsoft.com/office/drawing/2014/main" id="{2BE34013-89F5-4F5C-BEBA-0DD43BA514FA}"/>
              </a:ext>
            </a:extLst>
          </p:cNvPr>
          <p:cNvSpPr>
            <a:spLocks noChangeShapeType="1"/>
          </p:cNvSpPr>
          <p:nvPr/>
        </p:nvSpPr>
        <p:spPr bwMode="auto">
          <a:xfrm>
            <a:off x="2740026" y="1976554"/>
            <a:ext cx="87313" cy="0"/>
          </a:xfrm>
          <a:prstGeom prst="line">
            <a:avLst/>
          </a:prstGeom>
          <a:noFill/>
          <a:ln w="9525">
            <a:solidFill>
              <a:srgbClr val="90353B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9" name="Line 23">
            <a:extLst>
              <a:ext uri="{FF2B5EF4-FFF2-40B4-BE49-F238E27FC236}">
                <a16:creationId xmlns:a16="http://schemas.microsoft.com/office/drawing/2014/main" id="{9F6BA584-DFC5-4963-87C0-0041A00F1538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419851" y="1381241"/>
            <a:ext cx="0" cy="4187826"/>
          </a:xfrm>
          <a:prstGeom prst="line">
            <a:avLst/>
          </a:prstGeom>
          <a:noFill/>
          <a:ln w="9525">
            <a:solidFill>
              <a:srgbClr val="55752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0" name="Line 24">
            <a:extLst>
              <a:ext uri="{FF2B5EF4-FFF2-40B4-BE49-F238E27FC236}">
                <a16:creationId xmlns:a16="http://schemas.microsoft.com/office/drawing/2014/main" id="{92272200-85B3-4649-B291-BB2405D160BE}"/>
              </a:ext>
            </a:extLst>
          </p:cNvPr>
          <p:cNvSpPr>
            <a:spLocks noChangeShapeType="1"/>
          </p:cNvSpPr>
          <p:nvPr/>
        </p:nvSpPr>
        <p:spPr bwMode="auto">
          <a:xfrm>
            <a:off x="6380163" y="1381241"/>
            <a:ext cx="80963" cy="0"/>
          </a:xfrm>
          <a:prstGeom prst="line">
            <a:avLst/>
          </a:prstGeom>
          <a:noFill/>
          <a:ln w="9525">
            <a:solidFill>
              <a:srgbClr val="55752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1" name="Line 25">
            <a:extLst>
              <a:ext uri="{FF2B5EF4-FFF2-40B4-BE49-F238E27FC236}">
                <a16:creationId xmlns:a16="http://schemas.microsoft.com/office/drawing/2014/main" id="{0F5829D9-65DB-42F4-B403-EE33492C1BD9}"/>
              </a:ext>
            </a:extLst>
          </p:cNvPr>
          <p:cNvSpPr>
            <a:spLocks noChangeShapeType="1"/>
          </p:cNvSpPr>
          <p:nvPr/>
        </p:nvSpPr>
        <p:spPr bwMode="auto">
          <a:xfrm>
            <a:off x="6380163" y="5569067"/>
            <a:ext cx="80963" cy="0"/>
          </a:xfrm>
          <a:prstGeom prst="line">
            <a:avLst/>
          </a:prstGeom>
          <a:noFill/>
          <a:ln w="9525">
            <a:solidFill>
              <a:srgbClr val="55752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2" name="Line 26">
            <a:extLst>
              <a:ext uri="{FF2B5EF4-FFF2-40B4-BE49-F238E27FC236}">
                <a16:creationId xmlns:a16="http://schemas.microsoft.com/office/drawing/2014/main" id="{EE6F06FC-74D3-4EAF-A1F0-F8B9BE6560B5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240213" y="1381241"/>
            <a:ext cx="0" cy="2341563"/>
          </a:xfrm>
          <a:prstGeom prst="line">
            <a:avLst/>
          </a:prstGeom>
          <a:noFill/>
          <a:ln w="9525">
            <a:solidFill>
              <a:srgbClr val="E37E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3" name="Line 27">
            <a:extLst>
              <a:ext uri="{FF2B5EF4-FFF2-40B4-BE49-F238E27FC236}">
                <a16:creationId xmlns:a16="http://schemas.microsoft.com/office/drawing/2014/main" id="{725C21B6-FE75-490D-8466-B2E4C0A3D109}"/>
              </a:ext>
            </a:extLst>
          </p:cNvPr>
          <p:cNvSpPr>
            <a:spLocks noChangeShapeType="1"/>
          </p:cNvSpPr>
          <p:nvPr/>
        </p:nvSpPr>
        <p:spPr bwMode="auto">
          <a:xfrm>
            <a:off x="4198938" y="1381241"/>
            <a:ext cx="87313" cy="0"/>
          </a:xfrm>
          <a:prstGeom prst="line">
            <a:avLst/>
          </a:prstGeom>
          <a:noFill/>
          <a:ln w="9525">
            <a:solidFill>
              <a:srgbClr val="E37E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4" name="Line 28">
            <a:extLst>
              <a:ext uri="{FF2B5EF4-FFF2-40B4-BE49-F238E27FC236}">
                <a16:creationId xmlns:a16="http://schemas.microsoft.com/office/drawing/2014/main" id="{DD79FDFA-D099-4F3C-B13C-C1814F82FDF7}"/>
              </a:ext>
            </a:extLst>
          </p:cNvPr>
          <p:cNvSpPr>
            <a:spLocks noChangeShapeType="1"/>
          </p:cNvSpPr>
          <p:nvPr/>
        </p:nvSpPr>
        <p:spPr bwMode="auto">
          <a:xfrm>
            <a:off x="4198938" y="3722804"/>
            <a:ext cx="87313" cy="0"/>
          </a:xfrm>
          <a:prstGeom prst="line">
            <a:avLst/>
          </a:prstGeom>
          <a:noFill/>
          <a:ln w="9525">
            <a:solidFill>
              <a:srgbClr val="E37E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5" name="Line 29">
            <a:extLst>
              <a:ext uri="{FF2B5EF4-FFF2-40B4-BE49-F238E27FC236}">
                <a16:creationId xmlns:a16="http://schemas.microsoft.com/office/drawing/2014/main" id="{C09A9AA7-4A87-44D7-80C4-3A0F4FF72CE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710488" y="4430829"/>
            <a:ext cx="0" cy="36513"/>
          </a:xfrm>
          <a:prstGeom prst="line">
            <a:avLst/>
          </a:prstGeom>
          <a:noFill/>
          <a:ln w="9525">
            <a:solidFill>
              <a:srgbClr val="C1053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26" name="Line 30">
            <a:extLst>
              <a:ext uri="{FF2B5EF4-FFF2-40B4-BE49-F238E27FC236}">
                <a16:creationId xmlns:a16="http://schemas.microsoft.com/office/drawing/2014/main" id="{3500A19F-D32B-413A-89E8-EE1A1BB3F8CB}"/>
              </a:ext>
            </a:extLst>
          </p:cNvPr>
          <p:cNvSpPr>
            <a:spLocks noChangeShapeType="1"/>
          </p:cNvSpPr>
          <p:nvPr/>
        </p:nvSpPr>
        <p:spPr bwMode="auto">
          <a:xfrm>
            <a:off x="7664451" y="4430829"/>
            <a:ext cx="87313" cy="0"/>
          </a:xfrm>
          <a:prstGeom prst="line">
            <a:avLst/>
          </a:prstGeom>
          <a:noFill/>
          <a:ln w="9525">
            <a:solidFill>
              <a:srgbClr val="C1053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27" name="Line 31">
            <a:extLst>
              <a:ext uri="{FF2B5EF4-FFF2-40B4-BE49-F238E27FC236}">
                <a16:creationId xmlns:a16="http://schemas.microsoft.com/office/drawing/2014/main" id="{3B4CE6F3-9D4B-4F9D-B71A-0FD2901E561A}"/>
              </a:ext>
            </a:extLst>
          </p:cNvPr>
          <p:cNvSpPr>
            <a:spLocks noChangeShapeType="1"/>
          </p:cNvSpPr>
          <p:nvPr/>
        </p:nvSpPr>
        <p:spPr bwMode="auto">
          <a:xfrm>
            <a:off x="7664451" y="4467342"/>
            <a:ext cx="87313" cy="0"/>
          </a:xfrm>
          <a:prstGeom prst="line">
            <a:avLst/>
          </a:prstGeom>
          <a:noFill/>
          <a:ln w="9525">
            <a:solidFill>
              <a:srgbClr val="C1053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28" name="Line 32">
            <a:extLst>
              <a:ext uri="{FF2B5EF4-FFF2-40B4-BE49-F238E27FC236}">
                <a16:creationId xmlns:a16="http://schemas.microsoft.com/office/drawing/2014/main" id="{2545BAC5-D0EB-4A78-ABFC-3E96BDCEC499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9515476" y="4029192"/>
            <a:ext cx="0" cy="608013"/>
          </a:xfrm>
          <a:prstGeom prst="line">
            <a:avLst/>
          </a:prstGeom>
          <a:noFill/>
          <a:ln w="9525">
            <a:solidFill>
              <a:srgbClr val="938DD2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29" name="Line 33">
            <a:extLst>
              <a:ext uri="{FF2B5EF4-FFF2-40B4-BE49-F238E27FC236}">
                <a16:creationId xmlns:a16="http://schemas.microsoft.com/office/drawing/2014/main" id="{600F223E-5F24-4D98-BC53-5BDB748F2F9C}"/>
              </a:ext>
            </a:extLst>
          </p:cNvPr>
          <p:cNvSpPr>
            <a:spLocks noChangeShapeType="1"/>
          </p:cNvSpPr>
          <p:nvPr/>
        </p:nvSpPr>
        <p:spPr bwMode="auto">
          <a:xfrm>
            <a:off x="9474201" y="4029192"/>
            <a:ext cx="87313" cy="0"/>
          </a:xfrm>
          <a:prstGeom prst="line">
            <a:avLst/>
          </a:prstGeom>
          <a:noFill/>
          <a:ln w="9525">
            <a:solidFill>
              <a:srgbClr val="938DD2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30" name="Line 34">
            <a:extLst>
              <a:ext uri="{FF2B5EF4-FFF2-40B4-BE49-F238E27FC236}">
                <a16:creationId xmlns:a16="http://schemas.microsoft.com/office/drawing/2014/main" id="{0E701C2D-43E6-4871-9A48-B6A432E6F0FE}"/>
              </a:ext>
            </a:extLst>
          </p:cNvPr>
          <p:cNvSpPr>
            <a:spLocks noChangeShapeType="1"/>
          </p:cNvSpPr>
          <p:nvPr/>
        </p:nvSpPr>
        <p:spPr bwMode="auto">
          <a:xfrm>
            <a:off x="9474201" y="4637204"/>
            <a:ext cx="87313" cy="0"/>
          </a:xfrm>
          <a:prstGeom prst="line">
            <a:avLst/>
          </a:prstGeom>
          <a:noFill/>
          <a:ln w="9525">
            <a:solidFill>
              <a:srgbClr val="938DD2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31" name="Line 35">
            <a:extLst>
              <a:ext uri="{FF2B5EF4-FFF2-40B4-BE49-F238E27FC236}">
                <a16:creationId xmlns:a16="http://schemas.microsoft.com/office/drawing/2014/main" id="{17865167-46CB-46AB-A782-92A60940CAB0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754313" y="1381241"/>
            <a:ext cx="0" cy="595313"/>
          </a:xfrm>
          <a:prstGeom prst="line">
            <a:avLst/>
          </a:prstGeom>
          <a:noFill/>
          <a:ln w="9525">
            <a:solidFill>
              <a:srgbClr val="CAC27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32" name="Line 36">
            <a:extLst>
              <a:ext uri="{FF2B5EF4-FFF2-40B4-BE49-F238E27FC236}">
                <a16:creationId xmlns:a16="http://schemas.microsoft.com/office/drawing/2014/main" id="{5627FCB2-F796-4C41-928F-848A2316FA5A}"/>
              </a:ext>
            </a:extLst>
          </p:cNvPr>
          <p:cNvSpPr>
            <a:spLocks noChangeShapeType="1"/>
          </p:cNvSpPr>
          <p:nvPr/>
        </p:nvSpPr>
        <p:spPr bwMode="auto">
          <a:xfrm>
            <a:off x="2713038" y="1381241"/>
            <a:ext cx="82550" cy="0"/>
          </a:xfrm>
          <a:prstGeom prst="line">
            <a:avLst/>
          </a:prstGeom>
          <a:noFill/>
          <a:ln w="9525">
            <a:solidFill>
              <a:srgbClr val="CAC27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33" name="Line 37">
            <a:extLst>
              <a:ext uri="{FF2B5EF4-FFF2-40B4-BE49-F238E27FC236}">
                <a16:creationId xmlns:a16="http://schemas.microsoft.com/office/drawing/2014/main" id="{6C9DC28A-7134-4208-963F-9B7F881C5BFC}"/>
              </a:ext>
            </a:extLst>
          </p:cNvPr>
          <p:cNvSpPr>
            <a:spLocks noChangeShapeType="1"/>
          </p:cNvSpPr>
          <p:nvPr/>
        </p:nvSpPr>
        <p:spPr bwMode="auto">
          <a:xfrm>
            <a:off x="2713038" y="1976554"/>
            <a:ext cx="82550" cy="0"/>
          </a:xfrm>
          <a:prstGeom prst="line">
            <a:avLst/>
          </a:prstGeom>
          <a:noFill/>
          <a:ln w="9525">
            <a:solidFill>
              <a:srgbClr val="CAC27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34" name="Line 38">
            <a:extLst>
              <a:ext uri="{FF2B5EF4-FFF2-40B4-BE49-F238E27FC236}">
                <a16:creationId xmlns:a16="http://schemas.microsoft.com/office/drawing/2014/main" id="{588103EF-09F5-4056-8A1A-CDAC1722C757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502276" y="4518142"/>
            <a:ext cx="0" cy="41275"/>
          </a:xfrm>
          <a:prstGeom prst="line">
            <a:avLst/>
          </a:prstGeom>
          <a:noFill/>
          <a:ln w="9525">
            <a:solidFill>
              <a:srgbClr val="7B92A8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35" name="Line 39">
            <a:extLst>
              <a:ext uri="{FF2B5EF4-FFF2-40B4-BE49-F238E27FC236}">
                <a16:creationId xmlns:a16="http://schemas.microsoft.com/office/drawing/2014/main" id="{8BC3794E-1C74-4966-A444-6245E9B5A0C9}"/>
              </a:ext>
            </a:extLst>
          </p:cNvPr>
          <p:cNvSpPr>
            <a:spLocks noChangeShapeType="1"/>
          </p:cNvSpPr>
          <p:nvPr/>
        </p:nvSpPr>
        <p:spPr bwMode="auto">
          <a:xfrm>
            <a:off x="5456238" y="4518142"/>
            <a:ext cx="87313" cy="0"/>
          </a:xfrm>
          <a:prstGeom prst="line">
            <a:avLst/>
          </a:prstGeom>
          <a:noFill/>
          <a:ln w="9525">
            <a:solidFill>
              <a:srgbClr val="7B92A8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29" name="Line 40">
            <a:extLst>
              <a:ext uri="{FF2B5EF4-FFF2-40B4-BE49-F238E27FC236}">
                <a16:creationId xmlns:a16="http://schemas.microsoft.com/office/drawing/2014/main" id="{121EF913-279F-4138-8D3E-BB5AF1F93C6A}"/>
              </a:ext>
            </a:extLst>
          </p:cNvPr>
          <p:cNvSpPr>
            <a:spLocks noChangeShapeType="1"/>
          </p:cNvSpPr>
          <p:nvPr/>
        </p:nvSpPr>
        <p:spPr bwMode="auto">
          <a:xfrm>
            <a:off x="5456238" y="4559417"/>
            <a:ext cx="87313" cy="0"/>
          </a:xfrm>
          <a:prstGeom prst="line">
            <a:avLst/>
          </a:prstGeom>
          <a:noFill/>
          <a:ln w="9525">
            <a:solidFill>
              <a:srgbClr val="7B92A8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33" name="Line 41">
            <a:extLst>
              <a:ext uri="{FF2B5EF4-FFF2-40B4-BE49-F238E27FC236}">
                <a16:creationId xmlns:a16="http://schemas.microsoft.com/office/drawing/2014/main" id="{A1A13536-261F-4619-9059-505E21866429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500563" y="4430829"/>
            <a:ext cx="0" cy="1138238"/>
          </a:xfrm>
          <a:prstGeom prst="line">
            <a:avLst/>
          </a:prstGeom>
          <a:noFill/>
          <a:ln w="9525">
            <a:solidFill>
              <a:srgbClr val="2D6D6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39" name="Line 42">
            <a:extLst>
              <a:ext uri="{FF2B5EF4-FFF2-40B4-BE49-F238E27FC236}">
                <a16:creationId xmlns:a16="http://schemas.microsoft.com/office/drawing/2014/main" id="{97BB1CB6-5329-40A1-ACF3-CEE49DA6CA0D}"/>
              </a:ext>
            </a:extLst>
          </p:cNvPr>
          <p:cNvSpPr>
            <a:spLocks noChangeShapeType="1"/>
          </p:cNvSpPr>
          <p:nvPr/>
        </p:nvSpPr>
        <p:spPr bwMode="auto">
          <a:xfrm>
            <a:off x="4454526" y="4430829"/>
            <a:ext cx="87313" cy="0"/>
          </a:xfrm>
          <a:prstGeom prst="line">
            <a:avLst/>
          </a:prstGeom>
          <a:noFill/>
          <a:ln w="9525">
            <a:solidFill>
              <a:srgbClr val="2D6D6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43" name="Line 43">
            <a:extLst>
              <a:ext uri="{FF2B5EF4-FFF2-40B4-BE49-F238E27FC236}">
                <a16:creationId xmlns:a16="http://schemas.microsoft.com/office/drawing/2014/main" id="{89AD2ACA-10CD-4D5E-8A65-EDBF9E128BAC}"/>
              </a:ext>
            </a:extLst>
          </p:cNvPr>
          <p:cNvSpPr>
            <a:spLocks noChangeShapeType="1"/>
          </p:cNvSpPr>
          <p:nvPr/>
        </p:nvSpPr>
        <p:spPr bwMode="auto">
          <a:xfrm>
            <a:off x="4454526" y="5569067"/>
            <a:ext cx="87313" cy="0"/>
          </a:xfrm>
          <a:prstGeom prst="line">
            <a:avLst/>
          </a:prstGeom>
          <a:noFill/>
          <a:ln w="9525">
            <a:solidFill>
              <a:srgbClr val="2D6D6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24" name="Line 44">
            <a:extLst>
              <a:ext uri="{FF2B5EF4-FFF2-40B4-BE49-F238E27FC236}">
                <a16:creationId xmlns:a16="http://schemas.microsoft.com/office/drawing/2014/main" id="{25AF7713-98E5-4D21-BA31-3C7B8C1C0CB8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840413" y="1381241"/>
            <a:ext cx="0" cy="4187826"/>
          </a:xfrm>
          <a:prstGeom prst="line">
            <a:avLst/>
          </a:prstGeom>
          <a:noFill/>
          <a:ln w="9525">
            <a:solidFill>
              <a:srgbClr val="1A476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25" name="Line 45">
            <a:extLst>
              <a:ext uri="{FF2B5EF4-FFF2-40B4-BE49-F238E27FC236}">
                <a16:creationId xmlns:a16="http://schemas.microsoft.com/office/drawing/2014/main" id="{36357D94-0160-47B4-92B5-EAFBC459A222}"/>
              </a:ext>
            </a:extLst>
          </p:cNvPr>
          <p:cNvSpPr>
            <a:spLocks noChangeShapeType="1"/>
          </p:cNvSpPr>
          <p:nvPr/>
        </p:nvSpPr>
        <p:spPr bwMode="auto">
          <a:xfrm>
            <a:off x="5799138" y="1381241"/>
            <a:ext cx="87313" cy="0"/>
          </a:xfrm>
          <a:prstGeom prst="line">
            <a:avLst/>
          </a:prstGeom>
          <a:noFill/>
          <a:ln w="9525">
            <a:solidFill>
              <a:srgbClr val="1A476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26" name="Line 46">
            <a:extLst>
              <a:ext uri="{FF2B5EF4-FFF2-40B4-BE49-F238E27FC236}">
                <a16:creationId xmlns:a16="http://schemas.microsoft.com/office/drawing/2014/main" id="{D9F15079-D1CD-4A22-ADF5-42AF7744AA7A}"/>
              </a:ext>
            </a:extLst>
          </p:cNvPr>
          <p:cNvSpPr>
            <a:spLocks noChangeShapeType="1"/>
          </p:cNvSpPr>
          <p:nvPr/>
        </p:nvSpPr>
        <p:spPr bwMode="auto">
          <a:xfrm>
            <a:off x="5799138" y="5569067"/>
            <a:ext cx="87313" cy="0"/>
          </a:xfrm>
          <a:prstGeom prst="line">
            <a:avLst/>
          </a:prstGeom>
          <a:noFill/>
          <a:ln w="9525">
            <a:solidFill>
              <a:srgbClr val="1A476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27" name="Line 47">
            <a:extLst>
              <a:ext uri="{FF2B5EF4-FFF2-40B4-BE49-F238E27FC236}">
                <a16:creationId xmlns:a16="http://schemas.microsoft.com/office/drawing/2014/main" id="{00D64C6C-BEFA-4AFC-9A05-234487F67AA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775326" y="4462579"/>
            <a:ext cx="0" cy="138113"/>
          </a:xfrm>
          <a:prstGeom prst="line">
            <a:avLst/>
          </a:prstGeom>
          <a:noFill/>
          <a:ln w="9525">
            <a:solidFill>
              <a:srgbClr val="FFD2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28" name="Line 48">
            <a:extLst>
              <a:ext uri="{FF2B5EF4-FFF2-40B4-BE49-F238E27FC236}">
                <a16:creationId xmlns:a16="http://schemas.microsoft.com/office/drawing/2014/main" id="{679FD030-D776-477A-9669-4FCEE68633EC}"/>
              </a:ext>
            </a:extLst>
          </p:cNvPr>
          <p:cNvSpPr>
            <a:spLocks noChangeShapeType="1"/>
          </p:cNvSpPr>
          <p:nvPr/>
        </p:nvSpPr>
        <p:spPr bwMode="auto">
          <a:xfrm>
            <a:off x="5730876" y="4462579"/>
            <a:ext cx="85725" cy="0"/>
          </a:xfrm>
          <a:prstGeom prst="line">
            <a:avLst/>
          </a:prstGeom>
          <a:noFill/>
          <a:ln w="9525">
            <a:solidFill>
              <a:srgbClr val="FFD2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0" name="Line 49">
            <a:extLst>
              <a:ext uri="{FF2B5EF4-FFF2-40B4-BE49-F238E27FC236}">
                <a16:creationId xmlns:a16="http://schemas.microsoft.com/office/drawing/2014/main" id="{563E9BD8-1C5D-46F6-AABB-697676F9DC77}"/>
              </a:ext>
            </a:extLst>
          </p:cNvPr>
          <p:cNvSpPr>
            <a:spLocks noChangeShapeType="1"/>
          </p:cNvSpPr>
          <p:nvPr/>
        </p:nvSpPr>
        <p:spPr bwMode="auto">
          <a:xfrm>
            <a:off x="5730876" y="4600692"/>
            <a:ext cx="85725" cy="0"/>
          </a:xfrm>
          <a:prstGeom prst="line">
            <a:avLst/>
          </a:prstGeom>
          <a:noFill/>
          <a:ln w="9525">
            <a:solidFill>
              <a:srgbClr val="FFD2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1" name="Line 50">
            <a:extLst>
              <a:ext uri="{FF2B5EF4-FFF2-40B4-BE49-F238E27FC236}">
                <a16:creationId xmlns:a16="http://schemas.microsoft.com/office/drawing/2014/main" id="{B6779A8C-1E91-46F3-8318-99B9D41B763A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650163" y="1381241"/>
            <a:ext cx="0" cy="2779713"/>
          </a:xfrm>
          <a:prstGeom prst="line">
            <a:avLst/>
          </a:prstGeom>
          <a:noFill/>
          <a:ln w="9525">
            <a:solidFill>
              <a:srgbClr val="BFA19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3" name="Line 51">
            <a:extLst>
              <a:ext uri="{FF2B5EF4-FFF2-40B4-BE49-F238E27FC236}">
                <a16:creationId xmlns:a16="http://schemas.microsoft.com/office/drawing/2014/main" id="{C1928368-5F8A-4C09-B474-6A47A1DCF816}"/>
              </a:ext>
            </a:extLst>
          </p:cNvPr>
          <p:cNvSpPr>
            <a:spLocks noChangeShapeType="1"/>
          </p:cNvSpPr>
          <p:nvPr/>
        </p:nvSpPr>
        <p:spPr bwMode="auto">
          <a:xfrm>
            <a:off x="7608888" y="1381241"/>
            <a:ext cx="87313" cy="0"/>
          </a:xfrm>
          <a:prstGeom prst="line">
            <a:avLst/>
          </a:prstGeom>
          <a:noFill/>
          <a:ln w="9525">
            <a:solidFill>
              <a:srgbClr val="BFA19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4" name="Line 52">
            <a:extLst>
              <a:ext uri="{FF2B5EF4-FFF2-40B4-BE49-F238E27FC236}">
                <a16:creationId xmlns:a16="http://schemas.microsoft.com/office/drawing/2014/main" id="{F07B5FEE-FCB6-4CB2-ADF0-CF03993AFF83}"/>
              </a:ext>
            </a:extLst>
          </p:cNvPr>
          <p:cNvSpPr>
            <a:spLocks noChangeShapeType="1"/>
          </p:cNvSpPr>
          <p:nvPr/>
        </p:nvSpPr>
        <p:spPr bwMode="auto">
          <a:xfrm>
            <a:off x="7608888" y="4160954"/>
            <a:ext cx="87313" cy="0"/>
          </a:xfrm>
          <a:prstGeom prst="line">
            <a:avLst/>
          </a:prstGeom>
          <a:noFill/>
          <a:ln w="9525">
            <a:solidFill>
              <a:srgbClr val="BFA19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5" name="Line 53">
            <a:extLst>
              <a:ext uri="{FF2B5EF4-FFF2-40B4-BE49-F238E27FC236}">
                <a16:creationId xmlns:a16="http://schemas.microsoft.com/office/drawing/2014/main" id="{2B48A68A-8ABE-4436-B42F-BA7DCC9A4D30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380163" y="4527667"/>
            <a:ext cx="0" cy="123825"/>
          </a:xfrm>
          <a:prstGeom prst="line">
            <a:avLst/>
          </a:prstGeom>
          <a:noFill/>
          <a:ln w="9525">
            <a:solidFill>
              <a:srgbClr val="9C8847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00" name="Line 54">
            <a:extLst>
              <a:ext uri="{FF2B5EF4-FFF2-40B4-BE49-F238E27FC236}">
                <a16:creationId xmlns:a16="http://schemas.microsoft.com/office/drawing/2014/main" id="{15F41611-6268-4D94-A49C-19C12283F009}"/>
              </a:ext>
            </a:extLst>
          </p:cNvPr>
          <p:cNvSpPr>
            <a:spLocks noChangeShapeType="1"/>
          </p:cNvSpPr>
          <p:nvPr/>
        </p:nvSpPr>
        <p:spPr bwMode="auto">
          <a:xfrm>
            <a:off x="6338888" y="4527667"/>
            <a:ext cx="80963" cy="0"/>
          </a:xfrm>
          <a:prstGeom prst="line">
            <a:avLst/>
          </a:prstGeom>
          <a:noFill/>
          <a:ln w="9525">
            <a:solidFill>
              <a:srgbClr val="9C8847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01" name="Line 55">
            <a:extLst>
              <a:ext uri="{FF2B5EF4-FFF2-40B4-BE49-F238E27FC236}">
                <a16:creationId xmlns:a16="http://schemas.microsoft.com/office/drawing/2014/main" id="{5F178C3F-72FA-4641-8924-A2BC328608B0}"/>
              </a:ext>
            </a:extLst>
          </p:cNvPr>
          <p:cNvSpPr>
            <a:spLocks noChangeShapeType="1"/>
          </p:cNvSpPr>
          <p:nvPr/>
        </p:nvSpPr>
        <p:spPr bwMode="auto">
          <a:xfrm>
            <a:off x="6338888" y="4651492"/>
            <a:ext cx="80963" cy="0"/>
          </a:xfrm>
          <a:prstGeom prst="line">
            <a:avLst/>
          </a:prstGeom>
          <a:noFill/>
          <a:ln w="9525">
            <a:solidFill>
              <a:srgbClr val="9C8847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02" name="Freeform 56">
            <a:extLst>
              <a:ext uri="{FF2B5EF4-FFF2-40B4-BE49-F238E27FC236}">
                <a16:creationId xmlns:a16="http://schemas.microsoft.com/office/drawing/2014/main" id="{E36D3FEA-A88E-4281-B0F6-34F33270A421}"/>
              </a:ext>
            </a:extLst>
          </p:cNvPr>
          <p:cNvSpPr>
            <a:spLocks/>
          </p:cNvSpPr>
          <p:nvPr/>
        </p:nvSpPr>
        <p:spPr bwMode="auto">
          <a:xfrm>
            <a:off x="5446713" y="4389554"/>
            <a:ext cx="206375" cy="201613"/>
          </a:xfrm>
          <a:custGeom>
            <a:avLst/>
            <a:gdLst>
              <a:gd name="T0" fmla="*/ 66 w 130"/>
              <a:gd name="T1" fmla="*/ 0 h 127"/>
              <a:gd name="T2" fmla="*/ 0 w 130"/>
              <a:gd name="T3" fmla="*/ 64 h 127"/>
              <a:gd name="T4" fmla="*/ 66 w 130"/>
              <a:gd name="T5" fmla="*/ 127 h 127"/>
              <a:gd name="T6" fmla="*/ 130 w 130"/>
              <a:gd name="T7" fmla="*/ 64 h 127"/>
              <a:gd name="T8" fmla="*/ 66 w 130"/>
              <a:gd name="T9" fmla="*/ 0 h 1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30" h="127">
                <a:moveTo>
                  <a:pt x="66" y="0"/>
                </a:moveTo>
                <a:lnTo>
                  <a:pt x="0" y="64"/>
                </a:lnTo>
                <a:lnTo>
                  <a:pt x="66" y="127"/>
                </a:lnTo>
                <a:lnTo>
                  <a:pt x="130" y="64"/>
                </a:lnTo>
                <a:lnTo>
                  <a:pt x="66" y="0"/>
                </a:lnTo>
                <a:close/>
              </a:path>
            </a:pathLst>
          </a:custGeom>
          <a:solidFill>
            <a:srgbClr val="6E8E84"/>
          </a:solidFill>
          <a:ln w="31750">
            <a:solidFill>
              <a:srgbClr val="6E8E84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04" name="Freeform 58">
            <a:extLst>
              <a:ext uri="{FF2B5EF4-FFF2-40B4-BE49-F238E27FC236}">
                <a16:creationId xmlns:a16="http://schemas.microsoft.com/office/drawing/2014/main" id="{105C6ABF-F8D3-4801-8CD4-4DA2FE2577C0}"/>
              </a:ext>
            </a:extLst>
          </p:cNvPr>
          <p:cNvSpPr>
            <a:spLocks/>
          </p:cNvSpPr>
          <p:nvPr/>
        </p:nvSpPr>
        <p:spPr bwMode="auto">
          <a:xfrm>
            <a:off x="2681288" y="1874954"/>
            <a:ext cx="204788" cy="206375"/>
          </a:xfrm>
          <a:custGeom>
            <a:avLst/>
            <a:gdLst>
              <a:gd name="T0" fmla="*/ 63 w 129"/>
              <a:gd name="T1" fmla="*/ 0 h 130"/>
              <a:gd name="T2" fmla="*/ 0 w 129"/>
              <a:gd name="T3" fmla="*/ 64 h 130"/>
              <a:gd name="T4" fmla="*/ 63 w 129"/>
              <a:gd name="T5" fmla="*/ 130 h 130"/>
              <a:gd name="T6" fmla="*/ 129 w 129"/>
              <a:gd name="T7" fmla="*/ 64 h 130"/>
              <a:gd name="T8" fmla="*/ 63 w 129"/>
              <a:gd name="T9" fmla="*/ 0 h 1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29" h="130">
                <a:moveTo>
                  <a:pt x="63" y="0"/>
                </a:moveTo>
                <a:lnTo>
                  <a:pt x="0" y="64"/>
                </a:lnTo>
                <a:lnTo>
                  <a:pt x="63" y="130"/>
                </a:lnTo>
                <a:lnTo>
                  <a:pt x="129" y="64"/>
                </a:lnTo>
                <a:lnTo>
                  <a:pt x="63" y="0"/>
                </a:lnTo>
                <a:close/>
              </a:path>
            </a:pathLst>
          </a:custGeom>
          <a:solidFill>
            <a:srgbClr val="90353B"/>
          </a:solidFill>
          <a:ln w="31750">
            <a:solidFill>
              <a:srgbClr val="90353B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06" name="Freeform 60">
            <a:extLst>
              <a:ext uri="{FF2B5EF4-FFF2-40B4-BE49-F238E27FC236}">
                <a16:creationId xmlns:a16="http://schemas.microsoft.com/office/drawing/2014/main" id="{8FF8138C-B13F-40B6-B7EC-EBD4D8D9DB2B}"/>
              </a:ext>
            </a:extLst>
          </p:cNvPr>
          <p:cNvSpPr>
            <a:spLocks/>
          </p:cNvSpPr>
          <p:nvPr/>
        </p:nvSpPr>
        <p:spPr bwMode="auto">
          <a:xfrm>
            <a:off x="6319838" y="1874954"/>
            <a:ext cx="201613" cy="206375"/>
          </a:xfrm>
          <a:custGeom>
            <a:avLst/>
            <a:gdLst>
              <a:gd name="T0" fmla="*/ 63 w 127"/>
              <a:gd name="T1" fmla="*/ 0 h 130"/>
              <a:gd name="T2" fmla="*/ 0 w 127"/>
              <a:gd name="T3" fmla="*/ 64 h 130"/>
              <a:gd name="T4" fmla="*/ 63 w 127"/>
              <a:gd name="T5" fmla="*/ 130 h 130"/>
              <a:gd name="T6" fmla="*/ 127 w 127"/>
              <a:gd name="T7" fmla="*/ 64 h 130"/>
              <a:gd name="T8" fmla="*/ 63 w 127"/>
              <a:gd name="T9" fmla="*/ 0 h 1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27" h="130">
                <a:moveTo>
                  <a:pt x="63" y="0"/>
                </a:moveTo>
                <a:lnTo>
                  <a:pt x="0" y="64"/>
                </a:lnTo>
                <a:lnTo>
                  <a:pt x="63" y="130"/>
                </a:lnTo>
                <a:lnTo>
                  <a:pt x="127" y="64"/>
                </a:lnTo>
                <a:lnTo>
                  <a:pt x="63" y="0"/>
                </a:lnTo>
                <a:close/>
              </a:path>
            </a:pathLst>
          </a:custGeom>
          <a:solidFill>
            <a:srgbClr val="55752F"/>
          </a:solidFill>
          <a:ln w="31750">
            <a:solidFill>
              <a:srgbClr val="55752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08" name="Freeform 62">
            <a:extLst>
              <a:ext uri="{FF2B5EF4-FFF2-40B4-BE49-F238E27FC236}">
                <a16:creationId xmlns:a16="http://schemas.microsoft.com/office/drawing/2014/main" id="{B0AA4DA6-6EB7-4C11-92F7-FB4D317C1D3E}"/>
              </a:ext>
            </a:extLst>
          </p:cNvPr>
          <p:cNvSpPr>
            <a:spLocks/>
          </p:cNvSpPr>
          <p:nvPr/>
        </p:nvSpPr>
        <p:spPr bwMode="auto">
          <a:xfrm>
            <a:off x="4138613" y="1874954"/>
            <a:ext cx="206375" cy="206375"/>
          </a:xfrm>
          <a:custGeom>
            <a:avLst/>
            <a:gdLst>
              <a:gd name="T0" fmla="*/ 64 w 130"/>
              <a:gd name="T1" fmla="*/ 0 h 130"/>
              <a:gd name="T2" fmla="*/ 0 w 130"/>
              <a:gd name="T3" fmla="*/ 64 h 130"/>
              <a:gd name="T4" fmla="*/ 64 w 130"/>
              <a:gd name="T5" fmla="*/ 130 h 130"/>
              <a:gd name="T6" fmla="*/ 130 w 130"/>
              <a:gd name="T7" fmla="*/ 64 h 130"/>
              <a:gd name="T8" fmla="*/ 64 w 130"/>
              <a:gd name="T9" fmla="*/ 0 h 1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30" h="130">
                <a:moveTo>
                  <a:pt x="64" y="0"/>
                </a:moveTo>
                <a:lnTo>
                  <a:pt x="0" y="64"/>
                </a:lnTo>
                <a:lnTo>
                  <a:pt x="64" y="130"/>
                </a:lnTo>
                <a:lnTo>
                  <a:pt x="130" y="64"/>
                </a:lnTo>
                <a:lnTo>
                  <a:pt x="64" y="0"/>
                </a:lnTo>
                <a:close/>
              </a:path>
            </a:pathLst>
          </a:custGeom>
          <a:solidFill>
            <a:srgbClr val="E37E00"/>
          </a:solidFill>
          <a:ln w="31750">
            <a:solidFill>
              <a:srgbClr val="E37E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10" name="Freeform 64">
            <a:extLst>
              <a:ext uri="{FF2B5EF4-FFF2-40B4-BE49-F238E27FC236}">
                <a16:creationId xmlns:a16="http://schemas.microsoft.com/office/drawing/2014/main" id="{B9A2DACD-A81C-43A8-9806-2E0CBF1DB9F7}"/>
              </a:ext>
            </a:extLst>
          </p:cNvPr>
          <p:cNvSpPr>
            <a:spLocks/>
          </p:cNvSpPr>
          <p:nvPr/>
        </p:nvSpPr>
        <p:spPr bwMode="auto">
          <a:xfrm>
            <a:off x="7604126" y="4348279"/>
            <a:ext cx="206375" cy="201613"/>
          </a:xfrm>
          <a:custGeom>
            <a:avLst/>
            <a:gdLst>
              <a:gd name="T0" fmla="*/ 67 w 130"/>
              <a:gd name="T1" fmla="*/ 0 h 127"/>
              <a:gd name="T2" fmla="*/ 0 w 130"/>
              <a:gd name="T3" fmla="*/ 64 h 127"/>
              <a:gd name="T4" fmla="*/ 67 w 130"/>
              <a:gd name="T5" fmla="*/ 127 h 127"/>
              <a:gd name="T6" fmla="*/ 130 w 130"/>
              <a:gd name="T7" fmla="*/ 64 h 127"/>
              <a:gd name="T8" fmla="*/ 67 w 130"/>
              <a:gd name="T9" fmla="*/ 0 h 1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30" h="127">
                <a:moveTo>
                  <a:pt x="67" y="0"/>
                </a:moveTo>
                <a:lnTo>
                  <a:pt x="0" y="64"/>
                </a:lnTo>
                <a:lnTo>
                  <a:pt x="67" y="127"/>
                </a:lnTo>
                <a:lnTo>
                  <a:pt x="130" y="64"/>
                </a:lnTo>
                <a:lnTo>
                  <a:pt x="67" y="0"/>
                </a:lnTo>
                <a:close/>
              </a:path>
            </a:pathLst>
          </a:custGeom>
          <a:solidFill>
            <a:srgbClr val="C10534"/>
          </a:solidFill>
          <a:ln w="31750">
            <a:solidFill>
              <a:srgbClr val="C10534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17" name="Freeform 66">
            <a:extLst>
              <a:ext uri="{FF2B5EF4-FFF2-40B4-BE49-F238E27FC236}">
                <a16:creationId xmlns:a16="http://schemas.microsoft.com/office/drawing/2014/main" id="{F0274674-1363-4909-95F3-773980744E85}"/>
              </a:ext>
            </a:extLst>
          </p:cNvPr>
          <p:cNvSpPr>
            <a:spLocks/>
          </p:cNvSpPr>
          <p:nvPr/>
        </p:nvSpPr>
        <p:spPr bwMode="auto">
          <a:xfrm>
            <a:off x="9415463" y="4335579"/>
            <a:ext cx="201613" cy="204788"/>
          </a:xfrm>
          <a:custGeom>
            <a:avLst/>
            <a:gdLst>
              <a:gd name="T0" fmla="*/ 63 w 127"/>
              <a:gd name="T1" fmla="*/ 0 h 129"/>
              <a:gd name="T2" fmla="*/ 0 w 127"/>
              <a:gd name="T3" fmla="*/ 63 h 129"/>
              <a:gd name="T4" fmla="*/ 63 w 127"/>
              <a:gd name="T5" fmla="*/ 129 h 129"/>
              <a:gd name="T6" fmla="*/ 127 w 127"/>
              <a:gd name="T7" fmla="*/ 63 h 129"/>
              <a:gd name="T8" fmla="*/ 63 w 127"/>
              <a:gd name="T9" fmla="*/ 0 h 1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27" h="129">
                <a:moveTo>
                  <a:pt x="63" y="0"/>
                </a:moveTo>
                <a:lnTo>
                  <a:pt x="0" y="63"/>
                </a:lnTo>
                <a:lnTo>
                  <a:pt x="63" y="129"/>
                </a:lnTo>
                <a:lnTo>
                  <a:pt x="127" y="63"/>
                </a:lnTo>
                <a:lnTo>
                  <a:pt x="63" y="0"/>
                </a:lnTo>
                <a:close/>
              </a:path>
            </a:pathLst>
          </a:custGeom>
          <a:solidFill>
            <a:srgbClr val="938DD2"/>
          </a:solidFill>
          <a:ln w="31750">
            <a:solidFill>
              <a:srgbClr val="938DD2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19" name="Freeform 68">
            <a:extLst>
              <a:ext uri="{FF2B5EF4-FFF2-40B4-BE49-F238E27FC236}">
                <a16:creationId xmlns:a16="http://schemas.microsoft.com/office/drawing/2014/main" id="{46568DCF-BF4A-436A-9ABC-241F80B7298F}"/>
              </a:ext>
            </a:extLst>
          </p:cNvPr>
          <p:cNvSpPr>
            <a:spLocks/>
          </p:cNvSpPr>
          <p:nvPr/>
        </p:nvSpPr>
        <p:spPr bwMode="auto">
          <a:xfrm>
            <a:off x="2652713" y="1276466"/>
            <a:ext cx="201613" cy="206375"/>
          </a:xfrm>
          <a:custGeom>
            <a:avLst/>
            <a:gdLst>
              <a:gd name="T0" fmla="*/ 64 w 127"/>
              <a:gd name="T1" fmla="*/ 0 h 130"/>
              <a:gd name="T2" fmla="*/ 0 w 127"/>
              <a:gd name="T3" fmla="*/ 66 h 130"/>
              <a:gd name="T4" fmla="*/ 64 w 127"/>
              <a:gd name="T5" fmla="*/ 130 h 130"/>
              <a:gd name="T6" fmla="*/ 127 w 127"/>
              <a:gd name="T7" fmla="*/ 66 h 130"/>
              <a:gd name="T8" fmla="*/ 64 w 127"/>
              <a:gd name="T9" fmla="*/ 0 h 1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27" h="130">
                <a:moveTo>
                  <a:pt x="64" y="0"/>
                </a:moveTo>
                <a:lnTo>
                  <a:pt x="0" y="66"/>
                </a:lnTo>
                <a:lnTo>
                  <a:pt x="64" y="130"/>
                </a:lnTo>
                <a:lnTo>
                  <a:pt x="127" y="66"/>
                </a:lnTo>
                <a:lnTo>
                  <a:pt x="64" y="0"/>
                </a:lnTo>
                <a:close/>
              </a:path>
            </a:pathLst>
          </a:custGeom>
          <a:solidFill>
            <a:srgbClr val="CAC27E"/>
          </a:solidFill>
          <a:ln w="31750">
            <a:solidFill>
              <a:srgbClr val="CAC27E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21" name="Freeform 70">
            <a:extLst>
              <a:ext uri="{FF2B5EF4-FFF2-40B4-BE49-F238E27FC236}">
                <a16:creationId xmlns:a16="http://schemas.microsoft.com/office/drawing/2014/main" id="{BCD1B5C3-E728-47E4-8BF3-7A22F7B7B989}"/>
              </a:ext>
            </a:extLst>
          </p:cNvPr>
          <p:cNvSpPr>
            <a:spLocks/>
          </p:cNvSpPr>
          <p:nvPr/>
        </p:nvSpPr>
        <p:spPr bwMode="auto">
          <a:xfrm>
            <a:off x="5400676" y="4440354"/>
            <a:ext cx="201613" cy="201613"/>
          </a:xfrm>
          <a:custGeom>
            <a:avLst/>
            <a:gdLst>
              <a:gd name="T0" fmla="*/ 64 w 127"/>
              <a:gd name="T1" fmla="*/ 0 h 127"/>
              <a:gd name="T2" fmla="*/ 0 w 127"/>
              <a:gd name="T3" fmla="*/ 63 h 127"/>
              <a:gd name="T4" fmla="*/ 64 w 127"/>
              <a:gd name="T5" fmla="*/ 127 h 127"/>
              <a:gd name="T6" fmla="*/ 127 w 127"/>
              <a:gd name="T7" fmla="*/ 63 h 127"/>
              <a:gd name="T8" fmla="*/ 64 w 127"/>
              <a:gd name="T9" fmla="*/ 0 h 1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27" h="127">
                <a:moveTo>
                  <a:pt x="64" y="0"/>
                </a:moveTo>
                <a:lnTo>
                  <a:pt x="0" y="63"/>
                </a:lnTo>
                <a:lnTo>
                  <a:pt x="64" y="127"/>
                </a:lnTo>
                <a:lnTo>
                  <a:pt x="127" y="63"/>
                </a:lnTo>
                <a:lnTo>
                  <a:pt x="64" y="0"/>
                </a:lnTo>
                <a:close/>
              </a:path>
            </a:pathLst>
          </a:custGeom>
          <a:solidFill>
            <a:srgbClr val="7B92A8"/>
          </a:solidFill>
          <a:ln w="31750">
            <a:solidFill>
              <a:srgbClr val="7B92A8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23" name="Freeform 72">
            <a:extLst>
              <a:ext uri="{FF2B5EF4-FFF2-40B4-BE49-F238E27FC236}">
                <a16:creationId xmlns:a16="http://schemas.microsoft.com/office/drawing/2014/main" id="{C3918071-3B16-4521-A1A4-BF59C7D0A001}"/>
              </a:ext>
            </a:extLst>
          </p:cNvPr>
          <p:cNvSpPr>
            <a:spLocks/>
          </p:cNvSpPr>
          <p:nvPr/>
        </p:nvSpPr>
        <p:spPr bwMode="auto">
          <a:xfrm>
            <a:off x="4395788" y="4600692"/>
            <a:ext cx="204788" cy="204788"/>
          </a:xfrm>
          <a:custGeom>
            <a:avLst/>
            <a:gdLst>
              <a:gd name="T0" fmla="*/ 66 w 129"/>
              <a:gd name="T1" fmla="*/ 0 h 129"/>
              <a:gd name="T2" fmla="*/ 0 w 129"/>
              <a:gd name="T3" fmla="*/ 66 h 129"/>
              <a:gd name="T4" fmla="*/ 66 w 129"/>
              <a:gd name="T5" fmla="*/ 129 h 129"/>
              <a:gd name="T6" fmla="*/ 129 w 129"/>
              <a:gd name="T7" fmla="*/ 66 h 129"/>
              <a:gd name="T8" fmla="*/ 66 w 129"/>
              <a:gd name="T9" fmla="*/ 0 h 1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29" h="129">
                <a:moveTo>
                  <a:pt x="66" y="0"/>
                </a:moveTo>
                <a:lnTo>
                  <a:pt x="0" y="66"/>
                </a:lnTo>
                <a:lnTo>
                  <a:pt x="66" y="129"/>
                </a:lnTo>
                <a:lnTo>
                  <a:pt x="129" y="66"/>
                </a:lnTo>
                <a:lnTo>
                  <a:pt x="66" y="0"/>
                </a:lnTo>
                <a:close/>
              </a:path>
            </a:pathLst>
          </a:custGeom>
          <a:solidFill>
            <a:srgbClr val="2D6D66"/>
          </a:solidFill>
          <a:ln w="31750">
            <a:solidFill>
              <a:srgbClr val="2D6D6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25" name="Freeform 74">
            <a:extLst>
              <a:ext uri="{FF2B5EF4-FFF2-40B4-BE49-F238E27FC236}">
                <a16:creationId xmlns:a16="http://schemas.microsoft.com/office/drawing/2014/main" id="{3A09D1AF-C487-47EB-A73A-29EA52E53E3B}"/>
              </a:ext>
            </a:extLst>
          </p:cNvPr>
          <p:cNvSpPr>
            <a:spLocks/>
          </p:cNvSpPr>
          <p:nvPr/>
        </p:nvSpPr>
        <p:spPr bwMode="auto">
          <a:xfrm>
            <a:off x="5738813" y="4495917"/>
            <a:ext cx="206375" cy="200025"/>
          </a:xfrm>
          <a:custGeom>
            <a:avLst/>
            <a:gdLst>
              <a:gd name="T0" fmla="*/ 64 w 130"/>
              <a:gd name="T1" fmla="*/ 0 h 126"/>
              <a:gd name="T2" fmla="*/ 0 w 130"/>
              <a:gd name="T3" fmla="*/ 63 h 126"/>
              <a:gd name="T4" fmla="*/ 64 w 130"/>
              <a:gd name="T5" fmla="*/ 126 h 126"/>
              <a:gd name="T6" fmla="*/ 130 w 130"/>
              <a:gd name="T7" fmla="*/ 63 h 126"/>
              <a:gd name="T8" fmla="*/ 64 w 130"/>
              <a:gd name="T9" fmla="*/ 0 h 1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30" h="126">
                <a:moveTo>
                  <a:pt x="64" y="0"/>
                </a:moveTo>
                <a:lnTo>
                  <a:pt x="0" y="63"/>
                </a:lnTo>
                <a:lnTo>
                  <a:pt x="64" y="126"/>
                </a:lnTo>
                <a:lnTo>
                  <a:pt x="130" y="63"/>
                </a:lnTo>
                <a:lnTo>
                  <a:pt x="64" y="0"/>
                </a:lnTo>
                <a:close/>
              </a:path>
            </a:pathLst>
          </a:custGeom>
          <a:solidFill>
            <a:srgbClr val="1A476F"/>
          </a:solidFill>
          <a:ln w="31750">
            <a:solidFill>
              <a:srgbClr val="1A476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28" name="Freeform 76">
            <a:extLst>
              <a:ext uri="{FF2B5EF4-FFF2-40B4-BE49-F238E27FC236}">
                <a16:creationId xmlns:a16="http://schemas.microsoft.com/office/drawing/2014/main" id="{7256373C-8178-4D2C-B60A-AB94A4C90389}"/>
              </a:ext>
            </a:extLst>
          </p:cNvPr>
          <p:cNvSpPr>
            <a:spLocks/>
          </p:cNvSpPr>
          <p:nvPr/>
        </p:nvSpPr>
        <p:spPr bwMode="auto">
          <a:xfrm>
            <a:off x="5675313" y="4426067"/>
            <a:ext cx="201613" cy="206375"/>
          </a:xfrm>
          <a:custGeom>
            <a:avLst/>
            <a:gdLst>
              <a:gd name="T0" fmla="*/ 63 w 127"/>
              <a:gd name="T1" fmla="*/ 0 h 130"/>
              <a:gd name="T2" fmla="*/ 0 w 127"/>
              <a:gd name="T3" fmla="*/ 64 h 130"/>
              <a:gd name="T4" fmla="*/ 63 w 127"/>
              <a:gd name="T5" fmla="*/ 130 h 130"/>
              <a:gd name="T6" fmla="*/ 127 w 127"/>
              <a:gd name="T7" fmla="*/ 64 h 130"/>
              <a:gd name="T8" fmla="*/ 63 w 127"/>
              <a:gd name="T9" fmla="*/ 0 h 1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27" h="130">
                <a:moveTo>
                  <a:pt x="63" y="0"/>
                </a:moveTo>
                <a:lnTo>
                  <a:pt x="0" y="64"/>
                </a:lnTo>
                <a:lnTo>
                  <a:pt x="63" y="130"/>
                </a:lnTo>
                <a:lnTo>
                  <a:pt x="127" y="64"/>
                </a:lnTo>
                <a:lnTo>
                  <a:pt x="63" y="0"/>
                </a:lnTo>
                <a:close/>
              </a:path>
            </a:pathLst>
          </a:custGeom>
          <a:solidFill>
            <a:srgbClr val="FFD200"/>
          </a:solidFill>
          <a:ln w="31750">
            <a:solidFill>
              <a:srgbClr val="FFD2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31" name="Freeform 78">
            <a:extLst>
              <a:ext uri="{FF2B5EF4-FFF2-40B4-BE49-F238E27FC236}">
                <a16:creationId xmlns:a16="http://schemas.microsoft.com/office/drawing/2014/main" id="{26BD57D8-8C59-4BF5-87F3-AD5C7C31EA2F}"/>
              </a:ext>
            </a:extLst>
          </p:cNvPr>
          <p:cNvSpPr>
            <a:spLocks/>
          </p:cNvSpPr>
          <p:nvPr/>
        </p:nvSpPr>
        <p:spPr bwMode="auto">
          <a:xfrm>
            <a:off x="7550151" y="3054466"/>
            <a:ext cx="204788" cy="201613"/>
          </a:xfrm>
          <a:custGeom>
            <a:avLst/>
            <a:gdLst>
              <a:gd name="T0" fmla="*/ 63 w 129"/>
              <a:gd name="T1" fmla="*/ 0 h 127"/>
              <a:gd name="T2" fmla="*/ 0 w 129"/>
              <a:gd name="T3" fmla="*/ 64 h 127"/>
              <a:gd name="T4" fmla="*/ 63 w 129"/>
              <a:gd name="T5" fmla="*/ 127 h 127"/>
              <a:gd name="T6" fmla="*/ 129 w 129"/>
              <a:gd name="T7" fmla="*/ 64 h 127"/>
              <a:gd name="T8" fmla="*/ 63 w 129"/>
              <a:gd name="T9" fmla="*/ 0 h 1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29" h="127">
                <a:moveTo>
                  <a:pt x="63" y="0"/>
                </a:moveTo>
                <a:lnTo>
                  <a:pt x="0" y="64"/>
                </a:lnTo>
                <a:lnTo>
                  <a:pt x="63" y="127"/>
                </a:lnTo>
                <a:lnTo>
                  <a:pt x="129" y="64"/>
                </a:lnTo>
                <a:lnTo>
                  <a:pt x="63" y="0"/>
                </a:lnTo>
                <a:close/>
              </a:path>
            </a:pathLst>
          </a:custGeom>
          <a:solidFill>
            <a:srgbClr val="BFA19C"/>
          </a:solidFill>
          <a:ln w="31750">
            <a:solidFill>
              <a:srgbClr val="BFA19C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32" name="Freeform 80">
            <a:extLst>
              <a:ext uri="{FF2B5EF4-FFF2-40B4-BE49-F238E27FC236}">
                <a16:creationId xmlns:a16="http://schemas.microsoft.com/office/drawing/2014/main" id="{73C15407-2430-4A9B-B966-EB22FE7FCBA4}"/>
              </a:ext>
            </a:extLst>
          </p:cNvPr>
          <p:cNvSpPr>
            <a:spLocks/>
          </p:cNvSpPr>
          <p:nvPr/>
        </p:nvSpPr>
        <p:spPr bwMode="auto">
          <a:xfrm>
            <a:off x="6278563" y="4500679"/>
            <a:ext cx="201613" cy="204788"/>
          </a:xfrm>
          <a:custGeom>
            <a:avLst/>
            <a:gdLst>
              <a:gd name="T0" fmla="*/ 64 w 127"/>
              <a:gd name="T1" fmla="*/ 0 h 129"/>
              <a:gd name="T2" fmla="*/ 0 w 127"/>
              <a:gd name="T3" fmla="*/ 63 h 129"/>
              <a:gd name="T4" fmla="*/ 64 w 127"/>
              <a:gd name="T5" fmla="*/ 129 h 129"/>
              <a:gd name="T6" fmla="*/ 127 w 127"/>
              <a:gd name="T7" fmla="*/ 63 h 129"/>
              <a:gd name="T8" fmla="*/ 64 w 127"/>
              <a:gd name="T9" fmla="*/ 0 h 1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27" h="129">
                <a:moveTo>
                  <a:pt x="64" y="0"/>
                </a:moveTo>
                <a:lnTo>
                  <a:pt x="0" y="63"/>
                </a:lnTo>
                <a:lnTo>
                  <a:pt x="64" y="129"/>
                </a:lnTo>
                <a:lnTo>
                  <a:pt x="127" y="63"/>
                </a:lnTo>
                <a:lnTo>
                  <a:pt x="64" y="0"/>
                </a:lnTo>
                <a:close/>
              </a:path>
            </a:pathLst>
          </a:custGeom>
          <a:solidFill>
            <a:srgbClr val="9C8847"/>
          </a:solidFill>
          <a:ln w="31750">
            <a:solidFill>
              <a:srgbClr val="9C8847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36" name="Line 82">
            <a:extLst>
              <a:ext uri="{FF2B5EF4-FFF2-40B4-BE49-F238E27FC236}">
                <a16:creationId xmlns:a16="http://schemas.microsoft.com/office/drawing/2014/main" id="{30EFA084-07FA-4967-9A4D-FD4D6B17977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752601" y="1230429"/>
            <a:ext cx="0" cy="4489451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38" name="Line 83">
            <a:extLst>
              <a:ext uri="{FF2B5EF4-FFF2-40B4-BE49-F238E27FC236}">
                <a16:creationId xmlns:a16="http://schemas.microsoft.com/office/drawing/2014/main" id="{DDF2AAB6-A702-4B13-A4C2-CD0648468CA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57351" y="5569067"/>
            <a:ext cx="95250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40" name="Rectangle 84">
            <a:extLst>
              <a:ext uri="{FF2B5EF4-FFF2-40B4-BE49-F238E27FC236}">
                <a16:creationId xmlns:a16="http://schemas.microsoft.com/office/drawing/2014/main" id="{8E4B232D-0E4F-4862-8952-5F778B1658E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39838" y="5428097"/>
            <a:ext cx="493713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 dirty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&lt;-1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842" name="Line 85">
            <a:extLst>
              <a:ext uri="{FF2B5EF4-FFF2-40B4-BE49-F238E27FC236}">
                <a16:creationId xmlns:a16="http://schemas.microsoft.com/office/drawing/2014/main" id="{E41AC6B0-F0C3-4290-90F5-75EAE8BD6F0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57351" y="4970579"/>
            <a:ext cx="95250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44" name="Rectangle 86">
            <a:extLst>
              <a:ext uri="{FF2B5EF4-FFF2-40B4-BE49-F238E27FC236}">
                <a16:creationId xmlns:a16="http://schemas.microsoft.com/office/drawing/2014/main" id="{DE673C8F-C5EC-494B-99D2-30CD733AD0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68438" y="4830879"/>
            <a:ext cx="255588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 dirty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0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846" name="Line 87">
            <a:extLst>
              <a:ext uri="{FF2B5EF4-FFF2-40B4-BE49-F238E27FC236}">
                <a16:creationId xmlns:a16="http://schemas.microsoft.com/office/drawing/2014/main" id="{EFAEDBA3-BEA4-4FF6-8298-45CD3A5BDEB5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57351" y="4368917"/>
            <a:ext cx="95250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50" name="Rectangle 88">
            <a:extLst>
              <a:ext uri="{FF2B5EF4-FFF2-40B4-BE49-F238E27FC236}">
                <a16:creationId xmlns:a16="http://schemas.microsoft.com/office/drawing/2014/main" id="{23DA495B-7E6D-4FC3-AD32-DAFB3EB508C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68438" y="4233979"/>
            <a:ext cx="255588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1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852" name="Line 89">
            <a:extLst>
              <a:ext uri="{FF2B5EF4-FFF2-40B4-BE49-F238E27FC236}">
                <a16:creationId xmlns:a16="http://schemas.microsoft.com/office/drawing/2014/main" id="{FEE0157D-156A-471F-AC1D-0BF1BF6D3C5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57351" y="3773604"/>
            <a:ext cx="95250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53" name="Rectangle 90">
            <a:extLst>
              <a:ext uri="{FF2B5EF4-FFF2-40B4-BE49-F238E27FC236}">
                <a16:creationId xmlns:a16="http://schemas.microsoft.com/office/drawing/2014/main" id="{8DD65A35-AB5A-4E7D-B944-81EC926BEB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68438" y="3640254"/>
            <a:ext cx="255588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2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854" name="Line 91">
            <a:extLst>
              <a:ext uri="{FF2B5EF4-FFF2-40B4-BE49-F238E27FC236}">
                <a16:creationId xmlns:a16="http://schemas.microsoft.com/office/drawing/2014/main" id="{BFE358C7-234B-4701-9E43-921A318B782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57351" y="3173529"/>
            <a:ext cx="95250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55" name="Rectangle 92">
            <a:extLst>
              <a:ext uri="{FF2B5EF4-FFF2-40B4-BE49-F238E27FC236}">
                <a16:creationId xmlns:a16="http://schemas.microsoft.com/office/drawing/2014/main" id="{218C9CCA-D3C3-42C1-A463-C262EB89C7F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68438" y="3041766"/>
            <a:ext cx="255588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3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856" name="Line 93">
            <a:extLst>
              <a:ext uri="{FF2B5EF4-FFF2-40B4-BE49-F238E27FC236}">
                <a16:creationId xmlns:a16="http://schemas.microsoft.com/office/drawing/2014/main" id="{F65BE66F-99E9-4A09-B60A-5FD859F335F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57351" y="2571866"/>
            <a:ext cx="95250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57" name="Rectangle 94">
            <a:extLst>
              <a:ext uri="{FF2B5EF4-FFF2-40B4-BE49-F238E27FC236}">
                <a16:creationId xmlns:a16="http://schemas.microsoft.com/office/drawing/2014/main" id="{2DDB8361-031D-44E4-958C-F148326905C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68438" y="2436929"/>
            <a:ext cx="255588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 dirty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4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858" name="Line 95">
            <a:extLst>
              <a:ext uri="{FF2B5EF4-FFF2-40B4-BE49-F238E27FC236}">
                <a16:creationId xmlns:a16="http://schemas.microsoft.com/office/drawing/2014/main" id="{CCEBD299-EFC3-47A6-87C9-5B6FAA28D60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57351" y="1973379"/>
            <a:ext cx="95250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59" name="Rectangle 96">
            <a:extLst>
              <a:ext uri="{FF2B5EF4-FFF2-40B4-BE49-F238E27FC236}">
                <a16:creationId xmlns:a16="http://schemas.microsoft.com/office/drawing/2014/main" id="{6EC755C0-4E0A-4B08-9E38-CEFF5487050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22388" y="1840029"/>
            <a:ext cx="406400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&gt;5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860" name="Line 97">
            <a:extLst>
              <a:ext uri="{FF2B5EF4-FFF2-40B4-BE49-F238E27FC236}">
                <a16:creationId xmlns:a16="http://schemas.microsoft.com/office/drawing/2014/main" id="{5849F5C6-A1AE-460A-88D4-77CB63782F9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57351" y="1381241"/>
            <a:ext cx="95250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62" name="Rectangle 99">
            <a:extLst>
              <a:ext uri="{FF2B5EF4-FFF2-40B4-BE49-F238E27FC236}">
                <a16:creationId xmlns:a16="http://schemas.microsoft.com/office/drawing/2014/main" id="{96C0A127-32EC-4FFA-ACB7-527026CC364B}"/>
              </a:ext>
            </a:extLst>
          </p:cNvPr>
          <p:cNvSpPr>
            <a:spLocks noChangeArrowheads="1"/>
          </p:cNvSpPr>
          <p:nvPr/>
        </p:nvSpPr>
        <p:spPr bwMode="auto">
          <a:xfrm rot="16200000">
            <a:off x="523875" y="3237029"/>
            <a:ext cx="822325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MVPF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863" name="Line 100">
            <a:extLst>
              <a:ext uri="{FF2B5EF4-FFF2-40B4-BE49-F238E27FC236}">
                <a16:creationId xmlns:a16="http://schemas.microsoft.com/office/drawing/2014/main" id="{DD137F58-6DBB-406A-A59C-019F6B5C3DB4}"/>
              </a:ext>
            </a:extLst>
          </p:cNvPr>
          <p:cNvSpPr>
            <a:spLocks noChangeShapeType="1"/>
          </p:cNvSpPr>
          <p:nvPr/>
        </p:nvSpPr>
        <p:spPr bwMode="auto">
          <a:xfrm>
            <a:off x="1752601" y="5719879"/>
            <a:ext cx="9688513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64" name="Line 101">
            <a:extLst>
              <a:ext uri="{FF2B5EF4-FFF2-40B4-BE49-F238E27FC236}">
                <a16:creationId xmlns:a16="http://schemas.microsoft.com/office/drawing/2014/main" id="{754F4CC8-46C4-44C0-B847-E9444214A5A6}"/>
              </a:ext>
            </a:extLst>
          </p:cNvPr>
          <p:cNvSpPr>
            <a:spLocks noChangeShapeType="1"/>
          </p:cNvSpPr>
          <p:nvPr/>
        </p:nvSpPr>
        <p:spPr bwMode="auto">
          <a:xfrm>
            <a:off x="1903413" y="5719879"/>
            <a:ext cx="0" cy="92075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65" name="Rectangle 102">
            <a:extLst>
              <a:ext uri="{FF2B5EF4-FFF2-40B4-BE49-F238E27FC236}">
                <a16:creationId xmlns:a16="http://schemas.microsoft.com/office/drawing/2014/main" id="{2FC91F68-623E-4A03-A5CE-44DD8747C0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30388" y="5860849"/>
            <a:ext cx="255588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0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866" name="Line 103">
            <a:extLst>
              <a:ext uri="{FF2B5EF4-FFF2-40B4-BE49-F238E27FC236}">
                <a16:creationId xmlns:a16="http://schemas.microsoft.com/office/drawing/2014/main" id="{140D7817-E54C-4994-BD28-D720972117BB}"/>
              </a:ext>
            </a:extLst>
          </p:cNvPr>
          <p:cNvSpPr>
            <a:spLocks noChangeShapeType="1"/>
          </p:cNvSpPr>
          <p:nvPr/>
        </p:nvSpPr>
        <p:spPr bwMode="auto">
          <a:xfrm>
            <a:off x="4248151" y="5719879"/>
            <a:ext cx="0" cy="92075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67" name="Rectangle 104">
            <a:extLst>
              <a:ext uri="{FF2B5EF4-FFF2-40B4-BE49-F238E27FC236}">
                <a16:creationId xmlns:a16="http://schemas.microsoft.com/office/drawing/2014/main" id="{F63AF8EF-72B5-410D-BC9B-DBB4B0D92EF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06863" y="5860849"/>
            <a:ext cx="398463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20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868" name="Line 105">
            <a:extLst>
              <a:ext uri="{FF2B5EF4-FFF2-40B4-BE49-F238E27FC236}">
                <a16:creationId xmlns:a16="http://schemas.microsoft.com/office/drawing/2014/main" id="{613364C6-4458-4EA4-BA73-D4008E08B564}"/>
              </a:ext>
            </a:extLst>
          </p:cNvPr>
          <p:cNvSpPr>
            <a:spLocks noChangeShapeType="1"/>
          </p:cNvSpPr>
          <p:nvPr/>
        </p:nvSpPr>
        <p:spPr bwMode="auto">
          <a:xfrm>
            <a:off x="6594476" y="5719879"/>
            <a:ext cx="0" cy="92075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69" name="Rectangle 106">
            <a:extLst>
              <a:ext uri="{FF2B5EF4-FFF2-40B4-BE49-F238E27FC236}">
                <a16:creationId xmlns:a16="http://schemas.microsoft.com/office/drawing/2014/main" id="{02A107CC-1211-4CAD-BC62-EEE0BE43B4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53188" y="5860849"/>
            <a:ext cx="398463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40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870" name="Line 107">
            <a:extLst>
              <a:ext uri="{FF2B5EF4-FFF2-40B4-BE49-F238E27FC236}">
                <a16:creationId xmlns:a16="http://schemas.microsoft.com/office/drawing/2014/main" id="{3BE7C033-7DCC-4FC9-A966-DBD57C043D90}"/>
              </a:ext>
            </a:extLst>
          </p:cNvPr>
          <p:cNvSpPr>
            <a:spLocks noChangeShapeType="1"/>
          </p:cNvSpPr>
          <p:nvPr/>
        </p:nvSpPr>
        <p:spPr bwMode="auto">
          <a:xfrm>
            <a:off x="8943976" y="5719879"/>
            <a:ext cx="0" cy="92075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71" name="Rectangle 108">
            <a:extLst>
              <a:ext uri="{FF2B5EF4-FFF2-40B4-BE49-F238E27FC236}">
                <a16:creationId xmlns:a16="http://schemas.microsoft.com/office/drawing/2014/main" id="{8559AAB4-35CA-4B26-896B-156E05E164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802688" y="5860849"/>
            <a:ext cx="398463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60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872" name="Line 109">
            <a:extLst>
              <a:ext uri="{FF2B5EF4-FFF2-40B4-BE49-F238E27FC236}">
                <a16:creationId xmlns:a16="http://schemas.microsoft.com/office/drawing/2014/main" id="{0F0E0D2C-DF35-4E26-BAAA-8C9B326DCB39}"/>
              </a:ext>
            </a:extLst>
          </p:cNvPr>
          <p:cNvSpPr>
            <a:spLocks noChangeShapeType="1"/>
          </p:cNvSpPr>
          <p:nvPr/>
        </p:nvSpPr>
        <p:spPr bwMode="auto">
          <a:xfrm>
            <a:off x="11290301" y="5719879"/>
            <a:ext cx="0" cy="92075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73" name="Rectangle 110">
            <a:extLst>
              <a:ext uri="{FF2B5EF4-FFF2-40B4-BE49-F238E27FC236}">
                <a16:creationId xmlns:a16="http://schemas.microsoft.com/office/drawing/2014/main" id="{C5784766-60EE-4B73-8B68-C78BBF1197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147426" y="5860849"/>
            <a:ext cx="398463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80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874" name="Rectangle 111">
            <a:extLst>
              <a:ext uri="{FF2B5EF4-FFF2-40B4-BE49-F238E27FC236}">
                <a16:creationId xmlns:a16="http://schemas.microsoft.com/office/drawing/2014/main" id="{5E19D0E9-E477-452A-B318-DA455FECF7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78463" y="6175174"/>
            <a:ext cx="2400300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Age of Beneficiaries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875" name="Rectangle 112">
            <a:extLst>
              <a:ext uri="{FF2B5EF4-FFF2-40B4-BE49-F238E27FC236}">
                <a16:creationId xmlns:a16="http://schemas.microsoft.com/office/drawing/2014/main" id="{F5817117-A3C6-43BA-B78A-17E266E1906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02401" y="306387"/>
            <a:ext cx="484188" cy="904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5300" b="0" i="0" u="none" strike="noStrike" cap="none" normalizeH="0" baseline="0">
                <a:ln>
                  <a:noFill/>
                </a:ln>
                <a:solidFill>
                  <a:srgbClr val="1E2D53"/>
                </a:solidFill>
                <a:effectLst/>
                <a:latin typeface="Arial" panose="020B0604020202020204" pitchFamily="34" charset="0"/>
              </a:rPr>
              <a:t> 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882" name="Rectangle 331">
            <a:extLst>
              <a:ext uri="{FF2B5EF4-FFF2-40B4-BE49-F238E27FC236}">
                <a16:creationId xmlns:a16="http://schemas.microsoft.com/office/drawing/2014/main" id="{D13EB91E-905E-4ACC-AA11-54BE8CCE38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02401" y="455133"/>
            <a:ext cx="484188" cy="904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5300" b="0" i="0" u="none" strike="noStrike" cap="none" normalizeH="0" baseline="0">
                <a:ln>
                  <a:noFill/>
                </a:ln>
                <a:solidFill>
                  <a:srgbClr val="1E2D53"/>
                </a:solidFill>
                <a:effectLst/>
                <a:latin typeface="Arial" panose="020B0604020202020204" pitchFamily="34" charset="0"/>
              </a:rPr>
              <a:t> 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53" name="Rectangle 134">
            <a:extLst>
              <a:ext uri="{FF2B5EF4-FFF2-40B4-BE49-F238E27FC236}">
                <a16:creationId xmlns:a16="http://schemas.microsoft.com/office/drawing/2014/main" id="{F053F359-A8FF-4CDC-96DC-BDD73919BFB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0521" y="95828"/>
            <a:ext cx="10620914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lvl="0">
              <a:defRPr/>
            </a:pPr>
            <a:r>
              <a:rPr lang="en-US" sz="2400" b="1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MVPF Robustness to Alternative Tax and Transfer Rates</a:t>
            </a:r>
          </a:p>
          <a:p>
            <a:pPr lvl="0"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10% Tax and Transfer Rate</a:t>
            </a:r>
          </a:p>
        </p:txBody>
      </p:sp>
      <p:grpSp>
        <p:nvGrpSpPr>
          <p:cNvPr id="360" name="Group 359">
            <a:extLst>
              <a:ext uri="{FF2B5EF4-FFF2-40B4-BE49-F238E27FC236}">
                <a16:creationId xmlns:a16="http://schemas.microsoft.com/office/drawing/2014/main" id="{EFD91787-5FDC-4165-A2C8-76E8D97A94B1}"/>
              </a:ext>
            </a:extLst>
          </p:cNvPr>
          <p:cNvGrpSpPr/>
          <p:nvPr/>
        </p:nvGrpSpPr>
        <p:grpSpPr>
          <a:xfrm>
            <a:off x="1398052" y="1174749"/>
            <a:ext cx="599024" cy="616982"/>
            <a:chOff x="1398052" y="1174749"/>
            <a:chExt cx="599024" cy="616982"/>
          </a:xfrm>
        </p:grpSpPr>
        <p:sp>
          <p:nvSpPr>
            <p:cNvPr id="361" name="Rectangle 360">
              <a:extLst>
                <a:ext uri="{FF2B5EF4-FFF2-40B4-BE49-F238E27FC236}">
                  <a16:creationId xmlns:a16="http://schemas.microsoft.com/office/drawing/2014/main" id="{CC66123C-C6FB-4A6A-B2EA-60C170CA7EBB}"/>
                </a:ext>
              </a:extLst>
            </p:cNvPr>
            <p:cNvSpPr/>
            <p:nvPr/>
          </p:nvSpPr>
          <p:spPr>
            <a:xfrm>
              <a:off x="1468438" y="1508125"/>
              <a:ext cx="528638" cy="283606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grpSp>
          <p:nvGrpSpPr>
            <p:cNvPr id="362" name="Group 361">
              <a:extLst>
                <a:ext uri="{FF2B5EF4-FFF2-40B4-BE49-F238E27FC236}">
                  <a16:creationId xmlns:a16="http://schemas.microsoft.com/office/drawing/2014/main" id="{F942F75B-A15A-4CD3-AC18-D5B133A84D0A}"/>
                </a:ext>
              </a:extLst>
            </p:cNvPr>
            <p:cNvGrpSpPr/>
            <p:nvPr/>
          </p:nvGrpSpPr>
          <p:grpSpPr>
            <a:xfrm>
              <a:off x="1674813" y="1573079"/>
              <a:ext cx="166687" cy="149224"/>
              <a:chOff x="1462882" y="1471634"/>
              <a:chExt cx="166687" cy="149224"/>
            </a:xfrm>
          </p:grpSpPr>
          <p:cxnSp>
            <p:nvCxnSpPr>
              <p:cNvPr id="364" name="Straight Connector 363">
                <a:extLst>
                  <a:ext uri="{FF2B5EF4-FFF2-40B4-BE49-F238E27FC236}">
                    <a16:creationId xmlns:a16="http://schemas.microsoft.com/office/drawing/2014/main" id="{F8844793-8ADA-47F0-AD58-D6EC1CDB193E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546225" y="1512888"/>
                <a:ext cx="0" cy="60326"/>
              </a:xfrm>
              <a:prstGeom prst="line">
                <a:avLst/>
              </a:prstGeom>
              <a:ln w="3810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65" name="Straight Connector 364">
                <a:extLst>
                  <a:ext uri="{FF2B5EF4-FFF2-40B4-BE49-F238E27FC236}">
                    <a16:creationId xmlns:a16="http://schemas.microsoft.com/office/drawing/2014/main" id="{1D1A7DFB-7FDF-4654-85FF-C28729FDEFE5}"/>
                  </a:ext>
                </a:extLst>
              </p:cNvPr>
              <p:cNvCxnSpPr/>
              <p:nvPr/>
            </p:nvCxnSpPr>
            <p:spPr>
              <a:xfrm flipV="1">
                <a:off x="1462882" y="1471634"/>
                <a:ext cx="166687" cy="83364"/>
              </a:xfrm>
              <a:prstGeom prst="line">
                <a:avLst/>
              </a:prstGeom>
              <a:ln w="19050">
                <a:solidFill>
                  <a:srgbClr val="80808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66" name="Straight Connector 365">
                <a:extLst>
                  <a:ext uri="{FF2B5EF4-FFF2-40B4-BE49-F238E27FC236}">
                    <a16:creationId xmlns:a16="http://schemas.microsoft.com/office/drawing/2014/main" id="{EB667BBB-816D-4651-B93B-AC07A347E959}"/>
                  </a:ext>
                </a:extLst>
              </p:cNvPr>
              <p:cNvCxnSpPr/>
              <p:nvPr/>
            </p:nvCxnSpPr>
            <p:spPr>
              <a:xfrm flipV="1">
                <a:off x="1462882" y="1537494"/>
                <a:ext cx="166687" cy="83364"/>
              </a:xfrm>
              <a:prstGeom prst="line">
                <a:avLst/>
              </a:prstGeom>
              <a:ln w="19050">
                <a:solidFill>
                  <a:srgbClr val="80808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363" name="Rectangle 176">
              <a:extLst>
                <a:ext uri="{FF2B5EF4-FFF2-40B4-BE49-F238E27FC236}">
                  <a16:creationId xmlns:a16="http://schemas.microsoft.com/office/drawing/2014/main" id="{E0F87828-5D90-474B-BE71-137674B0A2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98052" y="1174749"/>
              <a:ext cx="219612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80808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+mn-cs"/>
                </a:rPr>
                <a:t>∞</a:t>
              </a: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80808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</p:grpSp>
      <p:sp>
        <p:nvSpPr>
          <p:cNvPr id="670" name="Rectangle 165">
            <a:extLst>
              <a:ext uri="{FF2B5EF4-FFF2-40B4-BE49-F238E27FC236}">
                <a16:creationId xmlns:a16="http://schemas.microsoft.com/office/drawing/2014/main" id="{E4EACD5A-0AA7-4CD5-8E88-F8F9F5AB67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79788" y="3895725"/>
            <a:ext cx="1719263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500" b="0" i="0" u="none" strike="noStrike" cap="none" normalizeH="0" baseline="0" dirty="0">
                <a:ln>
                  <a:noFill/>
                </a:ln>
                <a:solidFill>
                  <a:srgbClr val="7B92A8"/>
                </a:solidFill>
                <a:effectLst/>
                <a:latin typeface="Arial" panose="020B0604020202020204" pitchFamily="34" charset="0"/>
              </a:rPr>
              <a:t>Housing Vouchers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671" name="Rectangle 167">
            <a:extLst>
              <a:ext uri="{FF2B5EF4-FFF2-40B4-BE49-F238E27FC236}">
                <a16:creationId xmlns:a16="http://schemas.microsoft.com/office/drawing/2014/main" id="{0E144729-6C0E-414D-B987-BF16FF32C7E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78188" y="4627563"/>
            <a:ext cx="1189038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500" b="0" i="0" u="none" strike="noStrike" cap="none" normalizeH="0" baseline="0" dirty="0">
                <a:ln>
                  <a:noFill/>
                </a:ln>
                <a:solidFill>
                  <a:srgbClr val="2D6D66"/>
                </a:solidFill>
                <a:effectLst/>
                <a:latin typeface="Arial" panose="020B0604020202020204" pitchFamily="34" charset="0"/>
              </a:rPr>
              <a:t>Job Training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672" name="Rectangle 169">
            <a:extLst>
              <a:ext uri="{FF2B5EF4-FFF2-40B4-BE49-F238E27FC236}">
                <a16:creationId xmlns:a16="http://schemas.microsoft.com/office/drawing/2014/main" id="{BCC08E10-3174-46E7-93AC-4ECFA946B9F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88001" y="4703763"/>
            <a:ext cx="83185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500" b="0" i="0" u="none" strike="noStrike" cap="none" normalizeH="0" baseline="0" dirty="0">
                <a:ln>
                  <a:noFill/>
                </a:ln>
                <a:solidFill>
                  <a:srgbClr val="1A476F"/>
                </a:solidFill>
                <a:effectLst/>
                <a:latin typeface="Arial" panose="020B0604020202020204" pitchFamily="34" charset="0"/>
              </a:rPr>
              <a:t>Nutrition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cxnSp>
        <p:nvCxnSpPr>
          <p:cNvPr id="673" name="Straight Connector 672">
            <a:extLst>
              <a:ext uri="{FF2B5EF4-FFF2-40B4-BE49-F238E27FC236}">
                <a16:creationId xmlns:a16="http://schemas.microsoft.com/office/drawing/2014/main" id="{2352CDB2-442E-4D65-A440-6D52E3E532DB}"/>
              </a:ext>
            </a:extLst>
          </p:cNvPr>
          <p:cNvCxnSpPr/>
          <p:nvPr/>
        </p:nvCxnSpPr>
        <p:spPr>
          <a:xfrm>
            <a:off x="4915695" y="4086226"/>
            <a:ext cx="421482" cy="398461"/>
          </a:xfrm>
          <a:prstGeom prst="line">
            <a:avLst/>
          </a:prstGeom>
          <a:ln>
            <a:solidFill>
              <a:srgbClr val="7B92A8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74" name="Straight Connector 673">
            <a:extLst>
              <a:ext uri="{FF2B5EF4-FFF2-40B4-BE49-F238E27FC236}">
                <a16:creationId xmlns:a16="http://schemas.microsoft.com/office/drawing/2014/main" id="{ABB935E4-6917-4916-B912-098BE1948168}"/>
              </a:ext>
            </a:extLst>
          </p:cNvPr>
          <p:cNvCxnSpPr>
            <a:cxnSpLocks/>
          </p:cNvCxnSpPr>
          <p:nvPr/>
        </p:nvCxnSpPr>
        <p:spPr>
          <a:xfrm flipV="1">
            <a:off x="5613400" y="3526631"/>
            <a:ext cx="295276" cy="840582"/>
          </a:xfrm>
          <a:prstGeom prst="line">
            <a:avLst/>
          </a:prstGeom>
          <a:ln>
            <a:solidFill>
              <a:srgbClr val="6E8E8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75" name="Straight Connector 674">
            <a:extLst>
              <a:ext uri="{FF2B5EF4-FFF2-40B4-BE49-F238E27FC236}">
                <a16:creationId xmlns:a16="http://schemas.microsoft.com/office/drawing/2014/main" id="{226A49DC-0806-4C12-9C29-9AAEBED1CCBF}"/>
              </a:ext>
            </a:extLst>
          </p:cNvPr>
          <p:cNvCxnSpPr/>
          <p:nvPr/>
        </p:nvCxnSpPr>
        <p:spPr>
          <a:xfrm flipV="1">
            <a:off x="5862639" y="3951289"/>
            <a:ext cx="288924" cy="444499"/>
          </a:xfrm>
          <a:prstGeom prst="line">
            <a:avLst/>
          </a:prstGeom>
          <a:ln>
            <a:solidFill>
              <a:srgbClr val="FFD2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76" name="Rectangle 151">
            <a:extLst>
              <a:ext uri="{FF2B5EF4-FFF2-40B4-BE49-F238E27FC236}">
                <a16:creationId xmlns:a16="http://schemas.microsoft.com/office/drawing/2014/main" id="{E75E16DD-B74B-443F-85E3-C0E9F493067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08676" y="3389312"/>
            <a:ext cx="145415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500" b="0" i="0" u="none" strike="noStrike" cap="none" normalizeH="0" baseline="0" dirty="0">
                <a:ln>
                  <a:noFill/>
                </a:ln>
                <a:solidFill>
                  <a:srgbClr val="6E8E84"/>
                </a:solidFill>
                <a:effectLst/>
                <a:latin typeface="Arial" panose="020B0604020202020204" pitchFamily="34" charset="0"/>
              </a:rPr>
              <a:t>Cash Transfers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677" name="Rectangle 159">
            <a:extLst>
              <a:ext uri="{FF2B5EF4-FFF2-40B4-BE49-F238E27FC236}">
                <a16:creationId xmlns:a16="http://schemas.microsoft.com/office/drawing/2014/main" id="{BA0DF0AD-1CC2-4130-9304-177AB7A2BD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85101" y="4473575"/>
            <a:ext cx="1266825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500" b="0" i="0" u="none" strike="noStrike" cap="none" normalizeH="0" baseline="0" dirty="0">
                <a:ln>
                  <a:noFill/>
                </a:ln>
                <a:solidFill>
                  <a:srgbClr val="C10534"/>
                </a:solidFill>
                <a:effectLst/>
                <a:latin typeface="Arial" panose="020B0604020202020204" pitchFamily="34" charset="0"/>
              </a:rPr>
              <a:t>Disability Ins.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678" name="Rectangle 161">
            <a:extLst>
              <a:ext uri="{FF2B5EF4-FFF2-40B4-BE49-F238E27FC236}">
                <a16:creationId xmlns:a16="http://schemas.microsoft.com/office/drawing/2014/main" id="{9F15F5B0-193B-4123-97DA-692624E2C72A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7076" y="4467225"/>
            <a:ext cx="1169988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500" b="0" i="0" u="none" strike="noStrike" cap="none" normalizeH="0" baseline="0" dirty="0">
                <a:ln>
                  <a:noFill/>
                </a:ln>
                <a:solidFill>
                  <a:srgbClr val="938DD2"/>
                </a:solidFill>
                <a:effectLst/>
                <a:latin typeface="Arial" panose="020B0604020202020204" pitchFamily="34" charset="0"/>
              </a:rPr>
              <a:t>Health Adult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679" name="Rectangle 171">
            <a:extLst>
              <a:ext uri="{FF2B5EF4-FFF2-40B4-BE49-F238E27FC236}">
                <a16:creationId xmlns:a16="http://schemas.microsoft.com/office/drawing/2014/main" id="{3129C232-E9B0-4500-9A8F-876742A6AB8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80138" y="3783013"/>
            <a:ext cx="1439863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500" b="0" i="0" u="none" strike="noStrike" cap="none" normalizeH="0" baseline="0" dirty="0">
                <a:ln>
                  <a:noFill/>
                </a:ln>
                <a:solidFill>
                  <a:srgbClr val="FFD200"/>
                </a:solidFill>
                <a:effectLst/>
                <a:latin typeface="Arial" panose="020B0604020202020204" pitchFamily="34" charset="0"/>
              </a:rPr>
              <a:t>Supp. Sec. Inc.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680" name="Rectangle 175">
            <a:extLst>
              <a:ext uri="{FF2B5EF4-FFF2-40B4-BE49-F238E27FC236}">
                <a16:creationId xmlns:a16="http://schemas.microsoft.com/office/drawing/2014/main" id="{5248F316-4CEB-417A-9137-38F3ADDE07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92876" y="4478338"/>
            <a:ext cx="1169988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500" b="0" i="0" u="none" strike="noStrike" cap="none" normalizeH="0" baseline="0" dirty="0" err="1">
                <a:ln>
                  <a:noFill/>
                </a:ln>
                <a:solidFill>
                  <a:srgbClr val="9C8847"/>
                </a:solidFill>
                <a:effectLst/>
                <a:latin typeface="Arial" panose="020B0604020202020204" pitchFamily="34" charset="0"/>
              </a:rPr>
              <a:t>Unemp</a:t>
            </a:r>
            <a:r>
              <a:rPr kumimoji="0" lang="en-US" altLang="en-US" sz="1500" b="0" i="0" u="none" strike="noStrike" cap="none" normalizeH="0" baseline="0" dirty="0">
                <a:ln>
                  <a:noFill/>
                </a:ln>
                <a:solidFill>
                  <a:srgbClr val="9C8847"/>
                </a:solidFill>
                <a:effectLst/>
                <a:latin typeface="Arial" panose="020B0604020202020204" pitchFamily="34" charset="0"/>
              </a:rPr>
              <a:t>. Ins.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681" name="Rectangle 153">
            <a:extLst>
              <a:ext uri="{FF2B5EF4-FFF2-40B4-BE49-F238E27FC236}">
                <a16:creationId xmlns:a16="http://schemas.microsoft.com/office/drawing/2014/main" id="{74EA3887-F529-4958-A6E0-6AF14C5319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36863" y="1714500"/>
            <a:ext cx="1481138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500" b="0" i="0" u="none" strike="noStrike" cap="none" normalizeH="0" baseline="0" dirty="0">
                <a:ln>
                  <a:noFill/>
                </a:ln>
                <a:solidFill>
                  <a:srgbClr val="90353B"/>
                </a:solidFill>
                <a:effectLst/>
                <a:latin typeface="Arial" panose="020B0604020202020204" pitchFamily="34" charset="0"/>
              </a:rPr>
              <a:t>Child Education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682" name="Rectangle 155">
            <a:extLst>
              <a:ext uri="{FF2B5EF4-FFF2-40B4-BE49-F238E27FC236}">
                <a16:creationId xmlns:a16="http://schemas.microsoft.com/office/drawing/2014/main" id="{72BFC6BC-C7E4-438B-8276-43B0FA3D653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99238" y="1865312"/>
            <a:ext cx="127635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500" b="0" i="0" u="none" strike="noStrike" cap="none" normalizeH="0" baseline="0" dirty="0">
                <a:ln>
                  <a:noFill/>
                </a:ln>
                <a:solidFill>
                  <a:srgbClr val="55752F"/>
                </a:solidFill>
                <a:effectLst/>
                <a:latin typeface="Arial" panose="020B0604020202020204" pitchFamily="34" charset="0"/>
              </a:rPr>
              <a:t>College Adult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683" name="Rectangle 157">
            <a:extLst>
              <a:ext uri="{FF2B5EF4-FFF2-40B4-BE49-F238E27FC236}">
                <a16:creationId xmlns:a16="http://schemas.microsoft.com/office/drawing/2014/main" id="{9B727339-53DC-453D-B999-CF1395391E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44988" y="1739900"/>
            <a:ext cx="1279525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500" b="0" i="0" u="none" strike="noStrike" cap="none" normalizeH="0" baseline="0" dirty="0">
                <a:ln>
                  <a:noFill/>
                </a:ln>
                <a:solidFill>
                  <a:srgbClr val="E37E00"/>
                </a:solidFill>
                <a:effectLst/>
                <a:latin typeface="Arial" panose="020B0604020202020204" pitchFamily="34" charset="0"/>
              </a:rPr>
              <a:t>College Child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684" name="Rectangle 163">
            <a:extLst>
              <a:ext uri="{FF2B5EF4-FFF2-40B4-BE49-F238E27FC236}">
                <a16:creationId xmlns:a16="http://schemas.microsoft.com/office/drawing/2014/main" id="{21DF966E-9DB0-431D-BC5D-EF27232E60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67026" y="1101725"/>
            <a:ext cx="117475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500" b="0" i="0" u="none" strike="noStrike" cap="none" normalizeH="0" baseline="0" dirty="0">
                <a:ln>
                  <a:noFill/>
                </a:ln>
                <a:solidFill>
                  <a:srgbClr val="CAC27E"/>
                </a:solidFill>
                <a:effectLst/>
                <a:latin typeface="Arial" panose="020B0604020202020204" pitchFamily="34" charset="0"/>
              </a:rPr>
              <a:t>Health Child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685" name="Rectangle 173">
            <a:extLst>
              <a:ext uri="{FF2B5EF4-FFF2-40B4-BE49-F238E27FC236}">
                <a16:creationId xmlns:a16="http://schemas.microsoft.com/office/drawing/2014/main" id="{3796D88E-EE36-491B-964E-8B54306D7F1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54938" y="3054350"/>
            <a:ext cx="1023938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500" b="0" i="0" u="none" strike="noStrike" cap="none" normalizeH="0" baseline="0">
                <a:ln>
                  <a:noFill/>
                </a:ln>
                <a:solidFill>
                  <a:srgbClr val="BFA19C"/>
                </a:solidFill>
                <a:effectLst/>
                <a:latin typeface="Arial" panose="020B0604020202020204" pitchFamily="34" charset="0"/>
              </a:rPr>
              <a:t>Top Taxes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44074867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50">
        <p:fade/>
      </p:transition>
    </mc:Choice>
    <mc:Fallback xmlns="">
      <p:transition>
        <p:fade/>
      </p:transition>
    </mc:Fallback>
  </mc:AlternateContent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3" name="AutoShape 3">
            <a:extLst>
              <a:ext uri="{FF2B5EF4-FFF2-40B4-BE49-F238E27FC236}">
                <a16:creationId xmlns:a16="http://schemas.microsoft.com/office/drawing/2014/main" id="{4DC50D09-4F4B-4881-BBA7-CE1519D14A57}"/>
              </a:ext>
            </a:extLst>
          </p:cNvPr>
          <p:cNvSpPr>
            <a:spLocks noChangeAspect="1" noChangeArrowheads="1" noTextEdit="1"/>
          </p:cNvSpPr>
          <p:nvPr/>
        </p:nvSpPr>
        <p:spPr bwMode="auto">
          <a:xfrm>
            <a:off x="609601" y="0"/>
            <a:ext cx="10972800" cy="68580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4" name="Rectangle 5">
            <a:extLst>
              <a:ext uri="{FF2B5EF4-FFF2-40B4-BE49-F238E27FC236}">
                <a16:creationId xmlns:a16="http://schemas.microsoft.com/office/drawing/2014/main" id="{4894314C-0EF3-4D9C-AD1D-40EEA5AA60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4838" y="-4763"/>
            <a:ext cx="10982325" cy="6867526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5" name="Rectangle 6">
            <a:extLst>
              <a:ext uri="{FF2B5EF4-FFF2-40B4-BE49-F238E27FC236}">
                <a16:creationId xmlns:a16="http://schemas.microsoft.com/office/drawing/2014/main" id="{5D070724-A24F-4790-9DAC-35FE94269DE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9601" y="0"/>
            <a:ext cx="10968038" cy="6853238"/>
          </a:xfrm>
          <a:prstGeom prst="rect">
            <a:avLst/>
          </a:prstGeom>
          <a:solidFill>
            <a:srgbClr val="FFFFFF"/>
          </a:solidFill>
          <a:ln w="14288">
            <a:solidFill>
              <a:srgbClr val="FFFFF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6" name="Rectangle 7">
            <a:extLst>
              <a:ext uri="{FF2B5EF4-FFF2-40B4-BE49-F238E27FC236}">
                <a16:creationId xmlns:a16="http://schemas.microsoft.com/office/drawing/2014/main" id="{A481F0D5-3843-485B-9A1A-D8BD45AE062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52601" y="1230312"/>
            <a:ext cx="9688513" cy="4489451"/>
          </a:xfrm>
          <a:prstGeom prst="rect">
            <a:avLst/>
          </a:prstGeom>
          <a:solidFill>
            <a:srgbClr val="FFFFFF"/>
          </a:solidFill>
          <a:ln w="14288">
            <a:solidFill>
              <a:srgbClr val="FFFFF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7" name="Line 8">
            <a:extLst>
              <a:ext uri="{FF2B5EF4-FFF2-40B4-BE49-F238E27FC236}">
                <a16:creationId xmlns:a16="http://schemas.microsoft.com/office/drawing/2014/main" id="{40C1DC60-0BE0-4818-9573-8557F108FB6F}"/>
              </a:ext>
            </a:extLst>
          </p:cNvPr>
          <p:cNvSpPr>
            <a:spLocks noChangeShapeType="1"/>
          </p:cNvSpPr>
          <p:nvPr/>
        </p:nvSpPr>
        <p:spPr bwMode="auto">
          <a:xfrm>
            <a:off x="1752601" y="5568950"/>
            <a:ext cx="9688513" cy="0"/>
          </a:xfrm>
          <a:prstGeom prst="line">
            <a:avLst/>
          </a:prstGeom>
          <a:noFill/>
          <a:ln w="19050">
            <a:solidFill>
              <a:srgbClr val="EAF2F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8" name="Line 9">
            <a:extLst>
              <a:ext uri="{FF2B5EF4-FFF2-40B4-BE49-F238E27FC236}">
                <a16:creationId xmlns:a16="http://schemas.microsoft.com/office/drawing/2014/main" id="{48775AE4-E7DA-4288-8CCA-89D02FE298A1}"/>
              </a:ext>
            </a:extLst>
          </p:cNvPr>
          <p:cNvSpPr>
            <a:spLocks noChangeShapeType="1"/>
          </p:cNvSpPr>
          <p:nvPr/>
        </p:nvSpPr>
        <p:spPr bwMode="auto">
          <a:xfrm>
            <a:off x="1752601" y="4970463"/>
            <a:ext cx="9688513" cy="0"/>
          </a:xfrm>
          <a:prstGeom prst="line">
            <a:avLst/>
          </a:prstGeom>
          <a:noFill/>
          <a:ln w="19050">
            <a:solidFill>
              <a:srgbClr val="EAF2F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9" name="Line 10">
            <a:extLst>
              <a:ext uri="{FF2B5EF4-FFF2-40B4-BE49-F238E27FC236}">
                <a16:creationId xmlns:a16="http://schemas.microsoft.com/office/drawing/2014/main" id="{45F06B59-8E46-4FE3-A5A8-ED712A69ECC9}"/>
              </a:ext>
            </a:extLst>
          </p:cNvPr>
          <p:cNvSpPr>
            <a:spLocks noChangeShapeType="1"/>
          </p:cNvSpPr>
          <p:nvPr/>
        </p:nvSpPr>
        <p:spPr bwMode="auto">
          <a:xfrm>
            <a:off x="1752601" y="4370388"/>
            <a:ext cx="9688513" cy="0"/>
          </a:xfrm>
          <a:prstGeom prst="line">
            <a:avLst/>
          </a:prstGeom>
          <a:noFill/>
          <a:ln w="19050">
            <a:solidFill>
              <a:srgbClr val="EAF2F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0" name="Line 11">
            <a:extLst>
              <a:ext uri="{FF2B5EF4-FFF2-40B4-BE49-F238E27FC236}">
                <a16:creationId xmlns:a16="http://schemas.microsoft.com/office/drawing/2014/main" id="{126E1893-24CC-4EB4-8BA6-E13D3F26210E}"/>
              </a:ext>
            </a:extLst>
          </p:cNvPr>
          <p:cNvSpPr>
            <a:spLocks noChangeShapeType="1"/>
          </p:cNvSpPr>
          <p:nvPr/>
        </p:nvSpPr>
        <p:spPr bwMode="auto">
          <a:xfrm>
            <a:off x="1752601" y="3771900"/>
            <a:ext cx="9688513" cy="0"/>
          </a:xfrm>
          <a:prstGeom prst="line">
            <a:avLst/>
          </a:prstGeom>
          <a:noFill/>
          <a:ln w="19050">
            <a:solidFill>
              <a:srgbClr val="EAF2F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1" name="Line 12">
            <a:extLst>
              <a:ext uri="{FF2B5EF4-FFF2-40B4-BE49-F238E27FC236}">
                <a16:creationId xmlns:a16="http://schemas.microsoft.com/office/drawing/2014/main" id="{DB6ED534-0216-4E5C-8624-1BE580BA62EF}"/>
              </a:ext>
            </a:extLst>
          </p:cNvPr>
          <p:cNvSpPr>
            <a:spLocks noChangeShapeType="1"/>
          </p:cNvSpPr>
          <p:nvPr/>
        </p:nvSpPr>
        <p:spPr bwMode="auto">
          <a:xfrm>
            <a:off x="1752601" y="3173412"/>
            <a:ext cx="9688513" cy="0"/>
          </a:xfrm>
          <a:prstGeom prst="line">
            <a:avLst/>
          </a:prstGeom>
          <a:noFill/>
          <a:ln w="19050">
            <a:solidFill>
              <a:srgbClr val="EAF2F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2" name="Line 13">
            <a:extLst>
              <a:ext uri="{FF2B5EF4-FFF2-40B4-BE49-F238E27FC236}">
                <a16:creationId xmlns:a16="http://schemas.microsoft.com/office/drawing/2014/main" id="{7DC13660-2EFF-49E1-9113-7D9648663BAB}"/>
              </a:ext>
            </a:extLst>
          </p:cNvPr>
          <p:cNvSpPr>
            <a:spLocks noChangeShapeType="1"/>
          </p:cNvSpPr>
          <p:nvPr/>
        </p:nvSpPr>
        <p:spPr bwMode="auto">
          <a:xfrm>
            <a:off x="1752601" y="2573337"/>
            <a:ext cx="9688513" cy="0"/>
          </a:xfrm>
          <a:prstGeom prst="line">
            <a:avLst/>
          </a:prstGeom>
          <a:noFill/>
          <a:ln w="19050">
            <a:solidFill>
              <a:srgbClr val="EAF2F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3" name="Line 14">
            <a:extLst>
              <a:ext uri="{FF2B5EF4-FFF2-40B4-BE49-F238E27FC236}">
                <a16:creationId xmlns:a16="http://schemas.microsoft.com/office/drawing/2014/main" id="{590DF9E6-DB61-4436-8ECF-84530BC90D3B}"/>
              </a:ext>
            </a:extLst>
          </p:cNvPr>
          <p:cNvSpPr>
            <a:spLocks noChangeShapeType="1"/>
          </p:cNvSpPr>
          <p:nvPr/>
        </p:nvSpPr>
        <p:spPr bwMode="auto">
          <a:xfrm>
            <a:off x="1752601" y="1974850"/>
            <a:ext cx="9688513" cy="0"/>
          </a:xfrm>
          <a:prstGeom prst="line">
            <a:avLst/>
          </a:prstGeom>
          <a:noFill/>
          <a:ln w="19050">
            <a:solidFill>
              <a:srgbClr val="EAF2F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4" name="Line 15">
            <a:extLst>
              <a:ext uri="{FF2B5EF4-FFF2-40B4-BE49-F238E27FC236}">
                <a16:creationId xmlns:a16="http://schemas.microsoft.com/office/drawing/2014/main" id="{E4510C61-665D-4AA5-A56A-A52D51853734}"/>
              </a:ext>
            </a:extLst>
          </p:cNvPr>
          <p:cNvSpPr>
            <a:spLocks noChangeShapeType="1"/>
          </p:cNvSpPr>
          <p:nvPr/>
        </p:nvSpPr>
        <p:spPr bwMode="auto">
          <a:xfrm>
            <a:off x="1752601" y="1381125"/>
            <a:ext cx="9688513" cy="0"/>
          </a:xfrm>
          <a:prstGeom prst="line">
            <a:avLst/>
          </a:prstGeom>
          <a:noFill/>
          <a:ln w="19050">
            <a:solidFill>
              <a:srgbClr val="EAF2F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5" name="Line 16">
            <a:extLst>
              <a:ext uri="{FF2B5EF4-FFF2-40B4-BE49-F238E27FC236}">
                <a16:creationId xmlns:a16="http://schemas.microsoft.com/office/drawing/2014/main" id="{A328302E-B8F7-4BEC-B939-2CA86F00BFF1}"/>
              </a:ext>
            </a:extLst>
          </p:cNvPr>
          <p:cNvSpPr>
            <a:spLocks noChangeShapeType="1"/>
          </p:cNvSpPr>
          <p:nvPr/>
        </p:nvSpPr>
        <p:spPr bwMode="auto">
          <a:xfrm>
            <a:off x="1752601" y="1381125"/>
            <a:ext cx="9688513" cy="0"/>
          </a:xfrm>
          <a:prstGeom prst="line">
            <a:avLst/>
          </a:prstGeom>
          <a:noFill/>
          <a:ln w="9525">
            <a:solidFill>
              <a:srgbClr val="008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6" name="Line 17">
            <a:extLst>
              <a:ext uri="{FF2B5EF4-FFF2-40B4-BE49-F238E27FC236}">
                <a16:creationId xmlns:a16="http://schemas.microsoft.com/office/drawing/2014/main" id="{100D8153-5800-4B8A-B3A8-0839EAB31293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551488" y="4214813"/>
            <a:ext cx="0" cy="476250"/>
          </a:xfrm>
          <a:prstGeom prst="line">
            <a:avLst/>
          </a:prstGeom>
          <a:noFill/>
          <a:ln w="9525">
            <a:solidFill>
              <a:srgbClr val="6E8E8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7" name="Line 18">
            <a:extLst>
              <a:ext uri="{FF2B5EF4-FFF2-40B4-BE49-F238E27FC236}">
                <a16:creationId xmlns:a16="http://schemas.microsoft.com/office/drawing/2014/main" id="{EA212DAA-E948-44AA-BB9E-73F5CAE37767}"/>
              </a:ext>
            </a:extLst>
          </p:cNvPr>
          <p:cNvSpPr>
            <a:spLocks noChangeShapeType="1"/>
          </p:cNvSpPr>
          <p:nvPr/>
        </p:nvSpPr>
        <p:spPr bwMode="auto">
          <a:xfrm>
            <a:off x="5505451" y="4214813"/>
            <a:ext cx="87313" cy="0"/>
          </a:xfrm>
          <a:prstGeom prst="line">
            <a:avLst/>
          </a:prstGeom>
          <a:noFill/>
          <a:ln w="9525">
            <a:solidFill>
              <a:srgbClr val="6E8E8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8" name="Line 19">
            <a:extLst>
              <a:ext uri="{FF2B5EF4-FFF2-40B4-BE49-F238E27FC236}">
                <a16:creationId xmlns:a16="http://schemas.microsoft.com/office/drawing/2014/main" id="{069E86B7-7100-4074-9374-08C3E24F5D5D}"/>
              </a:ext>
            </a:extLst>
          </p:cNvPr>
          <p:cNvSpPr>
            <a:spLocks noChangeShapeType="1"/>
          </p:cNvSpPr>
          <p:nvPr/>
        </p:nvSpPr>
        <p:spPr bwMode="auto">
          <a:xfrm>
            <a:off x="5505451" y="4691063"/>
            <a:ext cx="87313" cy="0"/>
          </a:xfrm>
          <a:prstGeom prst="line">
            <a:avLst/>
          </a:prstGeom>
          <a:noFill/>
          <a:ln w="9525">
            <a:solidFill>
              <a:srgbClr val="6E8E8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9" name="Line 20">
            <a:extLst>
              <a:ext uri="{FF2B5EF4-FFF2-40B4-BE49-F238E27FC236}">
                <a16:creationId xmlns:a16="http://schemas.microsoft.com/office/drawing/2014/main" id="{9C0CFD80-1A96-457C-AF81-B5178B74A03A}"/>
              </a:ext>
            </a:extLst>
          </p:cNvPr>
          <p:cNvSpPr>
            <a:spLocks noChangeShapeType="1"/>
          </p:cNvSpPr>
          <p:nvPr/>
        </p:nvSpPr>
        <p:spPr bwMode="auto">
          <a:xfrm>
            <a:off x="2781301" y="1381125"/>
            <a:ext cx="0" cy="0"/>
          </a:xfrm>
          <a:prstGeom prst="line">
            <a:avLst/>
          </a:prstGeom>
          <a:noFill/>
          <a:ln w="9525">
            <a:solidFill>
              <a:srgbClr val="90353B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0" name="Line 21">
            <a:extLst>
              <a:ext uri="{FF2B5EF4-FFF2-40B4-BE49-F238E27FC236}">
                <a16:creationId xmlns:a16="http://schemas.microsoft.com/office/drawing/2014/main" id="{8DE04155-4106-45BF-A46B-60E48D556A40}"/>
              </a:ext>
            </a:extLst>
          </p:cNvPr>
          <p:cNvSpPr>
            <a:spLocks noChangeShapeType="1"/>
          </p:cNvSpPr>
          <p:nvPr/>
        </p:nvSpPr>
        <p:spPr bwMode="auto">
          <a:xfrm>
            <a:off x="2740026" y="1381125"/>
            <a:ext cx="87313" cy="0"/>
          </a:xfrm>
          <a:prstGeom prst="line">
            <a:avLst/>
          </a:prstGeom>
          <a:noFill/>
          <a:ln w="9525">
            <a:solidFill>
              <a:srgbClr val="90353B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1" name="Line 22">
            <a:extLst>
              <a:ext uri="{FF2B5EF4-FFF2-40B4-BE49-F238E27FC236}">
                <a16:creationId xmlns:a16="http://schemas.microsoft.com/office/drawing/2014/main" id="{E282E178-537C-4DC6-8732-AAFDC0D1397C}"/>
              </a:ext>
            </a:extLst>
          </p:cNvPr>
          <p:cNvSpPr>
            <a:spLocks noChangeShapeType="1"/>
          </p:cNvSpPr>
          <p:nvPr/>
        </p:nvSpPr>
        <p:spPr bwMode="auto">
          <a:xfrm>
            <a:off x="2740026" y="1381125"/>
            <a:ext cx="87313" cy="0"/>
          </a:xfrm>
          <a:prstGeom prst="line">
            <a:avLst/>
          </a:prstGeom>
          <a:noFill/>
          <a:ln w="9525">
            <a:solidFill>
              <a:srgbClr val="90353B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2" name="Line 23">
            <a:extLst>
              <a:ext uri="{FF2B5EF4-FFF2-40B4-BE49-F238E27FC236}">
                <a16:creationId xmlns:a16="http://schemas.microsoft.com/office/drawing/2014/main" id="{DC8BF8BB-54E1-44CD-9D1F-661EE9E7B7AB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419851" y="1381125"/>
            <a:ext cx="0" cy="4187826"/>
          </a:xfrm>
          <a:prstGeom prst="line">
            <a:avLst/>
          </a:prstGeom>
          <a:noFill/>
          <a:ln w="9525">
            <a:solidFill>
              <a:srgbClr val="55752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3" name="Line 24">
            <a:extLst>
              <a:ext uri="{FF2B5EF4-FFF2-40B4-BE49-F238E27FC236}">
                <a16:creationId xmlns:a16="http://schemas.microsoft.com/office/drawing/2014/main" id="{23C0D076-100D-4611-B8E8-7355519E271E}"/>
              </a:ext>
            </a:extLst>
          </p:cNvPr>
          <p:cNvSpPr>
            <a:spLocks noChangeShapeType="1"/>
          </p:cNvSpPr>
          <p:nvPr/>
        </p:nvSpPr>
        <p:spPr bwMode="auto">
          <a:xfrm>
            <a:off x="6380163" y="1381125"/>
            <a:ext cx="80963" cy="0"/>
          </a:xfrm>
          <a:prstGeom prst="line">
            <a:avLst/>
          </a:prstGeom>
          <a:noFill/>
          <a:ln w="9525">
            <a:solidFill>
              <a:srgbClr val="55752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4" name="Line 25">
            <a:extLst>
              <a:ext uri="{FF2B5EF4-FFF2-40B4-BE49-F238E27FC236}">
                <a16:creationId xmlns:a16="http://schemas.microsoft.com/office/drawing/2014/main" id="{72FB15D6-8FBB-478C-ACFE-39320B088A69}"/>
              </a:ext>
            </a:extLst>
          </p:cNvPr>
          <p:cNvSpPr>
            <a:spLocks noChangeShapeType="1"/>
          </p:cNvSpPr>
          <p:nvPr/>
        </p:nvSpPr>
        <p:spPr bwMode="auto">
          <a:xfrm>
            <a:off x="6380163" y="5568950"/>
            <a:ext cx="80963" cy="0"/>
          </a:xfrm>
          <a:prstGeom prst="line">
            <a:avLst/>
          </a:prstGeom>
          <a:noFill/>
          <a:ln w="9525">
            <a:solidFill>
              <a:srgbClr val="55752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5" name="Line 26">
            <a:extLst>
              <a:ext uri="{FF2B5EF4-FFF2-40B4-BE49-F238E27FC236}">
                <a16:creationId xmlns:a16="http://schemas.microsoft.com/office/drawing/2014/main" id="{EA8191A1-388D-4124-AAFB-3B0EED83C8C3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240213" y="1381125"/>
            <a:ext cx="0" cy="593725"/>
          </a:xfrm>
          <a:prstGeom prst="line">
            <a:avLst/>
          </a:prstGeom>
          <a:noFill/>
          <a:ln w="9525">
            <a:solidFill>
              <a:srgbClr val="E37E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6" name="Line 27">
            <a:extLst>
              <a:ext uri="{FF2B5EF4-FFF2-40B4-BE49-F238E27FC236}">
                <a16:creationId xmlns:a16="http://schemas.microsoft.com/office/drawing/2014/main" id="{81F372B5-F65E-4308-B0EC-01A91D88F457}"/>
              </a:ext>
            </a:extLst>
          </p:cNvPr>
          <p:cNvSpPr>
            <a:spLocks noChangeShapeType="1"/>
          </p:cNvSpPr>
          <p:nvPr/>
        </p:nvSpPr>
        <p:spPr bwMode="auto">
          <a:xfrm>
            <a:off x="4198938" y="1381125"/>
            <a:ext cx="87313" cy="0"/>
          </a:xfrm>
          <a:prstGeom prst="line">
            <a:avLst/>
          </a:prstGeom>
          <a:noFill/>
          <a:ln w="9525">
            <a:solidFill>
              <a:srgbClr val="E37E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7" name="Line 28">
            <a:extLst>
              <a:ext uri="{FF2B5EF4-FFF2-40B4-BE49-F238E27FC236}">
                <a16:creationId xmlns:a16="http://schemas.microsoft.com/office/drawing/2014/main" id="{5142997B-FF12-494A-91E8-90F446D0DC40}"/>
              </a:ext>
            </a:extLst>
          </p:cNvPr>
          <p:cNvSpPr>
            <a:spLocks noChangeShapeType="1"/>
          </p:cNvSpPr>
          <p:nvPr/>
        </p:nvSpPr>
        <p:spPr bwMode="auto">
          <a:xfrm>
            <a:off x="4198938" y="1974850"/>
            <a:ext cx="87313" cy="0"/>
          </a:xfrm>
          <a:prstGeom prst="line">
            <a:avLst/>
          </a:prstGeom>
          <a:noFill/>
          <a:ln w="9525">
            <a:solidFill>
              <a:srgbClr val="E37E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9" name="Line 29">
            <a:extLst>
              <a:ext uri="{FF2B5EF4-FFF2-40B4-BE49-F238E27FC236}">
                <a16:creationId xmlns:a16="http://schemas.microsoft.com/office/drawing/2014/main" id="{0EA282B5-4C2E-45E1-8054-ED8FA369284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710488" y="4452938"/>
            <a:ext cx="0" cy="41275"/>
          </a:xfrm>
          <a:prstGeom prst="line">
            <a:avLst/>
          </a:prstGeom>
          <a:noFill/>
          <a:ln w="9525">
            <a:solidFill>
              <a:srgbClr val="C1053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20" name="Line 30">
            <a:extLst>
              <a:ext uri="{FF2B5EF4-FFF2-40B4-BE49-F238E27FC236}">
                <a16:creationId xmlns:a16="http://schemas.microsoft.com/office/drawing/2014/main" id="{F8E183D9-C230-406F-A479-1E78CCB70F2D}"/>
              </a:ext>
            </a:extLst>
          </p:cNvPr>
          <p:cNvSpPr>
            <a:spLocks noChangeShapeType="1"/>
          </p:cNvSpPr>
          <p:nvPr/>
        </p:nvSpPr>
        <p:spPr bwMode="auto">
          <a:xfrm>
            <a:off x="7664451" y="4452938"/>
            <a:ext cx="87313" cy="0"/>
          </a:xfrm>
          <a:prstGeom prst="line">
            <a:avLst/>
          </a:prstGeom>
          <a:noFill/>
          <a:ln w="9525">
            <a:solidFill>
              <a:srgbClr val="C1053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21" name="Line 31">
            <a:extLst>
              <a:ext uri="{FF2B5EF4-FFF2-40B4-BE49-F238E27FC236}">
                <a16:creationId xmlns:a16="http://schemas.microsoft.com/office/drawing/2014/main" id="{2E5FB917-0850-4D54-ACBC-29FB40716F4E}"/>
              </a:ext>
            </a:extLst>
          </p:cNvPr>
          <p:cNvSpPr>
            <a:spLocks noChangeShapeType="1"/>
          </p:cNvSpPr>
          <p:nvPr/>
        </p:nvSpPr>
        <p:spPr bwMode="auto">
          <a:xfrm>
            <a:off x="7664451" y="4494213"/>
            <a:ext cx="87313" cy="0"/>
          </a:xfrm>
          <a:prstGeom prst="line">
            <a:avLst/>
          </a:prstGeom>
          <a:noFill/>
          <a:ln w="9525">
            <a:solidFill>
              <a:srgbClr val="C1053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22" name="Line 32">
            <a:extLst>
              <a:ext uri="{FF2B5EF4-FFF2-40B4-BE49-F238E27FC236}">
                <a16:creationId xmlns:a16="http://schemas.microsoft.com/office/drawing/2014/main" id="{8AC3E34B-AE63-48EB-B27A-AF569BEED053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9515476" y="4027488"/>
            <a:ext cx="0" cy="608013"/>
          </a:xfrm>
          <a:prstGeom prst="line">
            <a:avLst/>
          </a:prstGeom>
          <a:noFill/>
          <a:ln w="9525">
            <a:solidFill>
              <a:srgbClr val="938DD2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23" name="Line 33">
            <a:extLst>
              <a:ext uri="{FF2B5EF4-FFF2-40B4-BE49-F238E27FC236}">
                <a16:creationId xmlns:a16="http://schemas.microsoft.com/office/drawing/2014/main" id="{69444397-113E-4BBA-AFF4-8F29D6B453AE}"/>
              </a:ext>
            </a:extLst>
          </p:cNvPr>
          <p:cNvSpPr>
            <a:spLocks noChangeShapeType="1"/>
          </p:cNvSpPr>
          <p:nvPr/>
        </p:nvSpPr>
        <p:spPr bwMode="auto">
          <a:xfrm>
            <a:off x="9474201" y="4027488"/>
            <a:ext cx="87313" cy="0"/>
          </a:xfrm>
          <a:prstGeom prst="line">
            <a:avLst/>
          </a:prstGeom>
          <a:noFill/>
          <a:ln w="9525">
            <a:solidFill>
              <a:srgbClr val="938DD2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2" name="Line 34">
            <a:extLst>
              <a:ext uri="{FF2B5EF4-FFF2-40B4-BE49-F238E27FC236}">
                <a16:creationId xmlns:a16="http://schemas.microsoft.com/office/drawing/2014/main" id="{273C23CF-F236-43A8-9A69-A9C8CB7CE458}"/>
              </a:ext>
            </a:extLst>
          </p:cNvPr>
          <p:cNvSpPr>
            <a:spLocks noChangeShapeType="1"/>
          </p:cNvSpPr>
          <p:nvPr/>
        </p:nvSpPr>
        <p:spPr bwMode="auto">
          <a:xfrm>
            <a:off x="9474201" y="4635500"/>
            <a:ext cx="87313" cy="0"/>
          </a:xfrm>
          <a:prstGeom prst="line">
            <a:avLst/>
          </a:prstGeom>
          <a:noFill/>
          <a:ln w="9525">
            <a:solidFill>
              <a:srgbClr val="938DD2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3" name="Line 35">
            <a:extLst>
              <a:ext uri="{FF2B5EF4-FFF2-40B4-BE49-F238E27FC236}">
                <a16:creationId xmlns:a16="http://schemas.microsoft.com/office/drawing/2014/main" id="{67EAFFD3-4FF3-461E-AB8F-6029BB656DB4}"/>
              </a:ext>
            </a:extLst>
          </p:cNvPr>
          <p:cNvSpPr>
            <a:spLocks noChangeShapeType="1"/>
          </p:cNvSpPr>
          <p:nvPr/>
        </p:nvSpPr>
        <p:spPr bwMode="auto">
          <a:xfrm>
            <a:off x="2754313" y="1381125"/>
            <a:ext cx="0" cy="0"/>
          </a:xfrm>
          <a:prstGeom prst="line">
            <a:avLst/>
          </a:prstGeom>
          <a:noFill/>
          <a:ln w="9525">
            <a:solidFill>
              <a:srgbClr val="CAC27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4" name="Line 36">
            <a:extLst>
              <a:ext uri="{FF2B5EF4-FFF2-40B4-BE49-F238E27FC236}">
                <a16:creationId xmlns:a16="http://schemas.microsoft.com/office/drawing/2014/main" id="{A090C189-5F8C-49B3-B271-C75F645A65B3}"/>
              </a:ext>
            </a:extLst>
          </p:cNvPr>
          <p:cNvSpPr>
            <a:spLocks noChangeShapeType="1"/>
          </p:cNvSpPr>
          <p:nvPr/>
        </p:nvSpPr>
        <p:spPr bwMode="auto">
          <a:xfrm>
            <a:off x="2713038" y="1381125"/>
            <a:ext cx="82550" cy="0"/>
          </a:xfrm>
          <a:prstGeom prst="line">
            <a:avLst/>
          </a:prstGeom>
          <a:noFill/>
          <a:ln w="9525">
            <a:solidFill>
              <a:srgbClr val="CAC27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5" name="Line 37">
            <a:extLst>
              <a:ext uri="{FF2B5EF4-FFF2-40B4-BE49-F238E27FC236}">
                <a16:creationId xmlns:a16="http://schemas.microsoft.com/office/drawing/2014/main" id="{712D4359-14ED-4BDB-9E7F-DAED928EE54D}"/>
              </a:ext>
            </a:extLst>
          </p:cNvPr>
          <p:cNvSpPr>
            <a:spLocks noChangeShapeType="1"/>
          </p:cNvSpPr>
          <p:nvPr/>
        </p:nvSpPr>
        <p:spPr bwMode="auto">
          <a:xfrm>
            <a:off x="2713038" y="1381125"/>
            <a:ext cx="82550" cy="0"/>
          </a:xfrm>
          <a:prstGeom prst="line">
            <a:avLst/>
          </a:prstGeom>
          <a:noFill/>
          <a:ln w="9525">
            <a:solidFill>
              <a:srgbClr val="CAC27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6" name="Line 38">
            <a:extLst>
              <a:ext uri="{FF2B5EF4-FFF2-40B4-BE49-F238E27FC236}">
                <a16:creationId xmlns:a16="http://schemas.microsoft.com/office/drawing/2014/main" id="{18062983-6C70-41DB-B656-105B3EDA7BE5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502276" y="4521200"/>
            <a:ext cx="0" cy="50800"/>
          </a:xfrm>
          <a:prstGeom prst="line">
            <a:avLst/>
          </a:prstGeom>
          <a:noFill/>
          <a:ln w="9525">
            <a:solidFill>
              <a:srgbClr val="7B92A8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7" name="Line 39">
            <a:extLst>
              <a:ext uri="{FF2B5EF4-FFF2-40B4-BE49-F238E27FC236}">
                <a16:creationId xmlns:a16="http://schemas.microsoft.com/office/drawing/2014/main" id="{80E93956-52E6-43BA-8EAF-9F8801A870F6}"/>
              </a:ext>
            </a:extLst>
          </p:cNvPr>
          <p:cNvSpPr>
            <a:spLocks noChangeShapeType="1"/>
          </p:cNvSpPr>
          <p:nvPr/>
        </p:nvSpPr>
        <p:spPr bwMode="auto">
          <a:xfrm>
            <a:off x="5456238" y="4521200"/>
            <a:ext cx="87313" cy="0"/>
          </a:xfrm>
          <a:prstGeom prst="line">
            <a:avLst/>
          </a:prstGeom>
          <a:noFill/>
          <a:ln w="9525">
            <a:solidFill>
              <a:srgbClr val="7B92A8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8" name="Line 40">
            <a:extLst>
              <a:ext uri="{FF2B5EF4-FFF2-40B4-BE49-F238E27FC236}">
                <a16:creationId xmlns:a16="http://schemas.microsoft.com/office/drawing/2014/main" id="{419785AB-1B25-47FA-9BED-D9F4F8AFD179}"/>
              </a:ext>
            </a:extLst>
          </p:cNvPr>
          <p:cNvSpPr>
            <a:spLocks noChangeShapeType="1"/>
          </p:cNvSpPr>
          <p:nvPr/>
        </p:nvSpPr>
        <p:spPr bwMode="auto">
          <a:xfrm>
            <a:off x="5456238" y="4572000"/>
            <a:ext cx="87313" cy="0"/>
          </a:xfrm>
          <a:prstGeom prst="line">
            <a:avLst/>
          </a:prstGeom>
          <a:noFill/>
          <a:ln w="9525">
            <a:solidFill>
              <a:srgbClr val="7B92A8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9" name="Line 41">
            <a:extLst>
              <a:ext uri="{FF2B5EF4-FFF2-40B4-BE49-F238E27FC236}">
                <a16:creationId xmlns:a16="http://schemas.microsoft.com/office/drawing/2014/main" id="{2050F981-13AA-423E-B492-4E3D2BA8AA1D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500563" y="4416425"/>
            <a:ext cx="0" cy="1152525"/>
          </a:xfrm>
          <a:prstGeom prst="line">
            <a:avLst/>
          </a:prstGeom>
          <a:noFill/>
          <a:ln w="9525">
            <a:solidFill>
              <a:srgbClr val="2D6D6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60" name="Line 42">
            <a:extLst>
              <a:ext uri="{FF2B5EF4-FFF2-40B4-BE49-F238E27FC236}">
                <a16:creationId xmlns:a16="http://schemas.microsoft.com/office/drawing/2014/main" id="{0CAD2AD0-7EAB-424E-A0BD-D43EEC5E00B9}"/>
              </a:ext>
            </a:extLst>
          </p:cNvPr>
          <p:cNvSpPr>
            <a:spLocks noChangeShapeType="1"/>
          </p:cNvSpPr>
          <p:nvPr/>
        </p:nvSpPr>
        <p:spPr bwMode="auto">
          <a:xfrm>
            <a:off x="4454526" y="4416425"/>
            <a:ext cx="87313" cy="0"/>
          </a:xfrm>
          <a:prstGeom prst="line">
            <a:avLst/>
          </a:prstGeom>
          <a:noFill/>
          <a:ln w="9525">
            <a:solidFill>
              <a:srgbClr val="2D6D6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61" name="Line 43">
            <a:extLst>
              <a:ext uri="{FF2B5EF4-FFF2-40B4-BE49-F238E27FC236}">
                <a16:creationId xmlns:a16="http://schemas.microsoft.com/office/drawing/2014/main" id="{0C114011-0EFA-487B-9C30-129710323FA9}"/>
              </a:ext>
            </a:extLst>
          </p:cNvPr>
          <p:cNvSpPr>
            <a:spLocks noChangeShapeType="1"/>
          </p:cNvSpPr>
          <p:nvPr/>
        </p:nvSpPr>
        <p:spPr bwMode="auto">
          <a:xfrm>
            <a:off x="4454526" y="5568950"/>
            <a:ext cx="87313" cy="0"/>
          </a:xfrm>
          <a:prstGeom prst="line">
            <a:avLst/>
          </a:prstGeom>
          <a:noFill/>
          <a:ln w="9525">
            <a:solidFill>
              <a:srgbClr val="2D6D6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62" name="Line 44">
            <a:extLst>
              <a:ext uri="{FF2B5EF4-FFF2-40B4-BE49-F238E27FC236}">
                <a16:creationId xmlns:a16="http://schemas.microsoft.com/office/drawing/2014/main" id="{C2759D16-8A8E-4B25-A321-27550FFB4938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840413" y="1381125"/>
            <a:ext cx="0" cy="3944938"/>
          </a:xfrm>
          <a:prstGeom prst="line">
            <a:avLst/>
          </a:prstGeom>
          <a:noFill/>
          <a:ln w="9525">
            <a:solidFill>
              <a:srgbClr val="1A476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63" name="Line 45">
            <a:extLst>
              <a:ext uri="{FF2B5EF4-FFF2-40B4-BE49-F238E27FC236}">
                <a16:creationId xmlns:a16="http://schemas.microsoft.com/office/drawing/2014/main" id="{F4E82E5F-9175-430D-B4DB-5DDCE80F6ADB}"/>
              </a:ext>
            </a:extLst>
          </p:cNvPr>
          <p:cNvSpPr>
            <a:spLocks noChangeShapeType="1"/>
          </p:cNvSpPr>
          <p:nvPr/>
        </p:nvSpPr>
        <p:spPr bwMode="auto">
          <a:xfrm>
            <a:off x="5799138" y="1381125"/>
            <a:ext cx="87313" cy="0"/>
          </a:xfrm>
          <a:prstGeom prst="line">
            <a:avLst/>
          </a:prstGeom>
          <a:noFill/>
          <a:ln w="9525">
            <a:solidFill>
              <a:srgbClr val="1A476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64" name="Line 46">
            <a:extLst>
              <a:ext uri="{FF2B5EF4-FFF2-40B4-BE49-F238E27FC236}">
                <a16:creationId xmlns:a16="http://schemas.microsoft.com/office/drawing/2014/main" id="{FD2247C3-B15B-4624-939E-CC5096DE33A9}"/>
              </a:ext>
            </a:extLst>
          </p:cNvPr>
          <p:cNvSpPr>
            <a:spLocks noChangeShapeType="1"/>
          </p:cNvSpPr>
          <p:nvPr/>
        </p:nvSpPr>
        <p:spPr bwMode="auto">
          <a:xfrm>
            <a:off x="5799138" y="5326063"/>
            <a:ext cx="87313" cy="0"/>
          </a:xfrm>
          <a:prstGeom prst="line">
            <a:avLst/>
          </a:prstGeom>
          <a:noFill/>
          <a:ln w="9525">
            <a:solidFill>
              <a:srgbClr val="1A476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65" name="Line 47">
            <a:extLst>
              <a:ext uri="{FF2B5EF4-FFF2-40B4-BE49-F238E27FC236}">
                <a16:creationId xmlns:a16="http://schemas.microsoft.com/office/drawing/2014/main" id="{F01850E8-BADA-4B85-831B-1EF35572F635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775326" y="4484688"/>
            <a:ext cx="0" cy="146050"/>
          </a:xfrm>
          <a:prstGeom prst="line">
            <a:avLst/>
          </a:prstGeom>
          <a:noFill/>
          <a:ln w="9525">
            <a:solidFill>
              <a:srgbClr val="FFD2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66" name="Line 48">
            <a:extLst>
              <a:ext uri="{FF2B5EF4-FFF2-40B4-BE49-F238E27FC236}">
                <a16:creationId xmlns:a16="http://schemas.microsoft.com/office/drawing/2014/main" id="{D0C10A3B-83FE-4B5F-A42C-CE40446EF593}"/>
              </a:ext>
            </a:extLst>
          </p:cNvPr>
          <p:cNvSpPr>
            <a:spLocks noChangeShapeType="1"/>
          </p:cNvSpPr>
          <p:nvPr/>
        </p:nvSpPr>
        <p:spPr bwMode="auto">
          <a:xfrm>
            <a:off x="5730876" y="4484688"/>
            <a:ext cx="85725" cy="0"/>
          </a:xfrm>
          <a:prstGeom prst="line">
            <a:avLst/>
          </a:prstGeom>
          <a:noFill/>
          <a:ln w="9525">
            <a:solidFill>
              <a:srgbClr val="FFD2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67" name="Line 49">
            <a:extLst>
              <a:ext uri="{FF2B5EF4-FFF2-40B4-BE49-F238E27FC236}">
                <a16:creationId xmlns:a16="http://schemas.microsoft.com/office/drawing/2014/main" id="{E26956B1-4755-4A32-A311-B98627584B13}"/>
              </a:ext>
            </a:extLst>
          </p:cNvPr>
          <p:cNvSpPr>
            <a:spLocks noChangeShapeType="1"/>
          </p:cNvSpPr>
          <p:nvPr/>
        </p:nvSpPr>
        <p:spPr bwMode="auto">
          <a:xfrm>
            <a:off x="5730876" y="4630738"/>
            <a:ext cx="85725" cy="0"/>
          </a:xfrm>
          <a:prstGeom prst="line">
            <a:avLst/>
          </a:prstGeom>
          <a:noFill/>
          <a:ln w="9525">
            <a:solidFill>
              <a:srgbClr val="FFD2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68" name="Line 50">
            <a:extLst>
              <a:ext uri="{FF2B5EF4-FFF2-40B4-BE49-F238E27FC236}">
                <a16:creationId xmlns:a16="http://schemas.microsoft.com/office/drawing/2014/main" id="{E325ACE7-3A68-4F4B-888D-829426E17A1F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650163" y="1381125"/>
            <a:ext cx="0" cy="2779713"/>
          </a:xfrm>
          <a:prstGeom prst="line">
            <a:avLst/>
          </a:prstGeom>
          <a:noFill/>
          <a:ln w="9525">
            <a:solidFill>
              <a:srgbClr val="BFA19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69" name="Line 51">
            <a:extLst>
              <a:ext uri="{FF2B5EF4-FFF2-40B4-BE49-F238E27FC236}">
                <a16:creationId xmlns:a16="http://schemas.microsoft.com/office/drawing/2014/main" id="{E9A493A4-5B49-4560-80FD-15076F6AD108}"/>
              </a:ext>
            </a:extLst>
          </p:cNvPr>
          <p:cNvSpPr>
            <a:spLocks noChangeShapeType="1"/>
          </p:cNvSpPr>
          <p:nvPr/>
        </p:nvSpPr>
        <p:spPr bwMode="auto">
          <a:xfrm>
            <a:off x="7608888" y="1381125"/>
            <a:ext cx="87313" cy="0"/>
          </a:xfrm>
          <a:prstGeom prst="line">
            <a:avLst/>
          </a:prstGeom>
          <a:noFill/>
          <a:ln w="9525">
            <a:solidFill>
              <a:srgbClr val="BFA19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70" name="Line 52">
            <a:extLst>
              <a:ext uri="{FF2B5EF4-FFF2-40B4-BE49-F238E27FC236}">
                <a16:creationId xmlns:a16="http://schemas.microsoft.com/office/drawing/2014/main" id="{3CF97E65-B983-4551-852C-53DD37500083}"/>
              </a:ext>
            </a:extLst>
          </p:cNvPr>
          <p:cNvSpPr>
            <a:spLocks noChangeShapeType="1"/>
          </p:cNvSpPr>
          <p:nvPr/>
        </p:nvSpPr>
        <p:spPr bwMode="auto">
          <a:xfrm>
            <a:off x="7608888" y="4160838"/>
            <a:ext cx="87313" cy="0"/>
          </a:xfrm>
          <a:prstGeom prst="line">
            <a:avLst/>
          </a:prstGeom>
          <a:noFill/>
          <a:ln w="9525">
            <a:solidFill>
              <a:srgbClr val="BFA19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71" name="Line 53">
            <a:extLst>
              <a:ext uri="{FF2B5EF4-FFF2-40B4-BE49-F238E27FC236}">
                <a16:creationId xmlns:a16="http://schemas.microsoft.com/office/drawing/2014/main" id="{D8D23954-07AA-4A16-879B-0B604FFE8ED0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380163" y="4525963"/>
            <a:ext cx="0" cy="123825"/>
          </a:xfrm>
          <a:prstGeom prst="line">
            <a:avLst/>
          </a:prstGeom>
          <a:noFill/>
          <a:ln w="9525">
            <a:solidFill>
              <a:srgbClr val="9C8847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72" name="Line 54">
            <a:extLst>
              <a:ext uri="{FF2B5EF4-FFF2-40B4-BE49-F238E27FC236}">
                <a16:creationId xmlns:a16="http://schemas.microsoft.com/office/drawing/2014/main" id="{08D12E87-58F6-4D26-984E-DC6A131CB663}"/>
              </a:ext>
            </a:extLst>
          </p:cNvPr>
          <p:cNvSpPr>
            <a:spLocks noChangeShapeType="1"/>
          </p:cNvSpPr>
          <p:nvPr/>
        </p:nvSpPr>
        <p:spPr bwMode="auto">
          <a:xfrm>
            <a:off x="6338888" y="4525963"/>
            <a:ext cx="80963" cy="0"/>
          </a:xfrm>
          <a:prstGeom prst="line">
            <a:avLst/>
          </a:prstGeom>
          <a:noFill/>
          <a:ln w="9525">
            <a:solidFill>
              <a:srgbClr val="9C8847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73" name="Line 55">
            <a:extLst>
              <a:ext uri="{FF2B5EF4-FFF2-40B4-BE49-F238E27FC236}">
                <a16:creationId xmlns:a16="http://schemas.microsoft.com/office/drawing/2014/main" id="{CA4F07B6-8CCE-4562-928C-F9D64D539044}"/>
              </a:ext>
            </a:extLst>
          </p:cNvPr>
          <p:cNvSpPr>
            <a:spLocks noChangeShapeType="1"/>
          </p:cNvSpPr>
          <p:nvPr/>
        </p:nvSpPr>
        <p:spPr bwMode="auto">
          <a:xfrm>
            <a:off x="6338888" y="4649788"/>
            <a:ext cx="80963" cy="0"/>
          </a:xfrm>
          <a:prstGeom prst="line">
            <a:avLst/>
          </a:prstGeom>
          <a:noFill/>
          <a:ln w="9525">
            <a:solidFill>
              <a:srgbClr val="9C8847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74" name="Freeform 56">
            <a:extLst>
              <a:ext uri="{FF2B5EF4-FFF2-40B4-BE49-F238E27FC236}">
                <a16:creationId xmlns:a16="http://schemas.microsoft.com/office/drawing/2014/main" id="{F4F64F67-EF4C-4667-82A0-ED8E1E224542}"/>
              </a:ext>
            </a:extLst>
          </p:cNvPr>
          <p:cNvSpPr>
            <a:spLocks/>
          </p:cNvSpPr>
          <p:nvPr/>
        </p:nvSpPr>
        <p:spPr bwMode="auto">
          <a:xfrm>
            <a:off x="5446713" y="4406900"/>
            <a:ext cx="206375" cy="206375"/>
          </a:xfrm>
          <a:custGeom>
            <a:avLst/>
            <a:gdLst>
              <a:gd name="T0" fmla="*/ 66 w 130"/>
              <a:gd name="T1" fmla="*/ 0 h 130"/>
              <a:gd name="T2" fmla="*/ 0 w 130"/>
              <a:gd name="T3" fmla="*/ 67 h 130"/>
              <a:gd name="T4" fmla="*/ 66 w 130"/>
              <a:gd name="T5" fmla="*/ 130 h 130"/>
              <a:gd name="T6" fmla="*/ 130 w 130"/>
              <a:gd name="T7" fmla="*/ 67 h 130"/>
              <a:gd name="T8" fmla="*/ 66 w 130"/>
              <a:gd name="T9" fmla="*/ 0 h 1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30" h="130">
                <a:moveTo>
                  <a:pt x="66" y="0"/>
                </a:moveTo>
                <a:lnTo>
                  <a:pt x="0" y="67"/>
                </a:lnTo>
                <a:lnTo>
                  <a:pt x="66" y="130"/>
                </a:lnTo>
                <a:lnTo>
                  <a:pt x="130" y="67"/>
                </a:lnTo>
                <a:lnTo>
                  <a:pt x="66" y="0"/>
                </a:lnTo>
                <a:close/>
              </a:path>
            </a:pathLst>
          </a:custGeom>
          <a:solidFill>
            <a:srgbClr val="6E8E84"/>
          </a:solidFill>
          <a:ln w="31750">
            <a:solidFill>
              <a:srgbClr val="6E8E84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76" name="Freeform 58">
            <a:extLst>
              <a:ext uri="{FF2B5EF4-FFF2-40B4-BE49-F238E27FC236}">
                <a16:creationId xmlns:a16="http://schemas.microsoft.com/office/drawing/2014/main" id="{0B51F2B5-2908-46C5-AA85-AD31C7182E0D}"/>
              </a:ext>
            </a:extLst>
          </p:cNvPr>
          <p:cNvSpPr>
            <a:spLocks/>
          </p:cNvSpPr>
          <p:nvPr/>
        </p:nvSpPr>
        <p:spPr bwMode="auto">
          <a:xfrm>
            <a:off x="2681288" y="1276350"/>
            <a:ext cx="204788" cy="204788"/>
          </a:xfrm>
          <a:custGeom>
            <a:avLst/>
            <a:gdLst>
              <a:gd name="T0" fmla="*/ 63 w 129"/>
              <a:gd name="T1" fmla="*/ 0 h 129"/>
              <a:gd name="T2" fmla="*/ 0 w 129"/>
              <a:gd name="T3" fmla="*/ 66 h 129"/>
              <a:gd name="T4" fmla="*/ 63 w 129"/>
              <a:gd name="T5" fmla="*/ 129 h 129"/>
              <a:gd name="T6" fmla="*/ 129 w 129"/>
              <a:gd name="T7" fmla="*/ 66 h 129"/>
              <a:gd name="T8" fmla="*/ 63 w 129"/>
              <a:gd name="T9" fmla="*/ 0 h 1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29" h="129">
                <a:moveTo>
                  <a:pt x="63" y="0"/>
                </a:moveTo>
                <a:lnTo>
                  <a:pt x="0" y="66"/>
                </a:lnTo>
                <a:lnTo>
                  <a:pt x="63" y="129"/>
                </a:lnTo>
                <a:lnTo>
                  <a:pt x="129" y="66"/>
                </a:lnTo>
                <a:lnTo>
                  <a:pt x="63" y="0"/>
                </a:lnTo>
                <a:close/>
              </a:path>
            </a:pathLst>
          </a:custGeom>
          <a:solidFill>
            <a:srgbClr val="90353B"/>
          </a:solidFill>
          <a:ln w="31750">
            <a:solidFill>
              <a:srgbClr val="90353B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78" name="Freeform 60">
            <a:extLst>
              <a:ext uri="{FF2B5EF4-FFF2-40B4-BE49-F238E27FC236}">
                <a16:creationId xmlns:a16="http://schemas.microsoft.com/office/drawing/2014/main" id="{23089ED3-3DF1-4EAA-B38C-CAC2B23E1AF5}"/>
              </a:ext>
            </a:extLst>
          </p:cNvPr>
          <p:cNvSpPr>
            <a:spLocks/>
          </p:cNvSpPr>
          <p:nvPr/>
        </p:nvSpPr>
        <p:spPr bwMode="auto">
          <a:xfrm>
            <a:off x="6319838" y="5464175"/>
            <a:ext cx="201613" cy="204788"/>
          </a:xfrm>
          <a:custGeom>
            <a:avLst/>
            <a:gdLst>
              <a:gd name="T0" fmla="*/ 63 w 127"/>
              <a:gd name="T1" fmla="*/ 0 h 129"/>
              <a:gd name="T2" fmla="*/ 0 w 127"/>
              <a:gd name="T3" fmla="*/ 66 h 129"/>
              <a:gd name="T4" fmla="*/ 63 w 127"/>
              <a:gd name="T5" fmla="*/ 129 h 129"/>
              <a:gd name="T6" fmla="*/ 127 w 127"/>
              <a:gd name="T7" fmla="*/ 66 h 129"/>
              <a:gd name="T8" fmla="*/ 63 w 127"/>
              <a:gd name="T9" fmla="*/ 0 h 1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27" h="129">
                <a:moveTo>
                  <a:pt x="63" y="0"/>
                </a:moveTo>
                <a:lnTo>
                  <a:pt x="0" y="66"/>
                </a:lnTo>
                <a:lnTo>
                  <a:pt x="63" y="129"/>
                </a:lnTo>
                <a:lnTo>
                  <a:pt x="127" y="66"/>
                </a:lnTo>
                <a:lnTo>
                  <a:pt x="63" y="0"/>
                </a:lnTo>
                <a:close/>
              </a:path>
            </a:pathLst>
          </a:custGeom>
          <a:solidFill>
            <a:srgbClr val="55752F"/>
          </a:solidFill>
          <a:ln w="31750">
            <a:solidFill>
              <a:srgbClr val="55752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92" name="Freeform 62">
            <a:extLst>
              <a:ext uri="{FF2B5EF4-FFF2-40B4-BE49-F238E27FC236}">
                <a16:creationId xmlns:a16="http://schemas.microsoft.com/office/drawing/2014/main" id="{0411912E-45BD-4960-9A0A-3F266F5A891C}"/>
              </a:ext>
            </a:extLst>
          </p:cNvPr>
          <p:cNvSpPr>
            <a:spLocks/>
          </p:cNvSpPr>
          <p:nvPr/>
        </p:nvSpPr>
        <p:spPr bwMode="auto">
          <a:xfrm>
            <a:off x="4138613" y="1276350"/>
            <a:ext cx="206375" cy="204788"/>
          </a:xfrm>
          <a:custGeom>
            <a:avLst/>
            <a:gdLst>
              <a:gd name="T0" fmla="*/ 64 w 130"/>
              <a:gd name="T1" fmla="*/ 0 h 129"/>
              <a:gd name="T2" fmla="*/ 0 w 130"/>
              <a:gd name="T3" fmla="*/ 66 h 129"/>
              <a:gd name="T4" fmla="*/ 64 w 130"/>
              <a:gd name="T5" fmla="*/ 129 h 129"/>
              <a:gd name="T6" fmla="*/ 130 w 130"/>
              <a:gd name="T7" fmla="*/ 66 h 129"/>
              <a:gd name="T8" fmla="*/ 64 w 130"/>
              <a:gd name="T9" fmla="*/ 0 h 1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30" h="129">
                <a:moveTo>
                  <a:pt x="64" y="0"/>
                </a:moveTo>
                <a:lnTo>
                  <a:pt x="0" y="66"/>
                </a:lnTo>
                <a:lnTo>
                  <a:pt x="64" y="129"/>
                </a:lnTo>
                <a:lnTo>
                  <a:pt x="130" y="66"/>
                </a:lnTo>
                <a:lnTo>
                  <a:pt x="64" y="0"/>
                </a:lnTo>
                <a:close/>
              </a:path>
            </a:pathLst>
          </a:custGeom>
          <a:solidFill>
            <a:srgbClr val="E37E00"/>
          </a:solidFill>
          <a:ln w="31750">
            <a:solidFill>
              <a:srgbClr val="E37E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94" name="Freeform 64">
            <a:extLst>
              <a:ext uri="{FF2B5EF4-FFF2-40B4-BE49-F238E27FC236}">
                <a16:creationId xmlns:a16="http://schemas.microsoft.com/office/drawing/2014/main" id="{292DB2E9-D9EE-46B9-BB05-8C7DBA103199}"/>
              </a:ext>
            </a:extLst>
          </p:cNvPr>
          <p:cNvSpPr>
            <a:spLocks/>
          </p:cNvSpPr>
          <p:nvPr/>
        </p:nvSpPr>
        <p:spPr bwMode="auto">
          <a:xfrm>
            <a:off x="7604126" y="4370388"/>
            <a:ext cx="206375" cy="206375"/>
          </a:xfrm>
          <a:custGeom>
            <a:avLst/>
            <a:gdLst>
              <a:gd name="T0" fmla="*/ 67 w 130"/>
              <a:gd name="T1" fmla="*/ 0 h 130"/>
              <a:gd name="T2" fmla="*/ 0 w 130"/>
              <a:gd name="T3" fmla="*/ 67 h 130"/>
              <a:gd name="T4" fmla="*/ 67 w 130"/>
              <a:gd name="T5" fmla="*/ 130 h 130"/>
              <a:gd name="T6" fmla="*/ 130 w 130"/>
              <a:gd name="T7" fmla="*/ 67 h 130"/>
              <a:gd name="T8" fmla="*/ 67 w 130"/>
              <a:gd name="T9" fmla="*/ 0 h 1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30" h="130">
                <a:moveTo>
                  <a:pt x="67" y="0"/>
                </a:moveTo>
                <a:lnTo>
                  <a:pt x="0" y="67"/>
                </a:lnTo>
                <a:lnTo>
                  <a:pt x="67" y="130"/>
                </a:lnTo>
                <a:lnTo>
                  <a:pt x="130" y="67"/>
                </a:lnTo>
                <a:lnTo>
                  <a:pt x="67" y="0"/>
                </a:lnTo>
                <a:close/>
              </a:path>
            </a:pathLst>
          </a:custGeom>
          <a:solidFill>
            <a:srgbClr val="C10534"/>
          </a:solidFill>
          <a:ln w="31750">
            <a:solidFill>
              <a:srgbClr val="C10534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96" name="Freeform 66">
            <a:extLst>
              <a:ext uri="{FF2B5EF4-FFF2-40B4-BE49-F238E27FC236}">
                <a16:creationId xmlns:a16="http://schemas.microsoft.com/office/drawing/2014/main" id="{9BC7C645-F7B3-4DE6-8424-D20982A58390}"/>
              </a:ext>
            </a:extLst>
          </p:cNvPr>
          <p:cNvSpPr>
            <a:spLocks/>
          </p:cNvSpPr>
          <p:nvPr/>
        </p:nvSpPr>
        <p:spPr bwMode="auto">
          <a:xfrm>
            <a:off x="9415463" y="4333875"/>
            <a:ext cx="201613" cy="206375"/>
          </a:xfrm>
          <a:custGeom>
            <a:avLst/>
            <a:gdLst>
              <a:gd name="T0" fmla="*/ 63 w 127"/>
              <a:gd name="T1" fmla="*/ 0 h 130"/>
              <a:gd name="T2" fmla="*/ 0 w 127"/>
              <a:gd name="T3" fmla="*/ 64 h 130"/>
              <a:gd name="T4" fmla="*/ 63 w 127"/>
              <a:gd name="T5" fmla="*/ 130 h 130"/>
              <a:gd name="T6" fmla="*/ 127 w 127"/>
              <a:gd name="T7" fmla="*/ 64 h 130"/>
              <a:gd name="T8" fmla="*/ 63 w 127"/>
              <a:gd name="T9" fmla="*/ 0 h 1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27" h="130">
                <a:moveTo>
                  <a:pt x="63" y="0"/>
                </a:moveTo>
                <a:lnTo>
                  <a:pt x="0" y="64"/>
                </a:lnTo>
                <a:lnTo>
                  <a:pt x="63" y="130"/>
                </a:lnTo>
                <a:lnTo>
                  <a:pt x="127" y="64"/>
                </a:lnTo>
                <a:lnTo>
                  <a:pt x="63" y="0"/>
                </a:lnTo>
                <a:close/>
              </a:path>
            </a:pathLst>
          </a:custGeom>
          <a:solidFill>
            <a:srgbClr val="938DD2"/>
          </a:solidFill>
          <a:ln w="31750">
            <a:solidFill>
              <a:srgbClr val="938DD2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98" name="Freeform 68">
            <a:extLst>
              <a:ext uri="{FF2B5EF4-FFF2-40B4-BE49-F238E27FC236}">
                <a16:creationId xmlns:a16="http://schemas.microsoft.com/office/drawing/2014/main" id="{B5B89023-47AE-496E-9EE9-9E942ECBAC9E}"/>
              </a:ext>
            </a:extLst>
          </p:cNvPr>
          <p:cNvSpPr>
            <a:spLocks/>
          </p:cNvSpPr>
          <p:nvPr/>
        </p:nvSpPr>
        <p:spPr bwMode="auto">
          <a:xfrm>
            <a:off x="2652713" y="1276350"/>
            <a:ext cx="201613" cy="204788"/>
          </a:xfrm>
          <a:custGeom>
            <a:avLst/>
            <a:gdLst>
              <a:gd name="T0" fmla="*/ 64 w 127"/>
              <a:gd name="T1" fmla="*/ 0 h 129"/>
              <a:gd name="T2" fmla="*/ 0 w 127"/>
              <a:gd name="T3" fmla="*/ 66 h 129"/>
              <a:gd name="T4" fmla="*/ 64 w 127"/>
              <a:gd name="T5" fmla="*/ 129 h 129"/>
              <a:gd name="T6" fmla="*/ 127 w 127"/>
              <a:gd name="T7" fmla="*/ 66 h 129"/>
              <a:gd name="T8" fmla="*/ 64 w 127"/>
              <a:gd name="T9" fmla="*/ 0 h 1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27" h="129">
                <a:moveTo>
                  <a:pt x="64" y="0"/>
                </a:moveTo>
                <a:lnTo>
                  <a:pt x="0" y="66"/>
                </a:lnTo>
                <a:lnTo>
                  <a:pt x="64" y="129"/>
                </a:lnTo>
                <a:lnTo>
                  <a:pt x="127" y="66"/>
                </a:lnTo>
                <a:lnTo>
                  <a:pt x="64" y="0"/>
                </a:lnTo>
                <a:close/>
              </a:path>
            </a:pathLst>
          </a:custGeom>
          <a:solidFill>
            <a:srgbClr val="CAC27E"/>
          </a:solidFill>
          <a:ln w="31750">
            <a:solidFill>
              <a:srgbClr val="CAC27E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00" name="Freeform 70">
            <a:extLst>
              <a:ext uri="{FF2B5EF4-FFF2-40B4-BE49-F238E27FC236}">
                <a16:creationId xmlns:a16="http://schemas.microsoft.com/office/drawing/2014/main" id="{1CB05E59-FA84-4EA4-BB5C-FEA3D6726A97}"/>
              </a:ext>
            </a:extLst>
          </p:cNvPr>
          <p:cNvSpPr>
            <a:spLocks/>
          </p:cNvSpPr>
          <p:nvPr/>
        </p:nvSpPr>
        <p:spPr bwMode="auto">
          <a:xfrm>
            <a:off x="5400676" y="4448175"/>
            <a:ext cx="201613" cy="201613"/>
          </a:xfrm>
          <a:custGeom>
            <a:avLst/>
            <a:gdLst>
              <a:gd name="T0" fmla="*/ 64 w 127"/>
              <a:gd name="T1" fmla="*/ 0 h 127"/>
              <a:gd name="T2" fmla="*/ 0 w 127"/>
              <a:gd name="T3" fmla="*/ 64 h 127"/>
              <a:gd name="T4" fmla="*/ 64 w 127"/>
              <a:gd name="T5" fmla="*/ 127 h 127"/>
              <a:gd name="T6" fmla="*/ 127 w 127"/>
              <a:gd name="T7" fmla="*/ 64 h 127"/>
              <a:gd name="T8" fmla="*/ 64 w 127"/>
              <a:gd name="T9" fmla="*/ 0 h 1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27" h="127">
                <a:moveTo>
                  <a:pt x="64" y="0"/>
                </a:moveTo>
                <a:lnTo>
                  <a:pt x="0" y="64"/>
                </a:lnTo>
                <a:lnTo>
                  <a:pt x="64" y="127"/>
                </a:lnTo>
                <a:lnTo>
                  <a:pt x="127" y="64"/>
                </a:lnTo>
                <a:lnTo>
                  <a:pt x="64" y="0"/>
                </a:lnTo>
                <a:close/>
              </a:path>
            </a:pathLst>
          </a:custGeom>
          <a:solidFill>
            <a:srgbClr val="7B92A8"/>
          </a:solidFill>
          <a:ln w="31750">
            <a:solidFill>
              <a:srgbClr val="7B92A8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02" name="Freeform 72">
            <a:extLst>
              <a:ext uri="{FF2B5EF4-FFF2-40B4-BE49-F238E27FC236}">
                <a16:creationId xmlns:a16="http://schemas.microsoft.com/office/drawing/2014/main" id="{0DB1AA37-5E24-4CEA-8557-ED405B2E9EDE}"/>
              </a:ext>
            </a:extLst>
          </p:cNvPr>
          <p:cNvSpPr>
            <a:spLocks/>
          </p:cNvSpPr>
          <p:nvPr/>
        </p:nvSpPr>
        <p:spPr bwMode="auto">
          <a:xfrm>
            <a:off x="4395788" y="4635500"/>
            <a:ext cx="204788" cy="206375"/>
          </a:xfrm>
          <a:custGeom>
            <a:avLst/>
            <a:gdLst>
              <a:gd name="T0" fmla="*/ 66 w 129"/>
              <a:gd name="T1" fmla="*/ 0 h 130"/>
              <a:gd name="T2" fmla="*/ 0 w 129"/>
              <a:gd name="T3" fmla="*/ 67 h 130"/>
              <a:gd name="T4" fmla="*/ 66 w 129"/>
              <a:gd name="T5" fmla="*/ 130 h 130"/>
              <a:gd name="T6" fmla="*/ 129 w 129"/>
              <a:gd name="T7" fmla="*/ 67 h 130"/>
              <a:gd name="T8" fmla="*/ 66 w 129"/>
              <a:gd name="T9" fmla="*/ 0 h 1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29" h="130">
                <a:moveTo>
                  <a:pt x="66" y="0"/>
                </a:moveTo>
                <a:lnTo>
                  <a:pt x="0" y="67"/>
                </a:lnTo>
                <a:lnTo>
                  <a:pt x="66" y="130"/>
                </a:lnTo>
                <a:lnTo>
                  <a:pt x="129" y="67"/>
                </a:lnTo>
                <a:lnTo>
                  <a:pt x="66" y="0"/>
                </a:lnTo>
                <a:close/>
              </a:path>
            </a:pathLst>
          </a:custGeom>
          <a:solidFill>
            <a:srgbClr val="2D6D66"/>
          </a:solidFill>
          <a:ln w="31750">
            <a:solidFill>
              <a:srgbClr val="2D6D6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04" name="Freeform 74">
            <a:extLst>
              <a:ext uri="{FF2B5EF4-FFF2-40B4-BE49-F238E27FC236}">
                <a16:creationId xmlns:a16="http://schemas.microsoft.com/office/drawing/2014/main" id="{A23B79F7-C59C-4A32-BE74-98D7CE5EE18F}"/>
              </a:ext>
            </a:extLst>
          </p:cNvPr>
          <p:cNvSpPr>
            <a:spLocks/>
          </p:cNvSpPr>
          <p:nvPr/>
        </p:nvSpPr>
        <p:spPr bwMode="auto">
          <a:xfrm>
            <a:off x="5738813" y="4525963"/>
            <a:ext cx="206375" cy="206375"/>
          </a:xfrm>
          <a:custGeom>
            <a:avLst/>
            <a:gdLst>
              <a:gd name="T0" fmla="*/ 64 w 130"/>
              <a:gd name="T1" fmla="*/ 0 h 130"/>
              <a:gd name="T2" fmla="*/ 0 w 130"/>
              <a:gd name="T3" fmla="*/ 64 h 130"/>
              <a:gd name="T4" fmla="*/ 64 w 130"/>
              <a:gd name="T5" fmla="*/ 130 h 130"/>
              <a:gd name="T6" fmla="*/ 130 w 130"/>
              <a:gd name="T7" fmla="*/ 64 h 130"/>
              <a:gd name="T8" fmla="*/ 64 w 130"/>
              <a:gd name="T9" fmla="*/ 0 h 1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30" h="130">
                <a:moveTo>
                  <a:pt x="64" y="0"/>
                </a:moveTo>
                <a:lnTo>
                  <a:pt x="0" y="64"/>
                </a:lnTo>
                <a:lnTo>
                  <a:pt x="64" y="130"/>
                </a:lnTo>
                <a:lnTo>
                  <a:pt x="130" y="64"/>
                </a:lnTo>
                <a:lnTo>
                  <a:pt x="64" y="0"/>
                </a:lnTo>
                <a:close/>
              </a:path>
            </a:pathLst>
          </a:custGeom>
          <a:solidFill>
            <a:srgbClr val="1A476F"/>
          </a:solidFill>
          <a:ln w="31750">
            <a:solidFill>
              <a:srgbClr val="1A476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06" name="Freeform 76">
            <a:extLst>
              <a:ext uri="{FF2B5EF4-FFF2-40B4-BE49-F238E27FC236}">
                <a16:creationId xmlns:a16="http://schemas.microsoft.com/office/drawing/2014/main" id="{B2DD7AA7-E54D-495F-8B50-41F3B0091290}"/>
              </a:ext>
            </a:extLst>
          </p:cNvPr>
          <p:cNvSpPr>
            <a:spLocks/>
          </p:cNvSpPr>
          <p:nvPr/>
        </p:nvSpPr>
        <p:spPr bwMode="auto">
          <a:xfrm>
            <a:off x="5675313" y="4457700"/>
            <a:ext cx="201613" cy="201613"/>
          </a:xfrm>
          <a:custGeom>
            <a:avLst/>
            <a:gdLst>
              <a:gd name="T0" fmla="*/ 63 w 127"/>
              <a:gd name="T1" fmla="*/ 0 h 127"/>
              <a:gd name="T2" fmla="*/ 0 w 127"/>
              <a:gd name="T3" fmla="*/ 63 h 127"/>
              <a:gd name="T4" fmla="*/ 63 w 127"/>
              <a:gd name="T5" fmla="*/ 127 h 127"/>
              <a:gd name="T6" fmla="*/ 127 w 127"/>
              <a:gd name="T7" fmla="*/ 63 h 127"/>
              <a:gd name="T8" fmla="*/ 63 w 127"/>
              <a:gd name="T9" fmla="*/ 0 h 1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27" h="127">
                <a:moveTo>
                  <a:pt x="63" y="0"/>
                </a:moveTo>
                <a:lnTo>
                  <a:pt x="0" y="63"/>
                </a:lnTo>
                <a:lnTo>
                  <a:pt x="63" y="127"/>
                </a:lnTo>
                <a:lnTo>
                  <a:pt x="127" y="63"/>
                </a:lnTo>
                <a:lnTo>
                  <a:pt x="63" y="0"/>
                </a:lnTo>
                <a:close/>
              </a:path>
            </a:pathLst>
          </a:custGeom>
          <a:solidFill>
            <a:srgbClr val="FFD200"/>
          </a:solidFill>
          <a:ln w="31750">
            <a:solidFill>
              <a:srgbClr val="FFD2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08" name="Freeform 78">
            <a:extLst>
              <a:ext uri="{FF2B5EF4-FFF2-40B4-BE49-F238E27FC236}">
                <a16:creationId xmlns:a16="http://schemas.microsoft.com/office/drawing/2014/main" id="{1D91ECB5-851D-4CBE-8B4A-8F6287ADE0ED}"/>
              </a:ext>
            </a:extLst>
          </p:cNvPr>
          <p:cNvSpPr>
            <a:spLocks/>
          </p:cNvSpPr>
          <p:nvPr/>
        </p:nvSpPr>
        <p:spPr bwMode="auto">
          <a:xfrm>
            <a:off x="7550151" y="3054350"/>
            <a:ext cx="204788" cy="201613"/>
          </a:xfrm>
          <a:custGeom>
            <a:avLst/>
            <a:gdLst>
              <a:gd name="T0" fmla="*/ 63 w 129"/>
              <a:gd name="T1" fmla="*/ 0 h 127"/>
              <a:gd name="T2" fmla="*/ 0 w 129"/>
              <a:gd name="T3" fmla="*/ 63 h 127"/>
              <a:gd name="T4" fmla="*/ 63 w 129"/>
              <a:gd name="T5" fmla="*/ 127 h 127"/>
              <a:gd name="T6" fmla="*/ 129 w 129"/>
              <a:gd name="T7" fmla="*/ 63 h 127"/>
              <a:gd name="T8" fmla="*/ 63 w 129"/>
              <a:gd name="T9" fmla="*/ 0 h 1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29" h="127">
                <a:moveTo>
                  <a:pt x="63" y="0"/>
                </a:moveTo>
                <a:lnTo>
                  <a:pt x="0" y="63"/>
                </a:lnTo>
                <a:lnTo>
                  <a:pt x="63" y="127"/>
                </a:lnTo>
                <a:lnTo>
                  <a:pt x="129" y="63"/>
                </a:lnTo>
                <a:lnTo>
                  <a:pt x="63" y="0"/>
                </a:lnTo>
                <a:close/>
              </a:path>
            </a:pathLst>
          </a:custGeom>
          <a:solidFill>
            <a:srgbClr val="BFA19C"/>
          </a:solidFill>
          <a:ln w="31750">
            <a:solidFill>
              <a:srgbClr val="BFA19C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10" name="Freeform 80">
            <a:extLst>
              <a:ext uri="{FF2B5EF4-FFF2-40B4-BE49-F238E27FC236}">
                <a16:creationId xmlns:a16="http://schemas.microsoft.com/office/drawing/2014/main" id="{DCC395C6-88AE-4B0F-9EE7-15F465611D99}"/>
              </a:ext>
            </a:extLst>
          </p:cNvPr>
          <p:cNvSpPr>
            <a:spLocks/>
          </p:cNvSpPr>
          <p:nvPr/>
        </p:nvSpPr>
        <p:spPr bwMode="auto">
          <a:xfrm>
            <a:off x="6278563" y="4498975"/>
            <a:ext cx="201613" cy="206375"/>
          </a:xfrm>
          <a:custGeom>
            <a:avLst/>
            <a:gdLst>
              <a:gd name="T0" fmla="*/ 64 w 127"/>
              <a:gd name="T1" fmla="*/ 0 h 130"/>
              <a:gd name="T2" fmla="*/ 0 w 127"/>
              <a:gd name="T3" fmla="*/ 63 h 130"/>
              <a:gd name="T4" fmla="*/ 64 w 127"/>
              <a:gd name="T5" fmla="*/ 130 h 130"/>
              <a:gd name="T6" fmla="*/ 127 w 127"/>
              <a:gd name="T7" fmla="*/ 63 h 130"/>
              <a:gd name="T8" fmla="*/ 64 w 127"/>
              <a:gd name="T9" fmla="*/ 0 h 1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27" h="130">
                <a:moveTo>
                  <a:pt x="64" y="0"/>
                </a:moveTo>
                <a:lnTo>
                  <a:pt x="0" y="63"/>
                </a:lnTo>
                <a:lnTo>
                  <a:pt x="64" y="130"/>
                </a:lnTo>
                <a:lnTo>
                  <a:pt x="127" y="63"/>
                </a:lnTo>
                <a:lnTo>
                  <a:pt x="64" y="0"/>
                </a:lnTo>
                <a:close/>
              </a:path>
            </a:pathLst>
          </a:custGeom>
          <a:solidFill>
            <a:srgbClr val="9C8847"/>
          </a:solidFill>
          <a:ln w="31750">
            <a:solidFill>
              <a:srgbClr val="9C8847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12" name="Line 82">
            <a:extLst>
              <a:ext uri="{FF2B5EF4-FFF2-40B4-BE49-F238E27FC236}">
                <a16:creationId xmlns:a16="http://schemas.microsoft.com/office/drawing/2014/main" id="{D660864B-73C1-45A1-B0E1-BD0AB38237E9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752601" y="1230312"/>
            <a:ext cx="0" cy="4489451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13" name="Line 83">
            <a:extLst>
              <a:ext uri="{FF2B5EF4-FFF2-40B4-BE49-F238E27FC236}">
                <a16:creationId xmlns:a16="http://schemas.microsoft.com/office/drawing/2014/main" id="{7A7820C5-F030-4CE8-A74D-31C339D1F59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57351" y="5568950"/>
            <a:ext cx="95250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14" name="Rectangle 84">
            <a:extLst>
              <a:ext uri="{FF2B5EF4-FFF2-40B4-BE49-F238E27FC236}">
                <a16:creationId xmlns:a16="http://schemas.microsoft.com/office/drawing/2014/main" id="{F2B3FC67-E3B1-45D6-A7CE-044BC3053D1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39838" y="5430838"/>
            <a:ext cx="493713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&lt;-1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415" name="Line 85">
            <a:extLst>
              <a:ext uri="{FF2B5EF4-FFF2-40B4-BE49-F238E27FC236}">
                <a16:creationId xmlns:a16="http://schemas.microsoft.com/office/drawing/2014/main" id="{122B4533-E987-426B-890F-AEB9A0F59EE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57351" y="4970463"/>
            <a:ext cx="95250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85" name="Rectangle 86">
            <a:extLst>
              <a:ext uri="{FF2B5EF4-FFF2-40B4-BE49-F238E27FC236}">
                <a16:creationId xmlns:a16="http://schemas.microsoft.com/office/drawing/2014/main" id="{DCE21048-1BF0-4F4A-A94C-BC84155C1F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68438" y="4832350"/>
            <a:ext cx="255588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0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586" name="Line 87">
            <a:extLst>
              <a:ext uri="{FF2B5EF4-FFF2-40B4-BE49-F238E27FC236}">
                <a16:creationId xmlns:a16="http://schemas.microsoft.com/office/drawing/2014/main" id="{63212F65-A586-47A4-9B76-2303302B9BF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57351" y="4370388"/>
            <a:ext cx="95250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87" name="Rectangle 88">
            <a:extLst>
              <a:ext uri="{FF2B5EF4-FFF2-40B4-BE49-F238E27FC236}">
                <a16:creationId xmlns:a16="http://schemas.microsoft.com/office/drawing/2014/main" id="{4E2DBFCC-F831-4D13-A373-7DE85A5B017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68438" y="4233863"/>
            <a:ext cx="255588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1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588" name="Line 89">
            <a:extLst>
              <a:ext uri="{FF2B5EF4-FFF2-40B4-BE49-F238E27FC236}">
                <a16:creationId xmlns:a16="http://schemas.microsoft.com/office/drawing/2014/main" id="{B48FB79F-0896-4F65-8B7F-3040CA5AC1B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57351" y="3771900"/>
            <a:ext cx="95250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89" name="Rectangle 90">
            <a:extLst>
              <a:ext uri="{FF2B5EF4-FFF2-40B4-BE49-F238E27FC236}">
                <a16:creationId xmlns:a16="http://schemas.microsoft.com/office/drawing/2014/main" id="{F1922069-C846-4244-B514-5E7D52FBFAA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68438" y="3638550"/>
            <a:ext cx="255588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2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590" name="Line 91">
            <a:extLst>
              <a:ext uri="{FF2B5EF4-FFF2-40B4-BE49-F238E27FC236}">
                <a16:creationId xmlns:a16="http://schemas.microsoft.com/office/drawing/2014/main" id="{18623E6F-B16F-46C7-BDF4-74D59040D56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57351" y="3173412"/>
            <a:ext cx="95250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91" name="Rectangle 92">
            <a:extLst>
              <a:ext uri="{FF2B5EF4-FFF2-40B4-BE49-F238E27FC236}">
                <a16:creationId xmlns:a16="http://schemas.microsoft.com/office/drawing/2014/main" id="{D982B575-5792-4DB9-96EC-5B81550A2BD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68438" y="3040062"/>
            <a:ext cx="255588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3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592" name="Line 93">
            <a:extLst>
              <a:ext uri="{FF2B5EF4-FFF2-40B4-BE49-F238E27FC236}">
                <a16:creationId xmlns:a16="http://schemas.microsoft.com/office/drawing/2014/main" id="{FAB224F7-3243-45ED-8A46-1F51CA97402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57351" y="2573337"/>
            <a:ext cx="95250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93" name="Rectangle 94">
            <a:extLst>
              <a:ext uri="{FF2B5EF4-FFF2-40B4-BE49-F238E27FC236}">
                <a16:creationId xmlns:a16="http://schemas.microsoft.com/office/drawing/2014/main" id="{C3091C60-A56A-46D4-B6E4-D810FDA834F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68438" y="2441575"/>
            <a:ext cx="255588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4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594" name="Line 95">
            <a:extLst>
              <a:ext uri="{FF2B5EF4-FFF2-40B4-BE49-F238E27FC236}">
                <a16:creationId xmlns:a16="http://schemas.microsoft.com/office/drawing/2014/main" id="{B93FE122-CBF3-4B22-A268-EB893893F33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57351" y="1974850"/>
            <a:ext cx="95250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95" name="Rectangle 96">
            <a:extLst>
              <a:ext uri="{FF2B5EF4-FFF2-40B4-BE49-F238E27FC236}">
                <a16:creationId xmlns:a16="http://schemas.microsoft.com/office/drawing/2014/main" id="{97B7EAF9-BA9D-4CE0-A0DF-4B31F329B7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22388" y="1843087"/>
            <a:ext cx="406400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&gt;5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596" name="Line 97">
            <a:extLst>
              <a:ext uri="{FF2B5EF4-FFF2-40B4-BE49-F238E27FC236}">
                <a16:creationId xmlns:a16="http://schemas.microsoft.com/office/drawing/2014/main" id="{5CF45FF0-2E75-446E-856C-04EEB77F8D0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57351" y="1381125"/>
            <a:ext cx="95250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98" name="Rectangle 99">
            <a:extLst>
              <a:ext uri="{FF2B5EF4-FFF2-40B4-BE49-F238E27FC236}">
                <a16:creationId xmlns:a16="http://schemas.microsoft.com/office/drawing/2014/main" id="{787E269B-9830-4CA9-B25B-3299E5E34C93}"/>
              </a:ext>
            </a:extLst>
          </p:cNvPr>
          <p:cNvSpPr>
            <a:spLocks noChangeArrowheads="1"/>
          </p:cNvSpPr>
          <p:nvPr/>
        </p:nvSpPr>
        <p:spPr bwMode="auto">
          <a:xfrm rot="16200000">
            <a:off x="523875" y="3236912"/>
            <a:ext cx="822325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MVPF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599" name="Line 100">
            <a:extLst>
              <a:ext uri="{FF2B5EF4-FFF2-40B4-BE49-F238E27FC236}">
                <a16:creationId xmlns:a16="http://schemas.microsoft.com/office/drawing/2014/main" id="{BED9D188-5C8D-4893-B21E-04C662D7523A}"/>
              </a:ext>
            </a:extLst>
          </p:cNvPr>
          <p:cNvSpPr>
            <a:spLocks noChangeShapeType="1"/>
          </p:cNvSpPr>
          <p:nvPr/>
        </p:nvSpPr>
        <p:spPr bwMode="auto">
          <a:xfrm>
            <a:off x="1752601" y="5719763"/>
            <a:ext cx="9688513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00" name="Line 101">
            <a:extLst>
              <a:ext uri="{FF2B5EF4-FFF2-40B4-BE49-F238E27FC236}">
                <a16:creationId xmlns:a16="http://schemas.microsoft.com/office/drawing/2014/main" id="{827E6EE9-A1D3-4BD5-8BC4-E288F9CF2668}"/>
              </a:ext>
            </a:extLst>
          </p:cNvPr>
          <p:cNvSpPr>
            <a:spLocks noChangeShapeType="1"/>
          </p:cNvSpPr>
          <p:nvPr/>
        </p:nvSpPr>
        <p:spPr bwMode="auto">
          <a:xfrm>
            <a:off x="1903413" y="5719763"/>
            <a:ext cx="0" cy="90488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01" name="Rectangle 102">
            <a:extLst>
              <a:ext uri="{FF2B5EF4-FFF2-40B4-BE49-F238E27FC236}">
                <a16:creationId xmlns:a16="http://schemas.microsoft.com/office/drawing/2014/main" id="{37EC726B-3283-4192-B378-B12281E1FE7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30388" y="5861050"/>
            <a:ext cx="255588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0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602" name="Line 103">
            <a:extLst>
              <a:ext uri="{FF2B5EF4-FFF2-40B4-BE49-F238E27FC236}">
                <a16:creationId xmlns:a16="http://schemas.microsoft.com/office/drawing/2014/main" id="{D8C7B860-3E19-4DF1-B3CC-449D34519FD1}"/>
              </a:ext>
            </a:extLst>
          </p:cNvPr>
          <p:cNvSpPr>
            <a:spLocks noChangeShapeType="1"/>
          </p:cNvSpPr>
          <p:nvPr/>
        </p:nvSpPr>
        <p:spPr bwMode="auto">
          <a:xfrm>
            <a:off x="4248151" y="5719763"/>
            <a:ext cx="0" cy="90488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03" name="Rectangle 104">
            <a:extLst>
              <a:ext uri="{FF2B5EF4-FFF2-40B4-BE49-F238E27FC236}">
                <a16:creationId xmlns:a16="http://schemas.microsoft.com/office/drawing/2014/main" id="{C24F07DB-DB7F-4B66-9E7D-38A83E37B31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06863" y="5861050"/>
            <a:ext cx="398463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20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604" name="Line 105">
            <a:extLst>
              <a:ext uri="{FF2B5EF4-FFF2-40B4-BE49-F238E27FC236}">
                <a16:creationId xmlns:a16="http://schemas.microsoft.com/office/drawing/2014/main" id="{46F5F295-C7BD-4351-B5AA-45E383E7FDF4}"/>
              </a:ext>
            </a:extLst>
          </p:cNvPr>
          <p:cNvSpPr>
            <a:spLocks noChangeShapeType="1"/>
          </p:cNvSpPr>
          <p:nvPr/>
        </p:nvSpPr>
        <p:spPr bwMode="auto">
          <a:xfrm>
            <a:off x="6594476" y="5719763"/>
            <a:ext cx="0" cy="90488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05" name="Rectangle 106">
            <a:extLst>
              <a:ext uri="{FF2B5EF4-FFF2-40B4-BE49-F238E27FC236}">
                <a16:creationId xmlns:a16="http://schemas.microsoft.com/office/drawing/2014/main" id="{031C489D-4CB9-4C81-84F3-A0C63081D2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53188" y="5861050"/>
            <a:ext cx="398463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40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606" name="Line 107">
            <a:extLst>
              <a:ext uri="{FF2B5EF4-FFF2-40B4-BE49-F238E27FC236}">
                <a16:creationId xmlns:a16="http://schemas.microsoft.com/office/drawing/2014/main" id="{A32510E1-46ED-424C-8EFF-8E6A02ADE711}"/>
              </a:ext>
            </a:extLst>
          </p:cNvPr>
          <p:cNvSpPr>
            <a:spLocks noChangeShapeType="1"/>
          </p:cNvSpPr>
          <p:nvPr/>
        </p:nvSpPr>
        <p:spPr bwMode="auto">
          <a:xfrm>
            <a:off x="8943976" y="5719763"/>
            <a:ext cx="0" cy="90488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07" name="Rectangle 108">
            <a:extLst>
              <a:ext uri="{FF2B5EF4-FFF2-40B4-BE49-F238E27FC236}">
                <a16:creationId xmlns:a16="http://schemas.microsoft.com/office/drawing/2014/main" id="{20CE421D-7510-4FDC-80B3-61A7B608DC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802688" y="5861050"/>
            <a:ext cx="398463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60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640" name="Line 109">
            <a:extLst>
              <a:ext uri="{FF2B5EF4-FFF2-40B4-BE49-F238E27FC236}">
                <a16:creationId xmlns:a16="http://schemas.microsoft.com/office/drawing/2014/main" id="{B395BB85-359A-4F03-97B3-3D951A1E4B76}"/>
              </a:ext>
            </a:extLst>
          </p:cNvPr>
          <p:cNvSpPr>
            <a:spLocks noChangeShapeType="1"/>
          </p:cNvSpPr>
          <p:nvPr/>
        </p:nvSpPr>
        <p:spPr bwMode="auto">
          <a:xfrm>
            <a:off x="11290301" y="5719763"/>
            <a:ext cx="0" cy="90488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41" name="Rectangle 110">
            <a:extLst>
              <a:ext uri="{FF2B5EF4-FFF2-40B4-BE49-F238E27FC236}">
                <a16:creationId xmlns:a16="http://schemas.microsoft.com/office/drawing/2014/main" id="{68290092-1532-4A80-B103-F4DB729A7F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147426" y="5861050"/>
            <a:ext cx="398463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80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642" name="Rectangle 111">
            <a:extLst>
              <a:ext uri="{FF2B5EF4-FFF2-40B4-BE49-F238E27FC236}">
                <a16:creationId xmlns:a16="http://schemas.microsoft.com/office/drawing/2014/main" id="{058AAC29-B8D7-4ACF-9FBB-64C66B06B4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78463" y="6175375"/>
            <a:ext cx="2400300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Age of Beneficiaries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643" name="Rectangle 112">
            <a:extLst>
              <a:ext uri="{FF2B5EF4-FFF2-40B4-BE49-F238E27FC236}">
                <a16:creationId xmlns:a16="http://schemas.microsoft.com/office/drawing/2014/main" id="{86054279-01B4-4DBD-BE0A-0369C27789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02401" y="444500"/>
            <a:ext cx="484188" cy="904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5300" b="0" i="0" u="none" strike="noStrike" cap="none" normalizeH="0" baseline="0">
                <a:ln>
                  <a:noFill/>
                </a:ln>
                <a:solidFill>
                  <a:srgbClr val="1E2D53"/>
                </a:solidFill>
                <a:effectLst/>
                <a:latin typeface="Arial" panose="020B0604020202020204" pitchFamily="34" charset="0"/>
              </a:rPr>
              <a:t> 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52" name="Rectangle 76">
            <a:extLst>
              <a:ext uri="{FF2B5EF4-FFF2-40B4-BE49-F238E27FC236}">
                <a16:creationId xmlns:a16="http://schemas.microsoft.com/office/drawing/2014/main" id="{9EED1B64-FC78-4C0A-82D8-A72ED6F73D9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02401" y="444500"/>
            <a:ext cx="484188" cy="904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5300" b="0" i="0" u="none" strike="noStrike" kern="1200" cap="none" spc="0" normalizeH="0" baseline="0" noProof="0">
                <a:ln>
                  <a:noFill/>
                </a:ln>
                <a:solidFill>
                  <a:srgbClr val="1E2D53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 </a:t>
            </a:r>
            <a:endParaRPr kumimoji="0" lang="en-US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153" name="Rectangle 134">
            <a:extLst>
              <a:ext uri="{FF2B5EF4-FFF2-40B4-BE49-F238E27FC236}">
                <a16:creationId xmlns:a16="http://schemas.microsoft.com/office/drawing/2014/main" id="{F053F359-A8FF-4CDC-96DC-BDD73919BFB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0521" y="95828"/>
            <a:ext cx="10620914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lvl="0">
              <a:defRPr/>
            </a:pPr>
            <a:r>
              <a:rPr lang="en-US" sz="2400" b="1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MVPF Robustness to Alternative Tax and Transfer Rates</a:t>
            </a:r>
          </a:p>
          <a:p>
            <a:pPr lvl="0"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30% Tax and Transfer Rate</a:t>
            </a:r>
          </a:p>
        </p:txBody>
      </p:sp>
      <p:grpSp>
        <p:nvGrpSpPr>
          <p:cNvPr id="331" name="Group 330">
            <a:extLst>
              <a:ext uri="{FF2B5EF4-FFF2-40B4-BE49-F238E27FC236}">
                <a16:creationId xmlns:a16="http://schemas.microsoft.com/office/drawing/2014/main" id="{0079CD4C-82DD-4ACA-9522-628191A8B0C2}"/>
              </a:ext>
            </a:extLst>
          </p:cNvPr>
          <p:cNvGrpSpPr/>
          <p:nvPr/>
        </p:nvGrpSpPr>
        <p:grpSpPr>
          <a:xfrm>
            <a:off x="1398052" y="1174749"/>
            <a:ext cx="599024" cy="616982"/>
            <a:chOff x="1398052" y="1174749"/>
            <a:chExt cx="599024" cy="616982"/>
          </a:xfrm>
        </p:grpSpPr>
        <p:sp>
          <p:nvSpPr>
            <p:cNvPr id="332" name="Rectangle 331">
              <a:extLst>
                <a:ext uri="{FF2B5EF4-FFF2-40B4-BE49-F238E27FC236}">
                  <a16:creationId xmlns:a16="http://schemas.microsoft.com/office/drawing/2014/main" id="{619C4A9D-75E5-4610-BC8E-916F73781620}"/>
                </a:ext>
              </a:extLst>
            </p:cNvPr>
            <p:cNvSpPr/>
            <p:nvPr/>
          </p:nvSpPr>
          <p:spPr>
            <a:xfrm>
              <a:off x="1468438" y="1508125"/>
              <a:ext cx="528638" cy="283606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grpSp>
          <p:nvGrpSpPr>
            <p:cNvPr id="333" name="Group 332">
              <a:extLst>
                <a:ext uri="{FF2B5EF4-FFF2-40B4-BE49-F238E27FC236}">
                  <a16:creationId xmlns:a16="http://schemas.microsoft.com/office/drawing/2014/main" id="{727336FF-625E-46A9-BBA0-B4E8B7A1942F}"/>
                </a:ext>
              </a:extLst>
            </p:cNvPr>
            <p:cNvGrpSpPr/>
            <p:nvPr/>
          </p:nvGrpSpPr>
          <p:grpSpPr>
            <a:xfrm>
              <a:off x="1674813" y="1573079"/>
              <a:ext cx="166687" cy="149224"/>
              <a:chOff x="1462882" y="1471634"/>
              <a:chExt cx="166687" cy="149224"/>
            </a:xfrm>
          </p:grpSpPr>
          <p:cxnSp>
            <p:nvCxnSpPr>
              <p:cNvPr id="335" name="Straight Connector 334">
                <a:extLst>
                  <a:ext uri="{FF2B5EF4-FFF2-40B4-BE49-F238E27FC236}">
                    <a16:creationId xmlns:a16="http://schemas.microsoft.com/office/drawing/2014/main" id="{76536AF1-4EA4-47C0-AC19-BF5BDD68FD50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546225" y="1512888"/>
                <a:ext cx="0" cy="60326"/>
              </a:xfrm>
              <a:prstGeom prst="line">
                <a:avLst/>
              </a:prstGeom>
              <a:ln w="3810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36" name="Straight Connector 335">
                <a:extLst>
                  <a:ext uri="{FF2B5EF4-FFF2-40B4-BE49-F238E27FC236}">
                    <a16:creationId xmlns:a16="http://schemas.microsoft.com/office/drawing/2014/main" id="{C82F32A5-F3D5-4718-9BA5-28EC1BF2BCC0}"/>
                  </a:ext>
                </a:extLst>
              </p:cNvPr>
              <p:cNvCxnSpPr/>
              <p:nvPr/>
            </p:nvCxnSpPr>
            <p:spPr>
              <a:xfrm flipV="1">
                <a:off x="1462882" y="1471634"/>
                <a:ext cx="166687" cy="83364"/>
              </a:xfrm>
              <a:prstGeom prst="line">
                <a:avLst/>
              </a:prstGeom>
              <a:ln w="19050">
                <a:solidFill>
                  <a:srgbClr val="80808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37" name="Straight Connector 336">
                <a:extLst>
                  <a:ext uri="{FF2B5EF4-FFF2-40B4-BE49-F238E27FC236}">
                    <a16:creationId xmlns:a16="http://schemas.microsoft.com/office/drawing/2014/main" id="{8B6E5A77-DEBC-4DF7-B443-EC6DF1DA793D}"/>
                  </a:ext>
                </a:extLst>
              </p:cNvPr>
              <p:cNvCxnSpPr/>
              <p:nvPr/>
            </p:nvCxnSpPr>
            <p:spPr>
              <a:xfrm flipV="1">
                <a:off x="1462882" y="1537494"/>
                <a:ext cx="166687" cy="83364"/>
              </a:xfrm>
              <a:prstGeom prst="line">
                <a:avLst/>
              </a:prstGeom>
              <a:ln w="19050">
                <a:solidFill>
                  <a:srgbClr val="80808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334" name="Rectangle 176">
              <a:extLst>
                <a:ext uri="{FF2B5EF4-FFF2-40B4-BE49-F238E27FC236}">
                  <a16:creationId xmlns:a16="http://schemas.microsoft.com/office/drawing/2014/main" id="{D5B6B548-3BFC-46F5-99AB-ADD99C9C1A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98052" y="1174749"/>
              <a:ext cx="219612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80808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+mn-cs"/>
                </a:rPr>
                <a:t>∞</a:t>
              </a: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80808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</p:grpSp>
      <p:sp>
        <p:nvSpPr>
          <p:cNvPr id="338" name="Rectangle 151">
            <a:extLst>
              <a:ext uri="{FF2B5EF4-FFF2-40B4-BE49-F238E27FC236}">
                <a16:creationId xmlns:a16="http://schemas.microsoft.com/office/drawing/2014/main" id="{80AAA928-A228-429D-BD05-9909494CEDD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08676" y="3389312"/>
            <a:ext cx="145415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500" b="0" i="0" u="none" strike="noStrike" cap="none" normalizeH="0" baseline="0" dirty="0">
                <a:ln>
                  <a:noFill/>
                </a:ln>
                <a:solidFill>
                  <a:srgbClr val="6E8E84"/>
                </a:solidFill>
                <a:effectLst/>
                <a:latin typeface="Arial" panose="020B0604020202020204" pitchFamily="34" charset="0"/>
              </a:rPr>
              <a:t>Cash Transfers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39" name="Rectangle 159">
            <a:extLst>
              <a:ext uri="{FF2B5EF4-FFF2-40B4-BE49-F238E27FC236}">
                <a16:creationId xmlns:a16="http://schemas.microsoft.com/office/drawing/2014/main" id="{34A2466E-E05C-473F-A95B-F82E042626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85101" y="4473575"/>
            <a:ext cx="1266825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500" b="0" i="0" u="none" strike="noStrike" cap="none" normalizeH="0" baseline="0" dirty="0">
                <a:ln>
                  <a:noFill/>
                </a:ln>
                <a:solidFill>
                  <a:srgbClr val="C10534"/>
                </a:solidFill>
                <a:effectLst/>
                <a:latin typeface="Arial" panose="020B0604020202020204" pitchFamily="34" charset="0"/>
              </a:rPr>
              <a:t>Disability Ins.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40" name="Rectangle 161">
            <a:extLst>
              <a:ext uri="{FF2B5EF4-FFF2-40B4-BE49-F238E27FC236}">
                <a16:creationId xmlns:a16="http://schemas.microsoft.com/office/drawing/2014/main" id="{0C8F181C-F7D0-4025-86C8-6438C67976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7076" y="4467225"/>
            <a:ext cx="1169988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500" b="0" i="0" u="none" strike="noStrike" cap="none" normalizeH="0" baseline="0" dirty="0">
                <a:ln>
                  <a:noFill/>
                </a:ln>
                <a:solidFill>
                  <a:srgbClr val="938DD2"/>
                </a:solidFill>
                <a:effectLst/>
                <a:latin typeface="Arial" panose="020B0604020202020204" pitchFamily="34" charset="0"/>
              </a:rPr>
              <a:t>Health Adult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41" name="Rectangle 165">
            <a:extLst>
              <a:ext uri="{FF2B5EF4-FFF2-40B4-BE49-F238E27FC236}">
                <a16:creationId xmlns:a16="http://schemas.microsoft.com/office/drawing/2014/main" id="{E76AA3E2-6925-4B03-A1A6-D346658D57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79788" y="3895725"/>
            <a:ext cx="1719263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500" b="0" i="0" u="none" strike="noStrike" cap="none" normalizeH="0" baseline="0" dirty="0">
                <a:ln>
                  <a:noFill/>
                </a:ln>
                <a:solidFill>
                  <a:srgbClr val="7B92A8"/>
                </a:solidFill>
                <a:effectLst/>
                <a:latin typeface="Arial" panose="020B0604020202020204" pitchFamily="34" charset="0"/>
              </a:rPr>
              <a:t>Housing Vouchers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42" name="Rectangle 171">
            <a:extLst>
              <a:ext uri="{FF2B5EF4-FFF2-40B4-BE49-F238E27FC236}">
                <a16:creationId xmlns:a16="http://schemas.microsoft.com/office/drawing/2014/main" id="{84555C1C-34EE-4971-8560-300E0B64133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80138" y="3783013"/>
            <a:ext cx="1439863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500" b="0" i="0" u="none" strike="noStrike" cap="none" normalizeH="0" baseline="0" dirty="0">
                <a:ln>
                  <a:noFill/>
                </a:ln>
                <a:solidFill>
                  <a:srgbClr val="FFD200"/>
                </a:solidFill>
                <a:effectLst/>
                <a:latin typeface="Arial" panose="020B0604020202020204" pitchFamily="34" charset="0"/>
              </a:rPr>
              <a:t>Supp. Sec. Inc.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43" name="Rectangle 175">
            <a:extLst>
              <a:ext uri="{FF2B5EF4-FFF2-40B4-BE49-F238E27FC236}">
                <a16:creationId xmlns:a16="http://schemas.microsoft.com/office/drawing/2014/main" id="{A5954F08-FB7D-4F9A-A3A1-F1BA80DA97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92876" y="4478338"/>
            <a:ext cx="1169988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500" b="0" i="0" u="none" strike="noStrike" cap="none" normalizeH="0" baseline="0" dirty="0" err="1">
                <a:ln>
                  <a:noFill/>
                </a:ln>
                <a:solidFill>
                  <a:srgbClr val="9C8847"/>
                </a:solidFill>
                <a:effectLst/>
                <a:latin typeface="Arial" panose="020B0604020202020204" pitchFamily="34" charset="0"/>
              </a:rPr>
              <a:t>Unemp</a:t>
            </a:r>
            <a:r>
              <a:rPr kumimoji="0" lang="en-US" altLang="en-US" sz="1500" b="0" i="0" u="none" strike="noStrike" cap="none" normalizeH="0" baseline="0" dirty="0">
                <a:ln>
                  <a:noFill/>
                </a:ln>
                <a:solidFill>
                  <a:srgbClr val="9C8847"/>
                </a:solidFill>
                <a:effectLst/>
                <a:latin typeface="Arial" panose="020B0604020202020204" pitchFamily="34" charset="0"/>
              </a:rPr>
              <a:t>. Ins.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44" name="Rectangle 167">
            <a:extLst>
              <a:ext uri="{FF2B5EF4-FFF2-40B4-BE49-F238E27FC236}">
                <a16:creationId xmlns:a16="http://schemas.microsoft.com/office/drawing/2014/main" id="{43FCA074-6999-45D7-83E3-8EC7E40F296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78188" y="4627563"/>
            <a:ext cx="1189038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500" b="0" i="0" u="none" strike="noStrike" cap="none" normalizeH="0" baseline="0" dirty="0">
                <a:ln>
                  <a:noFill/>
                </a:ln>
                <a:solidFill>
                  <a:srgbClr val="2D6D66"/>
                </a:solidFill>
                <a:effectLst/>
                <a:latin typeface="Arial" panose="020B0604020202020204" pitchFamily="34" charset="0"/>
              </a:rPr>
              <a:t>Job Training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cxnSp>
        <p:nvCxnSpPr>
          <p:cNvPr id="345" name="Straight Connector 344">
            <a:extLst>
              <a:ext uri="{FF2B5EF4-FFF2-40B4-BE49-F238E27FC236}">
                <a16:creationId xmlns:a16="http://schemas.microsoft.com/office/drawing/2014/main" id="{14F5F819-D65E-4548-B24F-E8DDCF9063CC}"/>
              </a:ext>
            </a:extLst>
          </p:cNvPr>
          <p:cNvCxnSpPr/>
          <p:nvPr/>
        </p:nvCxnSpPr>
        <p:spPr>
          <a:xfrm>
            <a:off x="4915695" y="4086226"/>
            <a:ext cx="421482" cy="398461"/>
          </a:xfrm>
          <a:prstGeom prst="line">
            <a:avLst/>
          </a:prstGeom>
          <a:ln>
            <a:solidFill>
              <a:srgbClr val="7B92A8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6" name="Straight Connector 345">
            <a:extLst>
              <a:ext uri="{FF2B5EF4-FFF2-40B4-BE49-F238E27FC236}">
                <a16:creationId xmlns:a16="http://schemas.microsoft.com/office/drawing/2014/main" id="{73B67F2D-CF37-4327-AD17-8C266FBA35AD}"/>
              </a:ext>
            </a:extLst>
          </p:cNvPr>
          <p:cNvCxnSpPr>
            <a:cxnSpLocks/>
          </p:cNvCxnSpPr>
          <p:nvPr/>
        </p:nvCxnSpPr>
        <p:spPr>
          <a:xfrm flipV="1">
            <a:off x="5613400" y="3526631"/>
            <a:ext cx="295276" cy="840582"/>
          </a:xfrm>
          <a:prstGeom prst="line">
            <a:avLst/>
          </a:prstGeom>
          <a:ln>
            <a:solidFill>
              <a:srgbClr val="6E8E8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7" name="Straight Connector 346">
            <a:extLst>
              <a:ext uri="{FF2B5EF4-FFF2-40B4-BE49-F238E27FC236}">
                <a16:creationId xmlns:a16="http://schemas.microsoft.com/office/drawing/2014/main" id="{9876DE8C-B2C3-4158-8C02-3D8200EB3036}"/>
              </a:ext>
            </a:extLst>
          </p:cNvPr>
          <p:cNvCxnSpPr/>
          <p:nvPr/>
        </p:nvCxnSpPr>
        <p:spPr>
          <a:xfrm flipV="1">
            <a:off x="5862639" y="3951289"/>
            <a:ext cx="288924" cy="444499"/>
          </a:xfrm>
          <a:prstGeom prst="line">
            <a:avLst/>
          </a:prstGeom>
          <a:ln>
            <a:solidFill>
              <a:srgbClr val="FFD2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48" name="Rectangle 169">
            <a:extLst>
              <a:ext uri="{FF2B5EF4-FFF2-40B4-BE49-F238E27FC236}">
                <a16:creationId xmlns:a16="http://schemas.microsoft.com/office/drawing/2014/main" id="{4540631A-7993-4742-A247-80829ACA4C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88001" y="4703763"/>
            <a:ext cx="83185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500" b="0" i="0" u="none" strike="noStrike" cap="none" normalizeH="0" baseline="0" dirty="0">
                <a:ln>
                  <a:noFill/>
                </a:ln>
                <a:solidFill>
                  <a:srgbClr val="1A476F"/>
                </a:solidFill>
                <a:effectLst/>
                <a:latin typeface="Arial" panose="020B0604020202020204" pitchFamily="34" charset="0"/>
              </a:rPr>
              <a:t>Nutrition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49" name="Rectangle 153">
            <a:extLst>
              <a:ext uri="{FF2B5EF4-FFF2-40B4-BE49-F238E27FC236}">
                <a16:creationId xmlns:a16="http://schemas.microsoft.com/office/drawing/2014/main" id="{0C7C55B5-7534-4965-B21B-CB54197249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36863" y="1408112"/>
            <a:ext cx="1481138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500" b="0" i="0" u="none" strike="noStrike" cap="none" normalizeH="0" baseline="0" dirty="0">
                <a:ln>
                  <a:noFill/>
                </a:ln>
                <a:solidFill>
                  <a:srgbClr val="90353B"/>
                </a:solidFill>
                <a:effectLst/>
                <a:latin typeface="Arial" panose="020B0604020202020204" pitchFamily="34" charset="0"/>
              </a:rPr>
              <a:t>Child Education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50" name="Rectangle 155">
            <a:extLst>
              <a:ext uri="{FF2B5EF4-FFF2-40B4-BE49-F238E27FC236}">
                <a16:creationId xmlns:a16="http://schemas.microsoft.com/office/drawing/2014/main" id="{EC8A648C-6F85-4416-A9E3-AADC982293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34151" y="5316538"/>
            <a:ext cx="127635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500" b="0" i="0" u="none" strike="noStrike" cap="none" normalizeH="0" baseline="0" dirty="0">
                <a:ln>
                  <a:noFill/>
                </a:ln>
                <a:solidFill>
                  <a:srgbClr val="55752F"/>
                </a:solidFill>
                <a:effectLst/>
                <a:latin typeface="Arial" panose="020B0604020202020204" pitchFamily="34" charset="0"/>
              </a:rPr>
              <a:t>College Adult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51" name="Rectangle 157">
            <a:extLst>
              <a:ext uri="{FF2B5EF4-FFF2-40B4-BE49-F238E27FC236}">
                <a16:creationId xmlns:a16="http://schemas.microsoft.com/office/drawing/2014/main" id="{8A7BE4B2-588D-4CDB-98C6-864F571D0D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32288" y="1419225"/>
            <a:ext cx="1279525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500" b="0" i="0" u="none" strike="noStrike" cap="none" normalizeH="0" baseline="0" dirty="0">
                <a:ln>
                  <a:noFill/>
                </a:ln>
                <a:solidFill>
                  <a:srgbClr val="E37E00"/>
                </a:solidFill>
                <a:effectLst/>
                <a:latin typeface="Arial" panose="020B0604020202020204" pitchFamily="34" charset="0"/>
              </a:rPr>
              <a:t>College Child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416" name="Rectangle 173">
            <a:extLst>
              <a:ext uri="{FF2B5EF4-FFF2-40B4-BE49-F238E27FC236}">
                <a16:creationId xmlns:a16="http://schemas.microsoft.com/office/drawing/2014/main" id="{C0878A2F-84C9-4FDB-98C3-5BE9662D506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54938" y="3054350"/>
            <a:ext cx="1023938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500" b="0" i="0" u="none" strike="noStrike" cap="none" normalizeH="0" baseline="0" dirty="0">
                <a:ln>
                  <a:noFill/>
                </a:ln>
                <a:solidFill>
                  <a:srgbClr val="BFA19C"/>
                </a:solidFill>
                <a:effectLst/>
                <a:latin typeface="Arial" panose="020B0604020202020204" pitchFamily="34" charset="0"/>
              </a:rPr>
              <a:t>Top Taxes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417" name="Rectangle 163">
            <a:extLst>
              <a:ext uri="{FF2B5EF4-FFF2-40B4-BE49-F238E27FC236}">
                <a16:creationId xmlns:a16="http://schemas.microsoft.com/office/drawing/2014/main" id="{EDF66371-EBA3-4BE3-9610-8C96EB548B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67026" y="1101725"/>
            <a:ext cx="117475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500" b="0" i="0" u="none" strike="noStrike" cap="none" normalizeH="0" baseline="0" dirty="0">
                <a:ln>
                  <a:noFill/>
                </a:ln>
                <a:solidFill>
                  <a:srgbClr val="CAC27E"/>
                </a:solidFill>
                <a:effectLst/>
                <a:latin typeface="Arial" panose="020B0604020202020204" pitchFamily="34" charset="0"/>
              </a:rPr>
              <a:t>Health Child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85753543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50">
        <p:fade/>
      </p:transition>
    </mc:Choice>
    <mc:Fallback xmlns="">
      <p:transition>
        <p:fade/>
      </p:transition>
    </mc:Fallback>
  </mc:AlternateContent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AutoShape 3">
            <a:extLst>
              <a:ext uri="{FF2B5EF4-FFF2-40B4-BE49-F238E27FC236}">
                <a16:creationId xmlns:a16="http://schemas.microsoft.com/office/drawing/2014/main" id="{E0DA8C99-02C3-4B4B-A66A-68F2BC6D6B02}"/>
              </a:ext>
            </a:extLst>
          </p:cNvPr>
          <p:cNvSpPr>
            <a:spLocks noChangeAspect="1" noChangeArrowheads="1" noTextEdit="1"/>
          </p:cNvSpPr>
          <p:nvPr/>
        </p:nvSpPr>
        <p:spPr bwMode="auto">
          <a:xfrm>
            <a:off x="609601" y="138229"/>
            <a:ext cx="10972800" cy="68580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" name="Rectangle 5">
            <a:extLst>
              <a:ext uri="{FF2B5EF4-FFF2-40B4-BE49-F238E27FC236}">
                <a16:creationId xmlns:a16="http://schemas.microsoft.com/office/drawing/2014/main" id="{57036EC4-F5DF-48AF-BDCB-75CEA3257C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4838" y="133466"/>
            <a:ext cx="10982325" cy="6867526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" name="Rectangle 6">
            <a:extLst>
              <a:ext uri="{FF2B5EF4-FFF2-40B4-BE49-F238E27FC236}">
                <a16:creationId xmlns:a16="http://schemas.microsoft.com/office/drawing/2014/main" id="{E910E413-4C15-4704-841F-7199A7A60E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1981" y="125644"/>
            <a:ext cx="10968038" cy="6853238"/>
          </a:xfrm>
          <a:prstGeom prst="rect">
            <a:avLst/>
          </a:prstGeom>
          <a:solidFill>
            <a:srgbClr val="FFFFFF"/>
          </a:solidFill>
          <a:ln w="14288">
            <a:solidFill>
              <a:srgbClr val="FFFFF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48" name="Rectangle 7">
            <a:extLst>
              <a:ext uri="{FF2B5EF4-FFF2-40B4-BE49-F238E27FC236}">
                <a16:creationId xmlns:a16="http://schemas.microsoft.com/office/drawing/2014/main" id="{B8480249-9D52-4256-9ABD-DBDE44CDCA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52601" y="1230429"/>
            <a:ext cx="9688513" cy="4489451"/>
          </a:xfrm>
          <a:prstGeom prst="rect">
            <a:avLst/>
          </a:prstGeom>
          <a:solidFill>
            <a:srgbClr val="FFFFFF"/>
          </a:solidFill>
          <a:ln w="14288">
            <a:solidFill>
              <a:srgbClr val="FFFFF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49" name="Line 8">
            <a:extLst>
              <a:ext uri="{FF2B5EF4-FFF2-40B4-BE49-F238E27FC236}">
                <a16:creationId xmlns:a16="http://schemas.microsoft.com/office/drawing/2014/main" id="{676CA9BC-27EF-419F-A3A6-56E6E891AFF7}"/>
              </a:ext>
            </a:extLst>
          </p:cNvPr>
          <p:cNvSpPr>
            <a:spLocks noChangeShapeType="1"/>
          </p:cNvSpPr>
          <p:nvPr/>
        </p:nvSpPr>
        <p:spPr bwMode="auto">
          <a:xfrm>
            <a:off x="1752601" y="5569067"/>
            <a:ext cx="9688513" cy="0"/>
          </a:xfrm>
          <a:prstGeom prst="line">
            <a:avLst/>
          </a:prstGeom>
          <a:noFill/>
          <a:ln w="19050">
            <a:solidFill>
              <a:srgbClr val="EAF2F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50" name="Line 9">
            <a:extLst>
              <a:ext uri="{FF2B5EF4-FFF2-40B4-BE49-F238E27FC236}">
                <a16:creationId xmlns:a16="http://schemas.microsoft.com/office/drawing/2014/main" id="{910FA663-3731-4BD2-A22D-5901B09D80BD}"/>
              </a:ext>
            </a:extLst>
          </p:cNvPr>
          <p:cNvSpPr>
            <a:spLocks noChangeShapeType="1"/>
          </p:cNvSpPr>
          <p:nvPr/>
        </p:nvSpPr>
        <p:spPr bwMode="auto">
          <a:xfrm>
            <a:off x="1752601" y="4970579"/>
            <a:ext cx="9688513" cy="0"/>
          </a:xfrm>
          <a:prstGeom prst="line">
            <a:avLst/>
          </a:prstGeom>
          <a:noFill/>
          <a:ln w="19050">
            <a:solidFill>
              <a:srgbClr val="EAF2F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51" name="Line 10">
            <a:extLst>
              <a:ext uri="{FF2B5EF4-FFF2-40B4-BE49-F238E27FC236}">
                <a16:creationId xmlns:a16="http://schemas.microsoft.com/office/drawing/2014/main" id="{6E5986A2-A2F6-462F-8B69-0C5D5103FAEE}"/>
              </a:ext>
            </a:extLst>
          </p:cNvPr>
          <p:cNvSpPr>
            <a:spLocks noChangeShapeType="1"/>
          </p:cNvSpPr>
          <p:nvPr/>
        </p:nvSpPr>
        <p:spPr bwMode="auto">
          <a:xfrm>
            <a:off x="1752601" y="4367329"/>
            <a:ext cx="9688513" cy="0"/>
          </a:xfrm>
          <a:prstGeom prst="line">
            <a:avLst/>
          </a:prstGeom>
          <a:noFill/>
          <a:ln w="19050">
            <a:solidFill>
              <a:srgbClr val="EAF2F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52" name="Line 11">
            <a:extLst>
              <a:ext uri="{FF2B5EF4-FFF2-40B4-BE49-F238E27FC236}">
                <a16:creationId xmlns:a16="http://schemas.microsoft.com/office/drawing/2014/main" id="{1CB8C37B-1202-478A-9F71-EB22CA1D838E}"/>
              </a:ext>
            </a:extLst>
          </p:cNvPr>
          <p:cNvSpPr>
            <a:spLocks noChangeShapeType="1"/>
          </p:cNvSpPr>
          <p:nvPr/>
        </p:nvSpPr>
        <p:spPr bwMode="auto">
          <a:xfrm>
            <a:off x="1752601" y="3773604"/>
            <a:ext cx="9688513" cy="0"/>
          </a:xfrm>
          <a:prstGeom prst="line">
            <a:avLst/>
          </a:prstGeom>
          <a:noFill/>
          <a:ln w="19050">
            <a:solidFill>
              <a:srgbClr val="EAF2F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53" name="Line 12">
            <a:extLst>
              <a:ext uri="{FF2B5EF4-FFF2-40B4-BE49-F238E27FC236}">
                <a16:creationId xmlns:a16="http://schemas.microsoft.com/office/drawing/2014/main" id="{B3E76AAC-F139-4CD6-AC29-0CB8295404D0}"/>
              </a:ext>
            </a:extLst>
          </p:cNvPr>
          <p:cNvSpPr>
            <a:spLocks noChangeShapeType="1"/>
          </p:cNvSpPr>
          <p:nvPr/>
        </p:nvSpPr>
        <p:spPr bwMode="auto">
          <a:xfrm>
            <a:off x="1752601" y="3173529"/>
            <a:ext cx="9688513" cy="0"/>
          </a:xfrm>
          <a:prstGeom prst="line">
            <a:avLst/>
          </a:prstGeom>
          <a:noFill/>
          <a:ln w="19050">
            <a:solidFill>
              <a:srgbClr val="EAF2F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54" name="Line 13">
            <a:extLst>
              <a:ext uri="{FF2B5EF4-FFF2-40B4-BE49-F238E27FC236}">
                <a16:creationId xmlns:a16="http://schemas.microsoft.com/office/drawing/2014/main" id="{B8373577-0351-484D-AA6F-0A2809F7D311}"/>
              </a:ext>
            </a:extLst>
          </p:cNvPr>
          <p:cNvSpPr>
            <a:spLocks noChangeShapeType="1"/>
          </p:cNvSpPr>
          <p:nvPr/>
        </p:nvSpPr>
        <p:spPr bwMode="auto">
          <a:xfrm>
            <a:off x="1752601" y="2570278"/>
            <a:ext cx="9688513" cy="0"/>
          </a:xfrm>
          <a:prstGeom prst="line">
            <a:avLst/>
          </a:prstGeom>
          <a:noFill/>
          <a:ln w="19050">
            <a:solidFill>
              <a:srgbClr val="EAF2F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55" name="Line 14">
            <a:extLst>
              <a:ext uri="{FF2B5EF4-FFF2-40B4-BE49-F238E27FC236}">
                <a16:creationId xmlns:a16="http://schemas.microsoft.com/office/drawing/2014/main" id="{51BF69D0-16CE-464D-B2C0-B4F4EA1E6F27}"/>
              </a:ext>
            </a:extLst>
          </p:cNvPr>
          <p:cNvSpPr>
            <a:spLocks noChangeShapeType="1"/>
          </p:cNvSpPr>
          <p:nvPr/>
        </p:nvSpPr>
        <p:spPr bwMode="auto">
          <a:xfrm>
            <a:off x="1752601" y="1976554"/>
            <a:ext cx="9688513" cy="0"/>
          </a:xfrm>
          <a:prstGeom prst="line">
            <a:avLst/>
          </a:prstGeom>
          <a:noFill/>
          <a:ln w="19050">
            <a:solidFill>
              <a:srgbClr val="EAF2F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56" name="Line 15">
            <a:extLst>
              <a:ext uri="{FF2B5EF4-FFF2-40B4-BE49-F238E27FC236}">
                <a16:creationId xmlns:a16="http://schemas.microsoft.com/office/drawing/2014/main" id="{DE077F8F-DAE7-49A8-A126-1E3F8036A53F}"/>
              </a:ext>
            </a:extLst>
          </p:cNvPr>
          <p:cNvSpPr>
            <a:spLocks noChangeShapeType="1"/>
          </p:cNvSpPr>
          <p:nvPr/>
        </p:nvSpPr>
        <p:spPr bwMode="auto">
          <a:xfrm>
            <a:off x="1752601" y="1381241"/>
            <a:ext cx="9688513" cy="0"/>
          </a:xfrm>
          <a:prstGeom prst="line">
            <a:avLst/>
          </a:prstGeom>
          <a:noFill/>
          <a:ln w="19050">
            <a:solidFill>
              <a:srgbClr val="EAF2F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57" name="Line 16">
            <a:extLst>
              <a:ext uri="{FF2B5EF4-FFF2-40B4-BE49-F238E27FC236}">
                <a16:creationId xmlns:a16="http://schemas.microsoft.com/office/drawing/2014/main" id="{785EFFBF-3DB7-4FAB-A308-50FBC45F513F}"/>
              </a:ext>
            </a:extLst>
          </p:cNvPr>
          <p:cNvSpPr>
            <a:spLocks noChangeShapeType="1"/>
          </p:cNvSpPr>
          <p:nvPr/>
        </p:nvSpPr>
        <p:spPr bwMode="auto">
          <a:xfrm>
            <a:off x="1752601" y="1381241"/>
            <a:ext cx="9688513" cy="0"/>
          </a:xfrm>
          <a:prstGeom prst="line">
            <a:avLst/>
          </a:prstGeom>
          <a:noFill/>
          <a:ln w="9525">
            <a:solidFill>
              <a:srgbClr val="008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58" name="Line 17">
            <a:extLst>
              <a:ext uri="{FF2B5EF4-FFF2-40B4-BE49-F238E27FC236}">
                <a16:creationId xmlns:a16="http://schemas.microsoft.com/office/drawing/2014/main" id="{6588C4D6-D72D-4321-931F-C3FAC2D6CAD8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551488" y="4221279"/>
            <a:ext cx="0" cy="466725"/>
          </a:xfrm>
          <a:prstGeom prst="line">
            <a:avLst/>
          </a:prstGeom>
          <a:noFill/>
          <a:ln w="9525">
            <a:solidFill>
              <a:srgbClr val="6E8E8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6" name="Line 18">
            <a:extLst>
              <a:ext uri="{FF2B5EF4-FFF2-40B4-BE49-F238E27FC236}">
                <a16:creationId xmlns:a16="http://schemas.microsoft.com/office/drawing/2014/main" id="{BD0491CB-7A25-44CF-8473-57C20CB6CE16}"/>
              </a:ext>
            </a:extLst>
          </p:cNvPr>
          <p:cNvSpPr>
            <a:spLocks noChangeShapeType="1"/>
          </p:cNvSpPr>
          <p:nvPr/>
        </p:nvSpPr>
        <p:spPr bwMode="auto">
          <a:xfrm>
            <a:off x="5505451" y="4221279"/>
            <a:ext cx="87313" cy="0"/>
          </a:xfrm>
          <a:prstGeom prst="line">
            <a:avLst/>
          </a:prstGeom>
          <a:noFill/>
          <a:ln w="9525">
            <a:solidFill>
              <a:srgbClr val="6E8E8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7" name="Line 19">
            <a:extLst>
              <a:ext uri="{FF2B5EF4-FFF2-40B4-BE49-F238E27FC236}">
                <a16:creationId xmlns:a16="http://schemas.microsoft.com/office/drawing/2014/main" id="{FECC8D44-E3EF-46B4-B367-4934B37D77FE}"/>
              </a:ext>
            </a:extLst>
          </p:cNvPr>
          <p:cNvSpPr>
            <a:spLocks noChangeShapeType="1"/>
          </p:cNvSpPr>
          <p:nvPr/>
        </p:nvSpPr>
        <p:spPr bwMode="auto">
          <a:xfrm>
            <a:off x="5505451" y="4688004"/>
            <a:ext cx="87313" cy="0"/>
          </a:xfrm>
          <a:prstGeom prst="line">
            <a:avLst/>
          </a:prstGeom>
          <a:noFill/>
          <a:ln w="9525">
            <a:solidFill>
              <a:srgbClr val="6E8E8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8" name="Line 20">
            <a:extLst>
              <a:ext uri="{FF2B5EF4-FFF2-40B4-BE49-F238E27FC236}">
                <a16:creationId xmlns:a16="http://schemas.microsoft.com/office/drawing/2014/main" id="{1E7CA9CF-FD7B-4F6D-9255-BA7492C0556B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589213" y="1381241"/>
            <a:ext cx="0" cy="595313"/>
          </a:xfrm>
          <a:prstGeom prst="line">
            <a:avLst/>
          </a:prstGeom>
          <a:noFill/>
          <a:ln w="9525">
            <a:solidFill>
              <a:srgbClr val="90353B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9" name="Line 21">
            <a:extLst>
              <a:ext uri="{FF2B5EF4-FFF2-40B4-BE49-F238E27FC236}">
                <a16:creationId xmlns:a16="http://schemas.microsoft.com/office/drawing/2014/main" id="{195F1A04-4328-47FC-A68C-E71FE16AEFB4}"/>
              </a:ext>
            </a:extLst>
          </p:cNvPr>
          <p:cNvSpPr>
            <a:spLocks noChangeShapeType="1"/>
          </p:cNvSpPr>
          <p:nvPr/>
        </p:nvSpPr>
        <p:spPr bwMode="auto">
          <a:xfrm>
            <a:off x="2543176" y="1381241"/>
            <a:ext cx="87313" cy="0"/>
          </a:xfrm>
          <a:prstGeom prst="line">
            <a:avLst/>
          </a:prstGeom>
          <a:noFill/>
          <a:ln w="9525">
            <a:solidFill>
              <a:srgbClr val="90353B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0" name="Line 22">
            <a:extLst>
              <a:ext uri="{FF2B5EF4-FFF2-40B4-BE49-F238E27FC236}">
                <a16:creationId xmlns:a16="http://schemas.microsoft.com/office/drawing/2014/main" id="{DED3CC5F-693D-4DCF-94BC-FB534B4C0C7F}"/>
              </a:ext>
            </a:extLst>
          </p:cNvPr>
          <p:cNvSpPr>
            <a:spLocks noChangeShapeType="1"/>
          </p:cNvSpPr>
          <p:nvPr/>
        </p:nvSpPr>
        <p:spPr bwMode="auto">
          <a:xfrm>
            <a:off x="2543176" y="1976554"/>
            <a:ext cx="87313" cy="0"/>
          </a:xfrm>
          <a:prstGeom prst="line">
            <a:avLst/>
          </a:prstGeom>
          <a:noFill/>
          <a:ln w="9525">
            <a:solidFill>
              <a:srgbClr val="90353B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1" name="Line 23">
            <a:extLst>
              <a:ext uri="{FF2B5EF4-FFF2-40B4-BE49-F238E27FC236}">
                <a16:creationId xmlns:a16="http://schemas.microsoft.com/office/drawing/2014/main" id="{F3E44CBA-B29A-47C0-B0B0-839C930426BC}"/>
              </a:ext>
            </a:extLst>
          </p:cNvPr>
          <p:cNvSpPr>
            <a:spLocks noChangeShapeType="1"/>
          </p:cNvSpPr>
          <p:nvPr/>
        </p:nvSpPr>
        <p:spPr bwMode="auto">
          <a:xfrm>
            <a:off x="4248151" y="1381241"/>
            <a:ext cx="0" cy="0"/>
          </a:xfrm>
          <a:prstGeom prst="line">
            <a:avLst/>
          </a:prstGeom>
          <a:noFill/>
          <a:ln w="9525">
            <a:solidFill>
              <a:srgbClr val="E37E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2" name="Line 24">
            <a:extLst>
              <a:ext uri="{FF2B5EF4-FFF2-40B4-BE49-F238E27FC236}">
                <a16:creationId xmlns:a16="http://schemas.microsoft.com/office/drawing/2014/main" id="{21F0C586-A792-4D62-B585-75098166A643}"/>
              </a:ext>
            </a:extLst>
          </p:cNvPr>
          <p:cNvSpPr>
            <a:spLocks noChangeShapeType="1"/>
          </p:cNvSpPr>
          <p:nvPr/>
        </p:nvSpPr>
        <p:spPr bwMode="auto">
          <a:xfrm>
            <a:off x="4208463" y="1381241"/>
            <a:ext cx="85725" cy="0"/>
          </a:xfrm>
          <a:prstGeom prst="line">
            <a:avLst/>
          </a:prstGeom>
          <a:noFill/>
          <a:ln w="9525">
            <a:solidFill>
              <a:srgbClr val="E37E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3" name="Line 25">
            <a:extLst>
              <a:ext uri="{FF2B5EF4-FFF2-40B4-BE49-F238E27FC236}">
                <a16:creationId xmlns:a16="http://schemas.microsoft.com/office/drawing/2014/main" id="{69135E2B-F243-4D7E-B4C3-1D9476393282}"/>
              </a:ext>
            </a:extLst>
          </p:cNvPr>
          <p:cNvSpPr>
            <a:spLocks noChangeShapeType="1"/>
          </p:cNvSpPr>
          <p:nvPr/>
        </p:nvSpPr>
        <p:spPr bwMode="auto">
          <a:xfrm>
            <a:off x="4208463" y="1381241"/>
            <a:ext cx="85725" cy="0"/>
          </a:xfrm>
          <a:prstGeom prst="line">
            <a:avLst/>
          </a:prstGeom>
          <a:noFill/>
          <a:ln w="9525">
            <a:solidFill>
              <a:srgbClr val="E37E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4" name="Line 26">
            <a:extLst>
              <a:ext uri="{FF2B5EF4-FFF2-40B4-BE49-F238E27FC236}">
                <a16:creationId xmlns:a16="http://schemas.microsoft.com/office/drawing/2014/main" id="{90775CCA-15FA-4041-8827-9C8CE97FE8F9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710488" y="4440354"/>
            <a:ext cx="0" cy="41275"/>
          </a:xfrm>
          <a:prstGeom prst="line">
            <a:avLst/>
          </a:prstGeom>
          <a:noFill/>
          <a:ln w="9525">
            <a:solidFill>
              <a:srgbClr val="C1053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5" name="Line 27">
            <a:extLst>
              <a:ext uri="{FF2B5EF4-FFF2-40B4-BE49-F238E27FC236}">
                <a16:creationId xmlns:a16="http://schemas.microsoft.com/office/drawing/2014/main" id="{3C25E7CB-56BA-4091-89FB-04CF9113C9CC}"/>
              </a:ext>
            </a:extLst>
          </p:cNvPr>
          <p:cNvSpPr>
            <a:spLocks noChangeShapeType="1"/>
          </p:cNvSpPr>
          <p:nvPr/>
        </p:nvSpPr>
        <p:spPr bwMode="auto">
          <a:xfrm>
            <a:off x="7664451" y="4440354"/>
            <a:ext cx="87313" cy="0"/>
          </a:xfrm>
          <a:prstGeom prst="line">
            <a:avLst/>
          </a:prstGeom>
          <a:noFill/>
          <a:ln w="9525">
            <a:solidFill>
              <a:srgbClr val="C1053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6" name="Line 28">
            <a:extLst>
              <a:ext uri="{FF2B5EF4-FFF2-40B4-BE49-F238E27FC236}">
                <a16:creationId xmlns:a16="http://schemas.microsoft.com/office/drawing/2014/main" id="{098F68F6-B9B0-4957-BD09-B1295AF4AC8B}"/>
              </a:ext>
            </a:extLst>
          </p:cNvPr>
          <p:cNvSpPr>
            <a:spLocks noChangeShapeType="1"/>
          </p:cNvSpPr>
          <p:nvPr/>
        </p:nvSpPr>
        <p:spPr bwMode="auto">
          <a:xfrm>
            <a:off x="7664451" y="4481629"/>
            <a:ext cx="87313" cy="0"/>
          </a:xfrm>
          <a:prstGeom prst="line">
            <a:avLst/>
          </a:prstGeom>
          <a:noFill/>
          <a:ln w="9525">
            <a:solidFill>
              <a:srgbClr val="C1053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7" name="Line 29">
            <a:extLst>
              <a:ext uri="{FF2B5EF4-FFF2-40B4-BE49-F238E27FC236}">
                <a16:creationId xmlns:a16="http://schemas.microsoft.com/office/drawing/2014/main" id="{D99BC65F-282C-4EA2-9621-9F2228DCA8A4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9515476" y="4029192"/>
            <a:ext cx="0" cy="608013"/>
          </a:xfrm>
          <a:prstGeom prst="line">
            <a:avLst/>
          </a:prstGeom>
          <a:noFill/>
          <a:ln w="9525">
            <a:solidFill>
              <a:srgbClr val="938DD2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8" name="Line 30">
            <a:extLst>
              <a:ext uri="{FF2B5EF4-FFF2-40B4-BE49-F238E27FC236}">
                <a16:creationId xmlns:a16="http://schemas.microsoft.com/office/drawing/2014/main" id="{0389003E-EA0A-4444-95F6-E37BB385504F}"/>
              </a:ext>
            </a:extLst>
          </p:cNvPr>
          <p:cNvSpPr>
            <a:spLocks noChangeShapeType="1"/>
          </p:cNvSpPr>
          <p:nvPr/>
        </p:nvSpPr>
        <p:spPr bwMode="auto">
          <a:xfrm>
            <a:off x="9474201" y="4029192"/>
            <a:ext cx="87313" cy="0"/>
          </a:xfrm>
          <a:prstGeom prst="line">
            <a:avLst/>
          </a:prstGeom>
          <a:noFill/>
          <a:ln w="9525">
            <a:solidFill>
              <a:srgbClr val="938DD2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9" name="Line 31">
            <a:extLst>
              <a:ext uri="{FF2B5EF4-FFF2-40B4-BE49-F238E27FC236}">
                <a16:creationId xmlns:a16="http://schemas.microsoft.com/office/drawing/2014/main" id="{37EEA3AE-B725-4109-BBE5-71C84D51FFCD}"/>
              </a:ext>
            </a:extLst>
          </p:cNvPr>
          <p:cNvSpPr>
            <a:spLocks noChangeShapeType="1"/>
          </p:cNvSpPr>
          <p:nvPr/>
        </p:nvSpPr>
        <p:spPr bwMode="auto">
          <a:xfrm>
            <a:off x="9474201" y="4637204"/>
            <a:ext cx="87313" cy="0"/>
          </a:xfrm>
          <a:prstGeom prst="line">
            <a:avLst/>
          </a:prstGeom>
          <a:noFill/>
          <a:ln w="9525">
            <a:solidFill>
              <a:srgbClr val="938DD2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70" name="Line 32">
            <a:extLst>
              <a:ext uri="{FF2B5EF4-FFF2-40B4-BE49-F238E27FC236}">
                <a16:creationId xmlns:a16="http://schemas.microsoft.com/office/drawing/2014/main" id="{622F2073-D2A1-430A-8C9C-9DFB5092786D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608263" y="1381241"/>
            <a:ext cx="0" cy="595313"/>
          </a:xfrm>
          <a:prstGeom prst="line">
            <a:avLst/>
          </a:prstGeom>
          <a:noFill/>
          <a:ln w="9525">
            <a:solidFill>
              <a:srgbClr val="CAC27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71" name="Line 33">
            <a:extLst>
              <a:ext uri="{FF2B5EF4-FFF2-40B4-BE49-F238E27FC236}">
                <a16:creationId xmlns:a16="http://schemas.microsoft.com/office/drawing/2014/main" id="{B39E804F-27A3-4D06-A4B6-E9F93178F45A}"/>
              </a:ext>
            </a:extLst>
          </p:cNvPr>
          <p:cNvSpPr>
            <a:spLocks noChangeShapeType="1"/>
          </p:cNvSpPr>
          <p:nvPr/>
        </p:nvSpPr>
        <p:spPr bwMode="auto">
          <a:xfrm>
            <a:off x="2562226" y="1381241"/>
            <a:ext cx="85725" cy="0"/>
          </a:xfrm>
          <a:prstGeom prst="line">
            <a:avLst/>
          </a:prstGeom>
          <a:noFill/>
          <a:ln w="9525">
            <a:solidFill>
              <a:srgbClr val="CAC27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72" name="Line 34">
            <a:extLst>
              <a:ext uri="{FF2B5EF4-FFF2-40B4-BE49-F238E27FC236}">
                <a16:creationId xmlns:a16="http://schemas.microsoft.com/office/drawing/2014/main" id="{6787C8C0-29C7-490A-B727-406E02E9B099}"/>
              </a:ext>
            </a:extLst>
          </p:cNvPr>
          <p:cNvSpPr>
            <a:spLocks noChangeShapeType="1"/>
          </p:cNvSpPr>
          <p:nvPr/>
        </p:nvSpPr>
        <p:spPr bwMode="auto">
          <a:xfrm>
            <a:off x="2562226" y="1976554"/>
            <a:ext cx="85725" cy="0"/>
          </a:xfrm>
          <a:prstGeom prst="line">
            <a:avLst/>
          </a:prstGeom>
          <a:noFill/>
          <a:ln w="9525">
            <a:solidFill>
              <a:srgbClr val="CAC27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73" name="Line 35">
            <a:extLst>
              <a:ext uri="{FF2B5EF4-FFF2-40B4-BE49-F238E27FC236}">
                <a16:creationId xmlns:a16="http://schemas.microsoft.com/office/drawing/2014/main" id="{0670B676-C338-4B0E-AEAD-1E7C524FE045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500563" y="4430829"/>
            <a:ext cx="0" cy="1138238"/>
          </a:xfrm>
          <a:prstGeom prst="line">
            <a:avLst/>
          </a:prstGeom>
          <a:noFill/>
          <a:ln w="9525">
            <a:solidFill>
              <a:srgbClr val="2D6D6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74" name="Line 36">
            <a:extLst>
              <a:ext uri="{FF2B5EF4-FFF2-40B4-BE49-F238E27FC236}">
                <a16:creationId xmlns:a16="http://schemas.microsoft.com/office/drawing/2014/main" id="{ED3F8645-0CFC-447B-92D1-7CA0CBDE7657}"/>
              </a:ext>
            </a:extLst>
          </p:cNvPr>
          <p:cNvSpPr>
            <a:spLocks noChangeShapeType="1"/>
          </p:cNvSpPr>
          <p:nvPr/>
        </p:nvSpPr>
        <p:spPr bwMode="auto">
          <a:xfrm>
            <a:off x="4454526" y="4430829"/>
            <a:ext cx="87313" cy="0"/>
          </a:xfrm>
          <a:prstGeom prst="line">
            <a:avLst/>
          </a:prstGeom>
          <a:noFill/>
          <a:ln w="9525">
            <a:solidFill>
              <a:srgbClr val="2D6D6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75" name="Line 37">
            <a:extLst>
              <a:ext uri="{FF2B5EF4-FFF2-40B4-BE49-F238E27FC236}">
                <a16:creationId xmlns:a16="http://schemas.microsoft.com/office/drawing/2014/main" id="{18C7ACDA-733C-447B-A32A-C137B015AFE6}"/>
              </a:ext>
            </a:extLst>
          </p:cNvPr>
          <p:cNvSpPr>
            <a:spLocks noChangeShapeType="1"/>
          </p:cNvSpPr>
          <p:nvPr/>
        </p:nvSpPr>
        <p:spPr bwMode="auto">
          <a:xfrm>
            <a:off x="4454526" y="5569067"/>
            <a:ext cx="87313" cy="0"/>
          </a:xfrm>
          <a:prstGeom prst="line">
            <a:avLst/>
          </a:prstGeom>
          <a:noFill/>
          <a:ln w="9525">
            <a:solidFill>
              <a:srgbClr val="2D6D6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76" name="Line 38">
            <a:extLst>
              <a:ext uri="{FF2B5EF4-FFF2-40B4-BE49-F238E27FC236}">
                <a16:creationId xmlns:a16="http://schemas.microsoft.com/office/drawing/2014/main" id="{B2147091-4649-460A-88B9-C053D558786E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840413" y="1381241"/>
            <a:ext cx="0" cy="4187826"/>
          </a:xfrm>
          <a:prstGeom prst="line">
            <a:avLst/>
          </a:prstGeom>
          <a:noFill/>
          <a:ln w="9525">
            <a:solidFill>
              <a:srgbClr val="1A476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77" name="Line 39">
            <a:extLst>
              <a:ext uri="{FF2B5EF4-FFF2-40B4-BE49-F238E27FC236}">
                <a16:creationId xmlns:a16="http://schemas.microsoft.com/office/drawing/2014/main" id="{32374910-AFD0-4DB5-9D90-E9AD9AAEAC2E}"/>
              </a:ext>
            </a:extLst>
          </p:cNvPr>
          <p:cNvSpPr>
            <a:spLocks noChangeShapeType="1"/>
          </p:cNvSpPr>
          <p:nvPr/>
        </p:nvSpPr>
        <p:spPr bwMode="auto">
          <a:xfrm>
            <a:off x="5799138" y="1381241"/>
            <a:ext cx="87313" cy="0"/>
          </a:xfrm>
          <a:prstGeom prst="line">
            <a:avLst/>
          </a:prstGeom>
          <a:noFill/>
          <a:ln w="9525">
            <a:solidFill>
              <a:srgbClr val="1A476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91" name="Line 40">
            <a:extLst>
              <a:ext uri="{FF2B5EF4-FFF2-40B4-BE49-F238E27FC236}">
                <a16:creationId xmlns:a16="http://schemas.microsoft.com/office/drawing/2014/main" id="{0AC04202-0491-467A-B243-DA0BCA0CD50F}"/>
              </a:ext>
            </a:extLst>
          </p:cNvPr>
          <p:cNvSpPr>
            <a:spLocks noChangeShapeType="1"/>
          </p:cNvSpPr>
          <p:nvPr/>
        </p:nvSpPr>
        <p:spPr bwMode="auto">
          <a:xfrm>
            <a:off x="5799138" y="5569067"/>
            <a:ext cx="87313" cy="0"/>
          </a:xfrm>
          <a:prstGeom prst="line">
            <a:avLst/>
          </a:prstGeom>
          <a:noFill/>
          <a:ln w="9525">
            <a:solidFill>
              <a:srgbClr val="1A476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92" name="Line 41">
            <a:extLst>
              <a:ext uri="{FF2B5EF4-FFF2-40B4-BE49-F238E27FC236}">
                <a16:creationId xmlns:a16="http://schemas.microsoft.com/office/drawing/2014/main" id="{068052DF-A631-4252-9017-4309FC44DC43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775326" y="4459404"/>
            <a:ext cx="0" cy="127000"/>
          </a:xfrm>
          <a:prstGeom prst="line">
            <a:avLst/>
          </a:prstGeom>
          <a:noFill/>
          <a:ln w="9525">
            <a:solidFill>
              <a:srgbClr val="FFD2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93" name="Line 42">
            <a:extLst>
              <a:ext uri="{FF2B5EF4-FFF2-40B4-BE49-F238E27FC236}">
                <a16:creationId xmlns:a16="http://schemas.microsoft.com/office/drawing/2014/main" id="{284779CE-A6DD-40FF-A107-6FAB0B3BD555}"/>
              </a:ext>
            </a:extLst>
          </p:cNvPr>
          <p:cNvSpPr>
            <a:spLocks noChangeShapeType="1"/>
          </p:cNvSpPr>
          <p:nvPr/>
        </p:nvSpPr>
        <p:spPr bwMode="auto">
          <a:xfrm>
            <a:off x="5730876" y="4459404"/>
            <a:ext cx="85725" cy="0"/>
          </a:xfrm>
          <a:prstGeom prst="line">
            <a:avLst/>
          </a:prstGeom>
          <a:noFill/>
          <a:ln w="9525">
            <a:solidFill>
              <a:srgbClr val="FFD2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94" name="Line 43">
            <a:extLst>
              <a:ext uri="{FF2B5EF4-FFF2-40B4-BE49-F238E27FC236}">
                <a16:creationId xmlns:a16="http://schemas.microsoft.com/office/drawing/2014/main" id="{F0DFC996-812F-4B98-857F-1078388E6670}"/>
              </a:ext>
            </a:extLst>
          </p:cNvPr>
          <p:cNvSpPr>
            <a:spLocks noChangeShapeType="1"/>
          </p:cNvSpPr>
          <p:nvPr/>
        </p:nvSpPr>
        <p:spPr bwMode="auto">
          <a:xfrm>
            <a:off x="5730876" y="4586404"/>
            <a:ext cx="85725" cy="0"/>
          </a:xfrm>
          <a:prstGeom prst="line">
            <a:avLst/>
          </a:prstGeom>
          <a:noFill/>
          <a:ln w="9525">
            <a:solidFill>
              <a:srgbClr val="FFD2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95" name="Line 44">
            <a:extLst>
              <a:ext uri="{FF2B5EF4-FFF2-40B4-BE49-F238E27FC236}">
                <a16:creationId xmlns:a16="http://schemas.microsoft.com/office/drawing/2014/main" id="{658A5BF6-F537-413E-B695-961993CE8B7A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650163" y="1381241"/>
            <a:ext cx="0" cy="2779713"/>
          </a:xfrm>
          <a:prstGeom prst="line">
            <a:avLst/>
          </a:prstGeom>
          <a:noFill/>
          <a:ln w="9525">
            <a:solidFill>
              <a:srgbClr val="BFA19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96" name="Line 45">
            <a:extLst>
              <a:ext uri="{FF2B5EF4-FFF2-40B4-BE49-F238E27FC236}">
                <a16:creationId xmlns:a16="http://schemas.microsoft.com/office/drawing/2014/main" id="{092097DE-1B6E-4841-9E8E-0E83A6756181}"/>
              </a:ext>
            </a:extLst>
          </p:cNvPr>
          <p:cNvSpPr>
            <a:spLocks noChangeShapeType="1"/>
          </p:cNvSpPr>
          <p:nvPr/>
        </p:nvSpPr>
        <p:spPr bwMode="auto">
          <a:xfrm>
            <a:off x="7608888" y="1381241"/>
            <a:ext cx="87313" cy="0"/>
          </a:xfrm>
          <a:prstGeom prst="line">
            <a:avLst/>
          </a:prstGeom>
          <a:noFill/>
          <a:ln w="9525">
            <a:solidFill>
              <a:srgbClr val="BFA19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97" name="Line 46">
            <a:extLst>
              <a:ext uri="{FF2B5EF4-FFF2-40B4-BE49-F238E27FC236}">
                <a16:creationId xmlns:a16="http://schemas.microsoft.com/office/drawing/2014/main" id="{B997035D-AE7C-4764-BD6D-B2491DD75811}"/>
              </a:ext>
            </a:extLst>
          </p:cNvPr>
          <p:cNvSpPr>
            <a:spLocks noChangeShapeType="1"/>
          </p:cNvSpPr>
          <p:nvPr/>
        </p:nvSpPr>
        <p:spPr bwMode="auto">
          <a:xfrm>
            <a:off x="7608888" y="4160954"/>
            <a:ext cx="87313" cy="0"/>
          </a:xfrm>
          <a:prstGeom prst="line">
            <a:avLst/>
          </a:prstGeom>
          <a:noFill/>
          <a:ln w="9525">
            <a:solidFill>
              <a:srgbClr val="BFA19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98" name="Line 47">
            <a:extLst>
              <a:ext uri="{FF2B5EF4-FFF2-40B4-BE49-F238E27FC236}">
                <a16:creationId xmlns:a16="http://schemas.microsoft.com/office/drawing/2014/main" id="{A9683DBD-E33E-48FC-A8C0-01E7AD2C4B0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380163" y="4527667"/>
            <a:ext cx="0" cy="123825"/>
          </a:xfrm>
          <a:prstGeom prst="line">
            <a:avLst/>
          </a:prstGeom>
          <a:noFill/>
          <a:ln w="9525">
            <a:solidFill>
              <a:srgbClr val="9C8847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99" name="Line 48">
            <a:extLst>
              <a:ext uri="{FF2B5EF4-FFF2-40B4-BE49-F238E27FC236}">
                <a16:creationId xmlns:a16="http://schemas.microsoft.com/office/drawing/2014/main" id="{A07B3FC6-18A6-4793-AABD-F1B0AF3B6D06}"/>
              </a:ext>
            </a:extLst>
          </p:cNvPr>
          <p:cNvSpPr>
            <a:spLocks noChangeShapeType="1"/>
          </p:cNvSpPr>
          <p:nvPr/>
        </p:nvSpPr>
        <p:spPr bwMode="auto">
          <a:xfrm>
            <a:off x="6338888" y="4527667"/>
            <a:ext cx="80963" cy="0"/>
          </a:xfrm>
          <a:prstGeom prst="line">
            <a:avLst/>
          </a:prstGeom>
          <a:noFill/>
          <a:ln w="9525">
            <a:solidFill>
              <a:srgbClr val="9C8847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00" name="Line 49">
            <a:extLst>
              <a:ext uri="{FF2B5EF4-FFF2-40B4-BE49-F238E27FC236}">
                <a16:creationId xmlns:a16="http://schemas.microsoft.com/office/drawing/2014/main" id="{79B85891-8714-49E3-A6CD-CE1979F4027A}"/>
              </a:ext>
            </a:extLst>
          </p:cNvPr>
          <p:cNvSpPr>
            <a:spLocks noChangeShapeType="1"/>
          </p:cNvSpPr>
          <p:nvPr/>
        </p:nvSpPr>
        <p:spPr bwMode="auto">
          <a:xfrm>
            <a:off x="6338888" y="4651492"/>
            <a:ext cx="80963" cy="0"/>
          </a:xfrm>
          <a:prstGeom prst="line">
            <a:avLst/>
          </a:prstGeom>
          <a:noFill/>
          <a:ln w="9525">
            <a:solidFill>
              <a:srgbClr val="9C8847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01" name="Freeform 50">
            <a:extLst>
              <a:ext uri="{FF2B5EF4-FFF2-40B4-BE49-F238E27FC236}">
                <a16:creationId xmlns:a16="http://schemas.microsoft.com/office/drawing/2014/main" id="{C39393FD-2557-40D3-94B1-05FF4463A4BA}"/>
              </a:ext>
            </a:extLst>
          </p:cNvPr>
          <p:cNvSpPr>
            <a:spLocks/>
          </p:cNvSpPr>
          <p:nvPr/>
        </p:nvSpPr>
        <p:spPr bwMode="auto">
          <a:xfrm>
            <a:off x="5446713" y="4394317"/>
            <a:ext cx="206375" cy="206375"/>
          </a:xfrm>
          <a:custGeom>
            <a:avLst/>
            <a:gdLst>
              <a:gd name="T0" fmla="*/ 66 w 130"/>
              <a:gd name="T1" fmla="*/ 0 h 130"/>
              <a:gd name="T2" fmla="*/ 0 w 130"/>
              <a:gd name="T3" fmla="*/ 67 h 130"/>
              <a:gd name="T4" fmla="*/ 66 w 130"/>
              <a:gd name="T5" fmla="*/ 130 h 130"/>
              <a:gd name="T6" fmla="*/ 130 w 130"/>
              <a:gd name="T7" fmla="*/ 67 h 130"/>
              <a:gd name="T8" fmla="*/ 66 w 130"/>
              <a:gd name="T9" fmla="*/ 0 h 1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30" h="130">
                <a:moveTo>
                  <a:pt x="66" y="0"/>
                </a:moveTo>
                <a:lnTo>
                  <a:pt x="0" y="67"/>
                </a:lnTo>
                <a:lnTo>
                  <a:pt x="66" y="130"/>
                </a:lnTo>
                <a:lnTo>
                  <a:pt x="130" y="67"/>
                </a:lnTo>
                <a:lnTo>
                  <a:pt x="66" y="0"/>
                </a:lnTo>
                <a:close/>
              </a:path>
            </a:pathLst>
          </a:custGeom>
          <a:solidFill>
            <a:srgbClr val="6E8E84"/>
          </a:solidFill>
          <a:ln w="31750">
            <a:solidFill>
              <a:srgbClr val="6E8E84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03" name="Freeform 52">
            <a:extLst>
              <a:ext uri="{FF2B5EF4-FFF2-40B4-BE49-F238E27FC236}">
                <a16:creationId xmlns:a16="http://schemas.microsoft.com/office/drawing/2014/main" id="{DA50C777-2572-4FC8-9125-529A393394DF}"/>
              </a:ext>
            </a:extLst>
          </p:cNvPr>
          <p:cNvSpPr>
            <a:spLocks/>
          </p:cNvSpPr>
          <p:nvPr/>
        </p:nvSpPr>
        <p:spPr bwMode="auto">
          <a:xfrm>
            <a:off x="2484438" y="1276466"/>
            <a:ext cx="204788" cy="206375"/>
          </a:xfrm>
          <a:custGeom>
            <a:avLst/>
            <a:gdLst>
              <a:gd name="T0" fmla="*/ 66 w 129"/>
              <a:gd name="T1" fmla="*/ 0 h 130"/>
              <a:gd name="T2" fmla="*/ 0 w 129"/>
              <a:gd name="T3" fmla="*/ 66 h 130"/>
              <a:gd name="T4" fmla="*/ 66 w 129"/>
              <a:gd name="T5" fmla="*/ 130 h 130"/>
              <a:gd name="T6" fmla="*/ 129 w 129"/>
              <a:gd name="T7" fmla="*/ 66 h 130"/>
              <a:gd name="T8" fmla="*/ 66 w 129"/>
              <a:gd name="T9" fmla="*/ 0 h 1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29" h="130">
                <a:moveTo>
                  <a:pt x="66" y="0"/>
                </a:moveTo>
                <a:lnTo>
                  <a:pt x="0" y="66"/>
                </a:lnTo>
                <a:lnTo>
                  <a:pt x="66" y="130"/>
                </a:lnTo>
                <a:lnTo>
                  <a:pt x="129" y="66"/>
                </a:lnTo>
                <a:lnTo>
                  <a:pt x="66" y="0"/>
                </a:lnTo>
                <a:close/>
              </a:path>
            </a:pathLst>
          </a:custGeom>
          <a:solidFill>
            <a:srgbClr val="90353B"/>
          </a:solidFill>
          <a:ln w="31750">
            <a:solidFill>
              <a:srgbClr val="90353B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05" name="Freeform 54">
            <a:extLst>
              <a:ext uri="{FF2B5EF4-FFF2-40B4-BE49-F238E27FC236}">
                <a16:creationId xmlns:a16="http://schemas.microsoft.com/office/drawing/2014/main" id="{E86A0F56-71AA-452C-82DA-4786130BA81E}"/>
              </a:ext>
            </a:extLst>
          </p:cNvPr>
          <p:cNvSpPr>
            <a:spLocks/>
          </p:cNvSpPr>
          <p:nvPr/>
        </p:nvSpPr>
        <p:spPr bwMode="auto">
          <a:xfrm>
            <a:off x="4148138" y="1276466"/>
            <a:ext cx="201613" cy="206375"/>
          </a:xfrm>
          <a:custGeom>
            <a:avLst/>
            <a:gdLst>
              <a:gd name="T0" fmla="*/ 63 w 127"/>
              <a:gd name="T1" fmla="*/ 0 h 130"/>
              <a:gd name="T2" fmla="*/ 0 w 127"/>
              <a:gd name="T3" fmla="*/ 66 h 130"/>
              <a:gd name="T4" fmla="*/ 63 w 127"/>
              <a:gd name="T5" fmla="*/ 130 h 130"/>
              <a:gd name="T6" fmla="*/ 127 w 127"/>
              <a:gd name="T7" fmla="*/ 66 h 130"/>
              <a:gd name="T8" fmla="*/ 63 w 127"/>
              <a:gd name="T9" fmla="*/ 0 h 1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27" h="130">
                <a:moveTo>
                  <a:pt x="63" y="0"/>
                </a:moveTo>
                <a:lnTo>
                  <a:pt x="0" y="66"/>
                </a:lnTo>
                <a:lnTo>
                  <a:pt x="63" y="130"/>
                </a:lnTo>
                <a:lnTo>
                  <a:pt x="127" y="66"/>
                </a:lnTo>
                <a:lnTo>
                  <a:pt x="63" y="0"/>
                </a:lnTo>
                <a:close/>
              </a:path>
            </a:pathLst>
          </a:custGeom>
          <a:solidFill>
            <a:srgbClr val="E37E00"/>
          </a:solidFill>
          <a:ln w="31750">
            <a:solidFill>
              <a:srgbClr val="E37E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07" name="Freeform 56">
            <a:extLst>
              <a:ext uri="{FF2B5EF4-FFF2-40B4-BE49-F238E27FC236}">
                <a16:creationId xmlns:a16="http://schemas.microsoft.com/office/drawing/2014/main" id="{E0D0DDBF-99C7-471A-AE61-358AAC571146}"/>
              </a:ext>
            </a:extLst>
          </p:cNvPr>
          <p:cNvSpPr>
            <a:spLocks/>
          </p:cNvSpPr>
          <p:nvPr/>
        </p:nvSpPr>
        <p:spPr bwMode="auto">
          <a:xfrm>
            <a:off x="7604126" y="4362567"/>
            <a:ext cx="206375" cy="201613"/>
          </a:xfrm>
          <a:custGeom>
            <a:avLst/>
            <a:gdLst>
              <a:gd name="T0" fmla="*/ 67 w 130"/>
              <a:gd name="T1" fmla="*/ 0 h 127"/>
              <a:gd name="T2" fmla="*/ 0 w 130"/>
              <a:gd name="T3" fmla="*/ 63 h 127"/>
              <a:gd name="T4" fmla="*/ 67 w 130"/>
              <a:gd name="T5" fmla="*/ 127 h 127"/>
              <a:gd name="T6" fmla="*/ 130 w 130"/>
              <a:gd name="T7" fmla="*/ 63 h 127"/>
              <a:gd name="T8" fmla="*/ 67 w 130"/>
              <a:gd name="T9" fmla="*/ 0 h 1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30" h="127">
                <a:moveTo>
                  <a:pt x="67" y="0"/>
                </a:moveTo>
                <a:lnTo>
                  <a:pt x="0" y="63"/>
                </a:lnTo>
                <a:lnTo>
                  <a:pt x="67" y="127"/>
                </a:lnTo>
                <a:lnTo>
                  <a:pt x="130" y="63"/>
                </a:lnTo>
                <a:lnTo>
                  <a:pt x="67" y="0"/>
                </a:lnTo>
                <a:close/>
              </a:path>
            </a:pathLst>
          </a:custGeom>
          <a:solidFill>
            <a:srgbClr val="C10534"/>
          </a:solidFill>
          <a:ln w="31750">
            <a:solidFill>
              <a:srgbClr val="C10534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09" name="Freeform 58">
            <a:extLst>
              <a:ext uri="{FF2B5EF4-FFF2-40B4-BE49-F238E27FC236}">
                <a16:creationId xmlns:a16="http://schemas.microsoft.com/office/drawing/2014/main" id="{F1D95840-23EF-4C6D-964B-2CEC0084B1FA}"/>
              </a:ext>
            </a:extLst>
          </p:cNvPr>
          <p:cNvSpPr>
            <a:spLocks/>
          </p:cNvSpPr>
          <p:nvPr/>
        </p:nvSpPr>
        <p:spPr bwMode="auto">
          <a:xfrm>
            <a:off x="9415463" y="4335579"/>
            <a:ext cx="201613" cy="204788"/>
          </a:xfrm>
          <a:custGeom>
            <a:avLst/>
            <a:gdLst>
              <a:gd name="T0" fmla="*/ 63 w 127"/>
              <a:gd name="T1" fmla="*/ 0 h 129"/>
              <a:gd name="T2" fmla="*/ 0 w 127"/>
              <a:gd name="T3" fmla="*/ 63 h 129"/>
              <a:gd name="T4" fmla="*/ 63 w 127"/>
              <a:gd name="T5" fmla="*/ 129 h 129"/>
              <a:gd name="T6" fmla="*/ 127 w 127"/>
              <a:gd name="T7" fmla="*/ 63 h 129"/>
              <a:gd name="T8" fmla="*/ 63 w 127"/>
              <a:gd name="T9" fmla="*/ 0 h 1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27" h="129">
                <a:moveTo>
                  <a:pt x="63" y="0"/>
                </a:moveTo>
                <a:lnTo>
                  <a:pt x="0" y="63"/>
                </a:lnTo>
                <a:lnTo>
                  <a:pt x="63" y="129"/>
                </a:lnTo>
                <a:lnTo>
                  <a:pt x="127" y="63"/>
                </a:lnTo>
                <a:lnTo>
                  <a:pt x="63" y="0"/>
                </a:lnTo>
                <a:close/>
              </a:path>
            </a:pathLst>
          </a:custGeom>
          <a:solidFill>
            <a:srgbClr val="938DD2"/>
          </a:solidFill>
          <a:ln w="31750">
            <a:solidFill>
              <a:srgbClr val="938DD2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11" name="Freeform 60">
            <a:extLst>
              <a:ext uri="{FF2B5EF4-FFF2-40B4-BE49-F238E27FC236}">
                <a16:creationId xmlns:a16="http://schemas.microsoft.com/office/drawing/2014/main" id="{2F1028B5-21D0-48D3-A767-2141A2BCD43B}"/>
              </a:ext>
            </a:extLst>
          </p:cNvPr>
          <p:cNvSpPr>
            <a:spLocks/>
          </p:cNvSpPr>
          <p:nvPr/>
        </p:nvSpPr>
        <p:spPr bwMode="auto">
          <a:xfrm>
            <a:off x="2506663" y="1276466"/>
            <a:ext cx="201613" cy="206375"/>
          </a:xfrm>
          <a:custGeom>
            <a:avLst/>
            <a:gdLst>
              <a:gd name="T0" fmla="*/ 64 w 127"/>
              <a:gd name="T1" fmla="*/ 0 h 130"/>
              <a:gd name="T2" fmla="*/ 0 w 127"/>
              <a:gd name="T3" fmla="*/ 66 h 130"/>
              <a:gd name="T4" fmla="*/ 64 w 127"/>
              <a:gd name="T5" fmla="*/ 130 h 130"/>
              <a:gd name="T6" fmla="*/ 127 w 127"/>
              <a:gd name="T7" fmla="*/ 66 h 130"/>
              <a:gd name="T8" fmla="*/ 64 w 127"/>
              <a:gd name="T9" fmla="*/ 0 h 1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27" h="130">
                <a:moveTo>
                  <a:pt x="64" y="0"/>
                </a:moveTo>
                <a:lnTo>
                  <a:pt x="0" y="66"/>
                </a:lnTo>
                <a:lnTo>
                  <a:pt x="64" y="130"/>
                </a:lnTo>
                <a:lnTo>
                  <a:pt x="127" y="66"/>
                </a:lnTo>
                <a:lnTo>
                  <a:pt x="64" y="0"/>
                </a:lnTo>
                <a:close/>
              </a:path>
            </a:pathLst>
          </a:custGeom>
          <a:solidFill>
            <a:srgbClr val="CAC27E"/>
          </a:solidFill>
          <a:ln w="31750">
            <a:solidFill>
              <a:srgbClr val="CAC27E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7" name="Freeform 62">
            <a:extLst>
              <a:ext uri="{FF2B5EF4-FFF2-40B4-BE49-F238E27FC236}">
                <a16:creationId xmlns:a16="http://schemas.microsoft.com/office/drawing/2014/main" id="{389FCC68-56A5-45AD-9E03-B9B1203487E3}"/>
              </a:ext>
            </a:extLst>
          </p:cNvPr>
          <p:cNvSpPr>
            <a:spLocks/>
          </p:cNvSpPr>
          <p:nvPr/>
        </p:nvSpPr>
        <p:spPr bwMode="auto">
          <a:xfrm>
            <a:off x="4395788" y="4610217"/>
            <a:ext cx="204788" cy="200025"/>
          </a:xfrm>
          <a:custGeom>
            <a:avLst/>
            <a:gdLst>
              <a:gd name="T0" fmla="*/ 66 w 129"/>
              <a:gd name="T1" fmla="*/ 0 h 126"/>
              <a:gd name="T2" fmla="*/ 0 w 129"/>
              <a:gd name="T3" fmla="*/ 63 h 126"/>
              <a:gd name="T4" fmla="*/ 66 w 129"/>
              <a:gd name="T5" fmla="*/ 126 h 126"/>
              <a:gd name="T6" fmla="*/ 129 w 129"/>
              <a:gd name="T7" fmla="*/ 63 h 126"/>
              <a:gd name="T8" fmla="*/ 66 w 129"/>
              <a:gd name="T9" fmla="*/ 0 h 1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29" h="126">
                <a:moveTo>
                  <a:pt x="66" y="0"/>
                </a:moveTo>
                <a:lnTo>
                  <a:pt x="0" y="63"/>
                </a:lnTo>
                <a:lnTo>
                  <a:pt x="66" y="126"/>
                </a:lnTo>
                <a:lnTo>
                  <a:pt x="129" y="63"/>
                </a:lnTo>
                <a:lnTo>
                  <a:pt x="66" y="0"/>
                </a:lnTo>
                <a:close/>
              </a:path>
            </a:pathLst>
          </a:custGeom>
          <a:solidFill>
            <a:srgbClr val="2D6D66"/>
          </a:solidFill>
          <a:ln w="31750">
            <a:solidFill>
              <a:srgbClr val="2D6D6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9" name="Freeform 64">
            <a:extLst>
              <a:ext uri="{FF2B5EF4-FFF2-40B4-BE49-F238E27FC236}">
                <a16:creationId xmlns:a16="http://schemas.microsoft.com/office/drawing/2014/main" id="{FB6AA194-43FE-4720-8D8C-AE52BDDC2846}"/>
              </a:ext>
            </a:extLst>
          </p:cNvPr>
          <p:cNvSpPr>
            <a:spLocks/>
          </p:cNvSpPr>
          <p:nvPr/>
        </p:nvSpPr>
        <p:spPr bwMode="auto">
          <a:xfrm>
            <a:off x="5738813" y="4503854"/>
            <a:ext cx="206375" cy="201613"/>
          </a:xfrm>
          <a:custGeom>
            <a:avLst/>
            <a:gdLst>
              <a:gd name="T0" fmla="*/ 64 w 130"/>
              <a:gd name="T1" fmla="*/ 0 h 127"/>
              <a:gd name="T2" fmla="*/ 0 w 130"/>
              <a:gd name="T3" fmla="*/ 64 h 127"/>
              <a:gd name="T4" fmla="*/ 64 w 130"/>
              <a:gd name="T5" fmla="*/ 127 h 127"/>
              <a:gd name="T6" fmla="*/ 130 w 130"/>
              <a:gd name="T7" fmla="*/ 64 h 127"/>
              <a:gd name="T8" fmla="*/ 64 w 130"/>
              <a:gd name="T9" fmla="*/ 0 h 1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30" h="127">
                <a:moveTo>
                  <a:pt x="64" y="0"/>
                </a:moveTo>
                <a:lnTo>
                  <a:pt x="0" y="64"/>
                </a:lnTo>
                <a:lnTo>
                  <a:pt x="64" y="127"/>
                </a:lnTo>
                <a:lnTo>
                  <a:pt x="130" y="64"/>
                </a:lnTo>
                <a:lnTo>
                  <a:pt x="64" y="0"/>
                </a:lnTo>
                <a:close/>
              </a:path>
            </a:pathLst>
          </a:custGeom>
          <a:solidFill>
            <a:srgbClr val="1A476F"/>
          </a:solidFill>
          <a:ln w="31750">
            <a:solidFill>
              <a:srgbClr val="1A476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1" name="Freeform 66">
            <a:extLst>
              <a:ext uri="{FF2B5EF4-FFF2-40B4-BE49-F238E27FC236}">
                <a16:creationId xmlns:a16="http://schemas.microsoft.com/office/drawing/2014/main" id="{BDB453DB-16E2-439B-9B1D-303C0C61D2C1}"/>
              </a:ext>
            </a:extLst>
          </p:cNvPr>
          <p:cNvSpPr>
            <a:spLocks/>
          </p:cNvSpPr>
          <p:nvPr/>
        </p:nvSpPr>
        <p:spPr bwMode="auto">
          <a:xfrm>
            <a:off x="5675313" y="4418129"/>
            <a:ext cx="201613" cy="204788"/>
          </a:xfrm>
          <a:custGeom>
            <a:avLst/>
            <a:gdLst>
              <a:gd name="T0" fmla="*/ 63 w 127"/>
              <a:gd name="T1" fmla="*/ 0 h 129"/>
              <a:gd name="T2" fmla="*/ 0 w 127"/>
              <a:gd name="T3" fmla="*/ 66 h 129"/>
              <a:gd name="T4" fmla="*/ 63 w 127"/>
              <a:gd name="T5" fmla="*/ 129 h 129"/>
              <a:gd name="T6" fmla="*/ 127 w 127"/>
              <a:gd name="T7" fmla="*/ 66 h 129"/>
              <a:gd name="T8" fmla="*/ 63 w 127"/>
              <a:gd name="T9" fmla="*/ 0 h 1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27" h="129">
                <a:moveTo>
                  <a:pt x="63" y="0"/>
                </a:moveTo>
                <a:lnTo>
                  <a:pt x="0" y="66"/>
                </a:lnTo>
                <a:lnTo>
                  <a:pt x="63" y="129"/>
                </a:lnTo>
                <a:lnTo>
                  <a:pt x="127" y="66"/>
                </a:lnTo>
                <a:lnTo>
                  <a:pt x="63" y="0"/>
                </a:lnTo>
                <a:close/>
              </a:path>
            </a:pathLst>
          </a:custGeom>
          <a:solidFill>
            <a:srgbClr val="FFD200"/>
          </a:solidFill>
          <a:ln w="31750">
            <a:solidFill>
              <a:srgbClr val="FFD2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3" name="Freeform 68">
            <a:extLst>
              <a:ext uri="{FF2B5EF4-FFF2-40B4-BE49-F238E27FC236}">
                <a16:creationId xmlns:a16="http://schemas.microsoft.com/office/drawing/2014/main" id="{BE65D65E-8398-4C9E-8314-E255AA5EE48E}"/>
              </a:ext>
            </a:extLst>
          </p:cNvPr>
          <p:cNvSpPr>
            <a:spLocks/>
          </p:cNvSpPr>
          <p:nvPr/>
        </p:nvSpPr>
        <p:spPr bwMode="auto">
          <a:xfrm>
            <a:off x="7550151" y="3054466"/>
            <a:ext cx="204788" cy="201613"/>
          </a:xfrm>
          <a:custGeom>
            <a:avLst/>
            <a:gdLst>
              <a:gd name="T0" fmla="*/ 63 w 129"/>
              <a:gd name="T1" fmla="*/ 0 h 127"/>
              <a:gd name="T2" fmla="*/ 0 w 129"/>
              <a:gd name="T3" fmla="*/ 64 h 127"/>
              <a:gd name="T4" fmla="*/ 63 w 129"/>
              <a:gd name="T5" fmla="*/ 127 h 127"/>
              <a:gd name="T6" fmla="*/ 129 w 129"/>
              <a:gd name="T7" fmla="*/ 64 h 127"/>
              <a:gd name="T8" fmla="*/ 63 w 129"/>
              <a:gd name="T9" fmla="*/ 0 h 1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29" h="127">
                <a:moveTo>
                  <a:pt x="63" y="0"/>
                </a:moveTo>
                <a:lnTo>
                  <a:pt x="0" y="64"/>
                </a:lnTo>
                <a:lnTo>
                  <a:pt x="63" y="127"/>
                </a:lnTo>
                <a:lnTo>
                  <a:pt x="129" y="64"/>
                </a:lnTo>
                <a:lnTo>
                  <a:pt x="63" y="0"/>
                </a:lnTo>
                <a:close/>
              </a:path>
            </a:pathLst>
          </a:custGeom>
          <a:solidFill>
            <a:srgbClr val="BFA19C"/>
          </a:solidFill>
          <a:ln w="31750">
            <a:solidFill>
              <a:srgbClr val="BFA19C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4" name="Rectangle 69">
            <a:extLst>
              <a:ext uri="{FF2B5EF4-FFF2-40B4-BE49-F238E27FC236}">
                <a16:creationId xmlns:a16="http://schemas.microsoft.com/office/drawing/2014/main" id="{ED5310A6-3087-4F35-950D-469BBE5743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54938" y="3054466"/>
            <a:ext cx="1023938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500" b="0" i="0" u="none" strike="noStrike" cap="none" normalizeH="0" baseline="0" dirty="0">
                <a:ln>
                  <a:noFill/>
                </a:ln>
                <a:solidFill>
                  <a:srgbClr val="BFA19C"/>
                </a:solidFill>
                <a:effectLst/>
                <a:latin typeface="Arial" panose="020B0604020202020204" pitchFamily="34" charset="0"/>
              </a:rPr>
              <a:t>Top Taxes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15" name="Freeform 70">
            <a:extLst>
              <a:ext uri="{FF2B5EF4-FFF2-40B4-BE49-F238E27FC236}">
                <a16:creationId xmlns:a16="http://schemas.microsoft.com/office/drawing/2014/main" id="{8B15DE82-60BB-413B-A5A9-BA51945A13E8}"/>
              </a:ext>
            </a:extLst>
          </p:cNvPr>
          <p:cNvSpPr>
            <a:spLocks/>
          </p:cNvSpPr>
          <p:nvPr/>
        </p:nvSpPr>
        <p:spPr bwMode="auto">
          <a:xfrm>
            <a:off x="6278563" y="4500679"/>
            <a:ext cx="201613" cy="204788"/>
          </a:xfrm>
          <a:custGeom>
            <a:avLst/>
            <a:gdLst>
              <a:gd name="T0" fmla="*/ 64 w 127"/>
              <a:gd name="T1" fmla="*/ 0 h 129"/>
              <a:gd name="T2" fmla="*/ 0 w 127"/>
              <a:gd name="T3" fmla="*/ 63 h 129"/>
              <a:gd name="T4" fmla="*/ 64 w 127"/>
              <a:gd name="T5" fmla="*/ 129 h 129"/>
              <a:gd name="T6" fmla="*/ 127 w 127"/>
              <a:gd name="T7" fmla="*/ 63 h 129"/>
              <a:gd name="T8" fmla="*/ 64 w 127"/>
              <a:gd name="T9" fmla="*/ 0 h 1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27" h="129">
                <a:moveTo>
                  <a:pt x="64" y="0"/>
                </a:moveTo>
                <a:lnTo>
                  <a:pt x="0" y="63"/>
                </a:lnTo>
                <a:lnTo>
                  <a:pt x="64" y="129"/>
                </a:lnTo>
                <a:lnTo>
                  <a:pt x="127" y="63"/>
                </a:lnTo>
                <a:lnTo>
                  <a:pt x="64" y="0"/>
                </a:lnTo>
                <a:close/>
              </a:path>
            </a:pathLst>
          </a:custGeom>
          <a:solidFill>
            <a:srgbClr val="9C8847"/>
          </a:solidFill>
          <a:ln w="31750">
            <a:solidFill>
              <a:srgbClr val="9C8847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7" name="Line 72">
            <a:extLst>
              <a:ext uri="{FF2B5EF4-FFF2-40B4-BE49-F238E27FC236}">
                <a16:creationId xmlns:a16="http://schemas.microsoft.com/office/drawing/2014/main" id="{FB3CE99F-FF0D-4374-B131-B39218BF2CE9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752601" y="1230429"/>
            <a:ext cx="0" cy="4489451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8" name="Line 73">
            <a:extLst>
              <a:ext uri="{FF2B5EF4-FFF2-40B4-BE49-F238E27FC236}">
                <a16:creationId xmlns:a16="http://schemas.microsoft.com/office/drawing/2014/main" id="{4DD666AC-ABC2-4AB9-A1FA-8F51DD8F138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57351" y="5569067"/>
            <a:ext cx="95250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9" name="Rectangle 74">
            <a:extLst>
              <a:ext uri="{FF2B5EF4-FFF2-40B4-BE49-F238E27FC236}">
                <a16:creationId xmlns:a16="http://schemas.microsoft.com/office/drawing/2014/main" id="{621512B2-A314-4049-AB00-3A25F5FF0B4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39838" y="5427779"/>
            <a:ext cx="493713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 dirty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&lt;-1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20" name="Line 75">
            <a:extLst>
              <a:ext uri="{FF2B5EF4-FFF2-40B4-BE49-F238E27FC236}">
                <a16:creationId xmlns:a16="http://schemas.microsoft.com/office/drawing/2014/main" id="{DD3CB7BC-53AB-4B80-B118-C5E3AA0A8455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57351" y="4970579"/>
            <a:ext cx="95250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1" name="Rectangle 76">
            <a:extLst>
              <a:ext uri="{FF2B5EF4-FFF2-40B4-BE49-F238E27FC236}">
                <a16:creationId xmlns:a16="http://schemas.microsoft.com/office/drawing/2014/main" id="{39DB46EB-6397-43CA-AEBF-41B9EDDC8B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68438" y="4834054"/>
            <a:ext cx="255588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0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22" name="Line 77">
            <a:extLst>
              <a:ext uri="{FF2B5EF4-FFF2-40B4-BE49-F238E27FC236}">
                <a16:creationId xmlns:a16="http://schemas.microsoft.com/office/drawing/2014/main" id="{4ADB6149-5519-4F37-B1DB-9B2AAB9BEAE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57351" y="4367329"/>
            <a:ext cx="95250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3" name="Rectangle 78">
            <a:extLst>
              <a:ext uri="{FF2B5EF4-FFF2-40B4-BE49-F238E27FC236}">
                <a16:creationId xmlns:a16="http://schemas.microsoft.com/office/drawing/2014/main" id="{6D7D2D9A-E1EB-497A-97E1-30602FB593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68438" y="4233979"/>
            <a:ext cx="255588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 dirty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1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24" name="Line 79">
            <a:extLst>
              <a:ext uri="{FF2B5EF4-FFF2-40B4-BE49-F238E27FC236}">
                <a16:creationId xmlns:a16="http://schemas.microsoft.com/office/drawing/2014/main" id="{5F80D596-6FD0-44CD-8F82-ACB834346E4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57351" y="3773604"/>
            <a:ext cx="95250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20" name="Rectangle 80">
            <a:extLst>
              <a:ext uri="{FF2B5EF4-FFF2-40B4-BE49-F238E27FC236}">
                <a16:creationId xmlns:a16="http://schemas.microsoft.com/office/drawing/2014/main" id="{669684D4-AF07-4C5A-B2B0-04B1ABD83E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68438" y="3640254"/>
            <a:ext cx="255588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2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21" name="Line 81">
            <a:extLst>
              <a:ext uri="{FF2B5EF4-FFF2-40B4-BE49-F238E27FC236}">
                <a16:creationId xmlns:a16="http://schemas.microsoft.com/office/drawing/2014/main" id="{A6C166F2-AFD6-4589-9545-2DE03FC6447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57351" y="3173529"/>
            <a:ext cx="95250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22" name="Rectangle 82">
            <a:extLst>
              <a:ext uri="{FF2B5EF4-FFF2-40B4-BE49-F238E27FC236}">
                <a16:creationId xmlns:a16="http://schemas.microsoft.com/office/drawing/2014/main" id="{F55B297C-4269-4A92-9AD9-E5554ACCBF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68438" y="3041766"/>
            <a:ext cx="255588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3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23" name="Line 83">
            <a:extLst>
              <a:ext uri="{FF2B5EF4-FFF2-40B4-BE49-F238E27FC236}">
                <a16:creationId xmlns:a16="http://schemas.microsoft.com/office/drawing/2014/main" id="{B52606E7-6DEE-42A2-8E3D-4A5F28BF3F4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57351" y="2570278"/>
            <a:ext cx="95250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24" name="Rectangle 84">
            <a:extLst>
              <a:ext uri="{FF2B5EF4-FFF2-40B4-BE49-F238E27FC236}">
                <a16:creationId xmlns:a16="http://schemas.microsoft.com/office/drawing/2014/main" id="{5829AE8E-EE92-4075-95D3-A7C0E627BD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68438" y="2438516"/>
            <a:ext cx="255588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 dirty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4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25" name="Line 85">
            <a:extLst>
              <a:ext uri="{FF2B5EF4-FFF2-40B4-BE49-F238E27FC236}">
                <a16:creationId xmlns:a16="http://schemas.microsoft.com/office/drawing/2014/main" id="{F757A4C0-C79D-40CD-9252-D3B23561507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57351" y="1976554"/>
            <a:ext cx="95250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26" name="Rectangle 86">
            <a:extLst>
              <a:ext uri="{FF2B5EF4-FFF2-40B4-BE49-F238E27FC236}">
                <a16:creationId xmlns:a16="http://schemas.microsoft.com/office/drawing/2014/main" id="{6F67C01B-C9F7-44DA-A8D3-0E092DC3B7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22388" y="1843204"/>
            <a:ext cx="406400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&gt;5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27" name="Line 87">
            <a:extLst>
              <a:ext uri="{FF2B5EF4-FFF2-40B4-BE49-F238E27FC236}">
                <a16:creationId xmlns:a16="http://schemas.microsoft.com/office/drawing/2014/main" id="{9F10BED0-B83A-49AC-A63A-AD184CB546E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57351" y="1381241"/>
            <a:ext cx="95250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29" name="Rectangle 89">
            <a:extLst>
              <a:ext uri="{FF2B5EF4-FFF2-40B4-BE49-F238E27FC236}">
                <a16:creationId xmlns:a16="http://schemas.microsoft.com/office/drawing/2014/main" id="{6BB28FDA-2DFA-4149-9655-5A52383C8F6C}"/>
              </a:ext>
            </a:extLst>
          </p:cNvPr>
          <p:cNvSpPr>
            <a:spLocks noChangeArrowheads="1"/>
          </p:cNvSpPr>
          <p:nvPr/>
        </p:nvSpPr>
        <p:spPr bwMode="auto">
          <a:xfrm rot="16200000">
            <a:off x="523875" y="3237029"/>
            <a:ext cx="822325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MVPF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30" name="Line 90">
            <a:extLst>
              <a:ext uri="{FF2B5EF4-FFF2-40B4-BE49-F238E27FC236}">
                <a16:creationId xmlns:a16="http://schemas.microsoft.com/office/drawing/2014/main" id="{55257C5B-50B7-4D22-88A0-8D044CAE355A}"/>
              </a:ext>
            </a:extLst>
          </p:cNvPr>
          <p:cNvSpPr>
            <a:spLocks noChangeShapeType="1"/>
          </p:cNvSpPr>
          <p:nvPr/>
        </p:nvSpPr>
        <p:spPr bwMode="auto">
          <a:xfrm>
            <a:off x="1752601" y="5719879"/>
            <a:ext cx="9688513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1" name="Line 91">
            <a:extLst>
              <a:ext uri="{FF2B5EF4-FFF2-40B4-BE49-F238E27FC236}">
                <a16:creationId xmlns:a16="http://schemas.microsoft.com/office/drawing/2014/main" id="{F56B8486-5639-4CEE-9984-04F3D47069F5}"/>
              </a:ext>
            </a:extLst>
          </p:cNvPr>
          <p:cNvSpPr>
            <a:spLocks noChangeShapeType="1"/>
          </p:cNvSpPr>
          <p:nvPr/>
        </p:nvSpPr>
        <p:spPr bwMode="auto">
          <a:xfrm>
            <a:off x="1903413" y="5719879"/>
            <a:ext cx="0" cy="92075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2" name="Rectangle 92">
            <a:extLst>
              <a:ext uri="{FF2B5EF4-FFF2-40B4-BE49-F238E27FC236}">
                <a16:creationId xmlns:a16="http://schemas.microsoft.com/office/drawing/2014/main" id="{1AA92BBD-812A-409A-A3D6-D349FCB5C88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30388" y="5862754"/>
            <a:ext cx="255588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0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43" name="Line 93">
            <a:extLst>
              <a:ext uri="{FF2B5EF4-FFF2-40B4-BE49-F238E27FC236}">
                <a16:creationId xmlns:a16="http://schemas.microsoft.com/office/drawing/2014/main" id="{D383A15B-77C1-4E1A-9A62-FFA80AAE3515}"/>
              </a:ext>
            </a:extLst>
          </p:cNvPr>
          <p:cNvSpPr>
            <a:spLocks noChangeShapeType="1"/>
          </p:cNvSpPr>
          <p:nvPr/>
        </p:nvSpPr>
        <p:spPr bwMode="auto">
          <a:xfrm>
            <a:off x="4248151" y="5719879"/>
            <a:ext cx="0" cy="92075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44" name="Rectangle 94">
            <a:extLst>
              <a:ext uri="{FF2B5EF4-FFF2-40B4-BE49-F238E27FC236}">
                <a16:creationId xmlns:a16="http://schemas.microsoft.com/office/drawing/2014/main" id="{15550C5B-09B4-4484-A803-FAFDB01214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06863" y="5862754"/>
            <a:ext cx="398463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20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45" name="Line 95">
            <a:extLst>
              <a:ext uri="{FF2B5EF4-FFF2-40B4-BE49-F238E27FC236}">
                <a16:creationId xmlns:a16="http://schemas.microsoft.com/office/drawing/2014/main" id="{5A77240C-F33A-473E-8122-A437DF1DD293}"/>
              </a:ext>
            </a:extLst>
          </p:cNvPr>
          <p:cNvSpPr>
            <a:spLocks noChangeShapeType="1"/>
          </p:cNvSpPr>
          <p:nvPr/>
        </p:nvSpPr>
        <p:spPr bwMode="auto">
          <a:xfrm>
            <a:off x="6594476" y="5719879"/>
            <a:ext cx="0" cy="92075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46" name="Rectangle 96">
            <a:extLst>
              <a:ext uri="{FF2B5EF4-FFF2-40B4-BE49-F238E27FC236}">
                <a16:creationId xmlns:a16="http://schemas.microsoft.com/office/drawing/2014/main" id="{4B26DE21-5F54-45AC-887A-603FECD939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53188" y="5862754"/>
            <a:ext cx="398463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40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47" name="Line 97">
            <a:extLst>
              <a:ext uri="{FF2B5EF4-FFF2-40B4-BE49-F238E27FC236}">
                <a16:creationId xmlns:a16="http://schemas.microsoft.com/office/drawing/2014/main" id="{E28EEA34-204E-4ADB-ADC2-4E064171C4AE}"/>
              </a:ext>
            </a:extLst>
          </p:cNvPr>
          <p:cNvSpPr>
            <a:spLocks noChangeShapeType="1"/>
          </p:cNvSpPr>
          <p:nvPr/>
        </p:nvSpPr>
        <p:spPr bwMode="auto">
          <a:xfrm>
            <a:off x="8943976" y="5719879"/>
            <a:ext cx="0" cy="92075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48" name="Rectangle 98">
            <a:extLst>
              <a:ext uri="{FF2B5EF4-FFF2-40B4-BE49-F238E27FC236}">
                <a16:creationId xmlns:a16="http://schemas.microsoft.com/office/drawing/2014/main" id="{04AF9A98-A817-4DC3-AA27-FB7D28D0D87A}"/>
              </a:ext>
            </a:extLst>
          </p:cNvPr>
          <p:cNvSpPr>
            <a:spLocks noChangeArrowheads="1"/>
          </p:cNvSpPr>
          <p:nvPr/>
        </p:nvSpPr>
        <p:spPr bwMode="auto">
          <a:xfrm>
            <a:off x="8802688" y="5862754"/>
            <a:ext cx="398463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60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49" name="Line 99">
            <a:extLst>
              <a:ext uri="{FF2B5EF4-FFF2-40B4-BE49-F238E27FC236}">
                <a16:creationId xmlns:a16="http://schemas.microsoft.com/office/drawing/2014/main" id="{0EB4DA61-E491-4929-BB38-746111632798}"/>
              </a:ext>
            </a:extLst>
          </p:cNvPr>
          <p:cNvSpPr>
            <a:spLocks noChangeShapeType="1"/>
          </p:cNvSpPr>
          <p:nvPr/>
        </p:nvSpPr>
        <p:spPr bwMode="auto">
          <a:xfrm>
            <a:off x="11290301" y="5719879"/>
            <a:ext cx="0" cy="92075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0" name="Rectangle 100">
            <a:extLst>
              <a:ext uri="{FF2B5EF4-FFF2-40B4-BE49-F238E27FC236}">
                <a16:creationId xmlns:a16="http://schemas.microsoft.com/office/drawing/2014/main" id="{9EC962B5-71D6-43B6-B83C-37C81F3897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147426" y="5862754"/>
            <a:ext cx="398463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80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51" name="Rectangle 101">
            <a:extLst>
              <a:ext uri="{FF2B5EF4-FFF2-40B4-BE49-F238E27FC236}">
                <a16:creationId xmlns:a16="http://schemas.microsoft.com/office/drawing/2014/main" id="{18145605-D28D-4620-966C-14AC3BE976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78463" y="6172316"/>
            <a:ext cx="2400300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 dirty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Age of Beneficiaries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53" name="Rectangle 102">
            <a:extLst>
              <a:ext uri="{FF2B5EF4-FFF2-40B4-BE49-F238E27FC236}">
                <a16:creationId xmlns:a16="http://schemas.microsoft.com/office/drawing/2014/main" id="{9863B638-F2C9-46A8-B715-9E54B9A0C68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02401" y="444616"/>
            <a:ext cx="484188" cy="904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5300" b="0" i="0" u="none" strike="noStrike" cap="none" normalizeH="0" baseline="0">
                <a:ln>
                  <a:noFill/>
                </a:ln>
                <a:solidFill>
                  <a:srgbClr val="1E2D53"/>
                </a:solidFill>
                <a:effectLst/>
                <a:latin typeface="Arial" panose="020B0604020202020204" pitchFamily="34" charset="0"/>
              </a:rPr>
              <a:t> 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4" name="Rectangle 134">
            <a:extLst>
              <a:ext uri="{FF2B5EF4-FFF2-40B4-BE49-F238E27FC236}">
                <a16:creationId xmlns:a16="http://schemas.microsoft.com/office/drawing/2014/main" id="{D59B04D3-5674-4A53-9556-1847723CC4B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0521" y="95828"/>
            <a:ext cx="10620914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lvl="0">
              <a:defRPr/>
            </a:pPr>
            <a:r>
              <a:rPr lang="en-US" sz="2400" b="1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MVPFs for Restricted Sample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Excl</a:t>
            </a:r>
            <a:r>
              <a:rPr lang="en-US" sz="2400" dirty="0" err="1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uding</a:t>
            </a:r>
            <a:r>
              <a:rPr lang="en-US" sz="2400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College-Based Extrapolations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cxnSp>
        <p:nvCxnSpPr>
          <p:cNvPr id="3" name="Straight Connector 2">
            <a:extLst>
              <a:ext uri="{FF2B5EF4-FFF2-40B4-BE49-F238E27FC236}">
                <a16:creationId xmlns:a16="http://schemas.microsoft.com/office/drawing/2014/main" id="{8A8DB867-E93E-438D-9924-5AD8510CBB8D}"/>
              </a:ext>
            </a:extLst>
          </p:cNvPr>
          <p:cNvCxnSpPr/>
          <p:nvPr/>
        </p:nvCxnSpPr>
        <p:spPr>
          <a:xfrm>
            <a:off x="5110957" y="4111626"/>
            <a:ext cx="326231" cy="298449"/>
          </a:xfrm>
          <a:prstGeom prst="line">
            <a:avLst/>
          </a:prstGeom>
          <a:ln>
            <a:solidFill>
              <a:srgbClr val="6E8E8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33" name="Rectangle 157">
            <a:extLst>
              <a:ext uri="{FF2B5EF4-FFF2-40B4-BE49-F238E27FC236}">
                <a16:creationId xmlns:a16="http://schemas.microsoft.com/office/drawing/2014/main" id="{B3F67DB4-A091-4173-9CFC-6B57824205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32288" y="1419225"/>
            <a:ext cx="1279525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500" b="0" i="0" u="none" strike="noStrike" cap="none" normalizeH="0" baseline="0" dirty="0">
                <a:ln>
                  <a:noFill/>
                </a:ln>
                <a:solidFill>
                  <a:srgbClr val="E37E00"/>
                </a:solidFill>
                <a:effectLst/>
                <a:latin typeface="Arial" panose="020B0604020202020204" pitchFamily="34" charset="0"/>
              </a:rPr>
              <a:t>College Child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34" name="Rectangle 159">
            <a:extLst>
              <a:ext uri="{FF2B5EF4-FFF2-40B4-BE49-F238E27FC236}">
                <a16:creationId xmlns:a16="http://schemas.microsoft.com/office/drawing/2014/main" id="{809EFD2B-3183-457E-99D5-FBD2045BA28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85101" y="4473575"/>
            <a:ext cx="1266825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500" b="0" i="0" u="none" strike="noStrike" cap="none" normalizeH="0" baseline="0" dirty="0">
                <a:ln>
                  <a:noFill/>
                </a:ln>
                <a:solidFill>
                  <a:srgbClr val="C10534"/>
                </a:solidFill>
                <a:effectLst/>
                <a:latin typeface="Arial" panose="020B0604020202020204" pitchFamily="34" charset="0"/>
              </a:rPr>
              <a:t>Disability Ins.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35" name="Rectangle 161">
            <a:extLst>
              <a:ext uri="{FF2B5EF4-FFF2-40B4-BE49-F238E27FC236}">
                <a16:creationId xmlns:a16="http://schemas.microsoft.com/office/drawing/2014/main" id="{C162D334-6B1E-4BAF-B8F2-F302912967E1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7076" y="4467225"/>
            <a:ext cx="1169988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500" b="0" i="0" u="none" strike="noStrike" cap="none" normalizeH="0" baseline="0" dirty="0">
                <a:ln>
                  <a:noFill/>
                </a:ln>
                <a:solidFill>
                  <a:srgbClr val="938DD2"/>
                </a:solidFill>
                <a:effectLst/>
                <a:latin typeface="Arial" panose="020B0604020202020204" pitchFamily="34" charset="0"/>
              </a:rPr>
              <a:t>Health Adult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36" name="Rectangle 171">
            <a:extLst>
              <a:ext uri="{FF2B5EF4-FFF2-40B4-BE49-F238E27FC236}">
                <a16:creationId xmlns:a16="http://schemas.microsoft.com/office/drawing/2014/main" id="{60768356-76D4-4376-B40E-917952059D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80138" y="3783013"/>
            <a:ext cx="1439863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500" b="0" i="0" u="none" strike="noStrike" cap="none" normalizeH="0" baseline="0" dirty="0">
                <a:ln>
                  <a:noFill/>
                </a:ln>
                <a:solidFill>
                  <a:srgbClr val="FFD200"/>
                </a:solidFill>
                <a:effectLst/>
                <a:latin typeface="Arial" panose="020B0604020202020204" pitchFamily="34" charset="0"/>
              </a:rPr>
              <a:t>Supp. Sec. Inc.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cxnSp>
        <p:nvCxnSpPr>
          <p:cNvPr id="338" name="Straight Connector 337">
            <a:extLst>
              <a:ext uri="{FF2B5EF4-FFF2-40B4-BE49-F238E27FC236}">
                <a16:creationId xmlns:a16="http://schemas.microsoft.com/office/drawing/2014/main" id="{C752566E-C8E7-44ED-BC7A-0EC31609DC0A}"/>
              </a:ext>
            </a:extLst>
          </p:cNvPr>
          <p:cNvCxnSpPr/>
          <p:nvPr/>
        </p:nvCxnSpPr>
        <p:spPr>
          <a:xfrm flipV="1">
            <a:off x="5862639" y="3951289"/>
            <a:ext cx="288924" cy="444499"/>
          </a:xfrm>
          <a:prstGeom prst="line">
            <a:avLst/>
          </a:prstGeom>
          <a:ln>
            <a:solidFill>
              <a:srgbClr val="FFD2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39" name="Rectangle 169">
            <a:extLst>
              <a:ext uri="{FF2B5EF4-FFF2-40B4-BE49-F238E27FC236}">
                <a16:creationId xmlns:a16="http://schemas.microsoft.com/office/drawing/2014/main" id="{5FA1CE24-1B4F-4EBB-8C84-305E22B271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88001" y="4703763"/>
            <a:ext cx="83185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500" b="0" i="0" u="none" strike="noStrike" cap="none" normalizeH="0" baseline="0" dirty="0">
                <a:ln>
                  <a:noFill/>
                </a:ln>
                <a:solidFill>
                  <a:srgbClr val="1A476F"/>
                </a:solidFill>
                <a:effectLst/>
                <a:latin typeface="Arial" panose="020B0604020202020204" pitchFamily="34" charset="0"/>
              </a:rPr>
              <a:t>Nutrition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40" name="Rectangle 167">
            <a:extLst>
              <a:ext uri="{FF2B5EF4-FFF2-40B4-BE49-F238E27FC236}">
                <a16:creationId xmlns:a16="http://schemas.microsoft.com/office/drawing/2014/main" id="{287FE04C-D754-4706-A4C5-CC684C9513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78188" y="4627563"/>
            <a:ext cx="1189038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500" b="0" i="0" u="none" strike="noStrike" cap="none" normalizeH="0" baseline="0" dirty="0">
                <a:ln>
                  <a:noFill/>
                </a:ln>
                <a:solidFill>
                  <a:srgbClr val="2D6D66"/>
                </a:solidFill>
                <a:effectLst/>
                <a:latin typeface="Arial" panose="020B0604020202020204" pitchFamily="34" charset="0"/>
              </a:rPr>
              <a:t>Job Training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41" name="Rectangle 163">
            <a:extLst>
              <a:ext uri="{FF2B5EF4-FFF2-40B4-BE49-F238E27FC236}">
                <a16:creationId xmlns:a16="http://schemas.microsoft.com/office/drawing/2014/main" id="{01D2C8CF-0BBE-4360-A43D-60A0EC67FB2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27326" y="1101725"/>
            <a:ext cx="117475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500" b="0" i="0" u="none" strike="noStrike" cap="none" normalizeH="0" baseline="0" dirty="0">
                <a:ln>
                  <a:noFill/>
                </a:ln>
                <a:solidFill>
                  <a:srgbClr val="CAC27E"/>
                </a:solidFill>
                <a:effectLst/>
                <a:latin typeface="Arial" panose="020B0604020202020204" pitchFamily="34" charset="0"/>
              </a:rPr>
              <a:t>Health Child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42" name="Rectangle 153">
            <a:extLst>
              <a:ext uri="{FF2B5EF4-FFF2-40B4-BE49-F238E27FC236}">
                <a16:creationId xmlns:a16="http://schemas.microsoft.com/office/drawing/2014/main" id="{12BD20C4-B587-4BA1-9256-47CB9F4BB1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97163" y="1408112"/>
            <a:ext cx="1481138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500" b="0" i="0" u="none" strike="noStrike" cap="none" normalizeH="0" baseline="0" dirty="0">
                <a:ln>
                  <a:noFill/>
                </a:ln>
                <a:solidFill>
                  <a:srgbClr val="90353B"/>
                </a:solidFill>
                <a:effectLst/>
                <a:latin typeface="Arial" panose="020B0604020202020204" pitchFamily="34" charset="0"/>
              </a:rPr>
              <a:t>Child Education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grpSp>
        <p:nvGrpSpPr>
          <p:cNvPr id="288" name="Group 287">
            <a:extLst>
              <a:ext uri="{FF2B5EF4-FFF2-40B4-BE49-F238E27FC236}">
                <a16:creationId xmlns:a16="http://schemas.microsoft.com/office/drawing/2014/main" id="{8E1EA14D-9C33-43AA-B37F-F87F97C3E578}"/>
              </a:ext>
            </a:extLst>
          </p:cNvPr>
          <p:cNvGrpSpPr/>
          <p:nvPr/>
        </p:nvGrpSpPr>
        <p:grpSpPr>
          <a:xfrm>
            <a:off x="1398052" y="1174749"/>
            <a:ext cx="599024" cy="616982"/>
            <a:chOff x="1398052" y="1174749"/>
            <a:chExt cx="599024" cy="616982"/>
          </a:xfrm>
        </p:grpSpPr>
        <p:sp>
          <p:nvSpPr>
            <p:cNvPr id="289" name="Rectangle 288">
              <a:extLst>
                <a:ext uri="{FF2B5EF4-FFF2-40B4-BE49-F238E27FC236}">
                  <a16:creationId xmlns:a16="http://schemas.microsoft.com/office/drawing/2014/main" id="{D83F981E-D225-4775-B776-9FB6B4BA9033}"/>
                </a:ext>
              </a:extLst>
            </p:cNvPr>
            <p:cNvSpPr/>
            <p:nvPr/>
          </p:nvSpPr>
          <p:spPr>
            <a:xfrm>
              <a:off x="1468438" y="1508125"/>
              <a:ext cx="528638" cy="283606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grpSp>
          <p:nvGrpSpPr>
            <p:cNvPr id="290" name="Group 289">
              <a:extLst>
                <a:ext uri="{FF2B5EF4-FFF2-40B4-BE49-F238E27FC236}">
                  <a16:creationId xmlns:a16="http://schemas.microsoft.com/office/drawing/2014/main" id="{DDE6D636-7CC9-4B1E-A200-11F4CE5D16B8}"/>
                </a:ext>
              </a:extLst>
            </p:cNvPr>
            <p:cNvGrpSpPr/>
            <p:nvPr/>
          </p:nvGrpSpPr>
          <p:grpSpPr>
            <a:xfrm>
              <a:off x="1674813" y="1573079"/>
              <a:ext cx="166687" cy="149224"/>
              <a:chOff x="1462882" y="1471634"/>
              <a:chExt cx="166687" cy="149224"/>
            </a:xfrm>
          </p:grpSpPr>
          <p:cxnSp>
            <p:nvCxnSpPr>
              <p:cNvPr id="292" name="Straight Connector 291">
                <a:extLst>
                  <a:ext uri="{FF2B5EF4-FFF2-40B4-BE49-F238E27FC236}">
                    <a16:creationId xmlns:a16="http://schemas.microsoft.com/office/drawing/2014/main" id="{E306780F-968E-471B-87DF-2DF9C4452A71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546225" y="1512888"/>
                <a:ext cx="0" cy="60326"/>
              </a:xfrm>
              <a:prstGeom prst="line">
                <a:avLst/>
              </a:prstGeom>
              <a:ln w="3810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3" name="Straight Connector 292">
                <a:extLst>
                  <a:ext uri="{FF2B5EF4-FFF2-40B4-BE49-F238E27FC236}">
                    <a16:creationId xmlns:a16="http://schemas.microsoft.com/office/drawing/2014/main" id="{0D51FD5F-7FA2-41E2-B885-EC9AC19065FC}"/>
                  </a:ext>
                </a:extLst>
              </p:cNvPr>
              <p:cNvCxnSpPr/>
              <p:nvPr/>
            </p:nvCxnSpPr>
            <p:spPr>
              <a:xfrm flipV="1">
                <a:off x="1462882" y="1471634"/>
                <a:ext cx="166687" cy="83364"/>
              </a:xfrm>
              <a:prstGeom prst="line">
                <a:avLst/>
              </a:prstGeom>
              <a:ln w="19050">
                <a:solidFill>
                  <a:srgbClr val="80808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4" name="Straight Connector 293">
                <a:extLst>
                  <a:ext uri="{FF2B5EF4-FFF2-40B4-BE49-F238E27FC236}">
                    <a16:creationId xmlns:a16="http://schemas.microsoft.com/office/drawing/2014/main" id="{169CCE92-2644-41DB-8688-0F212C649BEA}"/>
                  </a:ext>
                </a:extLst>
              </p:cNvPr>
              <p:cNvCxnSpPr/>
              <p:nvPr/>
            </p:nvCxnSpPr>
            <p:spPr>
              <a:xfrm flipV="1">
                <a:off x="1462882" y="1537494"/>
                <a:ext cx="166687" cy="83364"/>
              </a:xfrm>
              <a:prstGeom prst="line">
                <a:avLst/>
              </a:prstGeom>
              <a:ln w="19050">
                <a:solidFill>
                  <a:srgbClr val="80808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91" name="Rectangle 176">
              <a:extLst>
                <a:ext uri="{FF2B5EF4-FFF2-40B4-BE49-F238E27FC236}">
                  <a16:creationId xmlns:a16="http://schemas.microsoft.com/office/drawing/2014/main" id="{55DF6874-F0AE-4227-A8D2-78B74FFED9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98052" y="1174749"/>
              <a:ext cx="219612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80808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+mn-cs"/>
                </a:rPr>
                <a:t>∞</a:t>
              </a: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80808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</p:grpSp>
      <p:sp>
        <p:nvSpPr>
          <p:cNvPr id="295" name="Rectangle 110">
            <a:extLst>
              <a:ext uri="{FF2B5EF4-FFF2-40B4-BE49-F238E27FC236}">
                <a16:creationId xmlns:a16="http://schemas.microsoft.com/office/drawing/2014/main" id="{5C1A3946-8B8B-4016-A7F0-F505750FA2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92538" y="3954463"/>
            <a:ext cx="145415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500" b="0" i="0" u="none" strike="noStrike" cap="none" normalizeH="0" baseline="0" dirty="0">
                <a:ln>
                  <a:noFill/>
                </a:ln>
                <a:solidFill>
                  <a:srgbClr val="6E8E84"/>
                </a:solidFill>
                <a:effectLst/>
                <a:latin typeface="Arial" panose="020B0604020202020204" pitchFamily="34" charset="0"/>
              </a:rPr>
              <a:t>Cash Transfers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96" name="Rectangle 175">
            <a:extLst>
              <a:ext uri="{FF2B5EF4-FFF2-40B4-BE49-F238E27FC236}">
                <a16:creationId xmlns:a16="http://schemas.microsoft.com/office/drawing/2014/main" id="{E8DB82FD-5C89-40CA-AC1B-783D87F0F1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92876" y="4478338"/>
            <a:ext cx="1169988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500" b="0" i="0" u="none" strike="noStrike" cap="none" normalizeH="0" baseline="0" dirty="0" err="1">
                <a:ln>
                  <a:noFill/>
                </a:ln>
                <a:solidFill>
                  <a:srgbClr val="9C8847"/>
                </a:solidFill>
                <a:effectLst/>
                <a:latin typeface="Arial" panose="020B0604020202020204" pitchFamily="34" charset="0"/>
              </a:rPr>
              <a:t>Unemp</a:t>
            </a:r>
            <a:r>
              <a:rPr kumimoji="0" lang="en-US" altLang="en-US" sz="1500" b="0" i="0" u="none" strike="noStrike" cap="none" normalizeH="0" baseline="0" dirty="0">
                <a:ln>
                  <a:noFill/>
                </a:ln>
                <a:solidFill>
                  <a:srgbClr val="9C8847"/>
                </a:solidFill>
                <a:effectLst/>
                <a:latin typeface="Arial" panose="020B0604020202020204" pitchFamily="34" charset="0"/>
              </a:rPr>
              <a:t>. Ins.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92655232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50">
        <p:fade/>
      </p:transition>
    </mc:Choice>
    <mc:Fallback xmlns="">
      <p:transition>
        <p:fade/>
      </p:transition>
    </mc:Fallback>
  </mc:AlternateContent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AutoShape 3">
            <a:extLst>
              <a:ext uri="{FF2B5EF4-FFF2-40B4-BE49-F238E27FC236}">
                <a16:creationId xmlns:a16="http://schemas.microsoft.com/office/drawing/2014/main" id="{11F9717F-EE9A-49AB-B298-25BE495C1EE7}"/>
              </a:ext>
            </a:extLst>
          </p:cNvPr>
          <p:cNvSpPr>
            <a:spLocks noChangeAspect="1" noChangeArrowheads="1" noTextEdit="1"/>
          </p:cNvSpPr>
          <p:nvPr/>
        </p:nvSpPr>
        <p:spPr bwMode="auto">
          <a:xfrm>
            <a:off x="609601" y="0"/>
            <a:ext cx="10972800" cy="68580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" name="Rectangle 5">
            <a:extLst>
              <a:ext uri="{FF2B5EF4-FFF2-40B4-BE49-F238E27FC236}">
                <a16:creationId xmlns:a16="http://schemas.microsoft.com/office/drawing/2014/main" id="{F588264F-DD90-45AA-B8AC-E43BD93412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4838" y="-4763"/>
            <a:ext cx="10982325" cy="6867526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" name="Line 8">
            <a:extLst>
              <a:ext uri="{FF2B5EF4-FFF2-40B4-BE49-F238E27FC236}">
                <a16:creationId xmlns:a16="http://schemas.microsoft.com/office/drawing/2014/main" id="{5F6CFAF5-6078-47A6-8782-899AC6BB99F8}"/>
              </a:ext>
            </a:extLst>
          </p:cNvPr>
          <p:cNvSpPr>
            <a:spLocks noChangeShapeType="1"/>
          </p:cNvSpPr>
          <p:nvPr/>
        </p:nvSpPr>
        <p:spPr bwMode="auto">
          <a:xfrm>
            <a:off x="1752601" y="5569067"/>
            <a:ext cx="9688513" cy="0"/>
          </a:xfrm>
          <a:prstGeom prst="line">
            <a:avLst/>
          </a:prstGeom>
          <a:noFill/>
          <a:ln w="19050">
            <a:solidFill>
              <a:srgbClr val="EAF2F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" name="Line 9">
            <a:extLst>
              <a:ext uri="{FF2B5EF4-FFF2-40B4-BE49-F238E27FC236}">
                <a16:creationId xmlns:a16="http://schemas.microsoft.com/office/drawing/2014/main" id="{628163C6-CF86-4838-BEFE-BA05C6E9E6E7}"/>
              </a:ext>
            </a:extLst>
          </p:cNvPr>
          <p:cNvSpPr>
            <a:spLocks noChangeShapeType="1"/>
          </p:cNvSpPr>
          <p:nvPr/>
        </p:nvSpPr>
        <p:spPr bwMode="auto">
          <a:xfrm>
            <a:off x="1752601" y="4970579"/>
            <a:ext cx="9688513" cy="0"/>
          </a:xfrm>
          <a:prstGeom prst="line">
            <a:avLst/>
          </a:prstGeom>
          <a:noFill/>
          <a:ln w="19050">
            <a:solidFill>
              <a:srgbClr val="EAF2F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" name="Line 10">
            <a:extLst>
              <a:ext uri="{FF2B5EF4-FFF2-40B4-BE49-F238E27FC236}">
                <a16:creationId xmlns:a16="http://schemas.microsoft.com/office/drawing/2014/main" id="{8D40C2DC-8833-4053-B121-94E681C02D73}"/>
              </a:ext>
            </a:extLst>
          </p:cNvPr>
          <p:cNvSpPr>
            <a:spLocks noChangeShapeType="1"/>
          </p:cNvSpPr>
          <p:nvPr/>
        </p:nvSpPr>
        <p:spPr bwMode="auto">
          <a:xfrm>
            <a:off x="1752601" y="4372092"/>
            <a:ext cx="9688513" cy="0"/>
          </a:xfrm>
          <a:prstGeom prst="line">
            <a:avLst/>
          </a:prstGeom>
          <a:noFill/>
          <a:ln w="19050">
            <a:solidFill>
              <a:srgbClr val="EAF2F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" name="Line 11">
            <a:extLst>
              <a:ext uri="{FF2B5EF4-FFF2-40B4-BE49-F238E27FC236}">
                <a16:creationId xmlns:a16="http://schemas.microsoft.com/office/drawing/2014/main" id="{38B27261-1C2A-475F-A607-CAB2FEF56A73}"/>
              </a:ext>
            </a:extLst>
          </p:cNvPr>
          <p:cNvSpPr>
            <a:spLocks noChangeShapeType="1"/>
          </p:cNvSpPr>
          <p:nvPr/>
        </p:nvSpPr>
        <p:spPr bwMode="auto">
          <a:xfrm>
            <a:off x="1752601" y="3773604"/>
            <a:ext cx="9688513" cy="0"/>
          </a:xfrm>
          <a:prstGeom prst="line">
            <a:avLst/>
          </a:prstGeom>
          <a:noFill/>
          <a:ln w="19050">
            <a:solidFill>
              <a:srgbClr val="EAF2F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" name="Line 12">
            <a:extLst>
              <a:ext uri="{FF2B5EF4-FFF2-40B4-BE49-F238E27FC236}">
                <a16:creationId xmlns:a16="http://schemas.microsoft.com/office/drawing/2014/main" id="{15534011-3BF8-4D19-BC71-AC367BAEE935}"/>
              </a:ext>
            </a:extLst>
          </p:cNvPr>
          <p:cNvSpPr>
            <a:spLocks noChangeShapeType="1"/>
          </p:cNvSpPr>
          <p:nvPr/>
        </p:nvSpPr>
        <p:spPr bwMode="auto">
          <a:xfrm>
            <a:off x="1752601" y="3173529"/>
            <a:ext cx="9688513" cy="0"/>
          </a:xfrm>
          <a:prstGeom prst="line">
            <a:avLst/>
          </a:prstGeom>
          <a:noFill/>
          <a:ln w="19050">
            <a:solidFill>
              <a:srgbClr val="EAF2F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" name="Line 13">
            <a:extLst>
              <a:ext uri="{FF2B5EF4-FFF2-40B4-BE49-F238E27FC236}">
                <a16:creationId xmlns:a16="http://schemas.microsoft.com/office/drawing/2014/main" id="{FBD0518B-EA0E-4D03-8FB7-CE8BF419B037}"/>
              </a:ext>
            </a:extLst>
          </p:cNvPr>
          <p:cNvSpPr>
            <a:spLocks noChangeShapeType="1"/>
          </p:cNvSpPr>
          <p:nvPr/>
        </p:nvSpPr>
        <p:spPr bwMode="auto">
          <a:xfrm>
            <a:off x="1752601" y="2570278"/>
            <a:ext cx="9688513" cy="0"/>
          </a:xfrm>
          <a:prstGeom prst="line">
            <a:avLst/>
          </a:prstGeom>
          <a:noFill/>
          <a:ln w="19050">
            <a:solidFill>
              <a:srgbClr val="EAF2F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" name="Line 14">
            <a:extLst>
              <a:ext uri="{FF2B5EF4-FFF2-40B4-BE49-F238E27FC236}">
                <a16:creationId xmlns:a16="http://schemas.microsoft.com/office/drawing/2014/main" id="{90BE6A8B-26E1-4D72-BF68-702DBD701F80}"/>
              </a:ext>
            </a:extLst>
          </p:cNvPr>
          <p:cNvSpPr>
            <a:spLocks noChangeShapeType="1"/>
          </p:cNvSpPr>
          <p:nvPr/>
        </p:nvSpPr>
        <p:spPr bwMode="auto">
          <a:xfrm>
            <a:off x="1752601" y="1976554"/>
            <a:ext cx="9688513" cy="0"/>
          </a:xfrm>
          <a:prstGeom prst="line">
            <a:avLst/>
          </a:prstGeom>
          <a:noFill/>
          <a:ln w="19050">
            <a:solidFill>
              <a:srgbClr val="EAF2F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" name="Line 15">
            <a:extLst>
              <a:ext uri="{FF2B5EF4-FFF2-40B4-BE49-F238E27FC236}">
                <a16:creationId xmlns:a16="http://schemas.microsoft.com/office/drawing/2014/main" id="{FDFEF268-071B-4B8D-AD70-F2EDCD73B291}"/>
              </a:ext>
            </a:extLst>
          </p:cNvPr>
          <p:cNvSpPr>
            <a:spLocks noChangeShapeType="1"/>
          </p:cNvSpPr>
          <p:nvPr/>
        </p:nvSpPr>
        <p:spPr bwMode="auto">
          <a:xfrm>
            <a:off x="1752601" y="1381241"/>
            <a:ext cx="9688513" cy="0"/>
          </a:xfrm>
          <a:prstGeom prst="line">
            <a:avLst/>
          </a:prstGeom>
          <a:noFill/>
          <a:ln w="19050">
            <a:solidFill>
              <a:srgbClr val="EAF2F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8" name="Line 16">
            <a:extLst>
              <a:ext uri="{FF2B5EF4-FFF2-40B4-BE49-F238E27FC236}">
                <a16:creationId xmlns:a16="http://schemas.microsoft.com/office/drawing/2014/main" id="{9554FF62-EC9C-4CCB-8AF9-C361880E0CAD}"/>
              </a:ext>
            </a:extLst>
          </p:cNvPr>
          <p:cNvSpPr>
            <a:spLocks noChangeShapeType="1"/>
          </p:cNvSpPr>
          <p:nvPr/>
        </p:nvSpPr>
        <p:spPr bwMode="auto">
          <a:xfrm>
            <a:off x="1752601" y="1381241"/>
            <a:ext cx="9688513" cy="0"/>
          </a:xfrm>
          <a:prstGeom prst="line">
            <a:avLst/>
          </a:prstGeom>
          <a:noFill/>
          <a:ln w="9525">
            <a:solidFill>
              <a:srgbClr val="008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" name="Line 17">
            <a:extLst>
              <a:ext uri="{FF2B5EF4-FFF2-40B4-BE49-F238E27FC236}">
                <a16:creationId xmlns:a16="http://schemas.microsoft.com/office/drawing/2014/main" id="{762C5C04-F93D-46B3-8310-F246477522B3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551488" y="4376854"/>
            <a:ext cx="0" cy="168275"/>
          </a:xfrm>
          <a:prstGeom prst="line">
            <a:avLst/>
          </a:prstGeom>
          <a:noFill/>
          <a:ln w="9525">
            <a:solidFill>
              <a:srgbClr val="6E8E8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" name="Line 18">
            <a:extLst>
              <a:ext uri="{FF2B5EF4-FFF2-40B4-BE49-F238E27FC236}">
                <a16:creationId xmlns:a16="http://schemas.microsoft.com/office/drawing/2014/main" id="{5D090239-4B30-44F2-8AF2-0C25339434B1}"/>
              </a:ext>
            </a:extLst>
          </p:cNvPr>
          <p:cNvSpPr>
            <a:spLocks noChangeShapeType="1"/>
          </p:cNvSpPr>
          <p:nvPr/>
        </p:nvSpPr>
        <p:spPr bwMode="auto">
          <a:xfrm>
            <a:off x="5505451" y="4376854"/>
            <a:ext cx="87313" cy="0"/>
          </a:xfrm>
          <a:prstGeom prst="line">
            <a:avLst/>
          </a:prstGeom>
          <a:noFill/>
          <a:ln w="9525">
            <a:solidFill>
              <a:srgbClr val="6E8E8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" name="Line 19">
            <a:extLst>
              <a:ext uri="{FF2B5EF4-FFF2-40B4-BE49-F238E27FC236}">
                <a16:creationId xmlns:a16="http://schemas.microsoft.com/office/drawing/2014/main" id="{1E9D5B41-F360-4E14-8B29-5713F189F5B0}"/>
              </a:ext>
            </a:extLst>
          </p:cNvPr>
          <p:cNvSpPr>
            <a:spLocks noChangeShapeType="1"/>
          </p:cNvSpPr>
          <p:nvPr/>
        </p:nvSpPr>
        <p:spPr bwMode="auto">
          <a:xfrm>
            <a:off x="5505451" y="4545129"/>
            <a:ext cx="87313" cy="0"/>
          </a:xfrm>
          <a:prstGeom prst="line">
            <a:avLst/>
          </a:prstGeom>
          <a:noFill/>
          <a:ln w="9525">
            <a:solidFill>
              <a:srgbClr val="6E8E8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2" name="Line 20">
            <a:extLst>
              <a:ext uri="{FF2B5EF4-FFF2-40B4-BE49-F238E27FC236}">
                <a16:creationId xmlns:a16="http://schemas.microsoft.com/office/drawing/2014/main" id="{EC0DCFE7-0575-44B0-9217-99935C9CAD20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589213" y="1381241"/>
            <a:ext cx="0" cy="3387725"/>
          </a:xfrm>
          <a:prstGeom prst="line">
            <a:avLst/>
          </a:prstGeom>
          <a:noFill/>
          <a:ln w="9525">
            <a:solidFill>
              <a:srgbClr val="90353B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" name="Line 21">
            <a:extLst>
              <a:ext uri="{FF2B5EF4-FFF2-40B4-BE49-F238E27FC236}">
                <a16:creationId xmlns:a16="http://schemas.microsoft.com/office/drawing/2014/main" id="{0AB7997A-1B98-4E22-A851-DAB696611385}"/>
              </a:ext>
            </a:extLst>
          </p:cNvPr>
          <p:cNvSpPr>
            <a:spLocks noChangeShapeType="1"/>
          </p:cNvSpPr>
          <p:nvPr/>
        </p:nvSpPr>
        <p:spPr bwMode="auto">
          <a:xfrm>
            <a:off x="2543176" y="1381241"/>
            <a:ext cx="87313" cy="0"/>
          </a:xfrm>
          <a:prstGeom prst="line">
            <a:avLst/>
          </a:prstGeom>
          <a:noFill/>
          <a:ln w="9525">
            <a:solidFill>
              <a:srgbClr val="90353B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" name="Line 22">
            <a:extLst>
              <a:ext uri="{FF2B5EF4-FFF2-40B4-BE49-F238E27FC236}">
                <a16:creationId xmlns:a16="http://schemas.microsoft.com/office/drawing/2014/main" id="{EB7A54FB-4F69-4C18-B103-FF9CCEFE4696}"/>
              </a:ext>
            </a:extLst>
          </p:cNvPr>
          <p:cNvSpPr>
            <a:spLocks noChangeShapeType="1"/>
          </p:cNvSpPr>
          <p:nvPr/>
        </p:nvSpPr>
        <p:spPr bwMode="auto">
          <a:xfrm>
            <a:off x="2543176" y="4768967"/>
            <a:ext cx="87313" cy="0"/>
          </a:xfrm>
          <a:prstGeom prst="line">
            <a:avLst/>
          </a:prstGeom>
          <a:noFill/>
          <a:ln w="9525">
            <a:solidFill>
              <a:srgbClr val="90353B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" name="Line 23">
            <a:extLst>
              <a:ext uri="{FF2B5EF4-FFF2-40B4-BE49-F238E27FC236}">
                <a16:creationId xmlns:a16="http://schemas.microsoft.com/office/drawing/2014/main" id="{E478E87B-EA66-4EEB-9916-DCBE91D17FE0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445376" y="1381241"/>
            <a:ext cx="0" cy="3475038"/>
          </a:xfrm>
          <a:prstGeom prst="line">
            <a:avLst/>
          </a:prstGeom>
          <a:noFill/>
          <a:ln w="9525">
            <a:solidFill>
              <a:srgbClr val="55752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" name="Line 24">
            <a:extLst>
              <a:ext uri="{FF2B5EF4-FFF2-40B4-BE49-F238E27FC236}">
                <a16:creationId xmlns:a16="http://schemas.microsoft.com/office/drawing/2014/main" id="{8181281F-51B1-4FDA-B192-FAC4E631CE0F}"/>
              </a:ext>
            </a:extLst>
          </p:cNvPr>
          <p:cNvSpPr>
            <a:spLocks noChangeShapeType="1"/>
          </p:cNvSpPr>
          <p:nvPr/>
        </p:nvSpPr>
        <p:spPr bwMode="auto">
          <a:xfrm>
            <a:off x="7404101" y="1381241"/>
            <a:ext cx="85725" cy="0"/>
          </a:xfrm>
          <a:prstGeom prst="line">
            <a:avLst/>
          </a:prstGeom>
          <a:noFill/>
          <a:ln w="9525">
            <a:solidFill>
              <a:srgbClr val="55752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7" name="Line 25">
            <a:extLst>
              <a:ext uri="{FF2B5EF4-FFF2-40B4-BE49-F238E27FC236}">
                <a16:creationId xmlns:a16="http://schemas.microsoft.com/office/drawing/2014/main" id="{601C5F20-038B-4F76-B05C-8B57EBC3896E}"/>
              </a:ext>
            </a:extLst>
          </p:cNvPr>
          <p:cNvSpPr>
            <a:spLocks noChangeShapeType="1"/>
          </p:cNvSpPr>
          <p:nvPr/>
        </p:nvSpPr>
        <p:spPr bwMode="auto">
          <a:xfrm>
            <a:off x="7404101" y="4856279"/>
            <a:ext cx="85725" cy="0"/>
          </a:xfrm>
          <a:prstGeom prst="line">
            <a:avLst/>
          </a:prstGeom>
          <a:noFill/>
          <a:ln w="9525">
            <a:solidFill>
              <a:srgbClr val="55752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" name="Line 26">
            <a:extLst>
              <a:ext uri="{FF2B5EF4-FFF2-40B4-BE49-F238E27FC236}">
                <a16:creationId xmlns:a16="http://schemas.microsoft.com/office/drawing/2014/main" id="{1136E100-4C28-471E-B3DF-02C60B472F4F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240213" y="1381241"/>
            <a:ext cx="0" cy="2794000"/>
          </a:xfrm>
          <a:prstGeom prst="line">
            <a:avLst/>
          </a:prstGeom>
          <a:noFill/>
          <a:ln w="9525">
            <a:solidFill>
              <a:srgbClr val="E37E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" name="Line 27">
            <a:extLst>
              <a:ext uri="{FF2B5EF4-FFF2-40B4-BE49-F238E27FC236}">
                <a16:creationId xmlns:a16="http://schemas.microsoft.com/office/drawing/2014/main" id="{2DAEC61C-3EFD-45AB-A593-672FE6DEC3A4}"/>
              </a:ext>
            </a:extLst>
          </p:cNvPr>
          <p:cNvSpPr>
            <a:spLocks noChangeShapeType="1"/>
          </p:cNvSpPr>
          <p:nvPr/>
        </p:nvSpPr>
        <p:spPr bwMode="auto">
          <a:xfrm>
            <a:off x="4198938" y="1381241"/>
            <a:ext cx="87313" cy="0"/>
          </a:xfrm>
          <a:prstGeom prst="line">
            <a:avLst/>
          </a:prstGeom>
          <a:noFill/>
          <a:ln w="9525">
            <a:solidFill>
              <a:srgbClr val="E37E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0" name="Line 28">
            <a:extLst>
              <a:ext uri="{FF2B5EF4-FFF2-40B4-BE49-F238E27FC236}">
                <a16:creationId xmlns:a16="http://schemas.microsoft.com/office/drawing/2014/main" id="{56E652AE-62A3-4A00-8C44-EF699683F35E}"/>
              </a:ext>
            </a:extLst>
          </p:cNvPr>
          <p:cNvSpPr>
            <a:spLocks noChangeShapeType="1"/>
          </p:cNvSpPr>
          <p:nvPr/>
        </p:nvSpPr>
        <p:spPr bwMode="auto">
          <a:xfrm>
            <a:off x="4198938" y="4175242"/>
            <a:ext cx="87313" cy="0"/>
          </a:xfrm>
          <a:prstGeom prst="line">
            <a:avLst/>
          </a:prstGeom>
          <a:noFill/>
          <a:ln w="9525">
            <a:solidFill>
              <a:srgbClr val="E37E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" name="Line 29">
            <a:extLst>
              <a:ext uri="{FF2B5EF4-FFF2-40B4-BE49-F238E27FC236}">
                <a16:creationId xmlns:a16="http://schemas.microsoft.com/office/drawing/2014/main" id="{CC75C846-F46B-4C63-9DEA-5591379F6FC4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710488" y="4440354"/>
            <a:ext cx="0" cy="41275"/>
          </a:xfrm>
          <a:prstGeom prst="line">
            <a:avLst/>
          </a:prstGeom>
          <a:noFill/>
          <a:ln w="9525">
            <a:solidFill>
              <a:srgbClr val="C1053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8" name="Line 30">
            <a:extLst>
              <a:ext uri="{FF2B5EF4-FFF2-40B4-BE49-F238E27FC236}">
                <a16:creationId xmlns:a16="http://schemas.microsoft.com/office/drawing/2014/main" id="{16AA8D77-8FA5-4DBE-953E-9D79546D66F6}"/>
              </a:ext>
            </a:extLst>
          </p:cNvPr>
          <p:cNvSpPr>
            <a:spLocks noChangeShapeType="1"/>
          </p:cNvSpPr>
          <p:nvPr/>
        </p:nvSpPr>
        <p:spPr bwMode="auto">
          <a:xfrm>
            <a:off x="7664451" y="4440354"/>
            <a:ext cx="87313" cy="0"/>
          </a:xfrm>
          <a:prstGeom prst="line">
            <a:avLst/>
          </a:prstGeom>
          <a:noFill/>
          <a:ln w="9525">
            <a:solidFill>
              <a:srgbClr val="C1053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9" name="Line 31">
            <a:extLst>
              <a:ext uri="{FF2B5EF4-FFF2-40B4-BE49-F238E27FC236}">
                <a16:creationId xmlns:a16="http://schemas.microsoft.com/office/drawing/2014/main" id="{931F495A-F933-480A-A14D-5C9D1301818A}"/>
              </a:ext>
            </a:extLst>
          </p:cNvPr>
          <p:cNvSpPr>
            <a:spLocks noChangeShapeType="1"/>
          </p:cNvSpPr>
          <p:nvPr/>
        </p:nvSpPr>
        <p:spPr bwMode="auto">
          <a:xfrm>
            <a:off x="7664451" y="4481629"/>
            <a:ext cx="87313" cy="0"/>
          </a:xfrm>
          <a:prstGeom prst="line">
            <a:avLst/>
          </a:prstGeom>
          <a:noFill/>
          <a:ln w="9525">
            <a:solidFill>
              <a:srgbClr val="C1053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0" name="Line 32">
            <a:extLst>
              <a:ext uri="{FF2B5EF4-FFF2-40B4-BE49-F238E27FC236}">
                <a16:creationId xmlns:a16="http://schemas.microsoft.com/office/drawing/2014/main" id="{16B728D4-72A5-49C5-9C97-5B1347893539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9515476" y="4476867"/>
            <a:ext cx="0" cy="269875"/>
          </a:xfrm>
          <a:prstGeom prst="line">
            <a:avLst/>
          </a:prstGeom>
          <a:noFill/>
          <a:ln w="9525">
            <a:solidFill>
              <a:srgbClr val="938DD2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1" name="Line 33">
            <a:extLst>
              <a:ext uri="{FF2B5EF4-FFF2-40B4-BE49-F238E27FC236}">
                <a16:creationId xmlns:a16="http://schemas.microsoft.com/office/drawing/2014/main" id="{DA7F82CD-252B-425C-B20D-4130E06137E1}"/>
              </a:ext>
            </a:extLst>
          </p:cNvPr>
          <p:cNvSpPr>
            <a:spLocks noChangeShapeType="1"/>
          </p:cNvSpPr>
          <p:nvPr/>
        </p:nvSpPr>
        <p:spPr bwMode="auto">
          <a:xfrm>
            <a:off x="9474201" y="4476867"/>
            <a:ext cx="87313" cy="0"/>
          </a:xfrm>
          <a:prstGeom prst="line">
            <a:avLst/>
          </a:prstGeom>
          <a:noFill/>
          <a:ln w="9525">
            <a:solidFill>
              <a:srgbClr val="938DD2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2" name="Line 34">
            <a:extLst>
              <a:ext uri="{FF2B5EF4-FFF2-40B4-BE49-F238E27FC236}">
                <a16:creationId xmlns:a16="http://schemas.microsoft.com/office/drawing/2014/main" id="{281E085B-18FD-4641-81F9-7DC0371DB281}"/>
              </a:ext>
            </a:extLst>
          </p:cNvPr>
          <p:cNvSpPr>
            <a:spLocks noChangeShapeType="1"/>
          </p:cNvSpPr>
          <p:nvPr/>
        </p:nvSpPr>
        <p:spPr bwMode="auto">
          <a:xfrm>
            <a:off x="9474201" y="4746742"/>
            <a:ext cx="87313" cy="0"/>
          </a:xfrm>
          <a:prstGeom prst="line">
            <a:avLst/>
          </a:prstGeom>
          <a:noFill/>
          <a:ln w="9525">
            <a:solidFill>
              <a:srgbClr val="938DD2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3" name="Line 35">
            <a:extLst>
              <a:ext uri="{FF2B5EF4-FFF2-40B4-BE49-F238E27FC236}">
                <a16:creationId xmlns:a16="http://schemas.microsoft.com/office/drawing/2014/main" id="{4603FDF0-A0D3-4F91-8243-EA8EF2DC4F38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486151" y="1381241"/>
            <a:ext cx="0" cy="2163763"/>
          </a:xfrm>
          <a:prstGeom prst="line">
            <a:avLst/>
          </a:prstGeom>
          <a:noFill/>
          <a:ln w="9525">
            <a:solidFill>
              <a:srgbClr val="CAC27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4" name="Line 36">
            <a:extLst>
              <a:ext uri="{FF2B5EF4-FFF2-40B4-BE49-F238E27FC236}">
                <a16:creationId xmlns:a16="http://schemas.microsoft.com/office/drawing/2014/main" id="{30400769-632E-469E-9A3A-B561F6A76C68}"/>
              </a:ext>
            </a:extLst>
          </p:cNvPr>
          <p:cNvSpPr>
            <a:spLocks noChangeShapeType="1"/>
          </p:cNvSpPr>
          <p:nvPr/>
        </p:nvSpPr>
        <p:spPr bwMode="auto">
          <a:xfrm>
            <a:off x="3444876" y="1381241"/>
            <a:ext cx="85725" cy="0"/>
          </a:xfrm>
          <a:prstGeom prst="line">
            <a:avLst/>
          </a:prstGeom>
          <a:noFill/>
          <a:ln w="9525">
            <a:solidFill>
              <a:srgbClr val="CAC27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5" name="Line 37">
            <a:extLst>
              <a:ext uri="{FF2B5EF4-FFF2-40B4-BE49-F238E27FC236}">
                <a16:creationId xmlns:a16="http://schemas.microsoft.com/office/drawing/2014/main" id="{ACBDA29F-99F8-48C8-9D76-9C29B4306F74}"/>
              </a:ext>
            </a:extLst>
          </p:cNvPr>
          <p:cNvSpPr>
            <a:spLocks noChangeShapeType="1"/>
          </p:cNvSpPr>
          <p:nvPr/>
        </p:nvSpPr>
        <p:spPr bwMode="auto">
          <a:xfrm>
            <a:off x="3444876" y="3545004"/>
            <a:ext cx="85725" cy="0"/>
          </a:xfrm>
          <a:prstGeom prst="line">
            <a:avLst/>
          </a:prstGeom>
          <a:noFill/>
          <a:ln w="9525">
            <a:solidFill>
              <a:srgbClr val="CAC27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6" name="Line 38">
            <a:extLst>
              <a:ext uri="{FF2B5EF4-FFF2-40B4-BE49-F238E27FC236}">
                <a16:creationId xmlns:a16="http://schemas.microsoft.com/office/drawing/2014/main" id="{EF9F73E9-F76F-48BA-8665-D94992F13005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502276" y="4527667"/>
            <a:ext cx="0" cy="41275"/>
          </a:xfrm>
          <a:prstGeom prst="line">
            <a:avLst/>
          </a:prstGeom>
          <a:noFill/>
          <a:ln w="9525">
            <a:solidFill>
              <a:srgbClr val="7B92A8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7" name="Line 39">
            <a:extLst>
              <a:ext uri="{FF2B5EF4-FFF2-40B4-BE49-F238E27FC236}">
                <a16:creationId xmlns:a16="http://schemas.microsoft.com/office/drawing/2014/main" id="{988899A6-929E-4503-9BAB-F542D2346143}"/>
              </a:ext>
            </a:extLst>
          </p:cNvPr>
          <p:cNvSpPr>
            <a:spLocks noChangeShapeType="1"/>
          </p:cNvSpPr>
          <p:nvPr/>
        </p:nvSpPr>
        <p:spPr bwMode="auto">
          <a:xfrm>
            <a:off x="5456238" y="4527667"/>
            <a:ext cx="87313" cy="0"/>
          </a:xfrm>
          <a:prstGeom prst="line">
            <a:avLst/>
          </a:prstGeom>
          <a:noFill/>
          <a:ln w="9525">
            <a:solidFill>
              <a:srgbClr val="7B92A8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8" name="Line 40">
            <a:extLst>
              <a:ext uri="{FF2B5EF4-FFF2-40B4-BE49-F238E27FC236}">
                <a16:creationId xmlns:a16="http://schemas.microsoft.com/office/drawing/2014/main" id="{B574B8B9-E61D-46AE-BEEA-846D2A0BF557}"/>
              </a:ext>
            </a:extLst>
          </p:cNvPr>
          <p:cNvSpPr>
            <a:spLocks noChangeShapeType="1"/>
          </p:cNvSpPr>
          <p:nvPr/>
        </p:nvSpPr>
        <p:spPr bwMode="auto">
          <a:xfrm>
            <a:off x="5456238" y="4568942"/>
            <a:ext cx="87313" cy="0"/>
          </a:xfrm>
          <a:prstGeom prst="line">
            <a:avLst/>
          </a:prstGeom>
          <a:noFill/>
          <a:ln w="9525">
            <a:solidFill>
              <a:srgbClr val="7B92A8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9" name="Line 41">
            <a:extLst>
              <a:ext uri="{FF2B5EF4-FFF2-40B4-BE49-F238E27FC236}">
                <a16:creationId xmlns:a16="http://schemas.microsoft.com/office/drawing/2014/main" id="{CBF7D704-533A-4624-94E8-A93DCB1867C5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500563" y="1381241"/>
            <a:ext cx="0" cy="3584576"/>
          </a:xfrm>
          <a:prstGeom prst="line">
            <a:avLst/>
          </a:prstGeom>
          <a:noFill/>
          <a:ln w="9525">
            <a:solidFill>
              <a:srgbClr val="2D6D6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0" name="Line 42">
            <a:extLst>
              <a:ext uri="{FF2B5EF4-FFF2-40B4-BE49-F238E27FC236}">
                <a16:creationId xmlns:a16="http://schemas.microsoft.com/office/drawing/2014/main" id="{645665E5-A4C5-4D59-B41C-0FCB4E23C30A}"/>
              </a:ext>
            </a:extLst>
          </p:cNvPr>
          <p:cNvSpPr>
            <a:spLocks noChangeShapeType="1"/>
          </p:cNvSpPr>
          <p:nvPr/>
        </p:nvSpPr>
        <p:spPr bwMode="auto">
          <a:xfrm>
            <a:off x="4454526" y="1381241"/>
            <a:ext cx="87313" cy="0"/>
          </a:xfrm>
          <a:prstGeom prst="line">
            <a:avLst/>
          </a:prstGeom>
          <a:noFill/>
          <a:ln w="9525">
            <a:solidFill>
              <a:srgbClr val="2D6D6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1" name="Line 43">
            <a:extLst>
              <a:ext uri="{FF2B5EF4-FFF2-40B4-BE49-F238E27FC236}">
                <a16:creationId xmlns:a16="http://schemas.microsoft.com/office/drawing/2014/main" id="{B637B60C-E2CF-4C4B-B787-3D9F24E41AC8}"/>
              </a:ext>
            </a:extLst>
          </p:cNvPr>
          <p:cNvSpPr>
            <a:spLocks noChangeShapeType="1"/>
          </p:cNvSpPr>
          <p:nvPr/>
        </p:nvSpPr>
        <p:spPr bwMode="auto">
          <a:xfrm>
            <a:off x="4454526" y="4965817"/>
            <a:ext cx="87313" cy="0"/>
          </a:xfrm>
          <a:prstGeom prst="line">
            <a:avLst/>
          </a:prstGeom>
          <a:noFill/>
          <a:ln w="9525">
            <a:solidFill>
              <a:srgbClr val="2D6D6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2" name="Line 44">
            <a:extLst>
              <a:ext uri="{FF2B5EF4-FFF2-40B4-BE49-F238E27FC236}">
                <a16:creationId xmlns:a16="http://schemas.microsoft.com/office/drawing/2014/main" id="{0B3BF333-1BE3-45C8-97F1-926FF49CB124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840413" y="1381241"/>
            <a:ext cx="0" cy="4187826"/>
          </a:xfrm>
          <a:prstGeom prst="line">
            <a:avLst/>
          </a:prstGeom>
          <a:noFill/>
          <a:ln w="9525">
            <a:solidFill>
              <a:srgbClr val="1A476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3" name="Line 45">
            <a:extLst>
              <a:ext uri="{FF2B5EF4-FFF2-40B4-BE49-F238E27FC236}">
                <a16:creationId xmlns:a16="http://schemas.microsoft.com/office/drawing/2014/main" id="{93207FED-2941-491D-A542-C00CD7324A43}"/>
              </a:ext>
            </a:extLst>
          </p:cNvPr>
          <p:cNvSpPr>
            <a:spLocks noChangeShapeType="1"/>
          </p:cNvSpPr>
          <p:nvPr/>
        </p:nvSpPr>
        <p:spPr bwMode="auto">
          <a:xfrm>
            <a:off x="5799138" y="1381241"/>
            <a:ext cx="87313" cy="0"/>
          </a:xfrm>
          <a:prstGeom prst="line">
            <a:avLst/>
          </a:prstGeom>
          <a:noFill/>
          <a:ln w="9525">
            <a:solidFill>
              <a:srgbClr val="1A476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4" name="Line 46">
            <a:extLst>
              <a:ext uri="{FF2B5EF4-FFF2-40B4-BE49-F238E27FC236}">
                <a16:creationId xmlns:a16="http://schemas.microsoft.com/office/drawing/2014/main" id="{A9452FC7-35F4-4340-8F70-43BAAC52E7A9}"/>
              </a:ext>
            </a:extLst>
          </p:cNvPr>
          <p:cNvSpPr>
            <a:spLocks noChangeShapeType="1"/>
          </p:cNvSpPr>
          <p:nvPr/>
        </p:nvSpPr>
        <p:spPr bwMode="auto">
          <a:xfrm>
            <a:off x="5799138" y="5569067"/>
            <a:ext cx="87313" cy="0"/>
          </a:xfrm>
          <a:prstGeom prst="line">
            <a:avLst/>
          </a:prstGeom>
          <a:noFill/>
          <a:ln w="9525">
            <a:solidFill>
              <a:srgbClr val="1A476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5" name="Line 47">
            <a:extLst>
              <a:ext uri="{FF2B5EF4-FFF2-40B4-BE49-F238E27FC236}">
                <a16:creationId xmlns:a16="http://schemas.microsoft.com/office/drawing/2014/main" id="{500D1197-FEB9-405D-A619-629779935BA7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775326" y="4459404"/>
            <a:ext cx="0" cy="127000"/>
          </a:xfrm>
          <a:prstGeom prst="line">
            <a:avLst/>
          </a:prstGeom>
          <a:noFill/>
          <a:ln w="9525">
            <a:solidFill>
              <a:srgbClr val="FFD2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6" name="Line 48">
            <a:extLst>
              <a:ext uri="{FF2B5EF4-FFF2-40B4-BE49-F238E27FC236}">
                <a16:creationId xmlns:a16="http://schemas.microsoft.com/office/drawing/2014/main" id="{B3930CC0-DA8A-4AE0-A0B7-2D918103A628}"/>
              </a:ext>
            </a:extLst>
          </p:cNvPr>
          <p:cNvSpPr>
            <a:spLocks noChangeShapeType="1"/>
          </p:cNvSpPr>
          <p:nvPr/>
        </p:nvSpPr>
        <p:spPr bwMode="auto">
          <a:xfrm>
            <a:off x="5730876" y="4459404"/>
            <a:ext cx="85725" cy="0"/>
          </a:xfrm>
          <a:prstGeom prst="line">
            <a:avLst/>
          </a:prstGeom>
          <a:noFill/>
          <a:ln w="9525">
            <a:solidFill>
              <a:srgbClr val="FFD2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7" name="Line 49">
            <a:extLst>
              <a:ext uri="{FF2B5EF4-FFF2-40B4-BE49-F238E27FC236}">
                <a16:creationId xmlns:a16="http://schemas.microsoft.com/office/drawing/2014/main" id="{8FB5F7F8-2979-4DF1-9B3F-FA4A81C1F883}"/>
              </a:ext>
            </a:extLst>
          </p:cNvPr>
          <p:cNvSpPr>
            <a:spLocks noChangeShapeType="1"/>
          </p:cNvSpPr>
          <p:nvPr/>
        </p:nvSpPr>
        <p:spPr bwMode="auto">
          <a:xfrm>
            <a:off x="5730876" y="4586404"/>
            <a:ext cx="85725" cy="0"/>
          </a:xfrm>
          <a:prstGeom prst="line">
            <a:avLst/>
          </a:prstGeom>
          <a:noFill/>
          <a:ln w="9525">
            <a:solidFill>
              <a:srgbClr val="FFD2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8" name="Line 50">
            <a:extLst>
              <a:ext uri="{FF2B5EF4-FFF2-40B4-BE49-F238E27FC236}">
                <a16:creationId xmlns:a16="http://schemas.microsoft.com/office/drawing/2014/main" id="{4EA979A8-B78E-424B-879B-915433E27DBF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650163" y="1381241"/>
            <a:ext cx="0" cy="2779713"/>
          </a:xfrm>
          <a:prstGeom prst="line">
            <a:avLst/>
          </a:prstGeom>
          <a:noFill/>
          <a:ln w="9525">
            <a:solidFill>
              <a:srgbClr val="BFA19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9" name="Line 51">
            <a:extLst>
              <a:ext uri="{FF2B5EF4-FFF2-40B4-BE49-F238E27FC236}">
                <a16:creationId xmlns:a16="http://schemas.microsoft.com/office/drawing/2014/main" id="{38D2DD17-CEA2-4EA7-994E-8E607E0C2D71}"/>
              </a:ext>
            </a:extLst>
          </p:cNvPr>
          <p:cNvSpPr>
            <a:spLocks noChangeShapeType="1"/>
          </p:cNvSpPr>
          <p:nvPr/>
        </p:nvSpPr>
        <p:spPr bwMode="auto">
          <a:xfrm>
            <a:off x="7608888" y="1381241"/>
            <a:ext cx="87313" cy="0"/>
          </a:xfrm>
          <a:prstGeom prst="line">
            <a:avLst/>
          </a:prstGeom>
          <a:noFill/>
          <a:ln w="9525">
            <a:solidFill>
              <a:srgbClr val="BFA19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0" name="Line 52">
            <a:extLst>
              <a:ext uri="{FF2B5EF4-FFF2-40B4-BE49-F238E27FC236}">
                <a16:creationId xmlns:a16="http://schemas.microsoft.com/office/drawing/2014/main" id="{33BBF4E1-5480-4CDA-A674-C9AD7063BAB3}"/>
              </a:ext>
            </a:extLst>
          </p:cNvPr>
          <p:cNvSpPr>
            <a:spLocks noChangeShapeType="1"/>
          </p:cNvSpPr>
          <p:nvPr/>
        </p:nvSpPr>
        <p:spPr bwMode="auto">
          <a:xfrm>
            <a:off x="7608888" y="4160954"/>
            <a:ext cx="87313" cy="0"/>
          </a:xfrm>
          <a:prstGeom prst="line">
            <a:avLst/>
          </a:prstGeom>
          <a:noFill/>
          <a:ln w="9525">
            <a:solidFill>
              <a:srgbClr val="BFA19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1" name="Line 53">
            <a:extLst>
              <a:ext uri="{FF2B5EF4-FFF2-40B4-BE49-F238E27FC236}">
                <a16:creationId xmlns:a16="http://schemas.microsoft.com/office/drawing/2014/main" id="{A7266101-B6A0-478B-A02B-D28E2D30C87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380163" y="4600692"/>
            <a:ext cx="0" cy="104775"/>
          </a:xfrm>
          <a:prstGeom prst="line">
            <a:avLst/>
          </a:prstGeom>
          <a:noFill/>
          <a:ln w="9525">
            <a:solidFill>
              <a:srgbClr val="9C8847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2" name="Line 54">
            <a:extLst>
              <a:ext uri="{FF2B5EF4-FFF2-40B4-BE49-F238E27FC236}">
                <a16:creationId xmlns:a16="http://schemas.microsoft.com/office/drawing/2014/main" id="{546E16CB-7C74-4CD6-BAC1-7B073BFB15BA}"/>
              </a:ext>
            </a:extLst>
          </p:cNvPr>
          <p:cNvSpPr>
            <a:spLocks noChangeShapeType="1"/>
          </p:cNvSpPr>
          <p:nvPr/>
        </p:nvSpPr>
        <p:spPr bwMode="auto">
          <a:xfrm>
            <a:off x="6338888" y="4600692"/>
            <a:ext cx="80963" cy="0"/>
          </a:xfrm>
          <a:prstGeom prst="line">
            <a:avLst/>
          </a:prstGeom>
          <a:noFill/>
          <a:ln w="9525">
            <a:solidFill>
              <a:srgbClr val="9C8847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4" name="Line 55">
            <a:extLst>
              <a:ext uri="{FF2B5EF4-FFF2-40B4-BE49-F238E27FC236}">
                <a16:creationId xmlns:a16="http://schemas.microsoft.com/office/drawing/2014/main" id="{B548F2E7-ADBD-4E0D-87C6-D59D94C70134}"/>
              </a:ext>
            </a:extLst>
          </p:cNvPr>
          <p:cNvSpPr>
            <a:spLocks noChangeShapeType="1"/>
          </p:cNvSpPr>
          <p:nvPr/>
        </p:nvSpPr>
        <p:spPr bwMode="auto">
          <a:xfrm>
            <a:off x="6338888" y="4705467"/>
            <a:ext cx="80963" cy="0"/>
          </a:xfrm>
          <a:prstGeom prst="line">
            <a:avLst/>
          </a:prstGeom>
          <a:noFill/>
          <a:ln w="9525">
            <a:solidFill>
              <a:srgbClr val="9C8847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5" name="Freeform 56">
            <a:extLst>
              <a:ext uri="{FF2B5EF4-FFF2-40B4-BE49-F238E27FC236}">
                <a16:creationId xmlns:a16="http://schemas.microsoft.com/office/drawing/2014/main" id="{7D0A5E9B-53C5-41EC-85B3-ABDBCFE401EF}"/>
              </a:ext>
            </a:extLst>
          </p:cNvPr>
          <p:cNvSpPr>
            <a:spLocks/>
          </p:cNvSpPr>
          <p:nvPr/>
        </p:nvSpPr>
        <p:spPr bwMode="auto">
          <a:xfrm>
            <a:off x="5446713" y="4372092"/>
            <a:ext cx="206375" cy="201613"/>
          </a:xfrm>
          <a:custGeom>
            <a:avLst/>
            <a:gdLst>
              <a:gd name="T0" fmla="*/ 66 w 130"/>
              <a:gd name="T1" fmla="*/ 0 h 127"/>
              <a:gd name="T2" fmla="*/ 0 w 130"/>
              <a:gd name="T3" fmla="*/ 63 h 127"/>
              <a:gd name="T4" fmla="*/ 66 w 130"/>
              <a:gd name="T5" fmla="*/ 127 h 127"/>
              <a:gd name="T6" fmla="*/ 130 w 130"/>
              <a:gd name="T7" fmla="*/ 63 h 127"/>
              <a:gd name="T8" fmla="*/ 66 w 130"/>
              <a:gd name="T9" fmla="*/ 0 h 1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30" h="127">
                <a:moveTo>
                  <a:pt x="66" y="0"/>
                </a:moveTo>
                <a:lnTo>
                  <a:pt x="0" y="63"/>
                </a:lnTo>
                <a:lnTo>
                  <a:pt x="66" y="127"/>
                </a:lnTo>
                <a:lnTo>
                  <a:pt x="130" y="63"/>
                </a:lnTo>
                <a:lnTo>
                  <a:pt x="66" y="0"/>
                </a:lnTo>
                <a:close/>
              </a:path>
            </a:pathLst>
          </a:custGeom>
          <a:solidFill>
            <a:srgbClr val="6E8E84"/>
          </a:solidFill>
          <a:ln w="31750">
            <a:solidFill>
              <a:srgbClr val="6E8E84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8" name="Freeform 58">
            <a:extLst>
              <a:ext uri="{FF2B5EF4-FFF2-40B4-BE49-F238E27FC236}">
                <a16:creationId xmlns:a16="http://schemas.microsoft.com/office/drawing/2014/main" id="{1A560C58-F547-43EA-928A-BC3E98E9A996}"/>
              </a:ext>
            </a:extLst>
          </p:cNvPr>
          <p:cNvSpPr>
            <a:spLocks/>
          </p:cNvSpPr>
          <p:nvPr/>
        </p:nvSpPr>
        <p:spPr bwMode="auto">
          <a:xfrm>
            <a:off x="2484438" y="1276466"/>
            <a:ext cx="204788" cy="206375"/>
          </a:xfrm>
          <a:custGeom>
            <a:avLst/>
            <a:gdLst>
              <a:gd name="T0" fmla="*/ 66 w 129"/>
              <a:gd name="T1" fmla="*/ 0 h 130"/>
              <a:gd name="T2" fmla="*/ 0 w 129"/>
              <a:gd name="T3" fmla="*/ 66 h 130"/>
              <a:gd name="T4" fmla="*/ 66 w 129"/>
              <a:gd name="T5" fmla="*/ 130 h 130"/>
              <a:gd name="T6" fmla="*/ 129 w 129"/>
              <a:gd name="T7" fmla="*/ 66 h 130"/>
              <a:gd name="T8" fmla="*/ 66 w 129"/>
              <a:gd name="T9" fmla="*/ 0 h 1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29" h="130">
                <a:moveTo>
                  <a:pt x="66" y="0"/>
                </a:moveTo>
                <a:lnTo>
                  <a:pt x="0" y="66"/>
                </a:lnTo>
                <a:lnTo>
                  <a:pt x="66" y="130"/>
                </a:lnTo>
                <a:lnTo>
                  <a:pt x="129" y="66"/>
                </a:lnTo>
                <a:lnTo>
                  <a:pt x="66" y="0"/>
                </a:lnTo>
                <a:close/>
              </a:path>
            </a:pathLst>
          </a:custGeom>
          <a:solidFill>
            <a:srgbClr val="90353B"/>
          </a:solidFill>
          <a:ln w="31750">
            <a:solidFill>
              <a:srgbClr val="90353B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0" name="Freeform 60">
            <a:extLst>
              <a:ext uri="{FF2B5EF4-FFF2-40B4-BE49-F238E27FC236}">
                <a16:creationId xmlns:a16="http://schemas.microsoft.com/office/drawing/2014/main" id="{65A18306-58B1-4CB7-BB52-43CB8B30B656}"/>
              </a:ext>
            </a:extLst>
          </p:cNvPr>
          <p:cNvSpPr>
            <a:spLocks/>
          </p:cNvSpPr>
          <p:nvPr/>
        </p:nvSpPr>
        <p:spPr bwMode="auto">
          <a:xfrm>
            <a:off x="7343776" y="3645017"/>
            <a:ext cx="206375" cy="206375"/>
          </a:xfrm>
          <a:custGeom>
            <a:avLst/>
            <a:gdLst>
              <a:gd name="T0" fmla="*/ 64 w 130"/>
              <a:gd name="T1" fmla="*/ 0 h 130"/>
              <a:gd name="T2" fmla="*/ 0 w 130"/>
              <a:gd name="T3" fmla="*/ 63 h 130"/>
              <a:gd name="T4" fmla="*/ 64 w 130"/>
              <a:gd name="T5" fmla="*/ 130 h 130"/>
              <a:gd name="T6" fmla="*/ 130 w 130"/>
              <a:gd name="T7" fmla="*/ 63 h 130"/>
              <a:gd name="T8" fmla="*/ 64 w 130"/>
              <a:gd name="T9" fmla="*/ 0 h 1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30" h="130">
                <a:moveTo>
                  <a:pt x="64" y="0"/>
                </a:moveTo>
                <a:lnTo>
                  <a:pt x="0" y="63"/>
                </a:lnTo>
                <a:lnTo>
                  <a:pt x="64" y="130"/>
                </a:lnTo>
                <a:lnTo>
                  <a:pt x="130" y="63"/>
                </a:lnTo>
                <a:lnTo>
                  <a:pt x="64" y="0"/>
                </a:lnTo>
                <a:close/>
              </a:path>
            </a:pathLst>
          </a:custGeom>
          <a:solidFill>
            <a:srgbClr val="55752F"/>
          </a:solidFill>
          <a:ln w="31750">
            <a:solidFill>
              <a:srgbClr val="55752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2" name="Freeform 62">
            <a:extLst>
              <a:ext uri="{FF2B5EF4-FFF2-40B4-BE49-F238E27FC236}">
                <a16:creationId xmlns:a16="http://schemas.microsoft.com/office/drawing/2014/main" id="{89226F2D-25BC-4C47-9B87-1672666BE5E8}"/>
              </a:ext>
            </a:extLst>
          </p:cNvPr>
          <p:cNvSpPr>
            <a:spLocks/>
          </p:cNvSpPr>
          <p:nvPr/>
        </p:nvSpPr>
        <p:spPr bwMode="auto">
          <a:xfrm>
            <a:off x="4138613" y="1276466"/>
            <a:ext cx="206375" cy="206375"/>
          </a:xfrm>
          <a:custGeom>
            <a:avLst/>
            <a:gdLst>
              <a:gd name="T0" fmla="*/ 64 w 130"/>
              <a:gd name="T1" fmla="*/ 0 h 130"/>
              <a:gd name="T2" fmla="*/ 0 w 130"/>
              <a:gd name="T3" fmla="*/ 66 h 130"/>
              <a:gd name="T4" fmla="*/ 64 w 130"/>
              <a:gd name="T5" fmla="*/ 130 h 130"/>
              <a:gd name="T6" fmla="*/ 130 w 130"/>
              <a:gd name="T7" fmla="*/ 66 h 130"/>
              <a:gd name="T8" fmla="*/ 64 w 130"/>
              <a:gd name="T9" fmla="*/ 0 h 1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30" h="130">
                <a:moveTo>
                  <a:pt x="64" y="0"/>
                </a:moveTo>
                <a:lnTo>
                  <a:pt x="0" y="66"/>
                </a:lnTo>
                <a:lnTo>
                  <a:pt x="64" y="130"/>
                </a:lnTo>
                <a:lnTo>
                  <a:pt x="130" y="66"/>
                </a:lnTo>
                <a:lnTo>
                  <a:pt x="64" y="0"/>
                </a:lnTo>
                <a:close/>
              </a:path>
            </a:pathLst>
          </a:custGeom>
          <a:solidFill>
            <a:srgbClr val="E37E00"/>
          </a:solidFill>
          <a:ln w="31750">
            <a:solidFill>
              <a:srgbClr val="E37E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4" name="Freeform 64">
            <a:extLst>
              <a:ext uri="{FF2B5EF4-FFF2-40B4-BE49-F238E27FC236}">
                <a16:creationId xmlns:a16="http://schemas.microsoft.com/office/drawing/2014/main" id="{B330E2E8-4FA9-4FDE-B1FC-9302F564986E}"/>
              </a:ext>
            </a:extLst>
          </p:cNvPr>
          <p:cNvSpPr>
            <a:spLocks/>
          </p:cNvSpPr>
          <p:nvPr/>
        </p:nvSpPr>
        <p:spPr bwMode="auto">
          <a:xfrm>
            <a:off x="7604126" y="4362567"/>
            <a:ext cx="206375" cy="201613"/>
          </a:xfrm>
          <a:custGeom>
            <a:avLst/>
            <a:gdLst>
              <a:gd name="T0" fmla="*/ 67 w 130"/>
              <a:gd name="T1" fmla="*/ 0 h 127"/>
              <a:gd name="T2" fmla="*/ 0 w 130"/>
              <a:gd name="T3" fmla="*/ 63 h 127"/>
              <a:gd name="T4" fmla="*/ 67 w 130"/>
              <a:gd name="T5" fmla="*/ 127 h 127"/>
              <a:gd name="T6" fmla="*/ 130 w 130"/>
              <a:gd name="T7" fmla="*/ 63 h 127"/>
              <a:gd name="T8" fmla="*/ 67 w 130"/>
              <a:gd name="T9" fmla="*/ 0 h 1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30" h="127">
                <a:moveTo>
                  <a:pt x="67" y="0"/>
                </a:moveTo>
                <a:lnTo>
                  <a:pt x="0" y="63"/>
                </a:lnTo>
                <a:lnTo>
                  <a:pt x="67" y="127"/>
                </a:lnTo>
                <a:lnTo>
                  <a:pt x="130" y="63"/>
                </a:lnTo>
                <a:lnTo>
                  <a:pt x="67" y="0"/>
                </a:lnTo>
                <a:close/>
              </a:path>
            </a:pathLst>
          </a:custGeom>
          <a:solidFill>
            <a:srgbClr val="C10534"/>
          </a:solidFill>
          <a:ln w="31750">
            <a:solidFill>
              <a:srgbClr val="C10534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6" name="Freeform 66">
            <a:extLst>
              <a:ext uri="{FF2B5EF4-FFF2-40B4-BE49-F238E27FC236}">
                <a16:creationId xmlns:a16="http://schemas.microsoft.com/office/drawing/2014/main" id="{AFC53A46-91DA-4BA3-9279-441BA0DCA95E}"/>
              </a:ext>
            </a:extLst>
          </p:cNvPr>
          <p:cNvSpPr>
            <a:spLocks/>
          </p:cNvSpPr>
          <p:nvPr/>
        </p:nvSpPr>
        <p:spPr bwMode="auto">
          <a:xfrm>
            <a:off x="9415463" y="4554654"/>
            <a:ext cx="201613" cy="206375"/>
          </a:xfrm>
          <a:custGeom>
            <a:avLst/>
            <a:gdLst>
              <a:gd name="T0" fmla="*/ 63 w 127"/>
              <a:gd name="T1" fmla="*/ 0 h 130"/>
              <a:gd name="T2" fmla="*/ 0 w 127"/>
              <a:gd name="T3" fmla="*/ 63 h 130"/>
              <a:gd name="T4" fmla="*/ 63 w 127"/>
              <a:gd name="T5" fmla="*/ 130 h 130"/>
              <a:gd name="T6" fmla="*/ 127 w 127"/>
              <a:gd name="T7" fmla="*/ 63 h 130"/>
              <a:gd name="T8" fmla="*/ 63 w 127"/>
              <a:gd name="T9" fmla="*/ 0 h 1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27" h="130">
                <a:moveTo>
                  <a:pt x="63" y="0"/>
                </a:moveTo>
                <a:lnTo>
                  <a:pt x="0" y="63"/>
                </a:lnTo>
                <a:lnTo>
                  <a:pt x="63" y="130"/>
                </a:lnTo>
                <a:lnTo>
                  <a:pt x="127" y="63"/>
                </a:lnTo>
                <a:lnTo>
                  <a:pt x="63" y="0"/>
                </a:lnTo>
                <a:close/>
              </a:path>
            </a:pathLst>
          </a:custGeom>
          <a:solidFill>
            <a:srgbClr val="938DD2"/>
          </a:solidFill>
          <a:ln w="31750">
            <a:solidFill>
              <a:srgbClr val="938DD2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6" name="Freeform 68">
            <a:extLst>
              <a:ext uri="{FF2B5EF4-FFF2-40B4-BE49-F238E27FC236}">
                <a16:creationId xmlns:a16="http://schemas.microsoft.com/office/drawing/2014/main" id="{5C29E76E-2256-4C7B-B3AE-79374E26F1A3}"/>
              </a:ext>
            </a:extLst>
          </p:cNvPr>
          <p:cNvSpPr>
            <a:spLocks/>
          </p:cNvSpPr>
          <p:nvPr/>
        </p:nvSpPr>
        <p:spPr bwMode="auto">
          <a:xfrm>
            <a:off x="3384551" y="1276466"/>
            <a:ext cx="206375" cy="206375"/>
          </a:xfrm>
          <a:custGeom>
            <a:avLst/>
            <a:gdLst>
              <a:gd name="T0" fmla="*/ 64 w 130"/>
              <a:gd name="T1" fmla="*/ 0 h 130"/>
              <a:gd name="T2" fmla="*/ 0 w 130"/>
              <a:gd name="T3" fmla="*/ 66 h 130"/>
              <a:gd name="T4" fmla="*/ 64 w 130"/>
              <a:gd name="T5" fmla="*/ 130 h 130"/>
              <a:gd name="T6" fmla="*/ 130 w 130"/>
              <a:gd name="T7" fmla="*/ 66 h 130"/>
              <a:gd name="T8" fmla="*/ 64 w 130"/>
              <a:gd name="T9" fmla="*/ 0 h 1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30" h="130">
                <a:moveTo>
                  <a:pt x="64" y="0"/>
                </a:moveTo>
                <a:lnTo>
                  <a:pt x="0" y="66"/>
                </a:lnTo>
                <a:lnTo>
                  <a:pt x="64" y="130"/>
                </a:lnTo>
                <a:lnTo>
                  <a:pt x="130" y="66"/>
                </a:lnTo>
                <a:lnTo>
                  <a:pt x="64" y="0"/>
                </a:lnTo>
                <a:close/>
              </a:path>
            </a:pathLst>
          </a:custGeom>
          <a:solidFill>
            <a:srgbClr val="CAC27E"/>
          </a:solidFill>
          <a:ln w="31750">
            <a:solidFill>
              <a:srgbClr val="CAC27E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8" name="Freeform 70">
            <a:extLst>
              <a:ext uri="{FF2B5EF4-FFF2-40B4-BE49-F238E27FC236}">
                <a16:creationId xmlns:a16="http://schemas.microsoft.com/office/drawing/2014/main" id="{B944F226-CDB7-484D-BF9F-BA96828E37D6}"/>
              </a:ext>
            </a:extLst>
          </p:cNvPr>
          <p:cNvSpPr>
            <a:spLocks/>
          </p:cNvSpPr>
          <p:nvPr/>
        </p:nvSpPr>
        <p:spPr bwMode="auto">
          <a:xfrm>
            <a:off x="5400676" y="4449879"/>
            <a:ext cx="201613" cy="201613"/>
          </a:xfrm>
          <a:custGeom>
            <a:avLst/>
            <a:gdLst>
              <a:gd name="T0" fmla="*/ 64 w 127"/>
              <a:gd name="T1" fmla="*/ 0 h 127"/>
              <a:gd name="T2" fmla="*/ 0 w 127"/>
              <a:gd name="T3" fmla="*/ 63 h 127"/>
              <a:gd name="T4" fmla="*/ 64 w 127"/>
              <a:gd name="T5" fmla="*/ 127 h 127"/>
              <a:gd name="T6" fmla="*/ 127 w 127"/>
              <a:gd name="T7" fmla="*/ 63 h 127"/>
              <a:gd name="T8" fmla="*/ 64 w 127"/>
              <a:gd name="T9" fmla="*/ 0 h 1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27" h="127">
                <a:moveTo>
                  <a:pt x="64" y="0"/>
                </a:moveTo>
                <a:lnTo>
                  <a:pt x="0" y="63"/>
                </a:lnTo>
                <a:lnTo>
                  <a:pt x="64" y="127"/>
                </a:lnTo>
                <a:lnTo>
                  <a:pt x="127" y="63"/>
                </a:lnTo>
                <a:lnTo>
                  <a:pt x="64" y="0"/>
                </a:lnTo>
                <a:close/>
              </a:path>
            </a:pathLst>
          </a:custGeom>
          <a:solidFill>
            <a:srgbClr val="7B92A8"/>
          </a:solidFill>
          <a:ln w="31750">
            <a:solidFill>
              <a:srgbClr val="7B92A8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80" name="Freeform 72">
            <a:extLst>
              <a:ext uri="{FF2B5EF4-FFF2-40B4-BE49-F238E27FC236}">
                <a16:creationId xmlns:a16="http://schemas.microsoft.com/office/drawing/2014/main" id="{A7B71A65-094B-4127-815C-E0B7BE05ED39}"/>
              </a:ext>
            </a:extLst>
          </p:cNvPr>
          <p:cNvSpPr>
            <a:spLocks/>
          </p:cNvSpPr>
          <p:nvPr/>
        </p:nvSpPr>
        <p:spPr bwMode="auto">
          <a:xfrm>
            <a:off x="4395788" y="4861042"/>
            <a:ext cx="204788" cy="206375"/>
          </a:xfrm>
          <a:custGeom>
            <a:avLst/>
            <a:gdLst>
              <a:gd name="T0" fmla="*/ 66 w 129"/>
              <a:gd name="T1" fmla="*/ 0 h 130"/>
              <a:gd name="T2" fmla="*/ 0 w 129"/>
              <a:gd name="T3" fmla="*/ 63 h 130"/>
              <a:gd name="T4" fmla="*/ 66 w 129"/>
              <a:gd name="T5" fmla="*/ 130 h 130"/>
              <a:gd name="T6" fmla="*/ 129 w 129"/>
              <a:gd name="T7" fmla="*/ 63 h 130"/>
              <a:gd name="T8" fmla="*/ 66 w 129"/>
              <a:gd name="T9" fmla="*/ 0 h 1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29" h="130">
                <a:moveTo>
                  <a:pt x="66" y="0"/>
                </a:moveTo>
                <a:lnTo>
                  <a:pt x="0" y="63"/>
                </a:lnTo>
                <a:lnTo>
                  <a:pt x="66" y="130"/>
                </a:lnTo>
                <a:lnTo>
                  <a:pt x="129" y="63"/>
                </a:lnTo>
                <a:lnTo>
                  <a:pt x="66" y="0"/>
                </a:lnTo>
                <a:close/>
              </a:path>
            </a:pathLst>
          </a:custGeom>
          <a:solidFill>
            <a:srgbClr val="2D6D66"/>
          </a:solidFill>
          <a:ln w="31750">
            <a:solidFill>
              <a:srgbClr val="2D6D6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82" name="Freeform 74">
            <a:extLst>
              <a:ext uri="{FF2B5EF4-FFF2-40B4-BE49-F238E27FC236}">
                <a16:creationId xmlns:a16="http://schemas.microsoft.com/office/drawing/2014/main" id="{AEE49B09-B04B-411C-9EC1-61435E050EF8}"/>
              </a:ext>
            </a:extLst>
          </p:cNvPr>
          <p:cNvSpPr>
            <a:spLocks/>
          </p:cNvSpPr>
          <p:nvPr/>
        </p:nvSpPr>
        <p:spPr bwMode="auto">
          <a:xfrm>
            <a:off x="5738813" y="4683242"/>
            <a:ext cx="206375" cy="204788"/>
          </a:xfrm>
          <a:custGeom>
            <a:avLst/>
            <a:gdLst>
              <a:gd name="T0" fmla="*/ 64 w 130"/>
              <a:gd name="T1" fmla="*/ 0 h 129"/>
              <a:gd name="T2" fmla="*/ 0 w 130"/>
              <a:gd name="T3" fmla="*/ 63 h 129"/>
              <a:gd name="T4" fmla="*/ 64 w 130"/>
              <a:gd name="T5" fmla="*/ 129 h 129"/>
              <a:gd name="T6" fmla="*/ 130 w 130"/>
              <a:gd name="T7" fmla="*/ 63 h 129"/>
              <a:gd name="T8" fmla="*/ 64 w 130"/>
              <a:gd name="T9" fmla="*/ 0 h 1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30" h="129">
                <a:moveTo>
                  <a:pt x="64" y="0"/>
                </a:moveTo>
                <a:lnTo>
                  <a:pt x="0" y="63"/>
                </a:lnTo>
                <a:lnTo>
                  <a:pt x="64" y="129"/>
                </a:lnTo>
                <a:lnTo>
                  <a:pt x="130" y="63"/>
                </a:lnTo>
                <a:lnTo>
                  <a:pt x="64" y="0"/>
                </a:lnTo>
                <a:close/>
              </a:path>
            </a:pathLst>
          </a:custGeom>
          <a:solidFill>
            <a:srgbClr val="1A476F"/>
          </a:solidFill>
          <a:ln w="31750">
            <a:solidFill>
              <a:srgbClr val="1A476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84" name="Freeform 76">
            <a:extLst>
              <a:ext uri="{FF2B5EF4-FFF2-40B4-BE49-F238E27FC236}">
                <a16:creationId xmlns:a16="http://schemas.microsoft.com/office/drawing/2014/main" id="{93D3F478-D57D-41E8-AB27-2921ECA20486}"/>
              </a:ext>
            </a:extLst>
          </p:cNvPr>
          <p:cNvSpPr>
            <a:spLocks/>
          </p:cNvSpPr>
          <p:nvPr/>
        </p:nvSpPr>
        <p:spPr bwMode="auto">
          <a:xfrm>
            <a:off x="5675313" y="4418129"/>
            <a:ext cx="201613" cy="204788"/>
          </a:xfrm>
          <a:custGeom>
            <a:avLst/>
            <a:gdLst>
              <a:gd name="T0" fmla="*/ 63 w 127"/>
              <a:gd name="T1" fmla="*/ 0 h 129"/>
              <a:gd name="T2" fmla="*/ 0 w 127"/>
              <a:gd name="T3" fmla="*/ 66 h 129"/>
              <a:gd name="T4" fmla="*/ 63 w 127"/>
              <a:gd name="T5" fmla="*/ 129 h 129"/>
              <a:gd name="T6" fmla="*/ 127 w 127"/>
              <a:gd name="T7" fmla="*/ 66 h 129"/>
              <a:gd name="T8" fmla="*/ 63 w 127"/>
              <a:gd name="T9" fmla="*/ 0 h 1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27" h="129">
                <a:moveTo>
                  <a:pt x="63" y="0"/>
                </a:moveTo>
                <a:lnTo>
                  <a:pt x="0" y="66"/>
                </a:lnTo>
                <a:lnTo>
                  <a:pt x="63" y="129"/>
                </a:lnTo>
                <a:lnTo>
                  <a:pt x="127" y="66"/>
                </a:lnTo>
                <a:lnTo>
                  <a:pt x="63" y="0"/>
                </a:lnTo>
                <a:close/>
              </a:path>
            </a:pathLst>
          </a:custGeom>
          <a:solidFill>
            <a:srgbClr val="FFD200"/>
          </a:solidFill>
          <a:ln w="31750">
            <a:solidFill>
              <a:srgbClr val="FFD2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86" name="Freeform 78">
            <a:extLst>
              <a:ext uri="{FF2B5EF4-FFF2-40B4-BE49-F238E27FC236}">
                <a16:creationId xmlns:a16="http://schemas.microsoft.com/office/drawing/2014/main" id="{0E528F4F-1065-4CD9-AD51-B67798A7DA34}"/>
              </a:ext>
            </a:extLst>
          </p:cNvPr>
          <p:cNvSpPr>
            <a:spLocks/>
          </p:cNvSpPr>
          <p:nvPr/>
        </p:nvSpPr>
        <p:spPr bwMode="auto">
          <a:xfrm>
            <a:off x="7550151" y="3054466"/>
            <a:ext cx="204788" cy="201613"/>
          </a:xfrm>
          <a:custGeom>
            <a:avLst/>
            <a:gdLst>
              <a:gd name="T0" fmla="*/ 63 w 129"/>
              <a:gd name="T1" fmla="*/ 0 h 127"/>
              <a:gd name="T2" fmla="*/ 0 w 129"/>
              <a:gd name="T3" fmla="*/ 64 h 127"/>
              <a:gd name="T4" fmla="*/ 63 w 129"/>
              <a:gd name="T5" fmla="*/ 127 h 127"/>
              <a:gd name="T6" fmla="*/ 129 w 129"/>
              <a:gd name="T7" fmla="*/ 64 h 127"/>
              <a:gd name="T8" fmla="*/ 63 w 129"/>
              <a:gd name="T9" fmla="*/ 0 h 1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29" h="127">
                <a:moveTo>
                  <a:pt x="63" y="0"/>
                </a:moveTo>
                <a:lnTo>
                  <a:pt x="0" y="64"/>
                </a:lnTo>
                <a:lnTo>
                  <a:pt x="63" y="127"/>
                </a:lnTo>
                <a:lnTo>
                  <a:pt x="129" y="64"/>
                </a:lnTo>
                <a:lnTo>
                  <a:pt x="63" y="0"/>
                </a:lnTo>
                <a:close/>
              </a:path>
            </a:pathLst>
          </a:custGeom>
          <a:solidFill>
            <a:srgbClr val="BFA19C"/>
          </a:solidFill>
          <a:ln w="31750">
            <a:solidFill>
              <a:srgbClr val="BFA19C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88" name="Freeform 80">
            <a:extLst>
              <a:ext uri="{FF2B5EF4-FFF2-40B4-BE49-F238E27FC236}">
                <a16:creationId xmlns:a16="http://schemas.microsoft.com/office/drawing/2014/main" id="{40678B9B-40F0-443D-9A79-B7FC652C6DBA}"/>
              </a:ext>
            </a:extLst>
          </p:cNvPr>
          <p:cNvSpPr>
            <a:spLocks/>
          </p:cNvSpPr>
          <p:nvPr/>
        </p:nvSpPr>
        <p:spPr bwMode="auto">
          <a:xfrm>
            <a:off x="6278563" y="4559417"/>
            <a:ext cx="201613" cy="206375"/>
          </a:xfrm>
          <a:custGeom>
            <a:avLst/>
            <a:gdLst>
              <a:gd name="T0" fmla="*/ 64 w 127"/>
              <a:gd name="T1" fmla="*/ 0 h 130"/>
              <a:gd name="T2" fmla="*/ 0 w 127"/>
              <a:gd name="T3" fmla="*/ 66 h 130"/>
              <a:gd name="T4" fmla="*/ 64 w 127"/>
              <a:gd name="T5" fmla="*/ 130 h 130"/>
              <a:gd name="T6" fmla="*/ 127 w 127"/>
              <a:gd name="T7" fmla="*/ 66 h 130"/>
              <a:gd name="T8" fmla="*/ 64 w 127"/>
              <a:gd name="T9" fmla="*/ 0 h 1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27" h="130">
                <a:moveTo>
                  <a:pt x="64" y="0"/>
                </a:moveTo>
                <a:lnTo>
                  <a:pt x="0" y="66"/>
                </a:lnTo>
                <a:lnTo>
                  <a:pt x="64" y="130"/>
                </a:lnTo>
                <a:lnTo>
                  <a:pt x="127" y="66"/>
                </a:lnTo>
                <a:lnTo>
                  <a:pt x="64" y="0"/>
                </a:lnTo>
                <a:close/>
              </a:path>
            </a:pathLst>
          </a:custGeom>
          <a:solidFill>
            <a:srgbClr val="9C8847"/>
          </a:solidFill>
          <a:ln w="31750">
            <a:solidFill>
              <a:srgbClr val="9C8847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0" name="Line 82">
            <a:extLst>
              <a:ext uri="{FF2B5EF4-FFF2-40B4-BE49-F238E27FC236}">
                <a16:creationId xmlns:a16="http://schemas.microsoft.com/office/drawing/2014/main" id="{70E35BC8-7D09-4003-A012-0842C7A7DDBE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752601" y="1230429"/>
            <a:ext cx="0" cy="4489451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1" name="Line 83">
            <a:extLst>
              <a:ext uri="{FF2B5EF4-FFF2-40B4-BE49-F238E27FC236}">
                <a16:creationId xmlns:a16="http://schemas.microsoft.com/office/drawing/2014/main" id="{4364AB82-6A62-4407-8177-045EF328703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57351" y="5569067"/>
            <a:ext cx="95250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25" name="Rectangle 84">
            <a:extLst>
              <a:ext uri="{FF2B5EF4-FFF2-40B4-BE49-F238E27FC236}">
                <a16:creationId xmlns:a16="http://schemas.microsoft.com/office/drawing/2014/main" id="{AB2EF1E3-01E3-4DB0-85F2-20D8CFB392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39838" y="5427779"/>
            <a:ext cx="493713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 dirty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&lt;-1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26" name="Line 85">
            <a:extLst>
              <a:ext uri="{FF2B5EF4-FFF2-40B4-BE49-F238E27FC236}">
                <a16:creationId xmlns:a16="http://schemas.microsoft.com/office/drawing/2014/main" id="{6D036C48-5A0A-480B-A17F-E67448F5B34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57351" y="4970579"/>
            <a:ext cx="95250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27" name="Rectangle 86">
            <a:extLst>
              <a:ext uri="{FF2B5EF4-FFF2-40B4-BE49-F238E27FC236}">
                <a16:creationId xmlns:a16="http://schemas.microsoft.com/office/drawing/2014/main" id="{606AB801-3EBB-435D-A7F0-2403C800258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68438" y="4834054"/>
            <a:ext cx="255588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0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28" name="Line 87">
            <a:extLst>
              <a:ext uri="{FF2B5EF4-FFF2-40B4-BE49-F238E27FC236}">
                <a16:creationId xmlns:a16="http://schemas.microsoft.com/office/drawing/2014/main" id="{5DCA2393-9971-4209-B390-82D621158BF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57351" y="4372092"/>
            <a:ext cx="95250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29" name="Rectangle 88">
            <a:extLst>
              <a:ext uri="{FF2B5EF4-FFF2-40B4-BE49-F238E27FC236}">
                <a16:creationId xmlns:a16="http://schemas.microsoft.com/office/drawing/2014/main" id="{C095377D-980F-4B07-8DBF-42CE91DD5A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68438" y="4233979"/>
            <a:ext cx="255588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1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30" name="Line 89">
            <a:extLst>
              <a:ext uri="{FF2B5EF4-FFF2-40B4-BE49-F238E27FC236}">
                <a16:creationId xmlns:a16="http://schemas.microsoft.com/office/drawing/2014/main" id="{B7F52C63-B23F-49AB-A749-0F29F007E87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57351" y="3773604"/>
            <a:ext cx="95250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1" name="Rectangle 90">
            <a:extLst>
              <a:ext uri="{FF2B5EF4-FFF2-40B4-BE49-F238E27FC236}">
                <a16:creationId xmlns:a16="http://schemas.microsoft.com/office/drawing/2014/main" id="{63C34647-04B7-4376-9322-455BFA4C396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68438" y="3640254"/>
            <a:ext cx="255588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2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32" name="Line 91">
            <a:extLst>
              <a:ext uri="{FF2B5EF4-FFF2-40B4-BE49-F238E27FC236}">
                <a16:creationId xmlns:a16="http://schemas.microsoft.com/office/drawing/2014/main" id="{FCBBC5A1-1C5E-4095-9B40-74E9D59C4755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57351" y="3173529"/>
            <a:ext cx="95250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3" name="Rectangle 92">
            <a:extLst>
              <a:ext uri="{FF2B5EF4-FFF2-40B4-BE49-F238E27FC236}">
                <a16:creationId xmlns:a16="http://schemas.microsoft.com/office/drawing/2014/main" id="{B41360CF-6F73-4F2C-939A-D6598C24149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68438" y="3041766"/>
            <a:ext cx="255588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3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34" name="Line 93">
            <a:extLst>
              <a:ext uri="{FF2B5EF4-FFF2-40B4-BE49-F238E27FC236}">
                <a16:creationId xmlns:a16="http://schemas.microsoft.com/office/drawing/2014/main" id="{77345669-5B7C-48BD-A601-C674BFE4E63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57351" y="2570278"/>
            <a:ext cx="95250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5" name="Rectangle 94">
            <a:extLst>
              <a:ext uri="{FF2B5EF4-FFF2-40B4-BE49-F238E27FC236}">
                <a16:creationId xmlns:a16="http://schemas.microsoft.com/office/drawing/2014/main" id="{5E8BD15D-F16E-4074-B01C-C3A24DB113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68438" y="2438516"/>
            <a:ext cx="255588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4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36" name="Line 95">
            <a:extLst>
              <a:ext uri="{FF2B5EF4-FFF2-40B4-BE49-F238E27FC236}">
                <a16:creationId xmlns:a16="http://schemas.microsoft.com/office/drawing/2014/main" id="{0E80D159-BC26-4406-AA3C-D92115964BC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57351" y="1976554"/>
            <a:ext cx="95250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7" name="Rectangle 96">
            <a:extLst>
              <a:ext uri="{FF2B5EF4-FFF2-40B4-BE49-F238E27FC236}">
                <a16:creationId xmlns:a16="http://schemas.microsoft.com/office/drawing/2014/main" id="{BC47AF1C-AA45-44C6-9356-46C03FB588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22388" y="1843204"/>
            <a:ext cx="406400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&gt;5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38" name="Line 97">
            <a:extLst>
              <a:ext uri="{FF2B5EF4-FFF2-40B4-BE49-F238E27FC236}">
                <a16:creationId xmlns:a16="http://schemas.microsoft.com/office/drawing/2014/main" id="{6CEE26F2-5B13-43D0-A88B-12C2567B81C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57351" y="1381241"/>
            <a:ext cx="95250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0" name="Rectangle 99">
            <a:extLst>
              <a:ext uri="{FF2B5EF4-FFF2-40B4-BE49-F238E27FC236}">
                <a16:creationId xmlns:a16="http://schemas.microsoft.com/office/drawing/2014/main" id="{C7519BE5-090C-4E9C-AF7F-E7FE63E189AA}"/>
              </a:ext>
            </a:extLst>
          </p:cNvPr>
          <p:cNvSpPr>
            <a:spLocks noChangeArrowheads="1"/>
          </p:cNvSpPr>
          <p:nvPr/>
        </p:nvSpPr>
        <p:spPr bwMode="auto">
          <a:xfrm rot="16200000">
            <a:off x="523875" y="3237029"/>
            <a:ext cx="822325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MVPF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41" name="Line 100">
            <a:extLst>
              <a:ext uri="{FF2B5EF4-FFF2-40B4-BE49-F238E27FC236}">
                <a16:creationId xmlns:a16="http://schemas.microsoft.com/office/drawing/2014/main" id="{5C041C35-C1E6-43CE-840F-4100C616BDA8}"/>
              </a:ext>
            </a:extLst>
          </p:cNvPr>
          <p:cNvSpPr>
            <a:spLocks noChangeShapeType="1"/>
          </p:cNvSpPr>
          <p:nvPr/>
        </p:nvSpPr>
        <p:spPr bwMode="auto">
          <a:xfrm>
            <a:off x="1752601" y="5719879"/>
            <a:ext cx="9688513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2" name="Line 101">
            <a:extLst>
              <a:ext uri="{FF2B5EF4-FFF2-40B4-BE49-F238E27FC236}">
                <a16:creationId xmlns:a16="http://schemas.microsoft.com/office/drawing/2014/main" id="{57695EB3-DDB4-4366-B04C-78639A2834DD}"/>
              </a:ext>
            </a:extLst>
          </p:cNvPr>
          <p:cNvSpPr>
            <a:spLocks noChangeShapeType="1"/>
          </p:cNvSpPr>
          <p:nvPr/>
        </p:nvSpPr>
        <p:spPr bwMode="auto">
          <a:xfrm>
            <a:off x="1903413" y="5719879"/>
            <a:ext cx="0" cy="92075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3" name="Rectangle 102">
            <a:extLst>
              <a:ext uri="{FF2B5EF4-FFF2-40B4-BE49-F238E27FC236}">
                <a16:creationId xmlns:a16="http://schemas.microsoft.com/office/drawing/2014/main" id="{34D1158B-328D-4A12-A10F-C549DDD18D3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30388" y="5862754"/>
            <a:ext cx="255588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0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44" name="Line 103">
            <a:extLst>
              <a:ext uri="{FF2B5EF4-FFF2-40B4-BE49-F238E27FC236}">
                <a16:creationId xmlns:a16="http://schemas.microsoft.com/office/drawing/2014/main" id="{28A751FF-996B-4D4B-80CC-EEF6564B5843}"/>
              </a:ext>
            </a:extLst>
          </p:cNvPr>
          <p:cNvSpPr>
            <a:spLocks noChangeShapeType="1"/>
          </p:cNvSpPr>
          <p:nvPr/>
        </p:nvSpPr>
        <p:spPr bwMode="auto">
          <a:xfrm>
            <a:off x="4248151" y="5719879"/>
            <a:ext cx="0" cy="92075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5" name="Rectangle 104">
            <a:extLst>
              <a:ext uri="{FF2B5EF4-FFF2-40B4-BE49-F238E27FC236}">
                <a16:creationId xmlns:a16="http://schemas.microsoft.com/office/drawing/2014/main" id="{156F7FBC-ADBC-40DD-B866-177480E958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06863" y="5862754"/>
            <a:ext cx="398463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20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46" name="Line 105">
            <a:extLst>
              <a:ext uri="{FF2B5EF4-FFF2-40B4-BE49-F238E27FC236}">
                <a16:creationId xmlns:a16="http://schemas.microsoft.com/office/drawing/2014/main" id="{BC8C7FE5-2A71-4E79-B3B7-ABE7C1E52C40}"/>
              </a:ext>
            </a:extLst>
          </p:cNvPr>
          <p:cNvSpPr>
            <a:spLocks noChangeShapeType="1"/>
          </p:cNvSpPr>
          <p:nvPr/>
        </p:nvSpPr>
        <p:spPr bwMode="auto">
          <a:xfrm>
            <a:off x="6594476" y="5719879"/>
            <a:ext cx="0" cy="92075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7" name="Rectangle 106">
            <a:extLst>
              <a:ext uri="{FF2B5EF4-FFF2-40B4-BE49-F238E27FC236}">
                <a16:creationId xmlns:a16="http://schemas.microsoft.com/office/drawing/2014/main" id="{DB53A221-800B-491B-B409-6FB90F15577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53188" y="5862754"/>
            <a:ext cx="398463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 dirty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40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48" name="Line 107">
            <a:extLst>
              <a:ext uri="{FF2B5EF4-FFF2-40B4-BE49-F238E27FC236}">
                <a16:creationId xmlns:a16="http://schemas.microsoft.com/office/drawing/2014/main" id="{2CEE361C-15EE-493D-9122-B1C0E48ED048}"/>
              </a:ext>
            </a:extLst>
          </p:cNvPr>
          <p:cNvSpPr>
            <a:spLocks noChangeShapeType="1"/>
          </p:cNvSpPr>
          <p:nvPr/>
        </p:nvSpPr>
        <p:spPr bwMode="auto">
          <a:xfrm>
            <a:off x="8943976" y="5719879"/>
            <a:ext cx="0" cy="92075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9" name="Rectangle 108">
            <a:extLst>
              <a:ext uri="{FF2B5EF4-FFF2-40B4-BE49-F238E27FC236}">
                <a16:creationId xmlns:a16="http://schemas.microsoft.com/office/drawing/2014/main" id="{3BBC2911-94E3-40D4-8042-E8F6D6FFA6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8802688" y="5862754"/>
            <a:ext cx="398463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60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50" name="Line 109">
            <a:extLst>
              <a:ext uri="{FF2B5EF4-FFF2-40B4-BE49-F238E27FC236}">
                <a16:creationId xmlns:a16="http://schemas.microsoft.com/office/drawing/2014/main" id="{79AB491E-9AB8-44F3-B44E-AAAF315F7CFE}"/>
              </a:ext>
            </a:extLst>
          </p:cNvPr>
          <p:cNvSpPr>
            <a:spLocks noChangeShapeType="1"/>
          </p:cNvSpPr>
          <p:nvPr/>
        </p:nvSpPr>
        <p:spPr bwMode="auto">
          <a:xfrm>
            <a:off x="11290301" y="5719879"/>
            <a:ext cx="0" cy="92075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1" name="Rectangle 110">
            <a:extLst>
              <a:ext uri="{FF2B5EF4-FFF2-40B4-BE49-F238E27FC236}">
                <a16:creationId xmlns:a16="http://schemas.microsoft.com/office/drawing/2014/main" id="{ADA4FA44-00C3-4509-8915-A829C7F151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147426" y="5862754"/>
            <a:ext cx="398463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80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52" name="Rectangle 111">
            <a:extLst>
              <a:ext uri="{FF2B5EF4-FFF2-40B4-BE49-F238E27FC236}">
                <a16:creationId xmlns:a16="http://schemas.microsoft.com/office/drawing/2014/main" id="{DE656655-A84C-4F94-BD86-2F8F8CCF424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78463" y="6172316"/>
            <a:ext cx="2400300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 dirty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Age of Beneficiaries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53" name="Rectangle 112">
            <a:extLst>
              <a:ext uri="{FF2B5EF4-FFF2-40B4-BE49-F238E27FC236}">
                <a16:creationId xmlns:a16="http://schemas.microsoft.com/office/drawing/2014/main" id="{5FFBD974-A2A6-4BB1-AEBE-AB3B3B40B83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02401" y="306387"/>
            <a:ext cx="484188" cy="904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5300" b="0" i="0" u="none" strike="noStrike" cap="none" normalizeH="0" baseline="0">
                <a:ln>
                  <a:noFill/>
                </a:ln>
                <a:solidFill>
                  <a:srgbClr val="1E2D53"/>
                </a:solidFill>
                <a:effectLst/>
                <a:latin typeface="Arial" panose="020B0604020202020204" pitchFamily="34" charset="0"/>
              </a:rPr>
              <a:t> 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5" name="AutoShape 3">
            <a:extLst>
              <a:ext uri="{FF2B5EF4-FFF2-40B4-BE49-F238E27FC236}">
                <a16:creationId xmlns:a16="http://schemas.microsoft.com/office/drawing/2014/main" id="{3FB90D64-3FA5-4ABB-8807-EB4D5F4CE20F}"/>
              </a:ext>
            </a:extLst>
          </p:cNvPr>
          <p:cNvSpPr>
            <a:spLocks noChangeAspect="1" noChangeArrowheads="1" noTextEdit="1"/>
          </p:cNvSpPr>
          <p:nvPr/>
        </p:nvSpPr>
        <p:spPr bwMode="auto">
          <a:xfrm>
            <a:off x="609601" y="0"/>
            <a:ext cx="10972800" cy="68580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7" name="Rectangle 76">
            <a:extLst>
              <a:ext uri="{FF2B5EF4-FFF2-40B4-BE49-F238E27FC236}">
                <a16:creationId xmlns:a16="http://schemas.microsoft.com/office/drawing/2014/main" id="{77EE52CE-36DE-49C6-84E0-D04F4FF17D7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02401" y="444500"/>
            <a:ext cx="484188" cy="904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5300" b="0" i="0" u="none" strike="noStrike" kern="1200" cap="none" spc="0" normalizeH="0" baseline="0" noProof="0">
                <a:ln>
                  <a:noFill/>
                </a:ln>
                <a:solidFill>
                  <a:srgbClr val="1E2D53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 </a:t>
            </a:r>
            <a:endParaRPr kumimoji="0" lang="en-US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153" name="Rectangle 134">
            <a:extLst>
              <a:ext uri="{FF2B5EF4-FFF2-40B4-BE49-F238E27FC236}">
                <a16:creationId xmlns:a16="http://schemas.microsoft.com/office/drawing/2014/main" id="{F053F359-A8FF-4CDC-96DC-BDD73919BFB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0521" y="95828"/>
            <a:ext cx="10620914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lvl="0">
              <a:defRPr/>
            </a:pPr>
            <a:r>
              <a:rPr lang="en-US" sz="2400" b="1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MVPF Robustness to WTP</a:t>
            </a:r>
          </a:p>
          <a:p>
            <a:pPr lvl="0">
              <a:defRPr/>
            </a:pPr>
            <a:r>
              <a:rPr lang="en-US" sz="2400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Conservative Willingness to Pay</a:t>
            </a:r>
          </a:p>
        </p:txBody>
      </p:sp>
      <p:sp>
        <p:nvSpPr>
          <p:cNvPr id="720" name="TextBox 719">
            <a:extLst>
              <a:ext uri="{FF2B5EF4-FFF2-40B4-BE49-F238E27FC236}">
                <a16:creationId xmlns:a16="http://schemas.microsoft.com/office/drawing/2014/main" id="{6A27E6E4-0FCE-48F9-B148-844F621C001D}"/>
              </a:ext>
            </a:extLst>
          </p:cNvPr>
          <p:cNvSpPr txBox="1"/>
          <p:nvPr/>
        </p:nvSpPr>
        <p:spPr>
          <a:xfrm>
            <a:off x="10462952" y="6351072"/>
            <a:ext cx="161659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rgbClr val="808080"/>
                </a:solidFill>
                <a:hlinkClick r:id="rId3" action="ppaction://hlinksldjump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WTP/Prog. cost</a:t>
            </a:r>
            <a:endParaRPr lang="en-US" dirty="0">
              <a:solidFill>
                <a:srgbClr val="808080"/>
              </a:solidFill>
            </a:endParaRPr>
          </a:p>
        </p:txBody>
      </p:sp>
      <p:grpSp>
        <p:nvGrpSpPr>
          <p:cNvPr id="334" name="Group 333">
            <a:extLst>
              <a:ext uri="{FF2B5EF4-FFF2-40B4-BE49-F238E27FC236}">
                <a16:creationId xmlns:a16="http://schemas.microsoft.com/office/drawing/2014/main" id="{88ECB5E0-894A-415E-8DEC-285571E6C560}"/>
              </a:ext>
            </a:extLst>
          </p:cNvPr>
          <p:cNvGrpSpPr/>
          <p:nvPr/>
        </p:nvGrpSpPr>
        <p:grpSpPr>
          <a:xfrm>
            <a:off x="1398052" y="1174749"/>
            <a:ext cx="599024" cy="616982"/>
            <a:chOff x="1398052" y="1174749"/>
            <a:chExt cx="599024" cy="616982"/>
          </a:xfrm>
        </p:grpSpPr>
        <p:sp>
          <p:nvSpPr>
            <p:cNvPr id="335" name="Rectangle 334">
              <a:extLst>
                <a:ext uri="{FF2B5EF4-FFF2-40B4-BE49-F238E27FC236}">
                  <a16:creationId xmlns:a16="http://schemas.microsoft.com/office/drawing/2014/main" id="{6EE8124F-2DEB-432D-810A-B17E16D773E9}"/>
                </a:ext>
              </a:extLst>
            </p:cNvPr>
            <p:cNvSpPr/>
            <p:nvPr/>
          </p:nvSpPr>
          <p:spPr>
            <a:xfrm>
              <a:off x="1468438" y="1508125"/>
              <a:ext cx="528638" cy="283606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grpSp>
          <p:nvGrpSpPr>
            <p:cNvPr id="336" name="Group 335">
              <a:extLst>
                <a:ext uri="{FF2B5EF4-FFF2-40B4-BE49-F238E27FC236}">
                  <a16:creationId xmlns:a16="http://schemas.microsoft.com/office/drawing/2014/main" id="{9BC03594-136D-4A21-8324-B6107D39FC12}"/>
                </a:ext>
              </a:extLst>
            </p:cNvPr>
            <p:cNvGrpSpPr/>
            <p:nvPr/>
          </p:nvGrpSpPr>
          <p:grpSpPr>
            <a:xfrm>
              <a:off x="1674813" y="1573079"/>
              <a:ext cx="166687" cy="149224"/>
              <a:chOff x="1462882" y="1471634"/>
              <a:chExt cx="166687" cy="149224"/>
            </a:xfrm>
          </p:grpSpPr>
          <p:cxnSp>
            <p:nvCxnSpPr>
              <p:cNvPr id="338" name="Straight Connector 337">
                <a:extLst>
                  <a:ext uri="{FF2B5EF4-FFF2-40B4-BE49-F238E27FC236}">
                    <a16:creationId xmlns:a16="http://schemas.microsoft.com/office/drawing/2014/main" id="{1A3EBCEC-D39A-4EC1-8DF5-5DCD64276629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546225" y="1512888"/>
                <a:ext cx="0" cy="60326"/>
              </a:xfrm>
              <a:prstGeom prst="line">
                <a:avLst/>
              </a:prstGeom>
              <a:ln w="3810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39" name="Straight Connector 338">
                <a:extLst>
                  <a:ext uri="{FF2B5EF4-FFF2-40B4-BE49-F238E27FC236}">
                    <a16:creationId xmlns:a16="http://schemas.microsoft.com/office/drawing/2014/main" id="{D19116F0-B08D-42D9-86F7-082AA4A6F450}"/>
                  </a:ext>
                </a:extLst>
              </p:cNvPr>
              <p:cNvCxnSpPr/>
              <p:nvPr/>
            </p:nvCxnSpPr>
            <p:spPr>
              <a:xfrm flipV="1">
                <a:off x="1462882" y="1471634"/>
                <a:ext cx="166687" cy="83364"/>
              </a:xfrm>
              <a:prstGeom prst="line">
                <a:avLst/>
              </a:prstGeom>
              <a:ln w="19050">
                <a:solidFill>
                  <a:srgbClr val="80808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40" name="Straight Connector 339">
                <a:extLst>
                  <a:ext uri="{FF2B5EF4-FFF2-40B4-BE49-F238E27FC236}">
                    <a16:creationId xmlns:a16="http://schemas.microsoft.com/office/drawing/2014/main" id="{C17FF6A7-B804-4EB5-A26A-A6B01F384641}"/>
                  </a:ext>
                </a:extLst>
              </p:cNvPr>
              <p:cNvCxnSpPr/>
              <p:nvPr/>
            </p:nvCxnSpPr>
            <p:spPr>
              <a:xfrm flipV="1">
                <a:off x="1462882" y="1537494"/>
                <a:ext cx="166687" cy="83364"/>
              </a:xfrm>
              <a:prstGeom prst="line">
                <a:avLst/>
              </a:prstGeom>
              <a:ln w="19050">
                <a:solidFill>
                  <a:srgbClr val="80808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337" name="Rectangle 176">
              <a:extLst>
                <a:ext uri="{FF2B5EF4-FFF2-40B4-BE49-F238E27FC236}">
                  <a16:creationId xmlns:a16="http://schemas.microsoft.com/office/drawing/2014/main" id="{D6F96E07-4727-4AFE-AA5F-1B34BB2362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98052" y="1174749"/>
              <a:ext cx="219612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80808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+mn-cs"/>
                </a:rPr>
                <a:t>∞</a:t>
              </a: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80808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</p:grpSp>
      <p:sp>
        <p:nvSpPr>
          <p:cNvPr id="341" name="Rectangle 154">
            <a:extLst>
              <a:ext uri="{FF2B5EF4-FFF2-40B4-BE49-F238E27FC236}">
                <a16:creationId xmlns:a16="http://schemas.microsoft.com/office/drawing/2014/main" id="{757B7CEF-19A5-4649-8A44-EDB5014D328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35251" y="1470025"/>
            <a:ext cx="1481138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500" b="0" i="0" u="none" strike="noStrike" cap="none" normalizeH="0" baseline="0" dirty="0">
                <a:ln>
                  <a:noFill/>
                </a:ln>
                <a:solidFill>
                  <a:srgbClr val="90353B"/>
                </a:solidFill>
                <a:effectLst/>
                <a:latin typeface="Arial" panose="020B0604020202020204" pitchFamily="34" charset="0"/>
              </a:rPr>
              <a:t>Child Education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42" name="Rectangle 156">
            <a:extLst>
              <a:ext uri="{FF2B5EF4-FFF2-40B4-BE49-F238E27FC236}">
                <a16:creationId xmlns:a16="http://schemas.microsoft.com/office/drawing/2014/main" id="{9F6CA3B3-3CA4-4E94-9456-C66EA46F803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35863" y="3482975"/>
            <a:ext cx="127635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500" b="0" i="0" u="none" strike="noStrike" cap="none" normalizeH="0" baseline="0" dirty="0">
                <a:ln>
                  <a:noFill/>
                </a:ln>
                <a:solidFill>
                  <a:srgbClr val="55752F"/>
                </a:solidFill>
                <a:effectLst/>
                <a:latin typeface="Arial" panose="020B0604020202020204" pitchFamily="34" charset="0"/>
              </a:rPr>
              <a:t>College Adult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43" name="Rectangle 158">
            <a:extLst>
              <a:ext uri="{FF2B5EF4-FFF2-40B4-BE49-F238E27FC236}">
                <a16:creationId xmlns:a16="http://schemas.microsoft.com/office/drawing/2014/main" id="{F660CEE5-5D31-43B8-9C00-AD66465D73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32288" y="1101725"/>
            <a:ext cx="1279525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500" b="0" i="0" u="none" strike="noStrike" cap="none" normalizeH="0" baseline="0" dirty="0">
                <a:ln>
                  <a:noFill/>
                </a:ln>
                <a:solidFill>
                  <a:srgbClr val="E37E00"/>
                </a:solidFill>
                <a:effectLst/>
                <a:latin typeface="Arial" panose="020B0604020202020204" pitchFamily="34" charset="0"/>
              </a:rPr>
              <a:t>College Child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44" name="Rectangle 160">
            <a:extLst>
              <a:ext uri="{FF2B5EF4-FFF2-40B4-BE49-F238E27FC236}">
                <a16:creationId xmlns:a16="http://schemas.microsoft.com/office/drawing/2014/main" id="{D2FC21F6-2BCC-4F69-A817-3DEA7288878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97801" y="4171950"/>
            <a:ext cx="1266825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500" b="0" i="0" u="none" strike="noStrike" cap="none" normalizeH="0" baseline="0" dirty="0">
                <a:ln>
                  <a:noFill/>
                </a:ln>
                <a:solidFill>
                  <a:srgbClr val="C10534"/>
                </a:solidFill>
                <a:effectLst/>
                <a:latin typeface="Arial" panose="020B0604020202020204" pitchFamily="34" charset="0"/>
              </a:rPr>
              <a:t>Disability Ins.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45" name="Rectangle 162">
            <a:extLst>
              <a:ext uri="{FF2B5EF4-FFF2-40B4-BE49-F238E27FC236}">
                <a16:creationId xmlns:a16="http://schemas.microsoft.com/office/drawing/2014/main" id="{B9BAC16D-EBE3-4EAA-B06B-069804961F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37713" y="4443413"/>
            <a:ext cx="1169988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500" b="0" i="0" u="none" strike="noStrike" cap="none" normalizeH="0" baseline="0" dirty="0">
                <a:ln>
                  <a:noFill/>
                </a:ln>
                <a:solidFill>
                  <a:srgbClr val="938DD2"/>
                </a:solidFill>
                <a:effectLst/>
                <a:latin typeface="Arial" panose="020B0604020202020204" pitchFamily="34" charset="0"/>
              </a:rPr>
              <a:t>Health Adult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46" name="Rectangle 164">
            <a:extLst>
              <a:ext uri="{FF2B5EF4-FFF2-40B4-BE49-F238E27FC236}">
                <a16:creationId xmlns:a16="http://schemas.microsoft.com/office/drawing/2014/main" id="{06297AC3-8B9A-4946-9017-C736D9071A8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52763" y="1014412"/>
            <a:ext cx="117475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500" b="0" i="0" u="none" strike="noStrike" cap="none" normalizeH="0" baseline="0" dirty="0">
                <a:ln>
                  <a:noFill/>
                </a:ln>
                <a:solidFill>
                  <a:srgbClr val="CAC27E"/>
                </a:solidFill>
                <a:effectLst/>
                <a:latin typeface="Arial" panose="020B0604020202020204" pitchFamily="34" charset="0"/>
              </a:rPr>
              <a:t>Health Child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47" name="Rectangle 168">
            <a:extLst>
              <a:ext uri="{FF2B5EF4-FFF2-40B4-BE49-F238E27FC236}">
                <a16:creationId xmlns:a16="http://schemas.microsoft.com/office/drawing/2014/main" id="{B8B4FECD-85C5-4971-984A-F4447B204A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21063" y="4951413"/>
            <a:ext cx="1189038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500" b="0" i="0" u="none" strike="noStrike" cap="none" normalizeH="0" baseline="0" dirty="0">
                <a:ln>
                  <a:noFill/>
                </a:ln>
                <a:solidFill>
                  <a:srgbClr val="2D6D66"/>
                </a:solidFill>
                <a:effectLst/>
                <a:latin typeface="Arial" panose="020B0604020202020204" pitchFamily="34" charset="0"/>
              </a:rPr>
              <a:t>Job Training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48" name="Rectangle 170">
            <a:extLst>
              <a:ext uri="{FF2B5EF4-FFF2-40B4-BE49-F238E27FC236}">
                <a16:creationId xmlns:a16="http://schemas.microsoft.com/office/drawing/2014/main" id="{456D601E-DF9F-420A-B7C3-71BF0B9A34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67288" y="4713288"/>
            <a:ext cx="83185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500" b="0" i="0" u="none" strike="noStrike" cap="none" normalizeH="0" baseline="0" dirty="0">
                <a:ln>
                  <a:noFill/>
                </a:ln>
                <a:solidFill>
                  <a:srgbClr val="1A476F"/>
                </a:solidFill>
                <a:effectLst/>
                <a:latin typeface="Arial" panose="020B0604020202020204" pitchFamily="34" charset="0"/>
              </a:rPr>
              <a:t>Nutrition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49" name="Rectangle 172">
            <a:extLst>
              <a:ext uri="{FF2B5EF4-FFF2-40B4-BE49-F238E27FC236}">
                <a16:creationId xmlns:a16="http://schemas.microsoft.com/office/drawing/2014/main" id="{866E692C-E7CA-494A-8550-CDD3EA942D3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80138" y="4002088"/>
            <a:ext cx="1439863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500" b="0" i="0" u="none" strike="noStrike" cap="none" normalizeH="0" baseline="0" dirty="0">
                <a:ln>
                  <a:noFill/>
                </a:ln>
                <a:solidFill>
                  <a:srgbClr val="FFD200"/>
                </a:solidFill>
                <a:effectLst/>
                <a:latin typeface="Arial" panose="020B0604020202020204" pitchFamily="34" charset="0"/>
              </a:rPr>
              <a:t>Supp. Sec. Inc.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50" name="Rectangle 174">
            <a:extLst>
              <a:ext uri="{FF2B5EF4-FFF2-40B4-BE49-F238E27FC236}">
                <a16:creationId xmlns:a16="http://schemas.microsoft.com/office/drawing/2014/main" id="{185FAB1D-0456-48C6-9699-E6CD7C709C5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54938" y="3054350"/>
            <a:ext cx="1023938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500" b="0" i="0" u="none" strike="noStrike" cap="none" normalizeH="0" baseline="0">
                <a:ln>
                  <a:noFill/>
                </a:ln>
                <a:solidFill>
                  <a:srgbClr val="BFA19C"/>
                </a:solidFill>
                <a:effectLst/>
                <a:latin typeface="Arial" panose="020B0604020202020204" pitchFamily="34" charset="0"/>
              </a:rPr>
              <a:t>Top Taxes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51" name="Rectangle 176">
            <a:extLst>
              <a:ext uri="{FF2B5EF4-FFF2-40B4-BE49-F238E27FC236}">
                <a16:creationId xmlns:a16="http://schemas.microsoft.com/office/drawing/2014/main" id="{5605C0CA-67F2-4DC7-B810-4281868F11F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80176" y="4738688"/>
            <a:ext cx="1169988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500" b="0" i="0" u="none" strike="noStrike" cap="none" normalizeH="0" baseline="0" dirty="0" err="1">
                <a:ln>
                  <a:noFill/>
                </a:ln>
                <a:solidFill>
                  <a:srgbClr val="9C8847"/>
                </a:solidFill>
                <a:effectLst/>
                <a:latin typeface="Arial" panose="020B0604020202020204" pitchFamily="34" charset="0"/>
              </a:rPr>
              <a:t>Unemp</a:t>
            </a:r>
            <a:r>
              <a:rPr kumimoji="0" lang="en-US" altLang="en-US" sz="1500" b="0" i="0" u="none" strike="noStrike" cap="none" normalizeH="0" baseline="0" dirty="0">
                <a:ln>
                  <a:noFill/>
                </a:ln>
                <a:solidFill>
                  <a:srgbClr val="9C8847"/>
                </a:solidFill>
                <a:effectLst/>
                <a:latin typeface="Arial" panose="020B0604020202020204" pitchFamily="34" charset="0"/>
              </a:rPr>
              <a:t>. Ins.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85" name="Rectangle 152">
            <a:extLst>
              <a:ext uri="{FF2B5EF4-FFF2-40B4-BE49-F238E27FC236}">
                <a16:creationId xmlns:a16="http://schemas.microsoft.com/office/drawing/2014/main" id="{6AEAF8F1-DFAA-4684-9B0B-EC59DB2C23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29313" y="3646488"/>
            <a:ext cx="145415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500" b="0" i="0" u="none" strike="noStrike" cap="none" normalizeH="0" baseline="0" dirty="0">
                <a:ln>
                  <a:noFill/>
                </a:ln>
                <a:solidFill>
                  <a:srgbClr val="6E8E84"/>
                </a:solidFill>
                <a:effectLst/>
                <a:latin typeface="Arial" panose="020B0604020202020204" pitchFamily="34" charset="0"/>
              </a:rPr>
              <a:t>Cash Transfers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86" name="Rectangle 166">
            <a:extLst>
              <a:ext uri="{FF2B5EF4-FFF2-40B4-BE49-F238E27FC236}">
                <a16:creationId xmlns:a16="http://schemas.microsoft.com/office/drawing/2014/main" id="{006252B3-06EC-47D1-AE01-4F16DA37165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10001" y="3683794"/>
            <a:ext cx="1719263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500" b="0" i="0" u="none" strike="noStrike" cap="none" normalizeH="0" baseline="0" dirty="0">
                <a:ln>
                  <a:noFill/>
                </a:ln>
                <a:solidFill>
                  <a:srgbClr val="7B92A8"/>
                </a:solidFill>
                <a:effectLst/>
                <a:latin typeface="Arial" panose="020B0604020202020204" pitchFamily="34" charset="0"/>
              </a:rPr>
              <a:t>Housing Vouchers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cxnSp>
        <p:nvCxnSpPr>
          <p:cNvPr id="387" name="Straight Connector 386">
            <a:extLst>
              <a:ext uri="{FF2B5EF4-FFF2-40B4-BE49-F238E27FC236}">
                <a16:creationId xmlns:a16="http://schemas.microsoft.com/office/drawing/2014/main" id="{36936F2A-C05E-41BA-AA94-207FAB51BE01}"/>
              </a:ext>
            </a:extLst>
          </p:cNvPr>
          <p:cNvCxnSpPr>
            <a:cxnSpLocks/>
          </p:cNvCxnSpPr>
          <p:nvPr/>
        </p:nvCxnSpPr>
        <p:spPr>
          <a:xfrm flipV="1">
            <a:off x="5602289" y="3836987"/>
            <a:ext cx="301624" cy="546102"/>
          </a:xfrm>
          <a:prstGeom prst="line">
            <a:avLst/>
          </a:prstGeom>
          <a:ln>
            <a:solidFill>
              <a:srgbClr val="6E8E8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8" name="Straight Connector 387">
            <a:extLst>
              <a:ext uri="{FF2B5EF4-FFF2-40B4-BE49-F238E27FC236}">
                <a16:creationId xmlns:a16="http://schemas.microsoft.com/office/drawing/2014/main" id="{61F79A35-EDB4-40BE-8AC5-A00FA941012B}"/>
              </a:ext>
            </a:extLst>
          </p:cNvPr>
          <p:cNvCxnSpPr>
            <a:cxnSpLocks/>
          </p:cNvCxnSpPr>
          <p:nvPr/>
        </p:nvCxnSpPr>
        <p:spPr>
          <a:xfrm>
            <a:off x="4602163" y="3964782"/>
            <a:ext cx="763587" cy="548481"/>
          </a:xfrm>
          <a:prstGeom prst="line">
            <a:avLst/>
          </a:prstGeom>
          <a:ln>
            <a:solidFill>
              <a:srgbClr val="7B92A8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9" name="Straight Connector 388">
            <a:extLst>
              <a:ext uri="{FF2B5EF4-FFF2-40B4-BE49-F238E27FC236}">
                <a16:creationId xmlns:a16="http://schemas.microsoft.com/office/drawing/2014/main" id="{34F4E35A-9D3F-468F-8600-40F0651CCD70}"/>
              </a:ext>
            </a:extLst>
          </p:cNvPr>
          <p:cNvCxnSpPr/>
          <p:nvPr/>
        </p:nvCxnSpPr>
        <p:spPr>
          <a:xfrm flipV="1">
            <a:off x="5889626" y="4175126"/>
            <a:ext cx="225425" cy="268287"/>
          </a:xfrm>
          <a:prstGeom prst="line">
            <a:avLst/>
          </a:prstGeom>
          <a:ln>
            <a:solidFill>
              <a:srgbClr val="FFD2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65077179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50">
        <p:fade/>
      </p:transition>
    </mc:Choice>
    <mc:Fallback xmlns="">
      <p:transition>
        <p:fade/>
      </p:transition>
    </mc:Fallback>
  </mc:AlternateContent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AutoShape 3">
            <a:extLst>
              <a:ext uri="{FF2B5EF4-FFF2-40B4-BE49-F238E27FC236}">
                <a16:creationId xmlns:a16="http://schemas.microsoft.com/office/drawing/2014/main" id="{58C630C4-5272-4D7F-86DE-4175EC3F7E37}"/>
              </a:ext>
            </a:extLst>
          </p:cNvPr>
          <p:cNvSpPr>
            <a:spLocks noChangeAspect="1" noChangeArrowheads="1" noTextEdit="1"/>
          </p:cNvSpPr>
          <p:nvPr/>
        </p:nvSpPr>
        <p:spPr bwMode="auto">
          <a:xfrm>
            <a:off x="609601" y="0"/>
            <a:ext cx="10972800" cy="68580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" name="Rectangle 5">
            <a:extLst>
              <a:ext uri="{FF2B5EF4-FFF2-40B4-BE49-F238E27FC236}">
                <a16:creationId xmlns:a16="http://schemas.microsoft.com/office/drawing/2014/main" id="{A6B76061-4624-4C56-9345-1FF1E4F594F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4838" y="-4763"/>
            <a:ext cx="10982325" cy="6867526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" name="Rectangle 6">
            <a:extLst>
              <a:ext uri="{FF2B5EF4-FFF2-40B4-BE49-F238E27FC236}">
                <a16:creationId xmlns:a16="http://schemas.microsoft.com/office/drawing/2014/main" id="{39E7AEED-63D7-4B8C-9BA7-08F0D0A903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9601" y="0"/>
            <a:ext cx="10968038" cy="6853238"/>
          </a:xfrm>
          <a:prstGeom prst="rect">
            <a:avLst/>
          </a:prstGeom>
          <a:solidFill>
            <a:srgbClr val="FFFFFF"/>
          </a:solidFill>
          <a:ln w="14288">
            <a:solidFill>
              <a:srgbClr val="FFFFF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" name="Rectangle 7">
            <a:extLst>
              <a:ext uri="{FF2B5EF4-FFF2-40B4-BE49-F238E27FC236}">
                <a16:creationId xmlns:a16="http://schemas.microsoft.com/office/drawing/2014/main" id="{70CC931D-64F0-4BCA-BF19-1863B4C649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52601" y="1230312"/>
            <a:ext cx="9688513" cy="4489451"/>
          </a:xfrm>
          <a:prstGeom prst="rect">
            <a:avLst/>
          </a:prstGeom>
          <a:solidFill>
            <a:srgbClr val="FFFFFF"/>
          </a:solidFill>
          <a:ln w="14288">
            <a:solidFill>
              <a:srgbClr val="FFFFF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" name="Line 8">
            <a:extLst>
              <a:ext uri="{FF2B5EF4-FFF2-40B4-BE49-F238E27FC236}">
                <a16:creationId xmlns:a16="http://schemas.microsoft.com/office/drawing/2014/main" id="{6F30BD95-6C68-4B94-8E00-48A265124910}"/>
              </a:ext>
            </a:extLst>
          </p:cNvPr>
          <p:cNvSpPr>
            <a:spLocks noChangeShapeType="1"/>
          </p:cNvSpPr>
          <p:nvPr/>
        </p:nvSpPr>
        <p:spPr bwMode="auto">
          <a:xfrm>
            <a:off x="1752601" y="5568950"/>
            <a:ext cx="9688513" cy="0"/>
          </a:xfrm>
          <a:prstGeom prst="line">
            <a:avLst/>
          </a:prstGeom>
          <a:noFill/>
          <a:ln w="19050">
            <a:solidFill>
              <a:srgbClr val="EAF2F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" name="Line 9">
            <a:extLst>
              <a:ext uri="{FF2B5EF4-FFF2-40B4-BE49-F238E27FC236}">
                <a16:creationId xmlns:a16="http://schemas.microsoft.com/office/drawing/2014/main" id="{CEEB3DC8-14D0-40CD-B3AA-79BAA7CB1BE6}"/>
              </a:ext>
            </a:extLst>
          </p:cNvPr>
          <p:cNvSpPr>
            <a:spLocks noChangeShapeType="1"/>
          </p:cNvSpPr>
          <p:nvPr/>
        </p:nvSpPr>
        <p:spPr bwMode="auto">
          <a:xfrm>
            <a:off x="1752601" y="4970463"/>
            <a:ext cx="9688513" cy="0"/>
          </a:xfrm>
          <a:prstGeom prst="line">
            <a:avLst/>
          </a:prstGeom>
          <a:noFill/>
          <a:ln w="19050">
            <a:solidFill>
              <a:srgbClr val="EAF2F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" name="Line 10">
            <a:extLst>
              <a:ext uri="{FF2B5EF4-FFF2-40B4-BE49-F238E27FC236}">
                <a16:creationId xmlns:a16="http://schemas.microsoft.com/office/drawing/2014/main" id="{700B00DF-371D-43BA-9DDD-FA0A181995C8}"/>
              </a:ext>
            </a:extLst>
          </p:cNvPr>
          <p:cNvSpPr>
            <a:spLocks noChangeShapeType="1"/>
          </p:cNvSpPr>
          <p:nvPr/>
        </p:nvSpPr>
        <p:spPr bwMode="auto">
          <a:xfrm>
            <a:off x="1752601" y="4370388"/>
            <a:ext cx="9688513" cy="0"/>
          </a:xfrm>
          <a:prstGeom prst="line">
            <a:avLst/>
          </a:prstGeom>
          <a:noFill/>
          <a:ln w="19050">
            <a:solidFill>
              <a:srgbClr val="EAF2F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" name="Line 11">
            <a:extLst>
              <a:ext uri="{FF2B5EF4-FFF2-40B4-BE49-F238E27FC236}">
                <a16:creationId xmlns:a16="http://schemas.microsoft.com/office/drawing/2014/main" id="{8E16F0D4-8DC9-4560-955C-1F696216E181}"/>
              </a:ext>
            </a:extLst>
          </p:cNvPr>
          <p:cNvSpPr>
            <a:spLocks noChangeShapeType="1"/>
          </p:cNvSpPr>
          <p:nvPr/>
        </p:nvSpPr>
        <p:spPr bwMode="auto">
          <a:xfrm>
            <a:off x="1752601" y="3771900"/>
            <a:ext cx="9688513" cy="0"/>
          </a:xfrm>
          <a:prstGeom prst="line">
            <a:avLst/>
          </a:prstGeom>
          <a:noFill/>
          <a:ln w="19050">
            <a:solidFill>
              <a:srgbClr val="EAF2F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" name="Line 12">
            <a:extLst>
              <a:ext uri="{FF2B5EF4-FFF2-40B4-BE49-F238E27FC236}">
                <a16:creationId xmlns:a16="http://schemas.microsoft.com/office/drawing/2014/main" id="{2E57ACE9-38AA-4940-91B9-1002BF126504}"/>
              </a:ext>
            </a:extLst>
          </p:cNvPr>
          <p:cNvSpPr>
            <a:spLocks noChangeShapeType="1"/>
          </p:cNvSpPr>
          <p:nvPr/>
        </p:nvSpPr>
        <p:spPr bwMode="auto">
          <a:xfrm>
            <a:off x="1752601" y="3173412"/>
            <a:ext cx="9688513" cy="0"/>
          </a:xfrm>
          <a:prstGeom prst="line">
            <a:avLst/>
          </a:prstGeom>
          <a:noFill/>
          <a:ln w="19050">
            <a:solidFill>
              <a:srgbClr val="EAF2F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" name="Line 13">
            <a:extLst>
              <a:ext uri="{FF2B5EF4-FFF2-40B4-BE49-F238E27FC236}">
                <a16:creationId xmlns:a16="http://schemas.microsoft.com/office/drawing/2014/main" id="{F801F1A9-AC14-4670-AD30-C6186CB62B64}"/>
              </a:ext>
            </a:extLst>
          </p:cNvPr>
          <p:cNvSpPr>
            <a:spLocks noChangeShapeType="1"/>
          </p:cNvSpPr>
          <p:nvPr/>
        </p:nvSpPr>
        <p:spPr bwMode="auto">
          <a:xfrm>
            <a:off x="1752601" y="2573337"/>
            <a:ext cx="9688513" cy="0"/>
          </a:xfrm>
          <a:prstGeom prst="line">
            <a:avLst/>
          </a:prstGeom>
          <a:noFill/>
          <a:ln w="19050">
            <a:solidFill>
              <a:srgbClr val="EAF2F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8" name="Line 14">
            <a:extLst>
              <a:ext uri="{FF2B5EF4-FFF2-40B4-BE49-F238E27FC236}">
                <a16:creationId xmlns:a16="http://schemas.microsoft.com/office/drawing/2014/main" id="{D36775FD-C597-41ED-97B2-64A0E7390225}"/>
              </a:ext>
            </a:extLst>
          </p:cNvPr>
          <p:cNvSpPr>
            <a:spLocks noChangeShapeType="1"/>
          </p:cNvSpPr>
          <p:nvPr/>
        </p:nvSpPr>
        <p:spPr bwMode="auto">
          <a:xfrm>
            <a:off x="1752601" y="1974850"/>
            <a:ext cx="9688513" cy="0"/>
          </a:xfrm>
          <a:prstGeom prst="line">
            <a:avLst/>
          </a:prstGeom>
          <a:noFill/>
          <a:ln w="19050">
            <a:solidFill>
              <a:srgbClr val="EAF2F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" name="Line 15">
            <a:extLst>
              <a:ext uri="{FF2B5EF4-FFF2-40B4-BE49-F238E27FC236}">
                <a16:creationId xmlns:a16="http://schemas.microsoft.com/office/drawing/2014/main" id="{7A290914-14BB-41E7-ACDA-3D301ACBC62D}"/>
              </a:ext>
            </a:extLst>
          </p:cNvPr>
          <p:cNvSpPr>
            <a:spLocks noChangeShapeType="1"/>
          </p:cNvSpPr>
          <p:nvPr/>
        </p:nvSpPr>
        <p:spPr bwMode="auto">
          <a:xfrm>
            <a:off x="1752601" y="1381125"/>
            <a:ext cx="9688513" cy="0"/>
          </a:xfrm>
          <a:prstGeom prst="line">
            <a:avLst/>
          </a:prstGeom>
          <a:noFill/>
          <a:ln w="19050">
            <a:solidFill>
              <a:srgbClr val="EAF2F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" name="Line 16">
            <a:extLst>
              <a:ext uri="{FF2B5EF4-FFF2-40B4-BE49-F238E27FC236}">
                <a16:creationId xmlns:a16="http://schemas.microsoft.com/office/drawing/2014/main" id="{EB60DFFF-BF41-428C-862C-80BE24032D7D}"/>
              </a:ext>
            </a:extLst>
          </p:cNvPr>
          <p:cNvSpPr>
            <a:spLocks noChangeShapeType="1"/>
          </p:cNvSpPr>
          <p:nvPr/>
        </p:nvSpPr>
        <p:spPr bwMode="auto">
          <a:xfrm>
            <a:off x="1752601" y="1381125"/>
            <a:ext cx="9688513" cy="0"/>
          </a:xfrm>
          <a:prstGeom prst="line">
            <a:avLst/>
          </a:prstGeom>
          <a:noFill/>
          <a:ln w="9525">
            <a:solidFill>
              <a:srgbClr val="008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" name="Line 17">
            <a:extLst>
              <a:ext uri="{FF2B5EF4-FFF2-40B4-BE49-F238E27FC236}">
                <a16:creationId xmlns:a16="http://schemas.microsoft.com/office/drawing/2014/main" id="{CEBB5C0B-014B-49F0-9897-8C92257FB54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551488" y="4219575"/>
            <a:ext cx="0" cy="466725"/>
          </a:xfrm>
          <a:prstGeom prst="line">
            <a:avLst/>
          </a:prstGeom>
          <a:noFill/>
          <a:ln w="9525">
            <a:solidFill>
              <a:srgbClr val="6E8E8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2" name="Line 18">
            <a:extLst>
              <a:ext uri="{FF2B5EF4-FFF2-40B4-BE49-F238E27FC236}">
                <a16:creationId xmlns:a16="http://schemas.microsoft.com/office/drawing/2014/main" id="{B7DE5721-BCB1-4850-97FC-290DFF21ADB2}"/>
              </a:ext>
            </a:extLst>
          </p:cNvPr>
          <p:cNvSpPr>
            <a:spLocks noChangeShapeType="1"/>
          </p:cNvSpPr>
          <p:nvPr/>
        </p:nvSpPr>
        <p:spPr bwMode="auto">
          <a:xfrm>
            <a:off x="5505451" y="4219575"/>
            <a:ext cx="87313" cy="0"/>
          </a:xfrm>
          <a:prstGeom prst="line">
            <a:avLst/>
          </a:prstGeom>
          <a:noFill/>
          <a:ln w="9525">
            <a:solidFill>
              <a:srgbClr val="6E8E8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" name="Line 19">
            <a:extLst>
              <a:ext uri="{FF2B5EF4-FFF2-40B4-BE49-F238E27FC236}">
                <a16:creationId xmlns:a16="http://schemas.microsoft.com/office/drawing/2014/main" id="{BADFC2B5-B79A-4BDD-A3EB-B49D4375DB28}"/>
              </a:ext>
            </a:extLst>
          </p:cNvPr>
          <p:cNvSpPr>
            <a:spLocks noChangeShapeType="1"/>
          </p:cNvSpPr>
          <p:nvPr/>
        </p:nvSpPr>
        <p:spPr bwMode="auto">
          <a:xfrm>
            <a:off x="5505451" y="4686300"/>
            <a:ext cx="87313" cy="0"/>
          </a:xfrm>
          <a:prstGeom prst="line">
            <a:avLst/>
          </a:prstGeom>
          <a:noFill/>
          <a:ln w="9525">
            <a:solidFill>
              <a:srgbClr val="6E8E8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" name="Line 20">
            <a:extLst>
              <a:ext uri="{FF2B5EF4-FFF2-40B4-BE49-F238E27FC236}">
                <a16:creationId xmlns:a16="http://schemas.microsoft.com/office/drawing/2014/main" id="{A40ABD4D-B63F-45E7-BE64-874438E76B78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589213" y="1381125"/>
            <a:ext cx="0" cy="593725"/>
          </a:xfrm>
          <a:prstGeom prst="line">
            <a:avLst/>
          </a:prstGeom>
          <a:noFill/>
          <a:ln w="9525">
            <a:solidFill>
              <a:srgbClr val="90353B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" name="Line 21">
            <a:extLst>
              <a:ext uri="{FF2B5EF4-FFF2-40B4-BE49-F238E27FC236}">
                <a16:creationId xmlns:a16="http://schemas.microsoft.com/office/drawing/2014/main" id="{384A0809-E72D-4268-A63A-62FECD3DACBA}"/>
              </a:ext>
            </a:extLst>
          </p:cNvPr>
          <p:cNvSpPr>
            <a:spLocks noChangeShapeType="1"/>
          </p:cNvSpPr>
          <p:nvPr/>
        </p:nvSpPr>
        <p:spPr bwMode="auto">
          <a:xfrm>
            <a:off x="2543176" y="1381125"/>
            <a:ext cx="87313" cy="0"/>
          </a:xfrm>
          <a:prstGeom prst="line">
            <a:avLst/>
          </a:prstGeom>
          <a:noFill/>
          <a:ln w="9525">
            <a:solidFill>
              <a:srgbClr val="90353B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" name="Line 22">
            <a:extLst>
              <a:ext uri="{FF2B5EF4-FFF2-40B4-BE49-F238E27FC236}">
                <a16:creationId xmlns:a16="http://schemas.microsoft.com/office/drawing/2014/main" id="{405BD700-A7E9-4B78-8821-A0140620E08E}"/>
              </a:ext>
            </a:extLst>
          </p:cNvPr>
          <p:cNvSpPr>
            <a:spLocks noChangeShapeType="1"/>
          </p:cNvSpPr>
          <p:nvPr/>
        </p:nvSpPr>
        <p:spPr bwMode="auto">
          <a:xfrm>
            <a:off x="2543176" y="1974850"/>
            <a:ext cx="87313" cy="0"/>
          </a:xfrm>
          <a:prstGeom prst="line">
            <a:avLst/>
          </a:prstGeom>
          <a:noFill/>
          <a:ln w="9525">
            <a:solidFill>
              <a:srgbClr val="90353B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7" name="Line 23">
            <a:extLst>
              <a:ext uri="{FF2B5EF4-FFF2-40B4-BE49-F238E27FC236}">
                <a16:creationId xmlns:a16="http://schemas.microsoft.com/office/drawing/2014/main" id="{5C5588D8-8B74-4D6E-A272-E72523B74640}"/>
              </a:ext>
            </a:extLst>
          </p:cNvPr>
          <p:cNvSpPr>
            <a:spLocks noChangeShapeType="1"/>
          </p:cNvSpPr>
          <p:nvPr/>
        </p:nvSpPr>
        <p:spPr bwMode="auto">
          <a:xfrm>
            <a:off x="4248151" y="1381125"/>
            <a:ext cx="0" cy="0"/>
          </a:xfrm>
          <a:prstGeom prst="line">
            <a:avLst/>
          </a:prstGeom>
          <a:noFill/>
          <a:ln w="9525">
            <a:solidFill>
              <a:srgbClr val="E37E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" name="Line 24">
            <a:extLst>
              <a:ext uri="{FF2B5EF4-FFF2-40B4-BE49-F238E27FC236}">
                <a16:creationId xmlns:a16="http://schemas.microsoft.com/office/drawing/2014/main" id="{0DBC97F3-A6C6-40A0-AF7D-0A6CA73EBD1C}"/>
              </a:ext>
            </a:extLst>
          </p:cNvPr>
          <p:cNvSpPr>
            <a:spLocks noChangeShapeType="1"/>
          </p:cNvSpPr>
          <p:nvPr/>
        </p:nvSpPr>
        <p:spPr bwMode="auto">
          <a:xfrm>
            <a:off x="4208463" y="1381125"/>
            <a:ext cx="85725" cy="0"/>
          </a:xfrm>
          <a:prstGeom prst="line">
            <a:avLst/>
          </a:prstGeom>
          <a:noFill/>
          <a:ln w="9525">
            <a:solidFill>
              <a:srgbClr val="E37E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" name="Line 25">
            <a:extLst>
              <a:ext uri="{FF2B5EF4-FFF2-40B4-BE49-F238E27FC236}">
                <a16:creationId xmlns:a16="http://schemas.microsoft.com/office/drawing/2014/main" id="{0AF73B08-8564-4EE1-8246-2A4939518C94}"/>
              </a:ext>
            </a:extLst>
          </p:cNvPr>
          <p:cNvSpPr>
            <a:spLocks noChangeShapeType="1"/>
          </p:cNvSpPr>
          <p:nvPr/>
        </p:nvSpPr>
        <p:spPr bwMode="auto">
          <a:xfrm>
            <a:off x="4208463" y="1381125"/>
            <a:ext cx="85725" cy="0"/>
          </a:xfrm>
          <a:prstGeom prst="line">
            <a:avLst/>
          </a:prstGeom>
          <a:noFill/>
          <a:ln w="9525">
            <a:solidFill>
              <a:srgbClr val="E37E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0" name="Line 26">
            <a:extLst>
              <a:ext uri="{FF2B5EF4-FFF2-40B4-BE49-F238E27FC236}">
                <a16:creationId xmlns:a16="http://schemas.microsoft.com/office/drawing/2014/main" id="{37391BC6-EDEC-4304-8F82-51BF62F9D41D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710488" y="4438650"/>
            <a:ext cx="0" cy="41275"/>
          </a:xfrm>
          <a:prstGeom prst="line">
            <a:avLst/>
          </a:prstGeom>
          <a:noFill/>
          <a:ln w="9525">
            <a:solidFill>
              <a:srgbClr val="C1053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" name="Line 27">
            <a:extLst>
              <a:ext uri="{FF2B5EF4-FFF2-40B4-BE49-F238E27FC236}">
                <a16:creationId xmlns:a16="http://schemas.microsoft.com/office/drawing/2014/main" id="{16769050-B2C9-404C-B4BB-05B99192BE95}"/>
              </a:ext>
            </a:extLst>
          </p:cNvPr>
          <p:cNvSpPr>
            <a:spLocks noChangeShapeType="1"/>
          </p:cNvSpPr>
          <p:nvPr/>
        </p:nvSpPr>
        <p:spPr bwMode="auto">
          <a:xfrm>
            <a:off x="7664451" y="4438650"/>
            <a:ext cx="87313" cy="0"/>
          </a:xfrm>
          <a:prstGeom prst="line">
            <a:avLst/>
          </a:prstGeom>
          <a:noFill/>
          <a:ln w="9525">
            <a:solidFill>
              <a:srgbClr val="C1053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8" name="Line 28">
            <a:extLst>
              <a:ext uri="{FF2B5EF4-FFF2-40B4-BE49-F238E27FC236}">
                <a16:creationId xmlns:a16="http://schemas.microsoft.com/office/drawing/2014/main" id="{43393E81-1C84-4F5E-9CDF-190858F75386}"/>
              </a:ext>
            </a:extLst>
          </p:cNvPr>
          <p:cNvSpPr>
            <a:spLocks noChangeShapeType="1"/>
          </p:cNvSpPr>
          <p:nvPr/>
        </p:nvSpPr>
        <p:spPr bwMode="auto">
          <a:xfrm>
            <a:off x="7664451" y="4479925"/>
            <a:ext cx="87313" cy="0"/>
          </a:xfrm>
          <a:prstGeom prst="line">
            <a:avLst/>
          </a:prstGeom>
          <a:noFill/>
          <a:ln w="9525">
            <a:solidFill>
              <a:srgbClr val="C1053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9" name="Line 29">
            <a:extLst>
              <a:ext uri="{FF2B5EF4-FFF2-40B4-BE49-F238E27FC236}">
                <a16:creationId xmlns:a16="http://schemas.microsoft.com/office/drawing/2014/main" id="{1AF92310-A53D-410C-A5F3-6B66619B853B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9515476" y="4027488"/>
            <a:ext cx="0" cy="608013"/>
          </a:xfrm>
          <a:prstGeom prst="line">
            <a:avLst/>
          </a:prstGeom>
          <a:noFill/>
          <a:ln w="9525">
            <a:solidFill>
              <a:srgbClr val="938DD2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0" name="Line 30">
            <a:extLst>
              <a:ext uri="{FF2B5EF4-FFF2-40B4-BE49-F238E27FC236}">
                <a16:creationId xmlns:a16="http://schemas.microsoft.com/office/drawing/2014/main" id="{CF0F3A36-3858-4699-8945-63BDFD7F0B84}"/>
              </a:ext>
            </a:extLst>
          </p:cNvPr>
          <p:cNvSpPr>
            <a:spLocks noChangeShapeType="1"/>
          </p:cNvSpPr>
          <p:nvPr/>
        </p:nvSpPr>
        <p:spPr bwMode="auto">
          <a:xfrm>
            <a:off x="9474201" y="4027488"/>
            <a:ext cx="87313" cy="0"/>
          </a:xfrm>
          <a:prstGeom prst="line">
            <a:avLst/>
          </a:prstGeom>
          <a:noFill/>
          <a:ln w="9525">
            <a:solidFill>
              <a:srgbClr val="938DD2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1" name="Line 31">
            <a:extLst>
              <a:ext uri="{FF2B5EF4-FFF2-40B4-BE49-F238E27FC236}">
                <a16:creationId xmlns:a16="http://schemas.microsoft.com/office/drawing/2014/main" id="{0CFF05F2-7E74-4630-BE2A-9C525B133620}"/>
              </a:ext>
            </a:extLst>
          </p:cNvPr>
          <p:cNvSpPr>
            <a:spLocks noChangeShapeType="1"/>
          </p:cNvSpPr>
          <p:nvPr/>
        </p:nvSpPr>
        <p:spPr bwMode="auto">
          <a:xfrm>
            <a:off x="9474201" y="4635500"/>
            <a:ext cx="87313" cy="0"/>
          </a:xfrm>
          <a:prstGeom prst="line">
            <a:avLst/>
          </a:prstGeom>
          <a:noFill/>
          <a:ln w="9525">
            <a:solidFill>
              <a:srgbClr val="938DD2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2" name="Line 32">
            <a:extLst>
              <a:ext uri="{FF2B5EF4-FFF2-40B4-BE49-F238E27FC236}">
                <a16:creationId xmlns:a16="http://schemas.microsoft.com/office/drawing/2014/main" id="{16A786CD-F38A-4AFB-A96C-D0D1F281B0F8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608263" y="1381125"/>
            <a:ext cx="0" cy="593725"/>
          </a:xfrm>
          <a:prstGeom prst="line">
            <a:avLst/>
          </a:prstGeom>
          <a:noFill/>
          <a:ln w="9525">
            <a:solidFill>
              <a:srgbClr val="CAC27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3" name="Line 33">
            <a:extLst>
              <a:ext uri="{FF2B5EF4-FFF2-40B4-BE49-F238E27FC236}">
                <a16:creationId xmlns:a16="http://schemas.microsoft.com/office/drawing/2014/main" id="{D9B35F1C-51E6-4DFF-A627-C90A899533DE}"/>
              </a:ext>
            </a:extLst>
          </p:cNvPr>
          <p:cNvSpPr>
            <a:spLocks noChangeShapeType="1"/>
          </p:cNvSpPr>
          <p:nvPr/>
        </p:nvSpPr>
        <p:spPr bwMode="auto">
          <a:xfrm>
            <a:off x="2562226" y="1381125"/>
            <a:ext cx="85725" cy="0"/>
          </a:xfrm>
          <a:prstGeom prst="line">
            <a:avLst/>
          </a:prstGeom>
          <a:noFill/>
          <a:ln w="9525">
            <a:solidFill>
              <a:srgbClr val="CAC27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4" name="Line 34">
            <a:extLst>
              <a:ext uri="{FF2B5EF4-FFF2-40B4-BE49-F238E27FC236}">
                <a16:creationId xmlns:a16="http://schemas.microsoft.com/office/drawing/2014/main" id="{8CF4C181-B8EA-4A36-86F0-4F9D2FE1AD20}"/>
              </a:ext>
            </a:extLst>
          </p:cNvPr>
          <p:cNvSpPr>
            <a:spLocks noChangeShapeType="1"/>
          </p:cNvSpPr>
          <p:nvPr/>
        </p:nvSpPr>
        <p:spPr bwMode="auto">
          <a:xfrm>
            <a:off x="2562226" y="1974850"/>
            <a:ext cx="85725" cy="0"/>
          </a:xfrm>
          <a:prstGeom prst="line">
            <a:avLst/>
          </a:prstGeom>
          <a:noFill/>
          <a:ln w="9525">
            <a:solidFill>
              <a:srgbClr val="CAC27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5" name="Line 35">
            <a:extLst>
              <a:ext uri="{FF2B5EF4-FFF2-40B4-BE49-F238E27FC236}">
                <a16:creationId xmlns:a16="http://schemas.microsoft.com/office/drawing/2014/main" id="{61973604-A616-4365-88B4-F335245866B8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500563" y="4430713"/>
            <a:ext cx="0" cy="1138238"/>
          </a:xfrm>
          <a:prstGeom prst="line">
            <a:avLst/>
          </a:prstGeom>
          <a:noFill/>
          <a:ln w="9525">
            <a:solidFill>
              <a:srgbClr val="2D6D6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6" name="Line 36">
            <a:extLst>
              <a:ext uri="{FF2B5EF4-FFF2-40B4-BE49-F238E27FC236}">
                <a16:creationId xmlns:a16="http://schemas.microsoft.com/office/drawing/2014/main" id="{DC28C85B-5EED-40CE-BD45-0B773887DDB2}"/>
              </a:ext>
            </a:extLst>
          </p:cNvPr>
          <p:cNvSpPr>
            <a:spLocks noChangeShapeType="1"/>
          </p:cNvSpPr>
          <p:nvPr/>
        </p:nvSpPr>
        <p:spPr bwMode="auto">
          <a:xfrm>
            <a:off x="4454526" y="4430713"/>
            <a:ext cx="87313" cy="0"/>
          </a:xfrm>
          <a:prstGeom prst="line">
            <a:avLst/>
          </a:prstGeom>
          <a:noFill/>
          <a:ln w="9525">
            <a:solidFill>
              <a:srgbClr val="2D6D6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7" name="Line 37">
            <a:extLst>
              <a:ext uri="{FF2B5EF4-FFF2-40B4-BE49-F238E27FC236}">
                <a16:creationId xmlns:a16="http://schemas.microsoft.com/office/drawing/2014/main" id="{34A0CC43-0945-4A2F-818C-511A323012EA}"/>
              </a:ext>
            </a:extLst>
          </p:cNvPr>
          <p:cNvSpPr>
            <a:spLocks noChangeShapeType="1"/>
          </p:cNvSpPr>
          <p:nvPr/>
        </p:nvSpPr>
        <p:spPr bwMode="auto">
          <a:xfrm>
            <a:off x="4454526" y="5568950"/>
            <a:ext cx="87313" cy="0"/>
          </a:xfrm>
          <a:prstGeom prst="line">
            <a:avLst/>
          </a:prstGeom>
          <a:noFill/>
          <a:ln w="9525">
            <a:solidFill>
              <a:srgbClr val="2D6D6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8" name="Line 38">
            <a:extLst>
              <a:ext uri="{FF2B5EF4-FFF2-40B4-BE49-F238E27FC236}">
                <a16:creationId xmlns:a16="http://schemas.microsoft.com/office/drawing/2014/main" id="{0C6FA468-33FE-422E-BF64-C751D4CE6C36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840413" y="1381125"/>
            <a:ext cx="0" cy="4187826"/>
          </a:xfrm>
          <a:prstGeom prst="line">
            <a:avLst/>
          </a:prstGeom>
          <a:noFill/>
          <a:ln w="9525">
            <a:solidFill>
              <a:srgbClr val="1A476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9" name="Line 39">
            <a:extLst>
              <a:ext uri="{FF2B5EF4-FFF2-40B4-BE49-F238E27FC236}">
                <a16:creationId xmlns:a16="http://schemas.microsoft.com/office/drawing/2014/main" id="{F607A357-2383-4455-A6A6-5597C93E55B8}"/>
              </a:ext>
            </a:extLst>
          </p:cNvPr>
          <p:cNvSpPr>
            <a:spLocks noChangeShapeType="1"/>
          </p:cNvSpPr>
          <p:nvPr/>
        </p:nvSpPr>
        <p:spPr bwMode="auto">
          <a:xfrm>
            <a:off x="5799138" y="1381125"/>
            <a:ext cx="87313" cy="0"/>
          </a:xfrm>
          <a:prstGeom prst="line">
            <a:avLst/>
          </a:prstGeom>
          <a:noFill/>
          <a:ln w="9525">
            <a:solidFill>
              <a:srgbClr val="1A476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0" name="Line 40">
            <a:extLst>
              <a:ext uri="{FF2B5EF4-FFF2-40B4-BE49-F238E27FC236}">
                <a16:creationId xmlns:a16="http://schemas.microsoft.com/office/drawing/2014/main" id="{FD46AE92-79C0-4340-BFA9-9B0B44E6D591}"/>
              </a:ext>
            </a:extLst>
          </p:cNvPr>
          <p:cNvSpPr>
            <a:spLocks noChangeShapeType="1"/>
          </p:cNvSpPr>
          <p:nvPr/>
        </p:nvSpPr>
        <p:spPr bwMode="auto">
          <a:xfrm>
            <a:off x="5799138" y="5568950"/>
            <a:ext cx="87313" cy="0"/>
          </a:xfrm>
          <a:prstGeom prst="line">
            <a:avLst/>
          </a:prstGeom>
          <a:noFill/>
          <a:ln w="9525">
            <a:solidFill>
              <a:srgbClr val="1A476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1" name="Line 41">
            <a:extLst>
              <a:ext uri="{FF2B5EF4-FFF2-40B4-BE49-F238E27FC236}">
                <a16:creationId xmlns:a16="http://schemas.microsoft.com/office/drawing/2014/main" id="{DD54EA34-1119-474A-A100-23D64347B494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775326" y="4457700"/>
            <a:ext cx="0" cy="128588"/>
          </a:xfrm>
          <a:prstGeom prst="line">
            <a:avLst/>
          </a:prstGeom>
          <a:noFill/>
          <a:ln w="9525">
            <a:solidFill>
              <a:srgbClr val="FFD2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2" name="Line 42">
            <a:extLst>
              <a:ext uri="{FF2B5EF4-FFF2-40B4-BE49-F238E27FC236}">
                <a16:creationId xmlns:a16="http://schemas.microsoft.com/office/drawing/2014/main" id="{6F175813-CE3A-4361-98CD-BB8DB28D9D7B}"/>
              </a:ext>
            </a:extLst>
          </p:cNvPr>
          <p:cNvSpPr>
            <a:spLocks noChangeShapeType="1"/>
          </p:cNvSpPr>
          <p:nvPr/>
        </p:nvSpPr>
        <p:spPr bwMode="auto">
          <a:xfrm>
            <a:off x="5730876" y="4457700"/>
            <a:ext cx="85725" cy="0"/>
          </a:xfrm>
          <a:prstGeom prst="line">
            <a:avLst/>
          </a:prstGeom>
          <a:noFill/>
          <a:ln w="9525">
            <a:solidFill>
              <a:srgbClr val="FFD2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3" name="Line 43">
            <a:extLst>
              <a:ext uri="{FF2B5EF4-FFF2-40B4-BE49-F238E27FC236}">
                <a16:creationId xmlns:a16="http://schemas.microsoft.com/office/drawing/2014/main" id="{70E17919-B616-4D92-A895-C90236A7CC51}"/>
              </a:ext>
            </a:extLst>
          </p:cNvPr>
          <p:cNvSpPr>
            <a:spLocks noChangeShapeType="1"/>
          </p:cNvSpPr>
          <p:nvPr/>
        </p:nvSpPr>
        <p:spPr bwMode="auto">
          <a:xfrm>
            <a:off x="5730876" y="4586288"/>
            <a:ext cx="85725" cy="0"/>
          </a:xfrm>
          <a:prstGeom prst="line">
            <a:avLst/>
          </a:prstGeom>
          <a:noFill/>
          <a:ln w="9525">
            <a:solidFill>
              <a:srgbClr val="FFD2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4" name="Line 44">
            <a:extLst>
              <a:ext uri="{FF2B5EF4-FFF2-40B4-BE49-F238E27FC236}">
                <a16:creationId xmlns:a16="http://schemas.microsoft.com/office/drawing/2014/main" id="{21A075CF-0233-452A-9877-8456A940FE8F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650163" y="1381125"/>
            <a:ext cx="0" cy="2779713"/>
          </a:xfrm>
          <a:prstGeom prst="line">
            <a:avLst/>
          </a:prstGeom>
          <a:noFill/>
          <a:ln w="9525">
            <a:solidFill>
              <a:srgbClr val="BFA19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5" name="Line 45">
            <a:extLst>
              <a:ext uri="{FF2B5EF4-FFF2-40B4-BE49-F238E27FC236}">
                <a16:creationId xmlns:a16="http://schemas.microsoft.com/office/drawing/2014/main" id="{03FF4ED2-B56A-480B-BC95-73BEB0E307E3}"/>
              </a:ext>
            </a:extLst>
          </p:cNvPr>
          <p:cNvSpPr>
            <a:spLocks noChangeShapeType="1"/>
          </p:cNvSpPr>
          <p:nvPr/>
        </p:nvSpPr>
        <p:spPr bwMode="auto">
          <a:xfrm>
            <a:off x="7608888" y="1381125"/>
            <a:ext cx="87313" cy="0"/>
          </a:xfrm>
          <a:prstGeom prst="line">
            <a:avLst/>
          </a:prstGeom>
          <a:noFill/>
          <a:ln w="9525">
            <a:solidFill>
              <a:srgbClr val="BFA19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6" name="Line 46">
            <a:extLst>
              <a:ext uri="{FF2B5EF4-FFF2-40B4-BE49-F238E27FC236}">
                <a16:creationId xmlns:a16="http://schemas.microsoft.com/office/drawing/2014/main" id="{6716C953-2B61-4BB8-8E70-A5E563C825F2}"/>
              </a:ext>
            </a:extLst>
          </p:cNvPr>
          <p:cNvSpPr>
            <a:spLocks noChangeShapeType="1"/>
          </p:cNvSpPr>
          <p:nvPr/>
        </p:nvSpPr>
        <p:spPr bwMode="auto">
          <a:xfrm>
            <a:off x="7608888" y="4160838"/>
            <a:ext cx="87313" cy="0"/>
          </a:xfrm>
          <a:prstGeom prst="line">
            <a:avLst/>
          </a:prstGeom>
          <a:noFill/>
          <a:ln w="9525">
            <a:solidFill>
              <a:srgbClr val="BFA19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7" name="Line 47">
            <a:extLst>
              <a:ext uri="{FF2B5EF4-FFF2-40B4-BE49-F238E27FC236}">
                <a16:creationId xmlns:a16="http://schemas.microsoft.com/office/drawing/2014/main" id="{F1222A00-3618-4B2B-83A8-18CDBD978110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380163" y="4525963"/>
            <a:ext cx="0" cy="123825"/>
          </a:xfrm>
          <a:prstGeom prst="line">
            <a:avLst/>
          </a:prstGeom>
          <a:noFill/>
          <a:ln w="9525">
            <a:solidFill>
              <a:srgbClr val="9C8847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8" name="Line 48">
            <a:extLst>
              <a:ext uri="{FF2B5EF4-FFF2-40B4-BE49-F238E27FC236}">
                <a16:creationId xmlns:a16="http://schemas.microsoft.com/office/drawing/2014/main" id="{8C5A101D-C868-495B-A28C-EF190CAF4AC1}"/>
              </a:ext>
            </a:extLst>
          </p:cNvPr>
          <p:cNvSpPr>
            <a:spLocks noChangeShapeType="1"/>
          </p:cNvSpPr>
          <p:nvPr/>
        </p:nvSpPr>
        <p:spPr bwMode="auto">
          <a:xfrm>
            <a:off x="6338888" y="4525963"/>
            <a:ext cx="80963" cy="0"/>
          </a:xfrm>
          <a:prstGeom prst="line">
            <a:avLst/>
          </a:prstGeom>
          <a:noFill/>
          <a:ln w="9525">
            <a:solidFill>
              <a:srgbClr val="9C8847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9" name="Line 49">
            <a:extLst>
              <a:ext uri="{FF2B5EF4-FFF2-40B4-BE49-F238E27FC236}">
                <a16:creationId xmlns:a16="http://schemas.microsoft.com/office/drawing/2014/main" id="{3636B88F-54E2-41E8-8876-6F58BECE5B21}"/>
              </a:ext>
            </a:extLst>
          </p:cNvPr>
          <p:cNvSpPr>
            <a:spLocks noChangeShapeType="1"/>
          </p:cNvSpPr>
          <p:nvPr/>
        </p:nvSpPr>
        <p:spPr bwMode="auto">
          <a:xfrm>
            <a:off x="6338888" y="4649788"/>
            <a:ext cx="80963" cy="0"/>
          </a:xfrm>
          <a:prstGeom prst="line">
            <a:avLst/>
          </a:prstGeom>
          <a:noFill/>
          <a:ln w="9525">
            <a:solidFill>
              <a:srgbClr val="9C8847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0" name="Freeform 50">
            <a:extLst>
              <a:ext uri="{FF2B5EF4-FFF2-40B4-BE49-F238E27FC236}">
                <a16:creationId xmlns:a16="http://schemas.microsoft.com/office/drawing/2014/main" id="{32EBB1D9-43FF-4EB1-B883-FBF573B7E93E}"/>
              </a:ext>
            </a:extLst>
          </p:cNvPr>
          <p:cNvSpPr>
            <a:spLocks/>
          </p:cNvSpPr>
          <p:nvPr/>
        </p:nvSpPr>
        <p:spPr bwMode="auto">
          <a:xfrm>
            <a:off x="5446713" y="4394200"/>
            <a:ext cx="206375" cy="204788"/>
          </a:xfrm>
          <a:custGeom>
            <a:avLst/>
            <a:gdLst>
              <a:gd name="T0" fmla="*/ 66 w 130"/>
              <a:gd name="T1" fmla="*/ 0 h 129"/>
              <a:gd name="T2" fmla="*/ 0 w 130"/>
              <a:gd name="T3" fmla="*/ 66 h 129"/>
              <a:gd name="T4" fmla="*/ 66 w 130"/>
              <a:gd name="T5" fmla="*/ 129 h 129"/>
              <a:gd name="T6" fmla="*/ 130 w 130"/>
              <a:gd name="T7" fmla="*/ 66 h 129"/>
              <a:gd name="T8" fmla="*/ 66 w 130"/>
              <a:gd name="T9" fmla="*/ 0 h 1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30" h="129">
                <a:moveTo>
                  <a:pt x="66" y="0"/>
                </a:moveTo>
                <a:lnTo>
                  <a:pt x="0" y="66"/>
                </a:lnTo>
                <a:lnTo>
                  <a:pt x="66" y="129"/>
                </a:lnTo>
                <a:lnTo>
                  <a:pt x="130" y="66"/>
                </a:lnTo>
                <a:lnTo>
                  <a:pt x="66" y="0"/>
                </a:lnTo>
                <a:close/>
              </a:path>
            </a:pathLst>
          </a:custGeom>
          <a:solidFill>
            <a:srgbClr val="6E8E84"/>
          </a:solidFill>
          <a:ln w="31750">
            <a:solidFill>
              <a:srgbClr val="6E8E84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2" name="Freeform 52">
            <a:extLst>
              <a:ext uri="{FF2B5EF4-FFF2-40B4-BE49-F238E27FC236}">
                <a16:creationId xmlns:a16="http://schemas.microsoft.com/office/drawing/2014/main" id="{978D2069-E538-4792-8C4D-A1A9286D4977}"/>
              </a:ext>
            </a:extLst>
          </p:cNvPr>
          <p:cNvSpPr>
            <a:spLocks/>
          </p:cNvSpPr>
          <p:nvPr/>
        </p:nvSpPr>
        <p:spPr bwMode="auto">
          <a:xfrm>
            <a:off x="2484438" y="1276350"/>
            <a:ext cx="204788" cy="204788"/>
          </a:xfrm>
          <a:custGeom>
            <a:avLst/>
            <a:gdLst>
              <a:gd name="T0" fmla="*/ 66 w 129"/>
              <a:gd name="T1" fmla="*/ 0 h 129"/>
              <a:gd name="T2" fmla="*/ 0 w 129"/>
              <a:gd name="T3" fmla="*/ 66 h 129"/>
              <a:gd name="T4" fmla="*/ 66 w 129"/>
              <a:gd name="T5" fmla="*/ 129 h 129"/>
              <a:gd name="T6" fmla="*/ 129 w 129"/>
              <a:gd name="T7" fmla="*/ 66 h 129"/>
              <a:gd name="T8" fmla="*/ 66 w 129"/>
              <a:gd name="T9" fmla="*/ 0 h 1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29" h="129">
                <a:moveTo>
                  <a:pt x="66" y="0"/>
                </a:moveTo>
                <a:lnTo>
                  <a:pt x="0" y="66"/>
                </a:lnTo>
                <a:lnTo>
                  <a:pt x="66" y="129"/>
                </a:lnTo>
                <a:lnTo>
                  <a:pt x="129" y="66"/>
                </a:lnTo>
                <a:lnTo>
                  <a:pt x="66" y="0"/>
                </a:lnTo>
                <a:close/>
              </a:path>
            </a:pathLst>
          </a:custGeom>
          <a:solidFill>
            <a:srgbClr val="90353B"/>
          </a:solidFill>
          <a:ln w="31750">
            <a:solidFill>
              <a:srgbClr val="90353B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5" name="Freeform 54">
            <a:extLst>
              <a:ext uri="{FF2B5EF4-FFF2-40B4-BE49-F238E27FC236}">
                <a16:creationId xmlns:a16="http://schemas.microsoft.com/office/drawing/2014/main" id="{B4D24D7B-781D-4497-AA63-AB4266FCF374}"/>
              </a:ext>
            </a:extLst>
          </p:cNvPr>
          <p:cNvSpPr>
            <a:spLocks/>
          </p:cNvSpPr>
          <p:nvPr/>
        </p:nvSpPr>
        <p:spPr bwMode="auto">
          <a:xfrm>
            <a:off x="4148138" y="1276350"/>
            <a:ext cx="201613" cy="204788"/>
          </a:xfrm>
          <a:custGeom>
            <a:avLst/>
            <a:gdLst>
              <a:gd name="T0" fmla="*/ 63 w 127"/>
              <a:gd name="T1" fmla="*/ 0 h 129"/>
              <a:gd name="T2" fmla="*/ 0 w 127"/>
              <a:gd name="T3" fmla="*/ 66 h 129"/>
              <a:gd name="T4" fmla="*/ 63 w 127"/>
              <a:gd name="T5" fmla="*/ 129 h 129"/>
              <a:gd name="T6" fmla="*/ 127 w 127"/>
              <a:gd name="T7" fmla="*/ 66 h 129"/>
              <a:gd name="T8" fmla="*/ 63 w 127"/>
              <a:gd name="T9" fmla="*/ 0 h 1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27" h="129">
                <a:moveTo>
                  <a:pt x="63" y="0"/>
                </a:moveTo>
                <a:lnTo>
                  <a:pt x="0" y="66"/>
                </a:lnTo>
                <a:lnTo>
                  <a:pt x="63" y="129"/>
                </a:lnTo>
                <a:lnTo>
                  <a:pt x="127" y="66"/>
                </a:lnTo>
                <a:lnTo>
                  <a:pt x="63" y="0"/>
                </a:lnTo>
                <a:close/>
              </a:path>
            </a:pathLst>
          </a:custGeom>
          <a:solidFill>
            <a:srgbClr val="E37E00"/>
          </a:solidFill>
          <a:ln w="31750">
            <a:solidFill>
              <a:srgbClr val="E37E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8" name="Freeform 56">
            <a:extLst>
              <a:ext uri="{FF2B5EF4-FFF2-40B4-BE49-F238E27FC236}">
                <a16:creationId xmlns:a16="http://schemas.microsoft.com/office/drawing/2014/main" id="{53ABFC7F-0F05-4C51-90C6-4A2099FA2205}"/>
              </a:ext>
            </a:extLst>
          </p:cNvPr>
          <p:cNvSpPr>
            <a:spLocks/>
          </p:cNvSpPr>
          <p:nvPr/>
        </p:nvSpPr>
        <p:spPr bwMode="auto">
          <a:xfrm>
            <a:off x="7604126" y="4362450"/>
            <a:ext cx="206375" cy="200025"/>
          </a:xfrm>
          <a:custGeom>
            <a:avLst/>
            <a:gdLst>
              <a:gd name="T0" fmla="*/ 67 w 130"/>
              <a:gd name="T1" fmla="*/ 0 h 126"/>
              <a:gd name="T2" fmla="*/ 0 w 130"/>
              <a:gd name="T3" fmla="*/ 63 h 126"/>
              <a:gd name="T4" fmla="*/ 67 w 130"/>
              <a:gd name="T5" fmla="*/ 126 h 126"/>
              <a:gd name="T6" fmla="*/ 130 w 130"/>
              <a:gd name="T7" fmla="*/ 63 h 126"/>
              <a:gd name="T8" fmla="*/ 67 w 130"/>
              <a:gd name="T9" fmla="*/ 0 h 1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30" h="126">
                <a:moveTo>
                  <a:pt x="67" y="0"/>
                </a:moveTo>
                <a:lnTo>
                  <a:pt x="0" y="63"/>
                </a:lnTo>
                <a:lnTo>
                  <a:pt x="67" y="126"/>
                </a:lnTo>
                <a:lnTo>
                  <a:pt x="130" y="63"/>
                </a:lnTo>
                <a:lnTo>
                  <a:pt x="67" y="0"/>
                </a:lnTo>
                <a:close/>
              </a:path>
            </a:pathLst>
          </a:custGeom>
          <a:solidFill>
            <a:srgbClr val="C10534"/>
          </a:solidFill>
          <a:ln w="31750">
            <a:solidFill>
              <a:srgbClr val="C10534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0" name="Freeform 58">
            <a:extLst>
              <a:ext uri="{FF2B5EF4-FFF2-40B4-BE49-F238E27FC236}">
                <a16:creationId xmlns:a16="http://schemas.microsoft.com/office/drawing/2014/main" id="{20CAAC21-58E0-4EC0-9265-23D224E7E128}"/>
              </a:ext>
            </a:extLst>
          </p:cNvPr>
          <p:cNvSpPr>
            <a:spLocks/>
          </p:cNvSpPr>
          <p:nvPr/>
        </p:nvSpPr>
        <p:spPr bwMode="auto">
          <a:xfrm>
            <a:off x="9415463" y="4333875"/>
            <a:ext cx="201613" cy="206375"/>
          </a:xfrm>
          <a:custGeom>
            <a:avLst/>
            <a:gdLst>
              <a:gd name="T0" fmla="*/ 63 w 127"/>
              <a:gd name="T1" fmla="*/ 0 h 130"/>
              <a:gd name="T2" fmla="*/ 0 w 127"/>
              <a:gd name="T3" fmla="*/ 64 h 130"/>
              <a:gd name="T4" fmla="*/ 63 w 127"/>
              <a:gd name="T5" fmla="*/ 130 h 130"/>
              <a:gd name="T6" fmla="*/ 127 w 127"/>
              <a:gd name="T7" fmla="*/ 64 h 130"/>
              <a:gd name="T8" fmla="*/ 63 w 127"/>
              <a:gd name="T9" fmla="*/ 0 h 1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27" h="130">
                <a:moveTo>
                  <a:pt x="63" y="0"/>
                </a:moveTo>
                <a:lnTo>
                  <a:pt x="0" y="64"/>
                </a:lnTo>
                <a:lnTo>
                  <a:pt x="63" y="130"/>
                </a:lnTo>
                <a:lnTo>
                  <a:pt x="127" y="64"/>
                </a:lnTo>
                <a:lnTo>
                  <a:pt x="63" y="0"/>
                </a:lnTo>
                <a:close/>
              </a:path>
            </a:pathLst>
          </a:custGeom>
          <a:solidFill>
            <a:srgbClr val="938DD2"/>
          </a:solidFill>
          <a:ln w="31750">
            <a:solidFill>
              <a:srgbClr val="938DD2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2" name="Freeform 60">
            <a:extLst>
              <a:ext uri="{FF2B5EF4-FFF2-40B4-BE49-F238E27FC236}">
                <a16:creationId xmlns:a16="http://schemas.microsoft.com/office/drawing/2014/main" id="{ED884E89-E959-4686-95B1-36178948671C}"/>
              </a:ext>
            </a:extLst>
          </p:cNvPr>
          <p:cNvSpPr>
            <a:spLocks/>
          </p:cNvSpPr>
          <p:nvPr/>
        </p:nvSpPr>
        <p:spPr bwMode="auto">
          <a:xfrm>
            <a:off x="2506663" y="1276350"/>
            <a:ext cx="201613" cy="204788"/>
          </a:xfrm>
          <a:custGeom>
            <a:avLst/>
            <a:gdLst>
              <a:gd name="T0" fmla="*/ 64 w 127"/>
              <a:gd name="T1" fmla="*/ 0 h 129"/>
              <a:gd name="T2" fmla="*/ 0 w 127"/>
              <a:gd name="T3" fmla="*/ 66 h 129"/>
              <a:gd name="T4" fmla="*/ 64 w 127"/>
              <a:gd name="T5" fmla="*/ 129 h 129"/>
              <a:gd name="T6" fmla="*/ 127 w 127"/>
              <a:gd name="T7" fmla="*/ 66 h 129"/>
              <a:gd name="T8" fmla="*/ 64 w 127"/>
              <a:gd name="T9" fmla="*/ 0 h 1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27" h="129">
                <a:moveTo>
                  <a:pt x="64" y="0"/>
                </a:moveTo>
                <a:lnTo>
                  <a:pt x="0" y="66"/>
                </a:lnTo>
                <a:lnTo>
                  <a:pt x="64" y="129"/>
                </a:lnTo>
                <a:lnTo>
                  <a:pt x="127" y="66"/>
                </a:lnTo>
                <a:lnTo>
                  <a:pt x="64" y="0"/>
                </a:lnTo>
                <a:close/>
              </a:path>
            </a:pathLst>
          </a:custGeom>
          <a:solidFill>
            <a:srgbClr val="CAC27E"/>
          </a:solidFill>
          <a:ln w="31750">
            <a:solidFill>
              <a:srgbClr val="CAC27E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4" name="Freeform 62">
            <a:extLst>
              <a:ext uri="{FF2B5EF4-FFF2-40B4-BE49-F238E27FC236}">
                <a16:creationId xmlns:a16="http://schemas.microsoft.com/office/drawing/2014/main" id="{ED7988B8-8512-4385-A015-CDD4094B96D2}"/>
              </a:ext>
            </a:extLst>
          </p:cNvPr>
          <p:cNvSpPr>
            <a:spLocks/>
          </p:cNvSpPr>
          <p:nvPr/>
        </p:nvSpPr>
        <p:spPr bwMode="auto">
          <a:xfrm>
            <a:off x="4395788" y="4608513"/>
            <a:ext cx="204788" cy="201613"/>
          </a:xfrm>
          <a:custGeom>
            <a:avLst/>
            <a:gdLst>
              <a:gd name="T0" fmla="*/ 66 w 129"/>
              <a:gd name="T1" fmla="*/ 0 h 127"/>
              <a:gd name="T2" fmla="*/ 0 w 129"/>
              <a:gd name="T3" fmla="*/ 63 h 127"/>
              <a:gd name="T4" fmla="*/ 66 w 129"/>
              <a:gd name="T5" fmla="*/ 127 h 127"/>
              <a:gd name="T6" fmla="*/ 129 w 129"/>
              <a:gd name="T7" fmla="*/ 63 h 127"/>
              <a:gd name="T8" fmla="*/ 66 w 129"/>
              <a:gd name="T9" fmla="*/ 0 h 1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29" h="127">
                <a:moveTo>
                  <a:pt x="66" y="0"/>
                </a:moveTo>
                <a:lnTo>
                  <a:pt x="0" y="63"/>
                </a:lnTo>
                <a:lnTo>
                  <a:pt x="66" y="127"/>
                </a:lnTo>
                <a:lnTo>
                  <a:pt x="129" y="63"/>
                </a:lnTo>
                <a:lnTo>
                  <a:pt x="66" y="0"/>
                </a:lnTo>
                <a:close/>
              </a:path>
            </a:pathLst>
          </a:custGeom>
          <a:solidFill>
            <a:srgbClr val="2D6D66"/>
          </a:solidFill>
          <a:ln w="31750">
            <a:solidFill>
              <a:srgbClr val="2D6D6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6" name="Freeform 64">
            <a:extLst>
              <a:ext uri="{FF2B5EF4-FFF2-40B4-BE49-F238E27FC236}">
                <a16:creationId xmlns:a16="http://schemas.microsoft.com/office/drawing/2014/main" id="{28FC6402-2B12-4472-AD95-D6077BB752DE}"/>
              </a:ext>
            </a:extLst>
          </p:cNvPr>
          <p:cNvSpPr>
            <a:spLocks/>
          </p:cNvSpPr>
          <p:nvPr/>
        </p:nvSpPr>
        <p:spPr bwMode="auto">
          <a:xfrm>
            <a:off x="5738813" y="4513263"/>
            <a:ext cx="206375" cy="200025"/>
          </a:xfrm>
          <a:custGeom>
            <a:avLst/>
            <a:gdLst>
              <a:gd name="T0" fmla="*/ 64 w 130"/>
              <a:gd name="T1" fmla="*/ 0 h 126"/>
              <a:gd name="T2" fmla="*/ 0 w 130"/>
              <a:gd name="T3" fmla="*/ 63 h 126"/>
              <a:gd name="T4" fmla="*/ 64 w 130"/>
              <a:gd name="T5" fmla="*/ 126 h 126"/>
              <a:gd name="T6" fmla="*/ 130 w 130"/>
              <a:gd name="T7" fmla="*/ 63 h 126"/>
              <a:gd name="T8" fmla="*/ 64 w 130"/>
              <a:gd name="T9" fmla="*/ 0 h 1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30" h="126">
                <a:moveTo>
                  <a:pt x="64" y="0"/>
                </a:moveTo>
                <a:lnTo>
                  <a:pt x="0" y="63"/>
                </a:lnTo>
                <a:lnTo>
                  <a:pt x="64" y="126"/>
                </a:lnTo>
                <a:lnTo>
                  <a:pt x="130" y="63"/>
                </a:lnTo>
                <a:lnTo>
                  <a:pt x="64" y="0"/>
                </a:lnTo>
                <a:close/>
              </a:path>
            </a:pathLst>
          </a:custGeom>
          <a:solidFill>
            <a:srgbClr val="1A476F"/>
          </a:solidFill>
          <a:ln w="31750">
            <a:solidFill>
              <a:srgbClr val="1A476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1" name="Freeform 66">
            <a:extLst>
              <a:ext uri="{FF2B5EF4-FFF2-40B4-BE49-F238E27FC236}">
                <a16:creationId xmlns:a16="http://schemas.microsoft.com/office/drawing/2014/main" id="{B88E9447-CE39-4B68-A2B2-BDA65C8AE574}"/>
              </a:ext>
            </a:extLst>
          </p:cNvPr>
          <p:cNvSpPr>
            <a:spLocks/>
          </p:cNvSpPr>
          <p:nvPr/>
        </p:nvSpPr>
        <p:spPr bwMode="auto">
          <a:xfrm>
            <a:off x="5675313" y="4416425"/>
            <a:ext cx="201613" cy="206375"/>
          </a:xfrm>
          <a:custGeom>
            <a:avLst/>
            <a:gdLst>
              <a:gd name="T0" fmla="*/ 63 w 127"/>
              <a:gd name="T1" fmla="*/ 0 h 130"/>
              <a:gd name="T2" fmla="*/ 0 w 127"/>
              <a:gd name="T3" fmla="*/ 66 h 130"/>
              <a:gd name="T4" fmla="*/ 63 w 127"/>
              <a:gd name="T5" fmla="*/ 130 h 130"/>
              <a:gd name="T6" fmla="*/ 127 w 127"/>
              <a:gd name="T7" fmla="*/ 66 h 130"/>
              <a:gd name="T8" fmla="*/ 63 w 127"/>
              <a:gd name="T9" fmla="*/ 0 h 1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27" h="130">
                <a:moveTo>
                  <a:pt x="63" y="0"/>
                </a:moveTo>
                <a:lnTo>
                  <a:pt x="0" y="66"/>
                </a:lnTo>
                <a:lnTo>
                  <a:pt x="63" y="130"/>
                </a:lnTo>
                <a:lnTo>
                  <a:pt x="127" y="66"/>
                </a:lnTo>
                <a:lnTo>
                  <a:pt x="63" y="0"/>
                </a:lnTo>
                <a:close/>
              </a:path>
            </a:pathLst>
          </a:custGeom>
          <a:solidFill>
            <a:srgbClr val="FFD200"/>
          </a:solidFill>
          <a:ln w="31750">
            <a:solidFill>
              <a:srgbClr val="FFD2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3" name="Freeform 68">
            <a:extLst>
              <a:ext uri="{FF2B5EF4-FFF2-40B4-BE49-F238E27FC236}">
                <a16:creationId xmlns:a16="http://schemas.microsoft.com/office/drawing/2014/main" id="{925103BF-3973-444A-B816-16B263A4172A}"/>
              </a:ext>
            </a:extLst>
          </p:cNvPr>
          <p:cNvSpPr>
            <a:spLocks/>
          </p:cNvSpPr>
          <p:nvPr/>
        </p:nvSpPr>
        <p:spPr bwMode="auto">
          <a:xfrm>
            <a:off x="7550151" y="3054350"/>
            <a:ext cx="204788" cy="201613"/>
          </a:xfrm>
          <a:custGeom>
            <a:avLst/>
            <a:gdLst>
              <a:gd name="T0" fmla="*/ 63 w 129"/>
              <a:gd name="T1" fmla="*/ 0 h 127"/>
              <a:gd name="T2" fmla="*/ 0 w 129"/>
              <a:gd name="T3" fmla="*/ 63 h 127"/>
              <a:gd name="T4" fmla="*/ 63 w 129"/>
              <a:gd name="T5" fmla="*/ 127 h 127"/>
              <a:gd name="T6" fmla="*/ 129 w 129"/>
              <a:gd name="T7" fmla="*/ 63 h 127"/>
              <a:gd name="T8" fmla="*/ 63 w 129"/>
              <a:gd name="T9" fmla="*/ 0 h 1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29" h="127">
                <a:moveTo>
                  <a:pt x="63" y="0"/>
                </a:moveTo>
                <a:lnTo>
                  <a:pt x="0" y="63"/>
                </a:lnTo>
                <a:lnTo>
                  <a:pt x="63" y="127"/>
                </a:lnTo>
                <a:lnTo>
                  <a:pt x="129" y="63"/>
                </a:lnTo>
                <a:lnTo>
                  <a:pt x="63" y="0"/>
                </a:lnTo>
                <a:close/>
              </a:path>
            </a:pathLst>
          </a:custGeom>
          <a:solidFill>
            <a:srgbClr val="BFA19C"/>
          </a:solidFill>
          <a:ln w="31750">
            <a:solidFill>
              <a:srgbClr val="BFA19C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5" name="Rectangle 69">
            <a:extLst>
              <a:ext uri="{FF2B5EF4-FFF2-40B4-BE49-F238E27FC236}">
                <a16:creationId xmlns:a16="http://schemas.microsoft.com/office/drawing/2014/main" id="{7F78DCB2-6D09-42BD-B252-AB23AF3219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54938" y="3054350"/>
            <a:ext cx="1023938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500" b="0" i="0" u="none" strike="noStrike" cap="none" normalizeH="0" baseline="0" dirty="0">
                <a:ln>
                  <a:noFill/>
                </a:ln>
                <a:solidFill>
                  <a:srgbClr val="BFA19C"/>
                </a:solidFill>
                <a:effectLst/>
                <a:latin typeface="Arial" panose="020B0604020202020204" pitchFamily="34" charset="0"/>
              </a:rPr>
              <a:t>Top Taxes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76" name="Freeform 70">
            <a:extLst>
              <a:ext uri="{FF2B5EF4-FFF2-40B4-BE49-F238E27FC236}">
                <a16:creationId xmlns:a16="http://schemas.microsoft.com/office/drawing/2014/main" id="{287BE6F2-D1F1-44CB-B539-42BC4617F2F1}"/>
              </a:ext>
            </a:extLst>
          </p:cNvPr>
          <p:cNvSpPr>
            <a:spLocks/>
          </p:cNvSpPr>
          <p:nvPr/>
        </p:nvSpPr>
        <p:spPr bwMode="auto">
          <a:xfrm>
            <a:off x="6278563" y="4498975"/>
            <a:ext cx="201613" cy="206375"/>
          </a:xfrm>
          <a:custGeom>
            <a:avLst/>
            <a:gdLst>
              <a:gd name="T0" fmla="*/ 64 w 127"/>
              <a:gd name="T1" fmla="*/ 0 h 130"/>
              <a:gd name="T2" fmla="*/ 0 w 127"/>
              <a:gd name="T3" fmla="*/ 63 h 130"/>
              <a:gd name="T4" fmla="*/ 64 w 127"/>
              <a:gd name="T5" fmla="*/ 130 h 130"/>
              <a:gd name="T6" fmla="*/ 127 w 127"/>
              <a:gd name="T7" fmla="*/ 63 h 130"/>
              <a:gd name="T8" fmla="*/ 64 w 127"/>
              <a:gd name="T9" fmla="*/ 0 h 1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27" h="130">
                <a:moveTo>
                  <a:pt x="64" y="0"/>
                </a:moveTo>
                <a:lnTo>
                  <a:pt x="0" y="63"/>
                </a:lnTo>
                <a:lnTo>
                  <a:pt x="64" y="130"/>
                </a:lnTo>
                <a:lnTo>
                  <a:pt x="127" y="63"/>
                </a:lnTo>
                <a:lnTo>
                  <a:pt x="64" y="0"/>
                </a:lnTo>
                <a:close/>
              </a:path>
            </a:pathLst>
          </a:custGeom>
          <a:solidFill>
            <a:srgbClr val="9C8847"/>
          </a:solidFill>
          <a:ln w="31750">
            <a:solidFill>
              <a:srgbClr val="9C8847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8" name="Line 72">
            <a:extLst>
              <a:ext uri="{FF2B5EF4-FFF2-40B4-BE49-F238E27FC236}">
                <a16:creationId xmlns:a16="http://schemas.microsoft.com/office/drawing/2014/main" id="{F6ED7718-12FD-4E9A-AA04-6DA3E45D96AF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752601" y="1230312"/>
            <a:ext cx="0" cy="4489451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9" name="Line 73">
            <a:extLst>
              <a:ext uri="{FF2B5EF4-FFF2-40B4-BE49-F238E27FC236}">
                <a16:creationId xmlns:a16="http://schemas.microsoft.com/office/drawing/2014/main" id="{BF7DF666-181B-4AF5-A353-C0462ADA5B6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57351" y="5568950"/>
            <a:ext cx="95250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80" name="Rectangle 74">
            <a:extLst>
              <a:ext uri="{FF2B5EF4-FFF2-40B4-BE49-F238E27FC236}">
                <a16:creationId xmlns:a16="http://schemas.microsoft.com/office/drawing/2014/main" id="{B16A87A4-BE6E-4498-8CE5-F8ABFC1DEE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39838" y="5430838"/>
            <a:ext cx="493713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&lt;-1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81" name="Line 75">
            <a:extLst>
              <a:ext uri="{FF2B5EF4-FFF2-40B4-BE49-F238E27FC236}">
                <a16:creationId xmlns:a16="http://schemas.microsoft.com/office/drawing/2014/main" id="{FFF21689-A368-41E4-AB68-0C3ED1900C0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57351" y="4970463"/>
            <a:ext cx="95250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82" name="Rectangle 76">
            <a:extLst>
              <a:ext uri="{FF2B5EF4-FFF2-40B4-BE49-F238E27FC236}">
                <a16:creationId xmlns:a16="http://schemas.microsoft.com/office/drawing/2014/main" id="{950D5079-380B-47CA-914D-C147B937DF9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68438" y="4832350"/>
            <a:ext cx="255588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0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83" name="Line 77">
            <a:extLst>
              <a:ext uri="{FF2B5EF4-FFF2-40B4-BE49-F238E27FC236}">
                <a16:creationId xmlns:a16="http://schemas.microsoft.com/office/drawing/2014/main" id="{1849D329-B409-4243-BC28-4040BACD322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57351" y="4370388"/>
            <a:ext cx="95250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85" name="Rectangle 78">
            <a:extLst>
              <a:ext uri="{FF2B5EF4-FFF2-40B4-BE49-F238E27FC236}">
                <a16:creationId xmlns:a16="http://schemas.microsoft.com/office/drawing/2014/main" id="{F0A17098-497F-42B5-9FC6-5E8C497CAE1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68438" y="4233863"/>
            <a:ext cx="255588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1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87" name="Line 79">
            <a:extLst>
              <a:ext uri="{FF2B5EF4-FFF2-40B4-BE49-F238E27FC236}">
                <a16:creationId xmlns:a16="http://schemas.microsoft.com/office/drawing/2014/main" id="{2C541DCA-D51E-4FA4-971B-5659FAA5BA3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57351" y="3771900"/>
            <a:ext cx="95250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88" name="Rectangle 80">
            <a:extLst>
              <a:ext uri="{FF2B5EF4-FFF2-40B4-BE49-F238E27FC236}">
                <a16:creationId xmlns:a16="http://schemas.microsoft.com/office/drawing/2014/main" id="{D4308A89-1D44-4B86-A8FC-5ED9290ACA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68438" y="3638550"/>
            <a:ext cx="255588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2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89" name="Line 81">
            <a:extLst>
              <a:ext uri="{FF2B5EF4-FFF2-40B4-BE49-F238E27FC236}">
                <a16:creationId xmlns:a16="http://schemas.microsoft.com/office/drawing/2014/main" id="{700BBE9E-1655-4D52-AB0B-2C28BA3CDE3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57351" y="3173412"/>
            <a:ext cx="95250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1" name="Rectangle 82">
            <a:extLst>
              <a:ext uri="{FF2B5EF4-FFF2-40B4-BE49-F238E27FC236}">
                <a16:creationId xmlns:a16="http://schemas.microsoft.com/office/drawing/2014/main" id="{89A0E388-3BE9-42C1-BC77-9D24C25D91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68438" y="3040062"/>
            <a:ext cx="255588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3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92" name="Line 83">
            <a:extLst>
              <a:ext uri="{FF2B5EF4-FFF2-40B4-BE49-F238E27FC236}">
                <a16:creationId xmlns:a16="http://schemas.microsoft.com/office/drawing/2014/main" id="{B6C7DF1A-8609-4D11-984F-FF1D4EDE43F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57351" y="2573337"/>
            <a:ext cx="95250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3" name="Rectangle 84">
            <a:extLst>
              <a:ext uri="{FF2B5EF4-FFF2-40B4-BE49-F238E27FC236}">
                <a16:creationId xmlns:a16="http://schemas.microsoft.com/office/drawing/2014/main" id="{1DE286B3-75CA-4ED8-B4BA-912395D919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68438" y="2441575"/>
            <a:ext cx="255588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4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94" name="Line 85">
            <a:extLst>
              <a:ext uri="{FF2B5EF4-FFF2-40B4-BE49-F238E27FC236}">
                <a16:creationId xmlns:a16="http://schemas.microsoft.com/office/drawing/2014/main" id="{79A78D3F-EC3E-4083-8DCC-30CEB677E4C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57351" y="1974850"/>
            <a:ext cx="95250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4" name="Rectangle 86">
            <a:extLst>
              <a:ext uri="{FF2B5EF4-FFF2-40B4-BE49-F238E27FC236}">
                <a16:creationId xmlns:a16="http://schemas.microsoft.com/office/drawing/2014/main" id="{5194B461-9953-41FA-B1D1-1321BBE332E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22388" y="1843087"/>
            <a:ext cx="406400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&gt;5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05" name="Line 87">
            <a:extLst>
              <a:ext uri="{FF2B5EF4-FFF2-40B4-BE49-F238E27FC236}">
                <a16:creationId xmlns:a16="http://schemas.microsoft.com/office/drawing/2014/main" id="{2A679DAB-86A6-4AED-A68F-A52EDEB08F1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57351" y="1381125"/>
            <a:ext cx="95250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7" name="Rectangle 89">
            <a:extLst>
              <a:ext uri="{FF2B5EF4-FFF2-40B4-BE49-F238E27FC236}">
                <a16:creationId xmlns:a16="http://schemas.microsoft.com/office/drawing/2014/main" id="{A7F9EEFE-5705-4EF9-8B05-294034CD446C}"/>
              </a:ext>
            </a:extLst>
          </p:cNvPr>
          <p:cNvSpPr>
            <a:spLocks noChangeArrowheads="1"/>
          </p:cNvSpPr>
          <p:nvPr/>
        </p:nvSpPr>
        <p:spPr bwMode="auto">
          <a:xfrm rot="16200000">
            <a:off x="523875" y="3236912"/>
            <a:ext cx="822325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MVPF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08" name="Line 90">
            <a:extLst>
              <a:ext uri="{FF2B5EF4-FFF2-40B4-BE49-F238E27FC236}">
                <a16:creationId xmlns:a16="http://schemas.microsoft.com/office/drawing/2014/main" id="{23490BFC-6DF4-4590-981A-AF4EB7CD14B1}"/>
              </a:ext>
            </a:extLst>
          </p:cNvPr>
          <p:cNvSpPr>
            <a:spLocks noChangeShapeType="1"/>
          </p:cNvSpPr>
          <p:nvPr/>
        </p:nvSpPr>
        <p:spPr bwMode="auto">
          <a:xfrm>
            <a:off x="1752601" y="5719763"/>
            <a:ext cx="9688513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9" name="Line 91">
            <a:extLst>
              <a:ext uri="{FF2B5EF4-FFF2-40B4-BE49-F238E27FC236}">
                <a16:creationId xmlns:a16="http://schemas.microsoft.com/office/drawing/2014/main" id="{C397914A-9334-4419-B120-31BE2A7E80EF}"/>
              </a:ext>
            </a:extLst>
          </p:cNvPr>
          <p:cNvSpPr>
            <a:spLocks noChangeShapeType="1"/>
          </p:cNvSpPr>
          <p:nvPr/>
        </p:nvSpPr>
        <p:spPr bwMode="auto">
          <a:xfrm>
            <a:off x="1903413" y="5719763"/>
            <a:ext cx="0" cy="90488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0" name="Rectangle 92">
            <a:extLst>
              <a:ext uri="{FF2B5EF4-FFF2-40B4-BE49-F238E27FC236}">
                <a16:creationId xmlns:a16="http://schemas.microsoft.com/office/drawing/2014/main" id="{EA37937A-2277-4430-864F-EADDF8277E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30388" y="5861050"/>
            <a:ext cx="255588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0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11" name="Line 93">
            <a:extLst>
              <a:ext uri="{FF2B5EF4-FFF2-40B4-BE49-F238E27FC236}">
                <a16:creationId xmlns:a16="http://schemas.microsoft.com/office/drawing/2014/main" id="{B64C9681-7FA1-4B11-A665-9D51C90DB569}"/>
              </a:ext>
            </a:extLst>
          </p:cNvPr>
          <p:cNvSpPr>
            <a:spLocks noChangeShapeType="1"/>
          </p:cNvSpPr>
          <p:nvPr/>
        </p:nvSpPr>
        <p:spPr bwMode="auto">
          <a:xfrm>
            <a:off x="4248151" y="5719763"/>
            <a:ext cx="0" cy="90488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2" name="Rectangle 94">
            <a:extLst>
              <a:ext uri="{FF2B5EF4-FFF2-40B4-BE49-F238E27FC236}">
                <a16:creationId xmlns:a16="http://schemas.microsoft.com/office/drawing/2014/main" id="{B50F531D-CC54-45B7-8EC1-52BAB83DA27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06863" y="5861050"/>
            <a:ext cx="398463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20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13" name="Line 95">
            <a:extLst>
              <a:ext uri="{FF2B5EF4-FFF2-40B4-BE49-F238E27FC236}">
                <a16:creationId xmlns:a16="http://schemas.microsoft.com/office/drawing/2014/main" id="{08E9E3AE-B218-4657-BED0-D931293FBF83}"/>
              </a:ext>
            </a:extLst>
          </p:cNvPr>
          <p:cNvSpPr>
            <a:spLocks noChangeShapeType="1"/>
          </p:cNvSpPr>
          <p:nvPr/>
        </p:nvSpPr>
        <p:spPr bwMode="auto">
          <a:xfrm>
            <a:off x="6594476" y="5719763"/>
            <a:ext cx="0" cy="90488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4" name="Rectangle 96">
            <a:extLst>
              <a:ext uri="{FF2B5EF4-FFF2-40B4-BE49-F238E27FC236}">
                <a16:creationId xmlns:a16="http://schemas.microsoft.com/office/drawing/2014/main" id="{9DA49A7C-6D65-41C0-A531-6CAFA86FD5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53188" y="5861050"/>
            <a:ext cx="398463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40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15" name="Line 97">
            <a:extLst>
              <a:ext uri="{FF2B5EF4-FFF2-40B4-BE49-F238E27FC236}">
                <a16:creationId xmlns:a16="http://schemas.microsoft.com/office/drawing/2014/main" id="{B949BAA3-39BC-40D6-9C18-4972AA083DDF}"/>
              </a:ext>
            </a:extLst>
          </p:cNvPr>
          <p:cNvSpPr>
            <a:spLocks noChangeShapeType="1"/>
          </p:cNvSpPr>
          <p:nvPr/>
        </p:nvSpPr>
        <p:spPr bwMode="auto">
          <a:xfrm>
            <a:off x="8943976" y="5719763"/>
            <a:ext cx="0" cy="90488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6" name="Rectangle 98">
            <a:extLst>
              <a:ext uri="{FF2B5EF4-FFF2-40B4-BE49-F238E27FC236}">
                <a16:creationId xmlns:a16="http://schemas.microsoft.com/office/drawing/2014/main" id="{54D15A06-AC93-47F2-815E-9C4DEACD707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802688" y="5861050"/>
            <a:ext cx="398463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60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17" name="Line 99">
            <a:extLst>
              <a:ext uri="{FF2B5EF4-FFF2-40B4-BE49-F238E27FC236}">
                <a16:creationId xmlns:a16="http://schemas.microsoft.com/office/drawing/2014/main" id="{995D123D-6A4E-43FE-81C9-4629F6DA77D9}"/>
              </a:ext>
            </a:extLst>
          </p:cNvPr>
          <p:cNvSpPr>
            <a:spLocks noChangeShapeType="1"/>
          </p:cNvSpPr>
          <p:nvPr/>
        </p:nvSpPr>
        <p:spPr bwMode="auto">
          <a:xfrm>
            <a:off x="11290301" y="5719763"/>
            <a:ext cx="0" cy="90488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8" name="Rectangle 100">
            <a:extLst>
              <a:ext uri="{FF2B5EF4-FFF2-40B4-BE49-F238E27FC236}">
                <a16:creationId xmlns:a16="http://schemas.microsoft.com/office/drawing/2014/main" id="{EA5FBB58-B104-447E-BC3C-A14A3C6CC8B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147426" y="5861050"/>
            <a:ext cx="398463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80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19" name="Rectangle 101">
            <a:extLst>
              <a:ext uri="{FF2B5EF4-FFF2-40B4-BE49-F238E27FC236}">
                <a16:creationId xmlns:a16="http://schemas.microsoft.com/office/drawing/2014/main" id="{1DE9B5EF-5897-4980-A659-1BBAF58C13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78463" y="6175375"/>
            <a:ext cx="2400300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Age of Beneficiaries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20" name="Rectangle 102">
            <a:extLst>
              <a:ext uri="{FF2B5EF4-FFF2-40B4-BE49-F238E27FC236}">
                <a16:creationId xmlns:a16="http://schemas.microsoft.com/office/drawing/2014/main" id="{5DB99FFB-6263-4530-9CD7-B99D645D76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02401" y="444500"/>
            <a:ext cx="484188" cy="904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5300" b="0" i="0" u="none" strike="noStrike" cap="none" normalizeH="0" baseline="0">
                <a:ln>
                  <a:noFill/>
                </a:ln>
                <a:solidFill>
                  <a:srgbClr val="1E2D53"/>
                </a:solidFill>
                <a:effectLst/>
                <a:latin typeface="Arial" panose="020B0604020202020204" pitchFamily="34" charset="0"/>
              </a:rPr>
              <a:t> 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6" name="AutoShape 3">
            <a:extLst>
              <a:ext uri="{FF2B5EF4-FFF2-40B4-BE49-F238E27FC236}">
                <a16:creationId xmlns:a16="http://schemas.microsoft.com/office/drawing/2014/main" id="{6B3475E3-DFFD-4DB8-B178-2CB0ADC512D4}"/>
              </a:ext>
            </a:extLst>
          </p:cNvPr>
          <p:cNvSpPr>
            <a:spLocks noChangeAspect="1" noChangeArrowheads="1" noTextEdit="1"/>
          </p:cNvSpPr>
          <p:nvPr/>
        </p:nvSpPr>
        <p:spPr bwMode="auto">
          <a:xfrm>
            <a:off x="609601" y="0"/>
            <a:ext cx="10972800" cy="68580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72" name="Rectangle 161">
            <a:extLst>
              <a:ext uri="{FF2B5EF4-FFF2-40B4-BE49-F238E27FC236}">
                <a16:creationId xmlns:a16="http://schemas.microsoft.com/office/drawing/2014/main" id="{258F0F61-AC12-4E5F-9948-C4B514A581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02401" y="444500"/>
            <a:ext cx="484188" cy="904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5300" b="0" i="0" u="none" strike="noStrike" cap="none" normalizeH="0" baseline="0">
                <a:ln>
                  <a:noFill/>
                </a:ln>
                <a:solidFill>
                  <a:srgbClr val="1E2D53"/>
                </a:solidFill>
                <a:effectLst/>
                <a:latin typeface="Arial" panose="020B0604020202020204" pitchFamily="34" charset="0"/>
              </a:rPr>
              <a:t> 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5" name="AutoShape 3">
            <a:extLst>
              <a:ext uri="{FF2B5EF4-FFF2-40B4-BE49-F238E27FC236}">
                <a16:creationId xmlns:a16="http://schemas.microsoft.com/office/drawing/2014/main" id="{3FB90D64-3FA5-4ABB-8807-EB4D5F4CE20F}"/>
              </a:ext>
            </a:extLst>
          </p:cNvPr>
          <p:cNvSpPr>
            <a:spLocks noChangeAspect="1" noChangeArrowheads="1" noTextEdit="1"/>
          </p:cNvSpPr>
          <p:nvPr/>
        </p:nvSpPr>
        <p:spPr bwMode="auto">
          <a:xfrm>
            <a:off x="609601" y="0"/>
            <a:ext cx="10972800" cy="68580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7" name="Rectangle 76">
            <a:extLst>
              <a:ext uri="{FF2B5EF4-FFF2-40B4-BE49-F238E27FC236}">
                <a16:creationId xmlns:a16="http://schemas.microsoft.com/office/drawing/2014/main" id="{77EE52CE-36DE-49C6-84E0-D04F4FF17D7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02401" y="444500"/>
            <a:ext cx="484188" cy="904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5300" b="0" i="0" u="none" strike="noStrike" kern="1200" cap="none" spc="0" normalizeH="0" baseline="0" noProof="0">
                <a:ln>
                  <a:noFill/>
                </a:ln>
                <a:solidFill>
                  <a:srgbClr val="1E2D53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 </a:t>
            </a:r>
            <a:endParaRPr kumimoji="0" lang="en-US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153" name="Rectangle 134">
            <a:extLst>
              <a:ext uri="{FF2B5EF4-FFF2-40B4-BE49-F238E27FC236}">
                <a16:creationId xmlns:a16="http://schemas.microsoft.com/office/drawing/2014/main" id="{F053F359-A8FF-4CDC-96DC-BDD73919BFB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0520" y="95828"/>
            <a:ext cx="11099777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lvl="0">
              <a:defRPr/>
            </a:pPr>
            <a:r>
              <a:rPr lang="en-US" sz="2400" b="1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MVPF Robustness to Forecasting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2400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Assuming Fixed Income over Life Cycle (No Income Growth, Restricted Sample)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cxnSp>
        <p:nvCxnSpPr>
          <p:cNvPr id="332" name="Straight Connector 331">
            <a:extLst>
              <a:ext uri="{FF2B5EF4-FFF2-40B4-BE49-F238E27FC236}">
                <a16:creationId xmlns:a16="http://schemas.microsoft.com/office/drawing/2014/main" id="{7D51F489-9B18-44C9-ACEF-D9516A609C37}"/>
              </a:ext>
            </a:extLst>
          </p:cNvPr>
          <p:cNvCxnSpPr/>
          <p:nvPr/>
        </p:nvCxnSpPr>
        <p:spPr>
          <a:xfrm>
            <a:off x="5110957" y="4111626"/>
            <a:ext cx="326231" cy="298449"/>
          </a:xfrm>
          <a:prstGeom prst="line">
            <a:avLst/>
          </a:prstGeom>
          <a:ln>
            <a:solidFill>
              <a:srgbClr val="6E8E8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33" name="Rectangle 163">
            <a:extLst>
              <a:ext uri="{FF2B5EF4-FFF2-40B4-BE49-F238E27FC236}">
                <a16:creationId xmlns:a16="http://schemas.microsoft.com/office/drawing/2014/main" id="{421106BC-792F-4AE2-BE38-8962D7F26C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27326" y="1101725"/>
            <a:ext cx="117475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500" b="0" i="0" u="none" strike="noStrike" cap="none" normalizeH="0" baseline="0" dirty="0">
                <a:ln>
                  <a:noFill/>
                </a:ln>
                <a:solidFill>
                  <a:srgbClr val="CAC27E"/>
                </a:solidFill>
                <a:effectLst/>
                <a:latin typeface="Arial" panose="020B0604020202020204" pitchFamily="34" charset="0"/>
              </a:rPr>
              <a:t>Health Child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34" name="Rectangle 153">
            <a:extLst>
              <a:ext uri="{FF2B5EF4-FFF2-40B4-BE49-F238E27FC236}">
                <a16:creationId xmlns:a16="http://schemas.microsoft.com/office/drawing/2014/main" id="{6AFF779D-6D70-4F46-A567-71602B45549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97163" y="1408112"/>
            <a:ext cx="1481138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500" b="0" i="0" u="none" strike="noStrike" cap="none" normalizeH="0" baseline="0" dirty="0">
                <a:ln>
                  <a:noFill/>
                </a:ln>
                <a:solidFill>
                  <a:srgbClr val="90353B"/>
                </a:solidFill>
                <a:effectLst/>
                <a:latin typeface="Arial" panose="020B0604020202020204" pitchFamily="34" charset="0"/>
              </a:rPr>
              <a:t>Child Education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35" name="Rectangle 157">
            <a:extLst>
              <a:ext uri="{FF2B5EF4-FFF2-40B4-BE49-F238E27FC236}">
                <a16:creationId xmlns:a16="http://schemas.microsoft.com/office/drawing/2014/main" id="{CBCA9188-D113-43C2-8F83-E4D5833029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32288" y="1419225"/>
            <a:ext cx="1279525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500" b="0" i="0" u="none" strike="noStrike" cap="none" normalizeH="0" baseline="0" dirty="0">
                <a:ln>
                  <a:noFill/>
                </a:ln>
                <a:solidFill>
                  <a:srgbClr val="E37E00"/>
                </a:solidFill>
                <a:effectLst/>
                <a:latin typeface="Arial" panose="020B0604020202020204" pitchFamily="34" charset="0"/>
              </a:rPr>
              <a:t>College Child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36" name="Rectangle 159">
            <a:extLst>
              <a:ext uri="{FF2B5EF4-FFF2-40B4-BE49-F238E27FC236}">
                <a16:creationId xmlns:a16="http://schemas.microsoft.com/office/drawing/2014/main" id="{DB036D7D-F1D0-469C-B945-9816889EC29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85101" y="4473575"/>
            <a:ext cx="1266825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500" b="0" i="0" u="none" strike="noStrike" cap="none" normalizeH="0" baseline="0" dirty="0">
                <a:ln>
                  <a:noFill/>
                </a:ln>
                <a:solidFill>
                  <a:srgbClr val="C10534"/>
                </a:solidFill>
                <a:effectLst/>
                <a:latin typeface="Arial" panose="020B0604020202020204" pitchFamily="34" charset="0"/>
              </a:rPr>
              <a:t>Disability Ins.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37" name="Rectangle 161">
            <a:extLst>
              <a:ext uri="{FF2B5EF4-FFF2-40B4-BE49-F238E27FC236}">
                <a16:creationId xmlns:a16="http://schemas.microsoft.com/office/drawing/2014/main" id="{945AA8E0-934B-4C82-B1E8-B4CE85DB4D55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7076" y="4467225"/>
            <a:ext cx="1169988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500" b="0" i="0" u="none" strike="noStrike" cap="none" normalizeH="0" baseline="0" dirty="0">
                <a:ln>
                  <a:noFill/>
                </a:ln>
                <a:solidFill>
                  <a:srgbClr val="938DD2"/>
                </a:solidFill>
                <a:effectLst/>
                <a:latin typeface="Arial" panose="020B0604020202020204" pitchFamily="34" charset="0"/>
              </a:rPr>
              <a:t>Health Adult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38" name="Rectangle 171">
            <a:extLst>
              <a:ext uri="{FF2B5EF4-FFF2-40B4-BE49-F238E27FC236}">
                <a16:creationId xmlns:a16="http://schemas.microsoft.com/office/drawing/2014/main" id="{8D7F1227-30A0-4020-9DA3-1E78B06AD5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80138" y="3783013"/>
            <a:ext cx="1439863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500" b="0" i="0" u="none" strike="noStrike" cap="none" normalizeH="0" baseline="0" dirty="0">
                <a:ln>
                  <a:noFill/>
                </a:ln>
                <a:solidFill>
                  <a:srgbClr val="FFD200"/>
                </a:solidFill>
                <a:effectLst/>
                <a:latin typeface="Arial" panose="020B0604020202020204" pitchFamily="34" charset="0"/>
              </a:rPr>
              <a:t>Supp. Sec. Inc.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cxnSp>
        <p:nvCxnSpPr>
          <p:cNvPr id="340" name="Straight Connector 339">
            <a:extLst>
              <a:ext uri="{FF2B5EF4-FFF2-40B4-BE49-F238E27FC236}">
                <a16:creationId xmlns:a16="http://schemas.microsoft.com/office/drawing/2014/main" id="{5E1C760D-B374-445E-96DE-4E1669EAF460}"/>
              </a:ext>
            </a:extLst>
          </p:cNvPr>
          <p:cNvCxnSpPr/>
          <p:nvPr/>
        </p:nvCxnSpPr>
        <p:spPr>
          <a:xfrm flipV="1">
            <a:off x="5862639" y="3951289"/>
            <a:ext cx="288924" cy="444499"/>
          </a:xfrm>
          <a:prstGeom prst="line">
            <a:avLst/>
          </a:prstGeom>
          <a:ln>
            <a:solidFill>
              <a:srgbClr val="FFD2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41" name="Rectangle 169">
            <a:extLst>
              <a:ext uri="{FF2B5EF4-FFF2-40B4-BE49-F238E27FC236}">
                <a16:creationId xmlns:a16="http://schemas.microsoft.com/office/drawing/2014/main" id="{DE83362D-8316-42ED-B8FB-FC188D9B3D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88001" y="4703763"/>
            <a:ext cx="83185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500" b="0" i="0" u="none" strike="noStrike" cap="none" normalizeH="0" baseline="0" dirty="0">
                <a:ln>
                  <a:noFill/>
                </a:ln>
                <a:solidFill>
                  <a:srgbClr val="1A476F"/>
                </a:solidFill>
                <a:effectLst/>
                <a:latin typeface="Arial" panose="020B0604020202020204" pitchFamily="34" charset="0"/>
              </a:rPr>
              <a:t>Nutrition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43" name="Rectangle 110">
            <a:extLst>
              <a:ext uri="{FF2B5EF4-FFF2-40B4-BE49-F238E27FC236}">
                <a16:creationId xmlns:a16="http://schemas.microsoft.com/office/drawing/2014/main" id="{7A6FB306-FA00-4AF0-99DA-7063333E98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92538" y="3954463"/>
            <a:ext cx="145415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500" b="0" i="0" u="none" strike="noStrike" cap="none" normalizeH="0" baseline="0" dirty="0">
                <a:ln>
                  <a:noFill/>
                </a:ln>
                <a:solidFill>
                  <a:srgbClr val="6E8E84"/>
                </a:solidFill>
                <a:effectLst/>
                <a:latin typeface="Arial" panose="020B0604020202020204" pitchFamily="34" charset="0"/>
              </a:rPr>
              <a:t>Cash Transfers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77" name="Rectangle 175">
            <a:extLst>
              <a:ext uri="{FF2B5EF4-FFF2-40B4-BE49-F238E27FC236}">
                <a16:creationId xmlns:a16="http://schemas.microsoft.com/office/drawing/2014/main" id="{7CA20031-9AB3-44F5-83FD-7AA6C1FC35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92876" y="4478338"/>
            <a:ext cx="1169988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500" b="0" i="0" u="none" strike="noStrike" cap="none" normalizeH="0" baseline="0" dirty="0" err="1">
                <a:ln>
                  <a:noFill/>
                </a:ln>
                <a:solidFill>
                  <a:srgbClr val="9C8847"/>
                </a:solidFill>
                <a:effectLst/>
                <a:latin typeface="Arial" panose="020B0604020202020204" pitchFamily="34" charset="0"/>
              </a:rPr>
              <a:t>Unemp</a:t>
            </a:r>
            <a:r>
              <a:rPr kumimoji="0" lang="en-US" altLang="en-US" sz="1500" b="0" i="0" u="none" strike="noStrike" cap="none" normalizeH="0" baseline="0" dirty="0">
                <a:ln>
                  <a:noFill/>
                </a:ln>
                <a:solidFill>
                  <a:srgbClr val="9C8847"/>
                </a:solidFill>
                <a:effectLst/>
                <a:latin typeface="Arial" panose="020B0604020202020204" pitchFamily="34" charset="0"/>
              </a:rPr>
              <a:t>. Ins.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78" name="Rectangle 167">
            <a:extLst>
              <a:ext uri="{FF2B5EF4-FFF2-40B4-BE49-F238E27FC236}">
                <a16:creationId xmlns:a16="http://schemas.microsoft.com/office/drawing/2014/main" id="{3C784A53-68A4-45C4-812D-E87DDFB30B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78188" y="4627563"/>
            <a:ext cx="1189038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500" b="0" i="0" u="none" strike="noStrike" cap="none" normalizeH="0" baseline="0" dirty="0">
                <a:ln>
                  <a:noFill/>
                </a:ln>
                <a:solidFill>
                  <a:srgbClr val="2D6D66"/>
                </a:solidFill>
                <a:effectLst/>
                <a:latin typeface="Arial" panose="020B0604020202020204" pitchFamily="34" charset="0"/>
              </a:rPr>
              <a:t>Job Training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grpSp>
        <p:nvGrpSpPr>
          <p:cNvPr id="279" name="Group 278">
            <a:extLst>
              <a:ext uri="{FF2B5EF4-FFF2-40B4-BE49-F238E27FC236}">
                <a16:creationId xmlns:a16="http://schemas.microsoft.com/office/drawing/2014/main" id="{4CD356E6-B173-4F47-858D-DDACF3A729D9}"/>
              </a:ext>
            </a:extLst>
          </p:cNvPr>
          <p:cNvGrpSpPr/>
          <p:nvPr/>
        </p:nvGrpSpPr>
        <p:grpSpPr>
          <a:xfrm>
            <a:off x="1398052" y="1174749"/>
            <a:ext cx="599024" cy="616982"/>
            <a:chOff x="1398052" y="1174749"/>
            <a:chExt cx="599024" cy="616982"/>
          </a:xfrm>
        </p:grpSpPr>
        <p:sp>
          <p:nvSpPr>
            <p:cNvPr id="280" name="Rectangle 279">
              <a:extLst>
                <a:ext uri="{FF2B5EF4-FFF2-40B4-BE49-F238E27FC236}">
                  <a16:creationId xmlns:a16="http://schemas.microsoft.com/office/drawing/2014/main" id="{17863DAC-64F3-48EF-AA02-2E9741C18EF3}"/>
                </a:ext>
              </a:extLst>
            </p:cNvPr>
            <p:cNvSpPr/>
            <p:nvPr/>
          </p:nvSpPr>
          <p:spPr>
            <a:xfrm>
              <a:off x="1468438" y="1508125"/>
              <a:ext cx="528638" cy="283606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grpSp>
          <p:nvGrpSpPr>
            <p:cNvPr id="281" name="Group 280">
              <a:extLst>
                <a:ext uri="{FF2B5EF4-FFF2-40B4-BE49-F238E27FC236}">
                  <a16:creationId xmlns:a16="http://schemas.microsoft.com/office/drawing/2014/main" id="{52F2D80E-D0FE-465C-AE8A-58D90AD840FC}"/>
                </a:ext>
              </a:extLst>
            </p:cNvPr>
            <p:cNvGrpSpPr/>
            <p:nvPr/>
          </p:nvGrpSpPr>
          <p:grpSpPr>
            <a:xfrm>
              <a:off x="1674813" y="1573079"/>
              <a:ext cx="166687" cy="149224"/>
              <a:chOff x="1462882" y="1471634"/>
              <a:chExt cx="166687" cy="149224"/>
            </a:xfrm>
          </p:grpSpPr>
          <p:cxnSp>
            <p:nvCxnSpPr>
              <p:cNvPr id="283" name="Straight Connector 282">
                <a:extLst>
                  <a:ext uri="{FF2B5EF4-FFF2-40B4-BE49-F238E27FC236}">
                    <a16:creationId xmlns:a16="http://schemas.microsoft.com/office/drawing/2014/main" id="{C4893477-591B-4546-B573-847BD9EBFB21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546225" y="1512888"/>
                <a:ext cx="0" cy="60326"/>
              </a:xfrm>
              <a:prstGeom prst="line">
                <a:avLst/>
              </a:prstGeom>
              <a:ln w="3810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4" name="Straight Connector 283">
                <a:extLst>
                  <a:ext uri="{FF2B5EF4-FFF2-40B4-BE49-F238E27FC236}">
                    <a16:creationId xmlns:a16="http://schemas.microsoft.com/office/drawing/2014/main" id="{ACACD8F3-A845-4974-8C3A-0E895AD6231F}"/>
                  </a:ext>
                </a:extLst>
              </p:cNvPr>
              <p:cNvCxnSpPr/>
              <p:nvPr/>
            </p:nvCxnSpPr>
            <p:spPr>
              <a:xfrm flipV="1">
                <a:off x="1462882" y="1471634"/>
                <a:ext cx="166687" cy="83364"/>
              </a:xfrm>
              <a:prstGeom prst="line">
                <a:avLst/>
              </a:prstGeom>
              <a:ln w="19050">
                <a:solidFill>
                  <a:srgbClr val="80808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5" name="Straight Connector 284">
                <a:extLst>
                  <a:ext uri="{FF2B5EF4-FFF2-40B4-BE49-F238E27FC236}">
                    <a16:creationId xmlns:a16="http://schemas.microsoft.com/office/drawing/2014/main" id="{15712820-7340-4C0A-8ADE-3F4EAE41A122}"/>
                  </a:ext>
                </a:extLst>
              </p:cNvPr>
              <p:cNvCxnSpPr/>
              <p:nvPr/>
            </p:nvCxnSpPr>
            <p:spPr>
              <a:xfrm flipV="1">
                <a:off x="1462882" y="1537494"/>
                <a:ext cx="166687" cy="83364"/>
              </a:xfrm>
              <a:prstGeom prst="line">
                <a:avLst/>
              </a:prstGeom>
              <a:ln w="19050">
                <a:solidFill>
                  <a:srgbClr val="80808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82" name="Rectangle 176">
              <a:extLst>
                <a:ext uri="{FF2B5EF4-FFF2-40B4-BE49-F238E27FC236}">
                  <a16:creationId xmlns:a16="http://schemas.microsoft.com/office/drawing/2014/main" id="{E87E3C96-778F-4C20-9726-5FCB036A03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98052" y="1174749"/>
              <a:ext cx="219612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80808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+mn-cs"/>
                </a:rPr>
                <a:t>∞</a:t>
              </a: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80808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</p:grpSp>
      <p:sp>
        <p:nvSpPr>
          <p:cNvPr id="115" name="TextBox 114">
            <a:extLst>
              <a:ext uri="{FF2B5EF4-FFF2-40B4-BE49-F238E27FC236}">
                <a16:creationId xmlns:a16="http://schemas.microsoft.com/office/drawing/2014/main" id="{4DD42699-FA91-3B49-BAD7-C2DC0EBC3CBE}"/>
              </a:ext>
            </a:extLst>
          </p:cNvPr>
          <p:cNvSpPr txBox="1"/>
          <p:nvPr/>
        </p:nvSpPr>
        <p:spPr>
          <a:xfrm>
            <a:off x="10567201" y="6450975"/>
            <a:ext cx="1434279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>
                <a:solidFill>
                  <a:srgbClr val="979797"/>
                </a:solidFill>
                <a:hlinkClick r:id="rId3" action="ppaction://hlinksldjump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No Forecast</a:t>
            </a:r>
            <a:endParaRPr lang="en-US" sz="1600" dirty="0">
              <a:solidFill>
                <a:srgbClr val="979797"/>
              </a:solidFill>
            </a:endParaRPr>
          </a:p>
        </p:txBody>
      </p:sp>
      <p:sp>
        <p:nvSpPr>
          <p:cNvPr id="117" name="TextBox 116">
            <a:extLst>
              <a:ext uri="{FF2B5EF4-FFF2-40B4-BE49-F238E27FC236}">
                <a16:creationId xmlns:a16="http://schemas.microsoft.com/office/drawing/2014/main" id="{87B22AA6-38D4-E047-8391-E38A520078D5}"/>
              </a:ext>
            </a:extLst>
          </p:cNvPr>
          <p:cNvSpPr txBox="1"/>
          <p:nvPr/>
        </p:nvSpPr>
        <p:spPr>
          <a:xfrm>
            <a:off x="9051926" y="6466057"/>
            <a:ext cx="1498601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u="sng" dirty="0">
                <a:solidFill>
                  <a:srgbClr val="979797"/>
                </a:solidFill>
                <a:hlinkClick r:id="rId4" action="ppaction://hlinksldjump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Child Spillovers</a:t>
            </a:r>
            <a:endParaRPr lang="en-US" sz="1600" u="sng" dirty="0">
              <a:solidFill>
                <a:srgbClr val="97979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5834688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50">
        <p:fade/>
      </p:transition>
    </mc:Choice>
    <mc:Fallback xmlns="">
      <p:transition>
        <p:fade/>
      </p:transition>
    </mc:Fallback>
  </mc:AlternateContent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821704" y="1116717"/>
            <a:ext cx="10951196" cy="5410197"/>
          </a:xfrm>
        </p:spPr>
        <p:txBody>
          <a:bodyPr>
            <a:noAutofit/>
          </a:bodyPr>
          <a:lstStyle/>
          <a:p>
            <a:r>
              <a:rPr lang="en-US" sz="2200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Direct investments in low-income children have had the highest MVPFs</a:t>
            </a:r>
            <a:endParaRPr lang="en-US" sz="1800" dirty="0">
              <a:solidFill>
                <a:srgbClr val="00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lvl="1"/>
            <a:r>
              <a:rPr lang="en-US" sz="1800" dirty="0">
                <a:latin typeface="Arial" panose="020B0604020202020204" pitchFamily="34" charset="0"/>
                <a:cs typeface="Arial" panose="020B0604020202020204" pitchFamily="34" charset="0"/>
              </a:rPr>
              <a:t>High MVPFs </a:t>
            </a:r>
            <a:r>
              <a:rPr lang="en-US" sz="1800" i="1" dirty="0">
                <a:latin typeface="Arial" panose="020B0604020202020204" pitchFamily="34" charset="0"/>
                <a:cs typeface="Arial" panose="020B0604020202020204" pitchFamily="34" charset="0"/>
              </a:rPr>
              <a:t>throughout </a:t>
            </a:r>
            <a:r>
              <a:rPr lang="en-US" sz="1800" dirty="0">
                <a:latin typeface="Arial" panose="020B0604020202020204" pitchFamily="34" charset="0"/>
                <a:cs typeface="Arial" panose="020B0604020202020204" pitchFamily="34" charset="0"/>
              </a:rPr>
              <a:t>childhood: K12, college and health, not just preschool</a:t>
            </a:r>
          </a:p>
          <a:p>
            <a:pPr lvl="1"/>
            <a:r>
              <a:rPr lang="en-US" sz="1800" dirty="0">
                <a:latin typeface="Arial" panose="020B0604020202020204" pitchFamily="34" charset="0"/>
                <a:cs typeface="Arial" panose="020B0604020202020204" pitchFamily="34" charset="0"/>
              </a:rPr>
              <a:t>Many policies “pay for themselves” (e.g. 3 out of 4 child Medicaid expansions)</a:t>
            </a:r>
          </a:p>
          <a:p>
            <a:pPr lvl="1"/>
            <a:r>
              <a:rPr lang="en-US" sz="1800" dirty="0">
                <a:latin typeface="Arial" panose="020B0604020202020204" pitchFamily="34" charset="0"/>
                <a:cs typeface="Arial" panose="020B0604020202020204" pitchFamily="34" charset="0"/>
              </a:rPr>
              <a:t>Lower MVPFs for policies targeting adults (MVPFs ranging from 0.5-2)</a:t>
            </a:r>
            <a:endParaRPr lang="en-US" sz="22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lvl="2"/>
            <a:endParaRPr lang="en-US" sz="1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2200" dirty="0">
                <a:latin typeface="Arial" panose="020B0604020202020204" pitchFamily="34" charset="0"/>
                <a:cs typeface="Arial" panose="020B0604020202020204" pitchFamily="34" charset="0"/>
              </a:rPr>
              <a:t>Several exceptions:</a:t>
            </a:r>
          </a:p>
          <a:p>
            <a:pPr lvl="2"/>
            <a:r>
              <a:rPr lang="en-US" sz="1800" dirty="0">
                <a:latin typeface="Arial" panose="020B0604020202020204" pitchFamily="34" charset="0"/>
                <a:cs typeface="Arial" panose="020B0604020202020204" pitchFamily="34" charset="0"/>
              </a:rPr>
              <a:t>Children: Large variation in estimates with some low MVPFs (e.g. SSI)</a:t>
            </a:r>
          </a:p>
          <a:p>
            <a:pPr lvl="2"/>
            <a:r>
              <a:rPr lang="en-US" sz="1800" dirty="0">
                <a:latin typeface="Arial" panose="020B0604020202020204" pitchFamily="34" charset="0"/>
                <a:cs typeface="Arial" panose="020B0604020202020204" pitchFamily="34" charset="0"/>
              </a:rPr>
              <a:t>Adults: Policies with indirect impacts on children (e.g. Moving to Opportunity)</a:t>
            </a:r>
          </a:p>
          <a:p>
            <a:pPr marL="0" indent="0">
              <a:buNone/>
            </a:pPr>
            <a:endParaRPr lang="en-US" sz="2200" dirty="0">
              <a:latin typeface="Arial" panose="020B0604020202020204" pitchFamily="34" charset="0"/>
              <a:cs typeface="Arial" panose="020B0604020202020204" pitchFamily="34" charset="0"/>
              <a:sym typeface="Wingdings" pitchFamily="2" charset="2"/>
            </a:endParaRPr>
          </a:p>
          <a:p>
            <a:r>
              <a:rPr lang="en-US" sz="2200" dirty="0">
                <a:latin typeface="Arial" panose="020B0604020202020204" pitchFamily="34" charset="0"/>
                <a:cs typeface="Arial" panose="020B0604020202020204" pitchFamily="34" charset="0"/>
                <a:sym typeface="Wingdings" pitchFamily="2" charset="2"/>
              </a:rPr>
              <a:t>Library of MVPFs provides tests of a range of theories (optimal taxation, in-kind vs cash transfers, optimal policy targeting, value of correcting market failures…)</a:t>
            </a:r>
          </a:p>
          <a:p>
            <a:pPr marL="0" indent="0">
              <a:buNone/>
            </a:pPr>
            <a:endParaRPr lang="en-US" sz="2200" dirty="0">
              <a:latin typeface="Arial" panose="020B0604020202020204" pitchFamily="34" charset="0"/>
              <a:cs typeface="Arial" panose="020B0604020202020204" pitchFamily="34" charset="0"/>
              <a:sym typeface="Wingdings" pitchFamily="2" charset="2"/>
            </a:endParaRPr>
          </a:p>
          <a:p>
            <a:r>
              <a:rPr lang="en-US" sz="2200" dirty="0">
                <a:latin typeface="Arial" panose="020B0604020202020204" pitchFamily="34" charset="0"/>
                <a:cs typeface="Arial" panose="020B0604020202020204" pitchFamily="34" charset="0"/>
                <a:sym typeface="Wingdings" pitchFamily="2" charset="2"/>
              </a:rPr>
              <a:t>Lessons for future welfare analyses</a:t>
            </a:r>
          </a:p>
          <a:p>
            <a:pPr lvl="1"/>
            <a:r>
              <a:rPr lang="en-US" sz="1800" dirty="0">
                <a:latin typeface="Arial" panose="020B0604020202020204" pitchFamily="34" charset="0"/>
                <a:cs typeface="Arial" panose="020B0604020202020204" pitchFamily="34" charset="0"/>
                <a:sym typeface="Wingdings" pitchFamily="2" charset="2"/>
              </a:rPr>
              <a:t>Comparison to traditional Benefit-Cost analysis</a:t>
            </a:r>
          </a:p>
          <a:p>
            <a:pPr lvl="1"/>
            <a:r>
              <a:rPr lang="en-US" sz="1800" dirty="0">
                <a:latin typeface="Arial" panose="020B0604020202020204" pitchFamily="34" charset="0"/>
                <a:cs typeface="Arial" panose="020B0604020202020204" pitchFamily="34" charset="0"/>
                <a:sym typeface="Wingdings" pitchFamily="2" charset="2"/>
              </a:rPr>
              <a:t>Statistical decision theory to quantify value of future work reducing uncertainty</a:t>
            </a:r>
            <a:endParaRPr lang="en-US" sz="2200" dirty="0">
              <a:latin typeface="Arial" panose="020B0604020202020204" pitchFamily="34" charset="0"/>
              <a:cs typeface="Arial" panose="020B0604020202020204" pitchFamily="34" charset="0"/>
              <a:sym typeface="Wingdings" pitchFamily="2" charset="2"/>
            </a:endParaRPr>
          </a:p>
        </p:txBody>
      </p:sp>
      <p:sp>
        <p:nvSpPr>
          <p:cNvPr id="4" name="Title 1"/>
          <p:cNvSpPr txBox="1">
            <a:spLocks/>
          </p:cNvSpPr>
          <p:nvPr/>
        </p:nvSpPr>
        <p:spPr>
          <a:xfrm>
            <a:off x="592427" y="90714"/>
            <a:ext cx="11075831" cy="1020762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2800" b="1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>
              <a:defRPr/>
            </a:pPr>
            <a:r>
              <a:rPr lang="en-US" sz="2400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Results Roadmap</a:t>
            </a:r>
          </a:p>
        </p:txBody>
      </p:sp>
    </p:spTree>
    <p:extLst>
      <p:ext uri="{BB962C8B-B14F-4D97-AF65-F5344CB8AC3E}">
        <p14:creationId xmlns:p14="http://schemas.microsoft.com/office/powerpoint/2010/main" val="241226740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2" end="1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3" end="1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uiExpand="1" build="p"/>
    </p:bldLst>
  </p:timing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7" name="AutoShape 3">
            <a:extLst>
              <a:ext uri="{FF2B5EF4-FFF2-40B4-BE49-F238E27FC236}">
                <a16:creationId xmlns:a16="http://schemas.microsoft.com/office/drawing/2014/main" id="{AC93CF1A-C30F-4B4D-80DB-0E8DDABD978D}"/>
              </a:ext>
            </a:extLst>
          </p:cNvPr>
          <p:cNvSpPr>
            <a:spLocks noChangeAspect="1" noChangeArrowheads="1" noTextEdit="1"/>
          </p:cNvSpPr>
          <p:nvPr/>
        </p:nvSpPr>
        <p:spPr bwMode="auto">
          <a:xfrm>
            <a:off x="609601" y="0"/>
            <a:ext cx="10972800" cy="68580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38" name="Rectangle 5">
            <a:extLst>
              <a:ext uri="{FF2B5EF4-FFF2-40B4-BE49-F238E27FC236}">
                <a16:creationId xmlns:a16="http://schemas.microsoft.com/office/drawing/2014/main" id="{6FDE1FDD-CBE2-46F5-8269-360028E209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4838" y="-4763"/>
            <a:ext cx="10982325" cy="6867526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39" name="Rectangle 6">
            <a:extLst>
              <a:ext uri="{FF2B5EF4-FFF2-40B4-BE49-F238E27FC236}">
                <a16:creationId xmlns:a16="http://schemas.microsoft.com/office/drawing/2014/main" id="{AA15B98B-54ED-4FC0-B510-95304E20C0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9601" y="0"/>
            <a:ext cx="10968038" cy="6853238"/>
          </a:xfrm>
          <a:prstGeom prst="rect">
            <a:avLst/>
          </a:prstGeom>
          <a:solidFill>
            <a:srgbClr val="FFFFFF"/>
          </a:solidFill>
          <a:ln w="14288">
            <a:solidFill>
              <a:srgbClr val="FFFFF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40" name="Rectangle 7">
            <a:extLst>
              <a:ext uri="{FF2B5EF4-FFF2-40B4-BE49-F238E27FC236}">
                <a16:creationId xmlns:a16="http://schemas.microsoft.com/office/drawing/2014/main" id="{F74B128A-4494-436B-912F-2A4C3691130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52601" y="1230312"/>
            <a:ext cx="9688513" cy="4489451"/>
          </a:xfrm>
          <a:prstGeom prst="rect">
            <a:avLst/>
          </a:prstGeom>
          <a:solidFill>
            <a:srgbClr val="FFFFFF"/>
          </a:solidFill>
          <a:ln w="14288">
            <a:solidFill>
              <a:srgbClr val="FFFFF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41" name="Line 8">
            <a:extLst>
              <a:ext uri="{FF2B5EF4-FFF2-40B4-BE49-F238E27FC236}">
                <a16:creationId xmlns:a16="http://schemas.microsoft.com/office/drawing/2014/main" id="{25CFDDC5-284C-489F-9CDF-84BD2623C228}"/>
              </a:ext>
            </a:extLst>
          </p:cNvPr>
          <p:cNvSpPr>
            <a:spLocks noChangeShapeType="1"/>
          </p:cNvSpPr>
          <p:nvPr/>
        </p:nvSpPr>
        <p:spPr bwMode="auto">
          <a:xfrm>
            <a:off x="1752601" y="5568950"/>
            <a:ext cx="9688513" cy="0"/>
          </a:xfrm>
          <a:prstGeom prst="line">
            <a:avLst/>
          </a:prstGeom>
          <a:noFill/>
          <a:ln w="19050">
            <a:solidFill>
              <a:srgbClr val="EAF2F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42" name="Line 9">
            <a:extLst>
              <a:ext uri="{FF2B5EF4-FFF2-40B4-BE49-F238E27FC236}">
                <a16:creationId xmlns:a16="http://schemas.microsoft.com/office/drawing/2014/main" id="{246E66A4-FCA5-4270-A27D-FAF8997E54EC}"/>
              </a:ext>
            </a:extLst>
          </p:cNvPr>
          <p:cNvSpPr>
            <a:spLocks noChangeShapeType="1"/>
          </p:cNvSpPr>
          <p:nvPr/>
        </p:nvSpPr>
        <p:spPr bwMode="auto">
          <a:xfrm>
            <a:off x="1752601" y="4970463"/>
            <a:ext cx="9688513" cy="0"/>
          </a:xfrm>
          <a:prstGeom prst="line">
            <a:avLst/>
          </a:prstGeom>
          <a:noFill/>
          <a:ln w="19050">
            <a:solidFill>
              <a:srgbClr val="EAF2F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43" name="Line 10">
            <a:extLst>
              <a:ext uri="{FF2B5EF4-FFF2-40B4-BE49-F238E27FC236}">
                <a16:creationId xmlns:a16="http://schemas.microsoft.com/office/drawing/2014/main" id="{F4651107-E1B1-4592-8963-A2DEFE29719C}"/>
              </a:ext>
            </a:extLst>
          </p:cNvPr>
          <p:cNvSpPr>
            <a:spLocks noChangeShapeType="1"/>
          </p:cNvSpPr>
          <p:nvPr/>
        </p:nvSpPr>
        <p:spPr bwMode="auto">
          <a:xfrm>
            <a:off x="1752601" y="4370388"/>
            <a:ext cx="9688513" cy="0"/>
          </a:xfrm>
          <a:prstGeom prst="line">
            <a:avLst/>
          </a:prstGeom>
          <a:noFill/>
          <a:ln w="19050">
            <a:solidFill>
              <a:srgbClr val="EAF2F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44" name="Line 11">
            <a:extLst>
              <a:ext uri="{FF2B5EF4-FFF2-40B4-BE49-F238E27FC236}">
                <a16:creationId xmlns:a16="http://schemas.microsoft.com/office/drawing/2014/main" id="{CE249930-AF8C-4729-A061-59E06AA22BD8}"/>
              </a:ext>
            </a:extLst>
          </p:cNvPr>
          <p:cNvSpPr>
            <a:spLocks noChangeShapeType="1"/>
          </p:cNvSpPr>
          <p:nvPr/>
        </p:nvSpPr>
        <p:spPr bwMode="auto">
          <a:xfrm>
            <a:off x="1752601" y="3771900"/>
            <a:ext cx="9688513" cy="0"/>
          </a:xfrm>
          <a:prstGeom prst="line">
            <a:avLst/>
          </a:prstGeom>
          <a:noFill/>
          <a:ln w="19050">
            <a:solidFill>
              <a:srgbClr val="EAF2F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45" name="Line 12">
            <a:extLst>
              <a:ext uri="{FF2B5EF4-FFF2-40B4-BE49-F238E27FC236}">
                <a16:creationId xmlns:a16="http://schemas.microsoft.com/office/drawing/2014/main" id="{0C2282D8-1948-4155-8ADF-4600E0F5A56F}"/>
              </a:ext>
            </a:extLst>
          </p:cNvPr>
          <p:cNvSpPr>
            <a:spLocks noChangeShapeType="1"/>
          </p:cNvSpPr>
          <p:nvPr/>
        </p:nvSpPr>
        <p:spPr bwMode="auto">
          <a:xfrm>
            <a:off x="1752601" y="3173412"/>
            <a:ext cx="9688513" cy="0"/>
          </a:xfrm>
          <a:prstGeom prst="line">
            <a:avLst/>
          </a:prstGeom>
          <a:noFill/>
          <a:ln w="19050">
            <a:solidFill>
              <a:srgbClr val="EAF2F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46" name="Line 13">
            <a:extLst>
              <a:ext uri="{FF2B5EF4-FFF2-40B4-BE49-F238E27FC236}">
                <a16:creationId xmlns:a16="http://schemas.microsoft.com/office/drawing/2014/main" id="{8A00FB12-02DE-4591-85B4-2C479CD7EBB6}"/>
              </a:ext>
            </a:extLst>
          </p:cNvPr>
          <p:cNvSpPr>
            <a:spLocks noChangeShapeType="1"/>
          </p:cNvSpPr>
          <p:nvPr/>
        </p:nvSpPr>
        <p:spPr bwMode="auto">
          <a:xfrm>
            <a:off x="1752601" y="2573337"/>
            <a:ext cx="9688513" cy="0"/>
          </a:xfrm>
          <a:prstGeom prst="line">
            <a:avLst/>
          </a:prstGeom>
          <a:noFill/>
          <a:ln w="19050">
            <a:solidFill>
              <a:srgbClr val="EAF2F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47" name="Line 14">
            <a:extLst>
              <a:ext uri="{FF2B5EF4-FFF2-40B4-BE49-F238E27FC236}">
                <a16:creationId xmlns:a16="http://schemas.microsoft.com/office/drawing/2014/main" id="{B37B7DED-FD89-4DC1-91CA-541F8208653A}"/>
              </a:ext>
            </a:extLst>
          </p:cNvPr>
          <p:cNvSpPr>
            <a:spLocks noChangeShapeType="1"/>
          </p:cNvSpPr>
          <p:nvPr/>
        </p:nvSpPr>
        <p:spPr bwMode="auto">
          <a:xfrm>
            <a:off x="1752601" y="1974850"/>
            <a:ext cx="9688513" cy="0"/>
          </a:xfrm>
          <a:prstGeom prst="line">
            <a:avLst/>
          </a:prstGeom>
          <a:noFill/>
          <a:ln w="19050">
            <a:solidFill>
              <a:srgbClr val="EAF2F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48" name="Line 15">
            <a:extLst>
              <a:ext uri="{FF2B5EF4-FFF2-40B4-BE49-F238E27FC236}">
                <a16:creationId xmlns:a16="http://schemas.microsoft.com/office/drawing/2014/main" id="{54EB570C-B47E-4BEB-8A12-A14A19E2F942}"/>
              </a:ext>
            </a:extLst>
          </p:cNvPr>
          <p:cNvSpPr>
            <a:spLocks noChangeShapeType="1"/>
          </p:cNvSpPr>
          <p:nvPr/>
        </p:nvSpPr>
        <p:spPr bwMode="auto">
          <a:xfrm>
            <a:off x="1752601" y="1381125"/>
            <a:ext cx="9688513" cy="0"/>
          </a:xfrm>
          <a:prstGeom prst="line">
            <a:avLst/>
          </a:prstGeom>
          <a:noFill/>
          <a:ln w="19050">
            <a:solidFill>
              <a:srgbClr val="EAF2F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49" name="Line 16">
            <a:extLst>
              <a:ext uri="{FF2B5EF4-FFF2-40B4-BE49-F238E27FC236}">
                <a16:creationId xmlns:a16="http://schemas.microsoft.com/office/drawing/2014/main" id="{837D9559-A8C7-48B3-B161-DA3DA874CB5B}"/>
              </a:ext>
            </a:extLst>
          </p:cNvPr>
          <p:cNvSpPr>
            <a:spLocks noChangeShapeType="1"/>
          </p:cNvSpPr>
          <p:nvPr/>
        </p:nvSpPr>
        <p:spPr bwMode="auto">
          <a:xfrm>
            <a:off x="1752601" y="1381125"/>
            <a:ext cx="9688513" cy="0"/>
          </a:xfrm>
          <a:prstGeom prst="line">
            <a:avLst/>
          </a:prstGeom>
          <a:noFill/>
          <a:ln w="9525">
            <a:solidFill>
              <a:srgbClr val="008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50" name="Line 17">
            <a:extLst>
              <a:ext uri="{FF2B5EF4-FFF2-40B4-BE49-F238E27FC236}">
                <a16:creationId xmlns:a16="http://schemas.microsoft.com/office/drawing/2014/main" id="{D64EE2E1-71AE-420C-8B2C-62F0CFDF2720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429251" y="4119563"/>
            <a:ext cx="0" cy="712788"/>
          </a:xfrm>
          <a:prstGeom prst="line">
            <a:avLst/>
          </a:prstGeom>
          <a:noFill/>
          <a:ln w="9525">
            <a:solidFill>
              <a:srgbClr val="6E8E8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51" name="Line 18">
            <a:extLst>
              <a:ext uri="{FF2B5EF4-FFF2-40B4-BE49-F238E27FC236}">
                <a16:creationId xmlns:a16="http://schemas.microsoft.com/office/drawing/2014/main" id="{A3B8D4F7-AF69-417B-B2D4-064D385ACCD9}"/>
              </a:ext>
            </a:extLst>
          </p:cNvPr>
          <p:cNvSpPr>
            <a:spLocks noChangeShapeType="1"/>
          </p:cNvSpPr>
          <p:nvPr/>
        </p:nvSpPr>
        <p:spPr bwMode="auto">
          <a:xfrm>
            <a:off x="5387976" y="4119563"/>
            <a:ext cx="85725" cy="0"/>
          </a:xfrm>
          <a:prstGeom prst="line">
            <a:avLst/>
          </a:prstGeom>
          <a:noFill/>
          <a:ln w="9525">
            <a:solidFill>
              <a:srgbClr val="6E8E8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52" name="Line 19">
            <a:extLst>
              <a:ext uri="{FF2B5EF4-FFF2-40B4-BE49-F238E27FC236}">
                <a16:creationId xmlns:a16="http://schemas.microsoft.com/office/drawing/2014/main" id="{8668B4E8-1D42-4084-9862-AC8FD2B4FE49}"/>
              </a:ext>
            </a:extLst>
          </p:cNvPr>
          <p:cNvSpPr>
            <a:spLocks noChangeShapeType="1"/>
          </p:cNvSpPr>
          <p:nvPr/>
        </p:nvSpPr>
        <p:spPr bwMode="auto">
          <a:xfrm>
            <a:off x="5387976" y="4832350"/>
            <a:ext cx="85725" cy="0"/>
          </a:xfrm>
          <a:prstGeom prst="line">
            <a:avLst/>
          </a:prstGeom>
          <a:noFill/>
          <a:ln w="9525">
            <a:solidFill>
              <a:srgbClr val="6E8E8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53" name="Line 20">
            <a:extLst>
              <a:ext uri="{FF2B5EF4-FFF2-40B4-BE49-F238E27FC236}">
                <a16:creationId xmlns:a16="http://schemas.microsoft.com/office/drawing/2014/main" id="{E175D905-EA12-46F6-9F8C-EB479EA0FBEA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693988" y="1381125"/>
            <a:ext cx="0" cy="593725"/>
          </a:xfrm>
          <a:prstGeom prst="line">
            <a:avLst/>
          </a:prstGeom>
          <a:noFill/>
          <a:ln w="9525">
            <a:solidFill>
              <a:srgbClr val="90353B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54" name="Line 21">
            <a:extLst>
              <a:ext uri="{FF2B5EF4-FFF2-40B4-BE49-F238E27FC236}">
                <a16:creationId xmlns:a16="http://schemas.microsoft.com/office/drawing/2014/main" id="{3096AE24-F625-4326-8FF1-DEA5C308D34A}"/>
              </a:ext>
            </a:extLst>
          </p:cNvPr>
          <p:cNvSpPr>
            <a:spLocks noChangeShapeType="1"/>
          </p:cNvSpPr>
          <p:nvPr/>
        </p:nvSpPr>
        <p:spPr bwMode="auto">
          <a:xfrm>
            <a:off x="2652713" y="1381125"/>
            <a:ext cx="82550" cy="0"/>
          </a:xfrm>
          <a:prstGeom prst="line">
            <a:avLst/>
          </a:prstGeom>
          <a:noFill/>
          <a:ln w="9525">
            <a:solidFill>
              <a:srgbClr val="90353B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55" name="Line 22">
            <a:extLst>
              <a:ext uri="{FF2B5EF4-FFF2-40B4-BE49-F238E27FC236}">
                <a16:creationId xmlns:a16="http://schemas.microsoft.com/office/drawing/2014/main" id="{AE453F4A-38A9-4E47-A7C2-69D092634179}"/>
              </a:ext>
            </a:extLst>
          </p:cNvPr>
          <p:cNvSpPr>
            <a:spLocks noChangeShapeType="1"/>
          </p:cNvSpPr>
          <p:nvPr/>
        </p:nvSpPr>
        <p:spPr bwMode="auto">
          <a:xfrm>
            <a:off x="2652713" y="1974850"/>
            <a:ext cx="82550" cy="0"/>
          </a:xfrm>
          <a:prstGeom prst="line">
            <a:avLst/>
          </a:prstGeom>
          <a:noFill/>
          <a:ln w="9525">
            <a:solidFill>
              <a:srgbClr val="90353B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56" name="Line 23">
            <a:extLst>
              <a:ext uri="{FF2B5EF4-FFF2-40B4-BE49-F238E27FC236}">
                <a16:creationId xmlns:a16="http://schemas.microsoft.com/office/drawing/2014/main" id="{09EFE3C1-70F5-4DD5-8524-6D4036184815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457951" y="1381125"/>
            <a:ext cx="0" cy="4187826"/>
          </a:xfrm>
          <a:prstGeom prst="line">
            <a:avLst/>
          </a:prstGeom>
          <a:noFill/>
          <a:ln w="9525">
            <a:solidFill>
              <a:srgbClr val="55752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57" name="Line 24">
            <a:extLst>
              <a:ext uri="{FF2B5EF4-FFF2-40B4-BE49-F238E27FC236}">
                <a16:creationId xmlns:a16="http://schemas.microsoft.com/office/drawing/2014/main" id="{431EA954-C758-4E5A-8DEE-28B9A32CC360}"/>
              </a:ext>
            </a:extLst>
          </p:cNvPr>
          <p:cNvSpPr>
            <a:spLocks noChangeShapeType="1"/>
          </p:cNvSpPr>
          <p:nvPr/>
        </p:nvSpPr>
        <p:spPr bwMode="auto">
          <a:xfrm>
            <a:off x="6416676" y="1381125"/>
            <a:ext cx="85725" cy="0"/>
          </a:xfrm>
          <a:prstGeom prst="line">
            <a:avLst/>
          </a:prstGeom>
          <a:noFill/>
          <a:ln w="9525">
            <a:solidFill>
              <a:srgbClr val="55752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58" name="Line 25">
            <a:extLst>
              <a:ext uri="{FF2B5EF4-FFF2-40B4-BE49-F238E27FC236}">
                <a16:creationId xmlns:a16="http://schemas.microsoft.com/office/drawing/2014/main" id="{897F5FBE-04E3-4BDF-8252-F0066BF74F9A}"/>
              </a:ext>
            </a:extLst>
          </p:cNvPr>
          <p:cNvSpPr>
            <a:spLocks noChangeShapeType="1"/>
          </p:cNvSpPr>
          <p:nvPr/>
        </p:nvSpPr>
        <p:spPr bwMode="auto">
          <a:xfrm>
            <a:off x="6416676" y="5568950"/>
            <a:ext cx="85725" cy="0"/>
          </a:xfrm>
          <a:prstGeom prst="line">
            <a:avLst/>
          </a:prstGeom>
          <a:noFill/>
          <a:ln w="9525">
            <a:solidFill>
              <a:srgbClr val="55752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59" name="Line 26">
            <a:extLst>
              <a:ext uri="{FF2B5EF4-FFF2-40B4-BE49-F238E27FC236}">
                <a16:creationId xmlns:a16="http://schemas.microsoft.com/office/drawing/2014/main" id="{AAD02CCF-8165-4717-88C4-357DE5815D74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248151" y="1381125"/>
            <a:ext cx="0" cy="2624138"/>
          </a:xfrm>
          <a:prstGeom prst="line">
            <a:avLst/>
          </a:prstGeom>
          <a:noFill/>
          <a:ln w="9525">
            <a:solidFill>
              <a:srgbClr val="E37E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60" name="Line 27">
            <a:extLst>
              <a:ext uri="{FF2B5EF4-FFF2-40B4-BE49-F238E27FC236}">
                <a16:creationId xmlns:a16="http://schemas.microsoft.com/office/drawing/2014/main" id="{35C06F24-BA5E-4AA4-BF53-9EC051BC0237}"/>
              </a:ext>
            </a:extLst>
          </p:cNvPr>
          <p:cNvSpPr>
            <a:spLocks noChangeShapeType="1"/>
          </p:cNvSpPr>
          <p:nvPr/>
        </p:nvSpPr>
        <p:spPr bwMode="auto">
          <a:xfrm>
            <a:off x="4208463" y="1381125"/>
            <a:ext cx="85725" cy="0"/>
          </a:xfrm>
          <a:prstGeom prst="line">
            <a:avLst/>
          </a:prstGeom>
          <a:noFill/>
          <a:ln w="9525">
            <a:solidFill>
              <a:srgbClr val="E37E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61" name="Line 28">
            <a:extLst>
              <a:ext uri="{FF2B5EF4-FFF2-40B4-BE49-F238E27FC236}">
                <a16:creationId xmlns:a16="http://schemas.microsoft.com/office/drawing/2014/main" id="{5FF8DDAB-E3A4-453D-B1DD-2BCF1AEAC1DE}"/>
              </a:ext>
            </a:extLst>
          </p:cNvPr>
          <p:cNvSpPr>
            <a:spLocks noChangeShapeType="1"/>
          </p:cNvSpPr>
          <p:nvPr/>
        </p:nvSpPr>
        <p:spPr bwMode="auto">
          <a:xfrm>
            <a:off x="4208463" y="4005263"/>
            <a:ext cx="85725" cy="0"/>
          </a:xfrm>
          <a:prstGeom prst="line">
            <a:avLst/>
          </a:prstGeom>
          <a:noFill/>
          <a:ln w="9525">
            <a:solidFill>
              <a:srgbClr val="E37E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62" name="Line 29">
            <a:extLst>
              <a:ext uri="{FF2B5EF4-FFF2-40B4-BE49-F238E27FC236}">
                <a16:creationId xmlns:a16="http://schemas.microsoft.com/office/drawing/2014/main" id="{CFA6FDA0-DD6D-4BC0-8D2C-6F07F04B17BB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710488" y="4438650"/>
            <a:ext cx="0" cy="41275"/>
          </a:xfrm>
          <a:prstGeom prst="line">
            <a:avLst/>
          </a:prstGeom>
          <a:noFill/>
          <a:ln w="9525">
            <a:solidFill>
              <a:srgbClr val="C1053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63" name="Line 30">
            <a:extLst>
              <a:ext uri="{FF2B5EF4-FFF2-40B4-BE49-F238E27FC236}">
                <a16:creationId xmlns:a16="http://schemas.microsoft.com/office/drawing/2014/main" id="{260123A2-5369-4EC7-80D5-90066A691572}"/>
              </a:ext>
            </a:extLst>
          </p:cNvPr>
          <p:cNvSpPr>
            <a:spLocks noChangeShapeType="1"/>
          </p:cNvSpPr>
          <p:nvPr/>
        </p:nvSpPr>
        <p:spPr bwMode="auto">
          <a:xfrm>
            <a:off x="7664451" y="4438650"/>
            <a:ext cx="87313" cy="0"/>
          </a:xfrm>
          <a:prstGeom prst="line">
            <a:avLst/>
          </a:prstGeom>
          <a:noFill/>
          <a:ln w="9525">
            <a:solidFill>
              <a:srgbClr val="C1053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64" name="Line 31">
            <a:extLst>
              <a:ext uri="{FF2B5EF4-FFF2-40B4-BE49-F238E27FC236}">
                <a16:creationId xmlns:a16="http://schemas.microsoft.com/office/drawing/2014/main" id="{3D6C7083-F205-4398-B104-EAF3431C7FDB}"/>
              </a:ext>
            </a:extLst>
          </p:cNvPr>
          <p:cNvSpPr>
            <a:spLocks noChangeShapeType="1"/>
          </p:cNvSpPr>
          <p:nvPr/>
        </p:nvSpPr>
        <p:spPr bwMode="auto">
          <a:xfrm>
            <a:off x="7664451" y="4479925"/>
            <a:ext cx="87313" cy="0"/>
          </a:xfrm>
          <a:prstGeom prst="line">
            <a:avLst/>
          </a:prstGeom>
          <a:noFill/>
          <a:ln w="9525">
            <a:solidFill>
              <a:srgbClr val="C1053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65" name="Line 32">
            <a:extLst>
              <a:ext uri="{FF2B5EF4-FFF2-40B4-BE49-F238E27FC236}">
                <a16:creationId xmlns:a16="http://schemas.microsoft.com/office/drawing/2014/main" id="{F99798CB-3ADC-4C71-8243-C97081EEC47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9515476" y="4027488"/>
            <a:ext cx="0" cy="608013"/>
          </a:xfrm>
          <a:prstGeom prst="line">
            <a:avLst/>
          </a:prstGeom>
          <a:noFill/>
          <a:ln w="9525">
            <a:solidFill>
              <a:srgbClr val="938DD2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67" name="Line 33">
            <a:extLst>
              <a:ext uri="{FF2B5EF4-FFF2-40B4-BE49-F238E27FC236}">
                <a16:creationId xmlns:a16="http://schemas.microsoft.com/office/drawing/2014/main" id="{506CD0C4-6578-41B6-9042-1C5CAF21075F}"/>
              </a:ext>
            </a:extLst>
          </p:cNvPr>
          <p:cNvSpPr>
            <a:spLocks noChangeShapeType="1"/>
          </p:cNvSpPr>
          <p:nvPr/>
        </p:nvSpPr>
        <p:spPr bwMode="auto">
          <a:xfrm>
            <a:off x="9474201" y="4027488"/>
            <a:ext cx="87313" cy="0"/>
          </a:xfrm>
          <a:prstGeom prst="line">
            <a:avLst/>
          </a:prstGeom>
          <a:noFill/>
          <a:ln w="9525">
            <a:solidFill>
              <a:srgbClr val="938DD2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68" name="Line 34">
            <a:extLst>
              <a:ext uri="{FF2B5EF4-FFF2-40B4-BE49-F238E27FC236}">
                <a16:creationId xmlns:a16="http://schemas.microsoft.com/office/drawing/2014/main" id="{0100AB08-9C07-4657-8FFA-AA073C055649}"/>
              </a:ext>
            </a:extLst>
          </p:cNvPr>
          <p:cNvSpPr>
            <a:spLocks noChangeShapeType="1"/>
          </p:cNvSpPr>
          <p:nvPr/>
        </p:nvSpPr>
        <p:spPr bwMode="auto">
          <a:xfrm>
            <a:off x="9474201" y="4635500"/>
            <a:ext cx="87313" cy="0"/>
          </a:xfrm>
          <a:prstGeom prst="line">
            <a:avLst/>
          </a:prstGeom>
          <a:noFill/>
          <a:ln w="9525">
            <a:solidFill>
              <a:srgbClr val="938DD2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69" name="Line 35">
            <a:extLst>
              <a:ext uri="{FF2B5EF4-FFF2-40B4-BE49-F238E27FC236}">
                <a16:creationId xmlns:a16="http://schemas.microsoft.com/office/drawing/2014/main" id="{8EC541B1-341C-4436-9CE8-3AC1263C9DD6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547938" y="1381125"/>
            <a:ext cx="0" cy="593725"/>
          </a:xfrm>
          <a:prstGeom prst="line">
            <a:avLst/>
          </a:prstGeom>
          <a:noFill/>
          <a:ln w="9525">
            <a:solidFill>
              <a:srgbClr val="CAC27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70" name="Line 36">
            <a:extLst>
              <a:ext uri="{FF2B5EF4-FFF2-40B4-BE49-F238E27FC236}">
                <a16:creationId xmlns:a16="http://schemas.microsoft.com/office/drawing/2014/main" id="{23DD5385-DE4A-4CEE-A993-713F3B1BC27F}"/>
              </a:ext>
            </a:extLst>
          </p:cNvPr>
          <p:cNvSpPr>
            <a:spLocks noChangeShapeType="1"/>
          </p:cNvSpPr>
          <p:nvPr/>
        </p:nvSpPr>
        <p:spPr bwMode="auto">
          <a:xfrm>
            <a:off x="2506663" y="1381125"/>
            <a:ext cx="82550" cy="0"/>
          </a:xfrm>
          <a:prstGeom prst="line">
            <a:avLst/>
          </a:prstGeom>
          <a:noFill/>
          <a:ln w="9525">
            <a:solidFill>
              <a:srgbClr val="CAC27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71" name="Line 37">
            <a:extLst>
              <a:ext uri="{FF2B5EF4-FFF2-40B4-BE49-F238E27FC236}">
                <a16:creationId xmlns:a16="http://schemas.microsoft.com/office/drawing/2014/main" id="{A0759557-F14C-41D0-8F57-BE363066D8EA}"/>
              </a:ext>
            </a:extLst>
          </p:cNvPr>
          <p:cNvSpPr>
            <a:spLocks noChangeShapeType="1"/>
          </p:cNvSpPr>
          <p:nvPr/>
        </p:nvSpPr>
        <p:spPr bwMode="auto">
          <a:xfrm>
            <a:off x="2506663" y="1974850"/>
            <a:ext cx="82550" cy="0"/>
          </a:xfrm>
          <a:prstGeom prst="line">
            <a:avLst/>
          </a:prstGeom>
          <a:noFill/>
          <a:ln w="9525">
            <a:solidFill>
              <a:srgbClr val="CAC27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72" name="Line 38">
            <a:extLst>
              <a:ext uri="{FF2B5EF4-FFF2-40B4-BE49-F238E27FC236}">
                <a16:creationId xmlns:a16="http://schemas.microsoft.com/office/drawing/2014/main" id="{34C338EC-EE87-454B-B4F4-C5EE90D22DA4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502276" y="4525963"/>
            <a:ext cx="0" cy="41275"/>
          </a:xfrm>
          <a:prstGeom prst="line">
            <a:avLst/>
          </a:prstGeom>
          <a:noFill/>
          <a:ln w="9525">
            <a:solidFill>
              <a:srgbClr val="7B92A8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73" name="Line 39">
            <a:extLst>
              <a:ext uri="{FF2B5EF4-FFF2-40B4-BE49-F238E27FC236}">
                <a16:creationId xmlns:a16="http://schemas.microsoft.com/office/drawing/2014/main" id="{9136E0B1-C16D-48A7-8C10-7AD8A3553348}"/>
              </a:ext>
            </a:extLst>
          </p:cNvPr>
          <p:cNvSpPr>
            <a:spLocks noChangeShapeType="1"/>
          </p:cNvSpPr>
          <p:nvPr/>
        </p:nvSpPr>
        <p:spPr bwMode="auto">
          <a:xfrm>
            <a:off x="5456238" y="4525963"/>
            <a:ext cx="87313" cy="0"/>
          </a:xfrm>
          <a:prstGeom prst="line">
            <a:avLst/>
          </a:prstGeom>
          <a:noFill/>
          <a:ln w="9525">
            <a:solidFill>
              <a:srgbClr val="7B92A8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74" name="Line 40">
            <a:extLst>
              <a:ext uri="{FF2B5EF4-FFF2-40B4-BE49-F238E27FC236}">
                <a16:creationId xmlns:a16="http://schemas.microsoft.com/office/drawing/2014/main" id="{62F9C685-367D-40C1-876D-9F215149F981}"/>
              </a:ext>
            </a:extLst>
          </p:cNvPr>
          <p:cNvSpPr>
            <a:spLocks noChangeShapeType="1"/>
          </p:cNvSpPr>
          <p:nvPr/>
        </p:nvSpPr>
        <p:spPr bwMode="auto">
          <a:xfrm>
            <a:off x="5456238" y="4567238"/>
            <a:ext cx="87313" cy="0"/>
          </a:xfrm>
          <a:prstGeom prst="line">
            <a:avLst/>
          </a:prstGeom>
          <a:noFill/>
          <a:ln w="9525">
            <a:solidFill>
              <a:srgbClr val="7B92A8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75" name="Line 41">
            <a:extLst>
              <a:ext uri="{FF2B5EF4-FFF2-40B4-BE49-F238E27FC236}">
                <a16:creationId xmlns:a16="http://schemas.microsoft.com/office/drawing/2014/main" id="{F0D96C11-19FB-42C8-AF3E-943752AA6352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532313" y="1381125"/>
            <a:ext cx="0" cy="4187826"/>
          </a:xfrm>
          <a:prstGeom prst="line">
            <a:avLst/>
          </a:prstGeom>
          <a:noFill/>
          <a:ln w="9525">
            <a:solidFill>
              <a:srgbClr val="2D6D6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76" name="Line 42">
            <a:extLst>
              <a:ext uri="{FF2B5EF4-FFF2-40B4-BE49-F238E27FC236}">
                <a16:creationId xmlns:a16="http://schemas.microsoft.com/office/drawing/2014/main" id="{2B3F5170-7121-4883-B9DF-CFD60C38D65F}"/>
              </a:ext>
            </a:extLst>
          </p:cNvPr>
          <p:cNvSpPr>
            <a:spLocks noChangeShapeType="1"/>
          </p:cNvSpPr>
          <p:nvPr/>
        </p:nvSpPr>
        <p:spPr bwMode="auto">
          <a:xfrm>
            <a:off x="4491038" y="1381125"/>
            <a:ext cx="82550" cy="0"/>
          </a:xfrm>
          <a:prstGeom prst="line">
            <a:avLst/>
          </a:prstGeom>
          <a:noFill/>
          <a:ln w="9525">
            <a:solidFill>
              <a:srgbClr val="2D6D6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77" name="Line 43">
            <a:extLst>
              <a:ext uri="{FF2B5EF4-FFF2-40B4-BE49-F238E27FC236}">
                <a16:creationId xmlns:a16="http://schemas.microsoft.com/office/drawing/2014/main" id="{98381ECD-6446-491F-B5AD-375342D29205}"/>
              </a:ext>
            </a:extLst>
          </p:cNvPr>
          <p:cNvSpPr>
            <a:spLocks noChangeShapeType="1"/>
          </p:cNvSpPr>
          <p:nvPr/>
        </p:nvSpPr>
        <p:spPr bwMode="auto">
          <a:xfrm>
            <a:off x="4491038" y="5568950"/>
            <a:ext cx="82550" cy="0"/>
          </a:xfrm>
          <a:prstGeom prst="line">
            <a:avLst/>
          </a:prstGeom>
          <a:noFill/>
          <a:ln w="9525">
            <a:solidFill>
              <a:srgbClr val="2D6D6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78" name="Line 44">
            <a:extLst>
              <a:ext uri="{FF2B5EF4-FFF2-40B4-BE49-F238E27FC236}">
                <a16:creationId xmlns:a16="http://schemas.microsoft.com/office/drawing/2014/main" id="{07CBFE53-FC55-4AA7-8C87-9804E3A1F7E0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840413" y="1381125"/>
            <a:ext cx="0" cy="4187826"/>
          </a:xfrm>
          <a:prstGeom prst="line">
            <a:avLst/>
          </a:prstGeom>
          <a:noFill/>
          <a:ln w="9525">
            <a:solidFill>
              <a:srgbClr val="1A476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79" name="Line 45">
            <a:extLst>
              <a:ext uri="{FF2B5EF4-FFF2-40B4-BE49-F238E27FC236}">
                <a16:creationId xmlns:a16="http://schemas.microsoft.com/office/drawing/2014/main" id="{94982D47-AB25-4CDD-A5AC-D0CEA76B133B}"/>
              </a:ext>
            </a:extLst>
          </p:cNvPr>
          <p:cNvSpPr>
            <a:spLocks noChangeShapeType="1"/>
          </p:cNvSpPr>
          <p:nvPr/>
        </p:nvSpPr>
        <p:spPr bwMode="auto">
          <a:xfrm>
            <a:off x="5799138" y="1381125"/>
            <a:ext cx="87313" cy="0"/>
          </a:xfrm>
          <a:prstGeom prst="line">
            <a:avLst/>
          </a:prstGeom>
          <a:noFill/>
          <a:ln w="9525">
            <a:solidFill>
              <a:srgbClr val="1A476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80" name="Line 46">
            <a:extLst>
              <a:ext uri="{FF2B5EF4-FFF2-40B4-BE49-F238E27FC236}">
                <a16:creationId xmlns:a16="http://schemas.microsoft.com/office/drawing/2014/main" id="{5A15CFC7-31E0-40C0-BE66-9198286C24FD}"/>
              </a:ext>
            </a:extLst>
          </p:cNvPr>
          <p:cNvSpPr>
            <a:spLocks noChangeShapeType="1"/>
          </p:cNvSpPr>
          <p:nvPr/>
        </p:nvSpPr>
        <p:spPr bwMode="auto">
          <a:xfrm>
            <a:off x="5799138" y="5568950"/>
            <a:ext cx="87313" cy="0"/>
          </a:xfrm>
          <a:prstGeom prst="line">
            <a:avLst/>
          </a:prstGeom>
          <a:noFill/>
          <a:ln w="9525">
            <a:solidFill>
              <a:srgbClr val="1A476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82" name="Line 47">
            <a:extLst>
              <a:ext uri="{FF2B5EF4-FFF2-40B4-BE49-F238E27FC236}">
                <a16:creationId xmlns:a16="http://schemas.microsoft.com/office/drawing/2014/main" id="{F1FC5DC0-73AB-49EA-9D87-D1C9515C0D94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775326" y="4457700"/>
            <a:ext cx="0" cy="128588"/>
          </a:xfrm>
          <a:prstGeom prst="line">
            <a:avLst/>
          </a:prstGeom>
          <a:noFill/>
          <a:ln w="9525">
            <a:solidFill>
              <a:srgbClr val="FFD2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84" name="Line 48">
            <a:extLst>
              <a:ext uri="{FF2B5EF4-FFF2-40B4-BE49-F238E27FC236}">
                <a16:creationId xmlns:a16="http://schemas.microsoft.com/office/drawing/2014/main" id="{74EB5094-66C0-4091-A1C5-87632CF7F77D}"/>
              </a:ext>
            </a:extLst>
          </p:cNvPr>
          <p:cNvSpPr>
            <a:spLocks noChangeShapeType="1"/>
          </p:cNvSpPr>
          <p:nvPr/>
        </p:nvSpPr>
        <p:spPr bwMode="auto">
          <a:xfrm>
            <a:off x="5730876" y="4457700"/>
            <a:ext cx="85725" cy="0"/>
          </a:xfrm>
          <a:prstGeom prst="line">
            <a:avLst/>
          </a:prstGeom>
          <a:noFill/>
          <a:ln w="9525">
            <a:solidFill>
              <a:srgbClr val="FFD2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10" name="Line 49">
            <a:extLst>
              <a:ext uri="{FF2B5EF4-FFF2-40B4-BE49-F238E27FC236}">
                <a16:creationId xmlns:a16="http://schemas.microsoft.com/office/drawing/2014/main" id="{27C02538-9A2E-4F4F-836D-444AD1647043}"/>
              </a:ext>
            </a:extLst>
          </p:cNvPr>
          <p:cNvSpPr>
            <a:spLocks noChangeShapeType="1"/>
          </p:cNvSpPr>
          <p:nvPr/>
        </p:nvSpPr>
        <p:spPr bwMode="auto">
          <a:xfrm>
            <a:off x="5730876" y="4586288"/>
            <a:ext cx="85725" cy="0"/>
          </a:xfrm>
          <a:prstGeom prst="line">
            <a:avLst/>
          </a:prstGeom>
          <a:noFill/>
          <a:ln w="9525">
            <a:solidFill>
              <a:srgbClr val="FFD2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24" name="Line 50">
            <a:extLst>
              <a:ext uri="{FF2B5EF4-FFF2-40B4-BE49-F238E27FC236}">
                <a16:creationId xmlns:a16="http://schemas.microsoft.com/office/drawing/2014/main" id="{AE0E1166-8F5F-4366-97F3-5F8678A97FC5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650163" y="1381125"/>
            <a:ext cx="0" cy="2779713"/>
          </a:xfrm>
          <a:prstGeom prst="line">
            <a:avLst/>
          </a:prstGeom>
          <a:noFill/>
          <a:ln w="9525">
            <a:solidFill>
              <a:srgbClr val="BFA19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28" name="Line 51">
            <a:extLst>
              <a:ext uri="{FF2B5EF4-FFF2-40B4-BE49-F238E27FC236}">
                <a16:creationId xmlns:a16="http://schemas.microsoft.com/office/drawing/2014/main" id="{D405C817-0E4D-404F-ACCD-AFB1DFABC4E4}"/>
              </a:ext>
            </a:extLst>
          </p:cNvPr>
          <p:cNvSpPr>
            <a:spLocks noChangeShapeType="1"/>
          </p:cNvSpPr>
          <p:nvPr/>
        </p:nvSpPr>
        <p:spPr bwMode="auto">
          <a:xfrm>
            <a:off x="7608888" y="1381125"/>
            <a:ext cx="87313" cy="0"/>
          </a:xfrm>
          <a:prstGeom prst="line">
            <a:avLst/>
          </a:prstGeom>
          <a:noFill/>
          <a:ln w="9525">
            <a:solidFill>
              <a:srgbClr val="BFA19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30" name="Line 52">
            <a:extLst>
              <a:ext uri="{FF2B5EF4-FFF2-40B4-BE49-F238E27FC236}">
                <a16:creationId xmlns:a16="http://schemas.microsoft.com/office/drawing/2014/main" id="{3DEE5B18-CB21-4F9D-8A74-B0475547F209}"/>
              </a:ext>
            </a:extLst>
          </p:cNvPr>
          <p:cNvSpPr>
            <a:spLocks noChangeShapeType="1"/>
          </p:cNvSpPr>
          <p:nvPr/>
        </p:nvSpPr>
        <p:spPr bwMode="auto">
          <a:xfrm>
            <a:off x="7608888" y="4160838"/>
            <a:ext cx="87313" cy="0"/>
          </a:xfrm>
          <a:prstGeom prst="line">
            <a:avLst/>
          </a:prstGeom>
          <a:noFill/>
          <a:ln w="9525">
            <a:solidFill>
              <a:srgbClr val="BFA19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12" name="Line 53">
            <a:extLst>
              <a:ext uri="{FF2B5EF4-FFF2-40B4-BE49-F238E27FC236}">
                <a16:creationId xmlns:a16="http://schemas.microsoft.com/office/drawing/2014/main" id="{981E45E6-89C1-4581-A881-88E0173A35B7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210301" y="4494213"/>
            <a:ext cx="0" cy="177800"/>
          </a:xfrm>
          <a:prstGeom prst="line">
            <a:avLst/>
          </a:prstGeom>
          <a:noFill/>
          <a:ln w="9525">
            <a:solidFill>
              <a:srgbClr val="9C8847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13" name="Line 54">
            <a:extLst>
              <a:ext uri="{FF2B5EF4-FFF2-40B4-BE49-F238E27FC236}">
                <a16:creationId xmlns:a16="http://schemas.microsoft.com/office/drawing/2014/main" id="{28A323A2-C8BB-47B3-A3E9-9DD8CB626DB7}"/>
              </a:ext>
            </a:extLst>
          </p:cNvPr>
          <p:cNvSpPr>
            <a:spLocks noChangeShapeType="1"/>
          </p:cNvSpPr>
          <p:nvPr/>
        </p:nvSpPr>
        <p:spPr bwMode="auto">
          <a:xfrm>
            <a:off x="6169026" y="4494213"/>
            <a:ext cx="87313" cy="0"/>
          </a:xfrm>
          <a:prstGeom prst="line">
            <a:avLst/>
          </a:prstGeom>
          <a:noFill/>
          <a:ln w="9525">
            <a:solidFill>
              <a:srgbClr val="9C8847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14" name="Line 55">
            <a:extLst>
              <a:ext uri="{FF2B5EF4-FFF2-40B4-BE49-F238E27FC236}">
                <a16:creationId xmlns:a16="http://schemas.microsoft.com/office/drawing/2014/main" id="{F382C2D7-3E20-4DD1-B920-8761B14FE9C2}"/>
              </a:ext>
            </a:extLst>
          </p:cNvPr>
          <p:cNvSpPr>
            <a:spLocks noChangeShapeType="1"/>
          </p:cNvSpPr>
          <p:nvPr/>
        </p:nvSpPr>
        <p:spPr bwMode="auto">
          <a:xfrm>
            <a:off x="6169026" y="4672013"/>
            <a:ext cx="87313" cy="0"/>
          </a:xfrm>
          <a:prstGeom prst="line">
            <a:avLst/>
          </a:prstGeom>
          <a:noFill/>
          <a:ln w="9525">
            <a:solidFill>
              <a:srgbClr val="9C8847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15" name="Freeform 56">
            <a:extLst>
              <a:ext uri="{FF2B5EF4-FFF2-40B4-BE49-F238E27FC236}">
                <a16:creationId xmlns:a16="http://schemas.microsoft.com/office/drawing/2014/main" id="{4796C378-0F28-4EA6-BF60-F19C4B507015}"/>
              </a:ext>
            </a:extLst>
          </p:cNvPr>
          <p:cNvSpPr>
            <a:spLocks/>
          </p:cNvSpPr>
          <p:nvPr/>
        </p:nvSpPr>
        <p:spPr bwMode="auto">
          <a:xfrm>
            <a:off x="5327651" y="4476750"/>
            <a:ext cx="206375" cy="200025"/>
          </a:xfrm>
          <a:custGeom>
            <a:avLst/>
            <a:gdLst>
              <a:gd name="T0" fmla="*/ 64 w 130"/>
              <a:gd name="T1" fmla="*/ 0 h 126"/>
              <a:gd name="T2" fmla="*/ 0 w 130"/>
              <a:gd name="T3" fmla="*/ 63 h 126"/>
              <a:gd name="T4" fmla="*/ 64 w 130"/>
              <a:gd name="T5" fmla="*/ 126 h 126"/>
              <a:gd name="T6" fmla="*/ 130 w 130"/>
              <a:gd name="T7" fmla="*/ 63 h 126"/>
              <a:gd name="T8" fmla="*/ 64 w 130"/>
              <a:gd name="T9" fmla="*/ 0 h 1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30" h="126">
                <a:moveTo>
                  <a:pt x="64" y="0"/>
                </a:moveTo>
                <a:lnTo>
                  <a:pt x="0" y="63"/>
                </a:lnTo>
                <a:lnTo>
                  <a:pt x="64" y="126"/>
                </a:lnTo>
                <a:lnTo>
                  <a:pt x="130" y="63"/>
                </a:lnTo>
                <a:lnTo>
                  <a:pt x="64" y="0"/>
                </a:lnTo>
                <a:close/>
              </a:path>
            </a:pathLst>
          </a:custGeom>
          <a:solidFill>
            <a:srgbClr val="6E8E84"/>
          </a:solidFill>
          <a:ln w="31750">
            <a:solidFill>
              <a:srgbClr val="6E8E84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17" name="Freeform 58">
            <a:extLst>
              <a:ext uri="{FF2B5EF4-FFF2-40B4-BE49-F238E27FC236}">
                <a16:creationId xmlns:a16="http://schemas.microsoft.com/office/drawing/2014/main" id="{C1273B0E-7AE6-4DAD-AD33-E66468432A61}"/>
              </a:ext>
            </a:extLst>
          </p:cNvPr>
          <p:cNvSpPr>
            <a:spLocks/>
          </p:cNvSpPr>
          <p:nvPr/>
        </p:nvSpPr>
        <p:spPr bwMode="auto">
          <a:xfrm>
            <a:off x="2593976" y="1276350"/>
            <a:ext cx="201613" cy="204788"/>
          </a:xfrm>
          <a:custGeom>
            <a:avLst/>
            <a:gdLst>
              <a:gd name="T0" fmla="*/ 63 w 127"/>
              <a:gd name="T1" fmla="*/ 0 h 129"/>
              <a:gd name="T2" fmla="*/ 0 w 127"/>
              <a:gd name="T3" fmla="*/ 66 h 129"/>
              <a:gd name="T4" fmla="*/ 63 w 127"/>
              <a:gd name="T5" fmla="*/ 129 h 129"/>
              <a:gd name="T6" fmla="*/ 127 w 127"/>
              <a:gd name="T7" fmla="*/ 66 h 129"/>
              <a:gd name="T8" fmla="*/ 63 w 127"/>
              <a:gd name="T9" fmla="*/ 0 h 1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27" h="129">
                <a:moveTo>
                  <a:pt x="63" y="0"/>
                </a:moveTo>
                <a:lnTo>
                  <a:pt x="0" y="66"/>
                </a:lnTo>
                <a:lnTo>
                  <a:pt x="63" y="129"/>
                </a:lnTo>
                <a:lnTo>
                  <a:pt x="127" y="66"/>
                </a:lnTo>
                <a:lnTo>
                  <a:pt x="63" y="0"/>
                </a:lnTo>
                <a:close/>
              </a:path>
            </a:pathLst>
          </a:custGeom>
          <a:solidFill>
            <a:srgbClr val="90353B"/>
          </a:solidFill>
          <a:ln w="31750">
            <a:solidFill>
              <a:srgbClr val="90353B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19" name="Freeform 60">
            <a:extLst>
              <a:ext uri="{FF2B5EF4-FFF2-40B4-BE49-F238E27FC236}">
                <a16:creationId xmlns:a16="http://schemas.microsoft.com/office/drawing/2014/main" id="{B6B89521-3ED4-40B9-AB95-14CBF8A762B3}"/>
              </a:ext>
            </a:extLst>
          </p:cNvPr>
          <p:cNvSpPr>
            <a:spLocks/>
          </p:cNvSpPr>
          <p:nvPr/>
        </p:nvSpPr>
        <p:spPr bwMode="auto">
          <a:xfrm>
            <a:off x="6356351" y="1276350"/>
            <a:ext cx="206375" cy="204788"/>
          </a:xfrm>
          <a:custGeom>
            <a:avLst/>
            <a:gdLst>
              <a:gd name="T0" fmla="*/ 64 w 130"/>
              <a:gd name="T1" fmla="*/ 0 h 129"/>
              <a:gd name="T2" fmla="*/ 0 w 130"/>
              <a:gd name="T3" fmla="*/ 66 h 129"/>
              <a:gd name="T4" fmla="*/ 64 w 130"/>
              <a:gd name="T5" fmla="*/ 129 h 129"/>
              <a:gd name="T6" fmla="*/ 130 w 130"/>
              <a:gd name="T7" fmla="*/ 66 h 129"/>
              <a:gd name="T8" fmla="*/ 64 w 130"/>
              <a:gd name="T9" fmla="*/ 0 h 1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30" h="129">
                <a:moveTo>
                  <a:pt x="64" y="0"/>
                </a:moveTo>
                <a:lnTo>
                  <a:pt x="0" y="66"/>
                </a:lnTo>
                <a:lnTo>
                  <a:pt x="64" y="129"/>
                </a:lnTo>
                <a:lnTo>
                  <a:pt x="130" y="66"/>
                </a:lnTo>
                <a:lnTo>
                  <a:pt x="64" y="0"/>
                </a:lnTo>
                <a:close/>
              </a:path>
            </a:pathLst>
          </a:custGeom>
          <a:solidFill>
            <a:srgbClr val="55752F"/>
          </a:solidFill>
          <a:ln w="31750">
            <a:solidFill>
              <a:srgbClr val="55752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21" name="Freeform 62">
            <a:extLst>
              <a:ext uri="{FF2B5EF4-FFF2-40B4-BE49-F238E27FC236}">
                <a16:creationId xmlns:a16="http://schemas.microsoft.com/office/drawing/2014/main" id="{6F4B8401-6082-4693-B5FB-D8351E7B5337}"/>
              </a:ext>
            </a:extLst>
          </p:cNvPr>
          <p:cNvSpPr>
            <a:spLocks/>
          </p:cNvSpPr>
          <p:nvPr/>
        </p:nvSpPr>
        <p:spPr bwMode="auto">
          <a:xfrm>
            <a:off x="4148138" y="1874837"/>
            <a:ext cx="201613" cy="204788"/>
          </a:xfrm>
          <a:custGeom>
            <a:avLst/>
            <a:gdLst>
              <a:gd name="T0" fmla="*/ 63 w 127"/>
              <a:gd name="T1" fmla="*/ 0 h 129"/>
              <a:gd name="T2" fmla="*/ 0 w 127"/>
              <a:gd name="T3" fmla="*/ 63 h 129"/>
              <a:gd name="T4" fmla="*/ 63 w 127"/>
              <a:gd name="T5" fmla="*/ 129 h 129"/>
              <a:gd name="T6" fmla="*/ 127 w 127"/>
              <a:gd name="T7" fmla="*/ 63 h 129"/>
              <a:gd name="T8" fmla="*/ 63 w 127"/>
              <a:gd name="T9" fmla="*/ 0 h 1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27" h="129">
                <a:moveTo>
                  <a:pt x="63" y="0"/>
                </a:moveTo>
                <a:lnTo>
                  <a:pt x="0" y="63"/>
                </a:lnTo>
                <a:lnTo>
                  <a:pt x="63" y="129"/>
                </a:lnTo>
                <a:lnTo>
                  <a:pt x="127" y="63"/>
                </a:lnTo>
                <a:lnTo>
                  <a:pt x="63" y="0"/>
                </a:lnTo>
                <a:close/>
              </a:path>
            </a:pathLst>
          </a:custGeom>
          <a:solidFill>
            <a:srgbClr val="E37E00"/>
          </a:solidFill>
          <a:ln w="31750">
            <a:solidFill>
              <a:srgbClr val="E37E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23" name="Freeform 64">
            <a:extLst>
              <a:ext uri="{FF2B5EF4-FFF2-40B4-BE49-F238E27FC236}">
                <a16:creationId xmlns:a16="http://schemas.microsoft.com/office/drawing/2014/main" id="{08905751-0CFC-477D-B50B-6F7BEAE06AA1}"/>
              </a:ext>
            </a:extLst>
          </p:cNvPr>
          <p:cNvSpPr>
            <a:spLocks/>
          </p:cNvSpPr>
          <p:nvPr/>
        </p:nvSpPr>
        <p:spPr bwMode="auto">
          <a:xfrm>
            <a:off x="7604126" y="4362450"/>
            <a:ext cx="206375" cy="200025"/>
          </a:xfrm>
          <a:custGeom>
            <a:avLst/>
            <a:gdLst>
              <a:gd name="T0" fmla="*/ 67 w 130"/>
              <a:gd name="T1" fmla="*/ 0 h 126"/>
              <a:gd name="T2" fmla="*/ 0 w 130"/>
              <a:gd name="T3" fmla="*/ 63 h 126"/>
              <a:gd name="T4" fmla="*/ 67 w 130"/>
              <a:gd name="T5" fmla="*/ 126 h 126"/>
              <a:gd name="T6" fmla="*/ 130 w 130"/>
              <a:gd name="T7" fmla="*/ 63 h 126"/>
              <a:gd name="T8" fmla="*/ 67 w 130"/>
              <a:gd name="T9" fmla="*/ 0 h 1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30" h="126">
                <a:moveTo>
                  <a:pt x="67" y="0"/>
                </a:moveTo>
                <a:lnTo>
                  <a:pt x="0" y="63"/>
                </a:lnTo>
                <a:lnTo>
                  <a:pt x="67" y="126"/>
                </a:lnTo>
                <a:lnTo>
                  <a:pt x="130" y="63"/>
                </a:lnTo>
                <a:lnTo>
                  <a:pt x="67" y="0"/>
                </a:lnTo>
                <a:close/>
              </a:path>
            </a:pathLst>
          </a:custGeom>
          <a:solidFill>
            <a:srgbClr val="C10534"/>
          </a:solidFill>
          <a:ln w="31750">
            <a:solidFill>
              <a:srgbClr val="C10534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25" name="Freeform 66">
            <a:extLst>
              <a:ext uri="{FF2B5EF4-FFF2-40B4-BE49-F238E27FC236}">
                <a16:creationId xmlns:a16="http://schemas.microsoft.com/office/drawing/2014/main" id="{B3013D68-85B9-4E7A-9A47-4151172DB20E}"/>
              </a:ext>
            </a:extLst>
          </p:cNvPr>
          <p:cNvSpPr>
            <a:spLocks/>
          </p:cNvSpPr>
          <p:nvPr/>
        </p:nvSpPr>
        <p:spPr bwMode="auto">
          <a:xfrm>
            <a:off x="9415463" y="4333875"/>
            <a:ext cx="201613" cy="206375"/>
          </a:xfrm>
          <a:custGeom>
            <a:avLst/>
            <a:gdLst>
              <a:gd name="T0" fmla="*/ 63 w 127"/>
              <a:gd name="T1" fmla="*/ 0 h 130"/>
              <a:gd name="T2" fmla="*/ 0 w 127"/>
              <a:gd name="T3" fmla="*/ 64 h 130"/>
              <a:gd name="T4" fmla="*/ 63 w 127"/>
              <a:gd name="T5" fmla="*/ 130 h 130"/>
              <a:gd name="T6" fmla="*/ 127 w 127"/>
              <a:gd name="T7" fmla="*/ 64 h 130"/>
              <a:gd name="T8" fmla="*/ 63 w 127"/>
              <a:gd name="T9" fmla="*/ 0 h 1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27" h="130">
                <a:moveTo>
                  <a:pt x="63" y="0"/>
                </a:moveTo>
                <a:lnTo>
                  <a:pt x="0" y="64"/>
                </a:lnTo>
                <a:lnTo>
                  <a:pt x="63" y="130"/>
                </a:lnTo>
                <a:lnTo>
                  <a:pt x="127" y="64"/>
                </a:lnTo>
                <a:lnTo>
                  <a:pt x="63" y="0"/>
                </a:lnTo>
                <a:close/>
              </a:path>
            </a:pathLst>
          </a:custGeom>
          <a:solidFill>
            <a:srgbClr val="938DD2"/>
          </a:solidFill>
          <a:ln w="31750">
            <a:solidFill>
              <a:srgbClr val="938DD2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27" name="Freeform 68">
            <a:extLst>
              <a:ext uri="{FF2B5EF4-FFF2-40B4-BE49-F238E27FC236}">
                <a16:creationId xmlns:a16="http://schemas.microsoft.com/office/drawing/2014/main" id="{FA3A03D0-47A9-4E6E-907D-1EB061D618B1}"/>
              </a:ext>
            </a:extLst>
          </p:cNvPr>
          <p:cNvSpPr>
            <a:spLocks/>
          </p:cNvSpPr>
          <p:nvPr/>
        </p:nvSpPr>
        <p:spPr bwMode="auto">
          <a:xfrm>
            <a:off x="2447926" y="1276350"/>
            <a:ext cx="200025" cy="204788"/>
          </a:xfrm>
          <a:custGeom>
            <a:avLst/>
            <a:gdLst>
              <a:gd name="T0" fmla="*/ 63 w 126"/>
              <a:gd name="T1" fmla="*/ 0 h 129"/>
              <a:gd name="T2" fmla="*/ 0 w 126"/>
              <a:gd name="T3" fmla="*/ 66 h 129"/>
              <a:gd name="T4" fmla="*/ 63 w 126"/>
              <a:gd name="T5" fmla="*/ 129 h 129"/>
              <a:gd name="T6" fmla="*/ 126 w 126"/>
              <a:gd name="T7" fmla="*/ 66 h 129"/>
              <a:gd name="T8" fmla="*/ 63 w 126"/>
              <a:gd name="T9" fmla="*/ 0 h 1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26" h="129">
                <a:moveTo>
                  <a:pt x="63" y="0"/>
                </a:moveTo>
                <a:lnTo>
                  <a:pt x="0" y="66"/>
                </a:lnTo>
                <a:lnTo>
                  <a:pt x="63" y="129"/>
                </a:lnTo>
                <a:lnTo>
                  <a:pt x="126" y="66"/>
                </a:lnTo>
                <a:lnTo>
                  <a:pt x="63" y="0"/>
                </a:lnTo>
                <a:close/>
              </a:path>
            </a:pathLst>
          </a:custGeom>
          <a:solidFill>
            <a:srgbClr val="CAC27E"/>
          </a:solidFill>
          <a:ln w="31750">
            <a:solidFill>
              <a:srgbClr val="CAC27E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29" name="Freeform 70">
            <a:extLst>
              <a:ext uri="{FF2B5EF4-FFF2-40B4-BE49-F238E27FC236}">
                <a16:creationId xmlns:a16="http://schemas.microsoft.com/office/drawing/2014/main" id="{7BB5DDDE-2BB6-432D-A1E1-D4CA77425F80}"/>
              </a:ext>
            </a:extLst>
          </p:cNvPr>
          <p:cNvSpPr>
            <a:spLocks/>
          </p:cNvSpPr>
          <p:nvPr/>
        </p:nvSpPr>
        <p:spPr bwMode="auto">
          <a:xfrm>
            <a:off x="5400676" y="4448175"/>
            <a:ext cx="201613" cy="201613"/>
          </a:xfrm>
          <a:custGeom>
            <a:avLst/>
            <a:gdLst>
              <a:gd name="T0" fmla="*/ 64 w 127"/>
              <a:gd name="T1" fmla="*/ 0 h 127"/>
              <a:gd name="T2" fmla="*/ 0 w 127"/>
              <a:gd name="T3" fmla="*/ 64 h 127"/>
              <a:gd name="T4" fmla="*/ 64 w 127"/>
              <a:gd name="T5" fmla="*/ 127 h 127"/>
              <a:gd name="T6" fmla="*/ 127 w 127"/>
              <a:gd name="T7" fmla="*/ 64 h 127"/>
              <a:gd name="T8" fmla="*/ 64 w 127"/>
              <a:gd name="T9" fmla="*/ 0 h 1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27" h="127">
                <a:moveTo>
                  <a:pt x="64" y="0"/>
                </a:moveTo>
                <a:lnTo>
                  <a:pt x="0" y="64"/>
                </a:lnTo>
                <a:lnTo>
                  <a:pt x="64" y="127"/>
                </a:lnTo>
                <a:lnTo>
                  <a:pt x="127" y="64"/>
                </a:lnTo>
                <a:lnTo>
                  <a:pt x="64" y="0"/>
                </a:lnTo>
                <a:close/>
              </a:path>
            </a:pathLst>
          </a:custGeom>
          <a:solidFill>
            <a:srgbClr val="7B92A8"/>
          </a:solidFill>
          <a:ln w="31750">
            <a:solidFill>
              <a:srgbClr val="7B92A8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31" name="Freeform 72">
            <a:extLst>
              <a:ext uri="{FF2B5EF4-FFF2-40B4-BE49-F238E27FC236}">
                <a16:creationId xmlns:a16="http://schemas.microsoft.com/office/drawing/2014/main" id="{195B1E8F-0EAF-41A1-A780-FA688975509F}"/>
              </a:ext>
            </a:extLst>
          </p:cNvPr>
          <p:cNvSpPr>
            <a:spLocks/>
          </p:cNvSpPr>
          <p:nvPr/>
        </p:nvSpPr>
        <p:spPr bwMode="auto">
          <a:xfrm>
            <a:off x="4432301" y="4603750"/>
            <a:ext cx="200025" cy="206375"/>
          </a:xfrm>
          <a:custGeom>
            <a:avLst/>
            <a:gdLst>
              <a:gd name="T0" fmla="*/ 63 w 126"/>
              <a:gd name="T1" fmla="*/ 0 h 130"/>
              <a:gd name="T2" fmla="*/ 0 w 126"/>
              <a:gd name="T3" fmla="*/ 64 h 130"/>
              <a:gd name="T4" fmla="*/ 63 w 126"/>
              <a:gd name="T5" fmla="*/ 130 h 130"/>
              <a:gd name="T6" fmla="*/ 126 w 126"/>
              <a:gd name="T7" fmla="*/ 64 h 130"/>
              <a:gd name="T8" fmla="*/ 63 w 126"/>
              <a:gd name="T9" fmla="*/ 0 h 1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26" h="130">
                <a:moveTo>
                  <a:pt x="63" y="0"/>
                </a:moveTo>
                <a:lnTo>
                  <a:pt x="0" y="64"/>
                </a:lnTo>
                <a:lnTo>
                  <a:pt x="63" y="130"/>
                </a:lnTo>
                <a:lnTo>
                  <a:pt x="126" y="64"/>
                </a:lnTo>
                <a:lnTo>
                  <a:pt x="63" y="0"/>
                </a:lnTo>
                <a:close/>
              </a:path>
            </a:pathLst>
          </a:custGeom>
          <a:solidFill>
            <a:srgbClr val="2D6D66"/>
          </a:solidFill>
          <a:ln w="31750">
            <a:solidFill>
              <a:srgbClr val="2D6D6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33" name="Freeform 74">
            <a:extLst>
              <a:ext uri="{FF2B5EF4-FFF2-40B4-BE49-F238E27FC236}">
                <a16:creationId xmlns:a16="http://schemas.microsoft.com/office/drawing/2014/main" id="{281F5C8A-48DC-4CB3-B3F6-9234337D1F03}"/>
              </a:ext>
            </a:extLst>
          </p:cNvPr>
          <p:cNvSpPr>
            <a:spLocks/>
          </p:cNvSpPr>
          <p:nvPr/>
        </p:nvSpPr>
        <p:spPr bwMode="auto">
          <a:xfrm>
            <a:off x="5738813" y="4503738"/>
            <a:ext cx="206375" cy="201613"/>
          </a:xfrm>
          <a:custGeom>
            <a:avLst/>
            <a:gdLst>
              <a:gd name="T0" fmla="*/ 64 w 130"/>
              <a:gd name="T1" fmla="*/ 0 h 127"/>
              <a:gd name="T2" fmla="*/ 0 w 130"/>
              <a:gd name="T3" fmla="*/ 63 h 127"/>
              <a:gd name="T4" fmla="*/ 64 w 130"/>
              <a:gd name="T5" fmla="*/ 127 h 127"/>
              <a:gd name="T6" fmla="*/ 130 w 130"/>
              <a:gd name="T7" fmla="*/ 63 h 127"/>
              <a:gd name="T8" fmla="*/ 64 w 130"/>
              <a:gd name="T9" fmla="*/ 0 h 1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30" h="127">
                <a:moveTo>
                  <a:pt x="64" y="0"/>
                </a:moveTo>
                <a:lnTo>
                  <a:pt x="0" y="63"/>
                </a:lnTo>
                <a:lnTo>
                  <a:pt x="64" y="127"/>
                </a:lnTo>
                <a:lnTo>
                  <a:pt x="130" y="63"/>
                </a:lnTo>
                <a:lnTo>
                  <a:pt x="64" y="0"/>
                </a:lnTo>
                <a:close/>
              </a:path>
            </a:pathLst>
          </a:custGeom>
          <a:solidFill>
            <a:srgbClr val="1A476F"/>
          </a:solidFill>
          <a:ln w="31750">
            <a:solidFill>
              <a:srgbClr val="1A476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35" name="Freeform 76">
            <a:extLst>
              <a:ext uri="{FF2B5EF4-FFF2-40B4-BE49-F238E27FC236}">
                <a16:creationId xmlns:a16="http://schemas.microsoft.com/office/drawing/2014/main" id="{2DD7E7E6-89B1-4F00-9DD4-3EACB907CC92}"/>
              </a:ext>
            </a:extLst>
          </p:cNvPr>
          <p:cNvSpPr>
            <a:spLocks/>
          </p:cNvSpPr>
          <p:nvPr/>
        </p:nvSpPr>
        <p:spPr bwMode="auto">
          <a:xfrm>
            <a:off x="5675313" y="4416425"/>
            <a:ext cx="201613" cy="206375"/>
          </a:xfrm>
          <a:custGeom>
            <a:avLst/>
            <a:gdLst>
              <a:gd name="T0" fmla="*/ 63 w 127"/>
              <a:gd name="T1" fmla="*/ 0 h 130"/>
              <a:gd name="T2" fmla="*/ 0 w 127"/>
              <a:gd name="T3" fmla="*/ 66 h 130"/>
              <a:gd name="T4" fmla="*/ 63 w 127"/>
              <a:gd name="T5" fmla="*/ 130 h 130"/>
              <a:gd name="T6" fmla="*/ 127 w 127"/>
              <a:gd name="T7" fmla="*/ 66 h 130"/>
              <a:gd name="T8" fmla="*/ 63 w 127"/>
              <a:gd name="T9" fmla="*/ 0 h 1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27" h="130">
                <a:moveTo>
                  <a:pt x="63" y="0"/>
                </a:moveTo>
                <a:lnTo>
                  <a:pt x="0" y="66"/>
                </a:lnTo>
                <a:lnTo>
                  <a:pt x="63" y="130"/>
                </a:lnTo>
                <a:lnTo>
                  <a:pt x="127" y="66"/>
                </a:lnTo>
                <a:lnTo>
                  <a:pt x="63" y="0"/>
                </a:lnTo>
                <a:close/>
              </a:path>
            </a:pathLst>
          </a:custGeom>
          <a:solidFill>
            <a:srgbClr val="FFD200"/>
          </a:solidFill>
          <a:ln w="31750">
            <a:solidFill>
              <a:srgbClr val="FFD2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37" name="Freeform 78">
            <a:extLst>
              <a:ext uri="{FF2B5EF4-FFF2-40B4-BE49-F238E27FC236}">
                <a16:creationId xmlns:a16="http://schemas.microsoft.com/office/drawing/2014/main" id="{C399BECC-376F-48AA-90EC-AE59792A8290}"/>
              </a:ext>
            </a:extLst>
          </p:cNvPr>
          <p:cNvSpPr>
            <a:spLocks/>
          </p:cNvSpPr>
          <p:nvPr/>
        </p:nvSpPr>
        <p:spPr bwMode="auto">
          <a:xfrm>
            <a:off x="7550151" y="3054350"/>
            <a:ext cx="204788" cy="201613"/>
          </a:xfrm>
          <a:custGeom>
            <a:avLst/>
            <a:gdLst>
              <a:gd name="T0" fmla="*/ 63 w 129"/>
              <a:gd name="T1" fmla="*/ 0 h 127"/>
              <a:gd name="T2" fmla="*/ 0 w 129"/>
              <a:gd name="T3" fmla="*/ 63 h 127"/>
              <a:gd name="T4" fmla="*/ 63 w 129"/>
              <a:gd name="T5" fmla="*/ 127 h 127"/>
              <a:gd name="T6" fmla="*/ 129 w 129"/>
              <a:gd name="T7" fmla="*/ 63 h 127"/>
              <a:gd name="T8" fmla="*/ 63 w 129"/>
              <a:gd name="T9" fmla="*/ 0 h 1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29" h="127">
                <a:moveTo>
                  <a:pt x="63" y="0"/>
                </a:moveTo>
                <a:lnTo>
                  <a:pt x="0" y="63"/>
                </a:lnTo>
                <a:lnTo>
                  <a:pt x="63" y="127"/>
                </a:lnTo>
                <a:lnTo>
                  <a:pt x="129" y="63"/>
                </a:lnTo>
                <a:lnTo>
                  <a:pt x="63" y="0"/>
                </a:lnTo>
                <a:close/>
              </a:path>
            </a:pathLst>
          </a:custGeom>
          <a:solidFill>
            <a:srgbClr val="BFA19C"/>
          </a:solidFill>
          <a:ln w="31750">
            <a:solidFill>
              <a:srgbClr val="BFA19C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39" name="Freeform 80">
            <a:extLst>
              <a:ext uri="{FF2B5EF4-FFF2-40B4-BE49-F238E27FC236}">
                <a16:creationId xmlns:a16="http://schemas.microsoft.com/office/drawing/2014/main" id="{62A226F0-F98A-47BC-8AAB-36508017CBD0}"/>
              </a:ext>
            </a:extLst>
          </p:cNvPr>
          <p:cNvSpPr>
            <a:spLocks/>
          </p:cNvSpPr>
          <p:nvPr/>
        </p:nvSpPr>
        <p:spPr bwMode="auto">
          <a:xfrm>
            <a:off x="6110288" y="4503738"/>
            <a:ext cx="200025" cy="201613"/>
          </a:xfrm>
          <a:custGeom>
            <a:avLst/>
            <a:gdLst>
              <a:gd name="T0" fmla="*/ 63 w 126"/>
              <a:gd name="T1" fmla="*/ 0 h 127"/>
              <a:gd name="T2" fmla="*/ 0 w 126"/>
              <a:gd name="T3" fmla="*/ 63 h 127"/>
              <a:gd name="T4" fmla="*/ 63 w 126"/>
              <a:gd name="T5" fmla="*/ 127 h 127"/>
              <a:gd name="T6" fmla="*/ 126 w 126"/>
              <a:gd name="T7" fmla="*/ 63 h 127"/>
              <a:gd name="T8" fmla="*/ 63 w 126"/>
              <a:gd name="T9" fmla="*/ 0 h 1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26" h="127">
                <a:moveTo>
                  <a:pt x="63" y="0"/>
                </a:moveTo>
                <a:lnTo>
                  <a:pt x="0" y="63"/>
                </a:lnTo>
                <a:lnTo>
                  <a:pt x="63" y="127"/>
                </a:lnTo>
                <a:lnTo>
                  <a:pt x="126" y="63"/>
                </a:lnTo>
                <a:lnTo>
                  <a:pt x="63" y="0"/>
                </a:lnTo>
                <a:close/>
              </a:path>
            </a:pathLst>
          </a:custGeom>
          <a:solidFill>
            <a:srgbClr val="9C8847"/>
          </a:solidFill>
          <a:ln w="31750">
            <a:solidFill>
              <a:srgbClr val="9C8847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1" name="Line 82">
            <a:extLst>
              <a:ext uri="{FF2B5EF4-FFF2-40B4-BE49-F238E27FC236}">
                <a16:creationId xmlns:a16="http://schemas.microsoft.com/office/drawing/2014/main" id="{C720FFB7-8F93-4972-9BE6-B5003B0F6647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752601" y="1230312"/>
            <a:ext cx="0" cy="4489451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2" name="Line 83">
            <a:extLst>
              <a:ext uri="{FF2B5EF4-FFF2-40B4-BE49-F238E27FC236}">
                <a16:creationId xmlns:a16="http://schemas.microsoft.com/office/drawing/2014/main" id="{28CD0BF5-0221-429A-9E70-913E7C339ED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57351" y="5568950"/>
            <a:ext cx="95250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3" name="Rectangle 84">
            <a:extLst>
              <a:ext uri="{FF2B5EF4-FFF2-40B4-BE49-F238E27FC236}">
                <a16:creationId xmlns:a16="http://schemas.microsoft.com/office/drawing/2014/main" id="{DBB23BFB-76E5-41AB-A290-E694C9101C1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39838" y="5430838"/>
            <a:ext cx="493713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&lt;-1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64" name="Line 85">
            <a:extLst>
              <a:ext uri="{FF2B5EF4-FFF2-40B4-BE49-F238E27FC236}">
                <a16:creationId xmlns:a16="http://schemas.microsoft.com/office/drawing/2014/main" id="{636C83B3-501C-414B-8A15-DD222FFA21C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57351" y="4970463"/>
            <a:ext cx="95250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5" name="Rectangle 86">
            <a:extLst>
              <a:ext uri="{FF2B5EF4-FFF2-40B4-BE49-F238E27FC236}">
                <a16:creationId xmlns:a16="http://schemas.microsoft.com/office/drawing/2014/main" id="{945771ED-C520-4874-9705-A73F1F3FCF1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68438" y="4832350"/>
            <a:ext cx="255588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0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66" name="Line 87">
            <a:extLst>
              <a:ext uri="{FF2B5EF4-FFF2-40B4-BE49-F238E27FC236}">
                <a16:creationId xmlns:a16="http://schemas.microsoft.com/office/drawing/2014/main" id="{5B15E66B-45B9-4B87-8968-0A3578C75AA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57351" y="4370388"/>
            <a:ext cx="95250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7" name="Rectangle 88">
            <a:extLst>
              <a:ext uri="{FF2B5EF4-FFF2-40B4-BE49-F238E27FC236}">
                <a16:creationId xmlns:a16="http://schemas.microsoft.com/office/drawing/2014/main" id="{A6628435-F3AD-40F6-AE09-CE4DBF05DFC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68438" y="4233863"/>
            <a:ext cx="255588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1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68" name="Line 89">
            <a:extLst>
              <a:ext uri="{FF2B5EF4-FFF2-40B4-BE49-F238E27FC236}">
                <a16:creationId xmlns:a16="http://schemas.microsoft.com/office/drawing/2014/main" id="{114B57E6-61E6-41D5-9379-30A1CB209ED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57351" y="3771900"/>
            <a:ext cx="95250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9" name="Rectangle 90">
            <a:extLst>
              <a:ext uri="{FF2B5EF4-FFF2-40B4-BE49-F238E27FC236}">
                <a16:creationId xmlns:a16="http://schemas.microsoft.com/office/drawing/2014/main" id="{6B214828-3B28-47F1-A03D-3ADEE7376E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68438" y="3638550"/>
            <a:ext cx="255588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2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70" name="Line 91">
            <a:extLst>
              <a:ext uri="{FF2B5EF4-FFF2-40B4-BE49-F238E27FC236}">
                <a16:creationId xmlns:a16="http://schemas.microsoft.com/office/drawing/2014/main" id="{49CC336F-829E-4C5D-BE49-19D5D197E88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57351" y="3173412"/>
            <a:ext cx="95250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1" name="Rectangle 92">
            <a:extLst>
              <a:ext uri="{FF2B5EF4-FFF2-40B4-BE49-F238E27FC236}">
                <a16:creationId xmlns:a16="http://schemas.microsoft.com/office/drawing/2014/main" id="{04F33489-A358-4ED3-A98E-4E1A75A16A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68438" y="3040062"/>
            <a:ext cx="255588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3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72" name="Line 93">
            <a:extLst>
              <a:ext uri="{FF2B5EF4-FFF2-40B4-BE49-F238E27FC236}">
                <a16:creationId xmlns:a16="http://schemas.microsoft.com/office/drawing/2014/main" id="{FE7A32E8-4DD7-4C51-97A7-D64B0B2496C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57351" y="2573337"/>
            <a:ext cx="95250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3" name="Rectangle 94">
            <a:extLst>
              <a:ext uri="{FF2B5EF4-FFF2-40B4-BE49-F238E27FC236}">
                <a16:creationId xmlns:a16="http://schemas.microsoft.com/office/drawing/2014/main" id="{7D2D0E66-57C2-48E2-9EE6-06893442D91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68438" y="2441575"/>
            <a:ext cx="255588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4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74" name="Line 95">
            <a:extLst>
              <a:ext uri="{FF2B5EF4-FFF2-40B4-BE49-F238E27FC236}">
                <a16:creationId xmlns:a16="http://schemas.microsoft.com/office/drawing/2014/main" id="{87C8377A-1CDD-43AB-AD99-A7FD9A5B7D1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57351" y="1974850"/>
            <a:ext cx="95250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5" name="Rectangle 96">
            <a:extLst>
              <a:ext uri="{FF2B5EF4-FFF2-40B4-BE49-F238E27FC236}">
                <a16:creationId xmlns:a16="http://schemas.microsoft.com/office/drawing/2014/main" id="{0DAC3801-9C44-43F9-A797-D94427BFCB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22388" y="1843087"/>
            <a:ext cx="406400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&gt;5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76" name="Line 97">
            <a:extLst>
              <a:ext uri="{FF2B5EF4-FFF2-40B4-BE49-F238E27FC236}">
                <a16:creationId xmlns:a16="http://schemas.microsoft.com/office/drawing/2014/main" id="{5F12F745-7A57-4828-9C75-C4953BF70DA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57351" y="1381125"/>
            <a:ext cx="95250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8" name="Rectangle 99">
            <a:extLst>
              <a:ext uri="{FF2B5EF4-FFF2-40B4-BE49-F238E27FC236}">
                <a16:creationId xmlns:a16="http://schemas.microsoft.com/office/drawing/2014/main" id="{551372C6-6A81-491D-8675-6E6C23E1C26F}"/>
              </a:ext>
            </a:extLst>
          </p:cNvPr>
          <p:cNvSpPr>
            <a:spLocks noChangeArrowheads="1"/>
          </p:cNvSpPr>
          <p:nvPr/>
        </p:nvSpPr>
        <p:spPr bwMode="auto">
          <a:xfrm rot="16200000">
            <a:off x="523875" y="3236912"/>
            <a:ext cx="822325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MVPF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79" name="Line 100">
            <a:extLst>
              <a:ext uri="{FF2B5EF4-FFF2-40B4-BE49-F238E27FC236}">
                <a16:creationId xmlns:a16="http://schemas.microsoft.com/office/drawing/2014/main" id="{F4458420-778E-4A20-9D82-34A165685162}"/>
              </a:ext>
            </a:extLst>
          </p:cNvPr>
          <p:cNvSpPr>
            <a:spLocks noChangeShapeType="1"/>
          </p:cNvSpPr>
          <p:nvPr/>
        </p:nvSpPr>
        <p:spPr bwMode="auto">
          <a:xfrm>
            <a:off x="1752601" y="5719763"/>
            <a:ext cx="9688513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80" name="Line 101">
            <a:extLst>
              <a:ext uri="{FF2B5EF4-FFF2-40B4-BE49-F238E27FC236}">
                <a16:creationId xmlns:a16="http://schemas.microsoft.com/office/drawing/2014/main" id="{55123504-87BB-4F49-9F35-7AAE4B3B9BF0}"/>
              </a:ext>
            </a:extLst>
          </p:cNvPr>
          <p:cNvSpPr>
            <a:spLocks noChangeShapeType="1"/>
          </p:cNvSpPr>
          <p:nvPr/>
        </p:nvSpPr>
        <p:spPr bwMode="auto">
          <a:xfrm>
            <a:off x="1903413" y="5719763"/>
            <a:ext cx="0" cy="90488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81" name="Rectangle 102">
            <a:extLst>
              <a:ext uri="{FF2B5EF4-FFF2-40B4-BE49-F238E27FC236}">
                <a16:creationId xmlns:a16="http://schemas.microsoft.com/office/drawing/2014/main" id="{3C5B6CEF-759C-410E-A5E7-A30D4E2BB41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30388" y="5861050"/>
            <a:ext cx="255588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0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82" name="Line 103">
            <a:extLst>
              <a:ext uri="{FF2B5EF4-FFF2-40B4-BE49-F238E27FC236}">
                <a16:creationId xmlns:a16="http://schemas.microsoft.com/office/drawing/2014/main" id="{9EEB0754-9523-49DB-9F73-FD94BF1D5449}"/>
              </a:ext>
            </a:extLst>
          </p:cNvPr>
          <p:cNvSpPr>
            <a:spLocks noChangeShapeType="1"/>
          </p:cNvSpPr>
          <p:nvPr/>
        </p:nvSpPr>
        <p:spPr bwMode="auto">
          <a:xfrm>
            <a:off x="4248151" y="5719763"/>
            <a:ext cx="0" cy="90488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83" name="Rectangle 104">
            <a:extLst>
              <a:ext uri="{FF2B5EF4-FFF2-40B4-BE49-F238E27FC236}">
                <a16:creationId xmlns:a16="http://schemas.microsoft.com/office/drawing/2014/main" id="{7CF4EBEE-601C-4B35-9769-33A063B712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06863" y="5861050"/>
            <a:ext cx="398463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20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84" name="Line 105">
            <a:extLst>
              <a:ext uri="{FF2B5EF4-FFF2-40B4-BE49-F238E27FC236}">
                <a16:creationId xmlns:a16="http://schemas.microsoft.com/office/drawing/2014/main" id="{E4926B13-690B-447B-B71E-397CBE3CECE8}"/>
              </a:ext>
            </a:extLst>
          </p:cNvPr>
          <p:cNvSpPr>
            <a:spLocks noChangeShapeType="1"/>
          </p:cNvSpPr>
          <p:nvPr/>
        </p:nvSpPr>
        <p:spPr bwMode="auto">
          <a:xfrm>
            <a:off x="6594476" y="5719763"/>
            <a:ext cx="0" cy="90488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85" name="Rectangle 106">
            <a:extLst>
              <a:ext uri="{FF2B5EF4-FFF2-40B4-BE49-F238E27FC236}">
                <a16:creationId xmlns:a16="http://schemas.microsoft.com/office/drawing/2014/main" id="{F1BD916C-9D9D-4400-A420-0C83308E73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53188" y="5861050"/>
            <a:ext cx="398463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40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87" name="Line 107">
            <a:extLst>
              <a:ext uri="{FF2B5EF4-FFF2-40B4-BE49-F238E27FC236}">
                <a16:creationId xmlns:a16="http://schemas.microsoft.com/office/drawing/2014/main" id="{8EE5794D-6EED-45E0-B882-9EEA1D2A29E0}"/>
              </a:ext>
            </a:extLst>
          </p:cNvPr>
          <p:cNvSpPr>
            <a:spLocks noChangeShapeType="1"/>
          </p:cNvSpPr>
          <p:nvPr/>
        </p:nvSpPr>
        <p:spPr bwMode="auto">
          <a:xfrm>
            <a:off x="8943976" y="5719763"/>
            <a:ext cx="0" cy="90488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88" name="Rectangle 108">
            <a:extLst>
              <a:ext uri="{FF2B5EF4-FFF2-40B4-BE49-F238E27FC236}">
                <a16:creationId xmlns:a16="http://schemas.microsoft.com/office/drawing/2014/main" id="{4F07D8A5-DF42-44D6-A482-B971B131C28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802688" y="5861050"/>
            <a:ext cx="398463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60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89" name="Line 109">
            <a:extLst>
              <a:ext uri="{FF2B5EF4-FFF2-40B4-BE49-F238E27FC236}">
                <a16:creationId xmlns:a16="http://schemas.microsoft.com/office/drawing/2014/main" id="{8CF8B335-9512-4EC0-AD9E-150933DA3AAB}"/>
              </a:ext>
            </a:extLst>
          </p:cNvPr>
          <p:cNvSpPr>
            <a:spLocks noChangeShapeType="1"/>
          </p:cNvSpPr>
          <p:nvPr/>
        </p:nvSpPr>
        <p:spPr bwMode="auto">
          <a:xfrm>
            <a:off x="11290301" y="5719763"/>
            <a:ext cx="0" cy="90488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0" name="Rectangle 110">
            <a:extLst>
              <a:ext uri="{FF2B5EF4-FFF2-40B4-BE49-F238E27FC236}">
                <a16:creationId xmlns:a16="http://schemas.microsoft.com/office/drawing/2014/main" id="{A64CAC84-495B-45A0-B95D-93960327F0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147426" y="5861050"/>
            <a:ext cx="398463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80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91" name="Rectangle 111">
            <a:extLst>
              <a:ext uri="{FF2B5EF4-FFF2-40B4-BE49-F238E27FC236}">
                <a16:creationId xmlns:a16="http://schemas.microsoft.com/office/drawing/2014/main" id="{D0960B9E-BF81-4FAE-8B5B-A998B2205F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78463" y="6175375"/>
            <a:ext cx="2400300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Age of Beneficiaries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85" name="Rectangle 112">
            <a:extLst>
              <a:ext uri="{FF2B5EF4-FFF2-40B4-BE49-F238E27FC236}">
                <a16:creationId xmlns:a16="http://schemas.microsoft.com/office/drawing/2014/main" id="{08E02279-9DAA-4607-AB1F-D9134C4E24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02401" y="444500"/>
            <a:ext cx="484188" cy="904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5300" b="0" i="0" u="none" strike="noStrike" cap="none" normalizeH="0" baseline="0">
                <a:ln>
                  <a:noFill/>
                </a:ln>
                <a:solidFill>
                  <a:srgbClr val="1E2D53"/>
                </a:solidFill>
                <a:effectLst/>
                <a:latin typeface="Arial" panose="020B0604020202020204" pitchFamily="34" charset="0"/>
              </a:rPr>
              <a:t> 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6" name="AutoShape 3">
            <a:extLst>
              <a:ext uri="{FF2B5EF4-FFF2-40B4-BE49-F238E27FC236}">
                <a16:creationId xmlns:a16="http://schemas.microsoft.com/office/drawing/2014/main" id="{1B95DD0C-5448-4BF0-B951-F324F728FC6D}"/>
              </a:ext>
            </a:extLst>
          </p:cNvPr>
          <p:cNvSpPr>
            <a:spLocks noChangeAspect="1" noChangeArrowheads="1" noTextEdit="1"/>
          </p:cNvSpPr>
          <p:nvPr/>
        </p:nvSpPr>
        <p:spPr bwMode="auto">
          <a:xfrm>
            <a:off x="609601" y="0"/>
            <a:ext cx="10972800" cy="68580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40" name="AutoShape 3">
            <a:extLst>
              <a:ext uri="{FF2B5EF4-FFF2-40B4-BE49-F238E27FC236}">
                <a16:creationId xmlns:a16="http://schemas.microsoft.com/office/drawing/2014/main" id="{2E1EEEE8-7371-4ABC-86E9-D18041ED3731}"/>
              </a:ext>
            </a:extLst>
          </p:cNvPr>
          <p:cNvSpPr>
            <a:spLocks noChangeAspect="1" noChangeArrowheads="1" noTextEdit="1"/>
          </p:cNvSpPr>
          <p:nvPr/>
        </p:nvSpPr>
        <p:spPr bwMode="auto">
          <a:xfrm>
            <a:off x="609601" y="0"/>
            <a:ext cx="10972800" cy="68580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" name="Rectangle 134">
            <a:extLst>
              <a:ext uri="{FF2B5EF4-FFF2-40B4-BE49-F238E27FC236}">
                <a16:creationId xmlns:a16="http://schemas.microsoft.com/office/drawing/2014/main" id="{D59B04D3-5674-4A53-9556-1847723CC4B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0521" y="95828"/>
            <a:ext cx="10620914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lvl="0">
              <a:defRPr/>
            </a:pPr>
            <a:r>
              <a:rPr lang="en-US" sz="2400" b="1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MVPF Robustness to Sample/Specification Quality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Peer-Reviewed Studies</a:t>
            </a:r>
          </a:p>
        </p:txBody>
      </p:sp>
      <p:sp>
        <p:nvSpPr>
          <p:cNvPr id="538" name="AutoShape 3">
            <a:extLst>
              <a:ext uri="{FF2B5EF4-FFF2-40B4-BE49-F238E27FC236}">
                <a16:creationId xmlns:a16="http://schemas.microsoft.com/office/drawing/2014/main" id="{36ADE987-2EE8-47C2-89C7-A7C7A480AE1D}"/>
              </a:ext>
            </a:extLst>
          </p:cNvPr>
          <p:cNvSpPr>
            <a:spLocks noChangeAspect="1" noChangeArrowheads="1" noTextEdit="1"/>
          </p:cNvSpPr>
          <p:nvPr/>
        </p:nvSpPr>
        <p:spPr bwMode="auto">
          <a:xfrm>
            <a:off x="609601" y="0"/>
            <a:ext cx="10972800" cy="68580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84" name="Rectangle 331">
            <a:extLst>
              <a:ext uri="{FF2B5EF4-FFF2-40B4-BE49-F238E27FC236}">
                <a16:creationId xmlns:a16="http://schemas.microsoft.com/office/drawing/2014/main" id="{7AE1422B-21F5-4786-849C-C244DE4B68E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02401" y="444500"/>
            <a:ext cx="484188" cy="904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5300" b="0" i="0" u="none" strike="noStrike" cap="none" normalizeH="0" baseline="0">
                <a:ln>
                  <a:noFill/>
                </a:ln>
                <a:solidFill>
                  <a:srgbClr val="1E2D53"/>
                </a:solidFill>
                <a:effectLst/>
                <a:latin typeface="Arial" panose="020B0604020202020204" pitchFamily="34" charset="0"/>
              </a:rPr>
              <a:t> 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grpSp>
        <p:nvGrpSpPr>
          <p:cNvPr id="298" name="Group 297">
            <a:extLst>
              <a:ext uri="{FF2B5EF4-FFF2-40B4-BE49-F238E27FC236}">
                <a16:creationId xmlns:a16="http://schemas.microsoft.com/office/drawing/2014/main" id="{F57821D8-CEAA-4A97-8C05-C7B5BD8A6A29}"/>
              </a:ext>
            </a:extLst>
          </p:cNvPr>
          <p:cNvGrpSpPr/>
          <p:nvPr/>
        </p:nvGrpSpPr>
        <p:grpSpPr>
          <a:xfrm>
            <a:off x="1398052" y="1174749"/>
            <a:ext cx="599024" cy="616982"/>
            <a:chOff x="1398052" y="1174749"/>
            <a:chExt cx="599024" cy="616982"/>
          </a:xfrm>
        </p:grpSpPr>
        <p:sp>
          <p:nvSpPr>
            <p:cNvPr id="299" name="Rectangle 298">
              <a:extLst>
                <a:ext uri="{FF2B5EF4-FFF2-40B4-BE49-F238E27FC236}">
                  <a16:creationId xmlns:a16="http://schemas.microsoft.com/office/drawing/2014/main" id="{42B6DEC6-AF7B-460D-8B4F-4C5D573D53D8}"/>
                </a:ext>
              </a:extLst>
            </p:cNvPr>
            <p:cNvSpPr/>
            <p:nvPr/>
          </p:nvSpPr>
          <p:spPr>
            <a:xfrm>
              <a:off x="1468438" y="1508125"/>
              <a:ext cx="528638" cy="283606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grpSp>
          <p:nvGrpSpPr>
            <p:cNvPr id="300" name="Group 299">
              <a:extLst>
                <a:ext uri="{FF2B5EF4-FFF2-40B4-BE49-F238E27FC236}">
                  <a16:creationId xmlns:a16="http://schemas.microsoft.com/office/drawing/2014/main" id="{7645A7D6-97C0-4211-80DB-ECAFA6F5D371}"/>
                </a:ext>
              </a:extLst>
            </p:cNvPr>
            <p:cNvGrpSpPr/>
            <p:nvPr/>
          </p:nvGrpSpPr>
          <p:grpSpPr>
            <a:xfrm>
              <a:off x="1674813" y="1573079"/>
              <a:ext cx="166687" cy="149224"/>
              <a:chOff x="1462882" y="1471634"/>
              <a:chExt cx="166687" cy="149224"/>
            </a:xfrm>
          </p:grpSpPr>
          <p:cxnSp>
            <p:nvCxnSpPr>
              <p:cNvPr id="302" name="Straight Connector 301">
                <a:extLst>
                  <a:ext uri="{FF2B5EF4-FFF2-40B4-BE49-F238E27FC236}">
                    <a16:creationId xmlns:a16="http://schemas.microsoft.com/office/drawing/2014/main" id="{D41046EB-910B-4509-9A8D-90A82005F2A9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546225" y="1512888"/>
                <a:ext cx="0" cy="60326"/>
              </a:xfrm>
              <a:prstGeom prst="line">
                <a:avLst/>
              </a:prstGeom>
              <a:ln w="3810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03" name="Straight Connector 302">
                <a:extLst>
                  <a:ext uri="{FF2B5EF4-FFF2-40B4-BE49-F238E27FC236}">
                    <a16:creationId xmlns:a16="http://schemas.microsoft.com/office/drawing/2014/main" id="{CE29D5AD-9376-4400-B339-DCADC6F6AA1B}"/>
                  </a:ext>
                </a:extLst>
              </p:cNvPr>
              <p:cNvCxnSpPr/>
              <p:nvPr/>
            </p:nvCxnSpPr>
            <p:spPr>
              <a:xfrm flipV="1">
                <a:off x="1462882" y="1471634"/>
                <a:ext cx="166687" cy="83364"/>
              </a:xfrm>
              <a:prstGeom prst="line">
                <a:avLst/>
              </a:prstGeom>
              <a:ln w="19050">
                <a:solidFill>
                  <a:srgbClr val="80808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04" name="Straight Connector 303">
                <a:extLst>
                  <a:ext uri="{FF2B5EF4-FFF2-40B4-BE49-F238E27FC236}">
                    <a16:creationId xmlns:a16="http://schemas.microsoft.com/office/drawing/2014/main" id="{4845F115-1DF5-4B85-B9F6-D2038CC0A4AA}"/>
                  </a:ext>
                </a:extLst>
              </p:cNvPr>
              <p:cNvCxnSpPr/>
              <p:nvPr/>
            </p:nvCxnSpPr>
            <p:spPr>
              <a:xfrm flipV="1">
                <a:off x="1462882" y="1537494"/>
                <a:ext cx="166687" cy="83364"/>
              </a:xfrm>
              <a:prstGeom prst="line">
                <a:avLst/>
              </a:prstGeom>
              <a:ln w="19050">
                <a:solidFill>
                  <a:srgbClr val="80808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301" name="Rectangle 176">
              <a:extLst>
                <a:ext uri="{FF2B5EF4-FFF2-40B4-BE49-F238E27FC236}">
                  <a16:creationId xmlns:a16="http://schemas.microsoft.com/office/drawing/2014/main" id="{DEE3D2C3-0FFE-4ABF-A0F4-137AFDB07A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98052" y="1174749"/>
              <a:ext cx="219612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80808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+mn-cs"/>
                </a:rPr>
                <a:t>∞</a:t>
              </a: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80808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</p:grpSp>
      <p:cxnSp>
        <p:nvCxnSpPr>
          <p:cNvPr id="305" name="Straight Connector 304">
            <a:extLst>
              <a:ext uri="{FF2B5EF4-FFF2-40B4-BE49-F238E27FC236}">
                <a16:creationId xmlns:a16="http://schemas.microsoft.com/office/drawing/2014/main" id="{1A37E5E8-810B-4E95-95E3-52AA80EC604B}"/>
              </a:ext>
            </a:extLst>
          </p:cNvPr>
          <p:cNvCxnSpPr>
            <a:cxnSpLocks/>
          </p:cNvCxnSpPr>
          <p:nvPr/>
        </p:nvCxnSpPr>
        <p:spPr>
          <a:xfrm flipH="1">
            <a:off x="5546330" y="3668712"/>
            <a:ext cx="232175" cy="675084"/>
          </a:xfrm>
          <a:prstGeom prst="line">
            <a:avLst/>
          </a:prstGeom>
          <a:ln>
            <a:solidFill>
              <a:srgbClr val="7B92A8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6" name="Straight Connector 305">
            <a:extLst>
              <a:ext uri="{FF2B5EF4-FFF2-40B4-BE49-F238E27FC236}">
                <a16:creationId xmlns:a16="http://schemas.microsoft.com/office/drawing/2014/main" id="{F107F7BD-0924-4791-A7F6-9D6971144836}"/>
              </a:ext>
            </a:extLst>
          </p:cNvPr>
          <p:cNvCxnSpPr>
            <a:cxnSpLocks/>
          </p:cNvCxnSpPr>
          <p:nvPr/>
        </p:nvCxnSpPr>
        <p:spPr>
          <a:xfrm flipH="1" flipV="1">
            <a:off x="4787107" y="4270773"/>
            <a:ext cx="457993" cy="279002"/>
          </a:xfrm>
          <a:prstGeom prst="line">
            <a:avLst/>
          </a:prstGeom>
          <a:ln>
            <a:solidFill>
              <a:srgbClr val="6E8E8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7" name="Straight Connector 306">
            <a:extLst>
              <a:ext uri="{FF2B5EF4-FFF2-40B4-BE49-F238E27FC236}">
                <a16:creationId xmlns:a16="http://schemas.microsoft.com/office/drawing/2014/main" id="{2F4731AE-3169-452F-BBB7-198CC3D2E359}"/>
              </a:ext>
            </a:extLst>
          </p:cNvPr>
          <p:cNvCxnSpPr/>
          <p:nvPr/>
        </p:nvCxnSpPr>
        <p:spPr>
          <a:xfrm flipV="1">
            <a:off x="5862639" y="3951289"/>
            <a:ext cx="288924" cy="444499"/>
          </a:xfrm>
          <a:prstGeom prst="line">
            <a:avLst/>
          </a:prstGeom>
          <a:ln>
            <a:solidFill>
              <a:srgbClr val="FFD2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08" name="Rectangle 151">
            <a:extLst>
              <a:ext uri="{FF2B5EF4-FFF2-40B4-BE49-F238E27FC236}">
                <a16:creationId xmlns:a16="http://schemas.microsoft.com/office/drawing/2014/main" id="{941E096F-1848-4961-83D6-1B31A42AA8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44083" y="4112419"/>
            <a:ext cx="145415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500" b="0" i="0" u="none" strike="noStrike" cap="none" normalizeH="0" baseline="0" dirty="0">
                <a:ln>
                  <a:noFill/>
                </a:ln>
                <a:solidFill>
                  <a:srgbClr val="6E8E84"/>
                </a:solidFill>
                <a:effectLst/>
                <a:latin typeface="Arial" panose="020B0604020202020204" pitchFamily="34" charset="0"/>
              </a:rPr>
              <a:t>Cash Transfers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09" name="Rectangle 165">
            <a:extLst>
              <a:ext uri="{FF2B5EF4-FFF2-40B4-BE49-F238E27FC236}">
                <a16:creationId xmlns:a16="http://schemas.microsoft.com/office/drawing/2014/main" id="{CDB89CFB-B70D-4117-AAF7-043C73A695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54702" y="3487739"/>
            <a:ext cx="1719263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500" b="0" i="0" u="none" strike="noStrike" cap="none" normalizeH="0" baseline="0" dirty="0">
                <a:ln>
                  <a:noFill/>
                </a:ln>
                <a:solidFill>
                  <a:srgbClr val="7B92A8"/>
                </a:solidFill>
                <a:effectLst/>
                <a:latin typeface="Arial" panose="020B0604020202020204" pitchFamily="34" charset="0"/>
              </a:rPr>
              <a:t>Housing Vouchers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10" name="Rectangle 171">
            <a:extLst>
              <a:ext uri="{FF2B5EF4-FFF2-40B4-BE49-F238E27FC236}">
                <a16:creationId xmlns:a16="http://schemas.microsoft.com/office/drawing/2014/main" id="{B95E4C66-2DE6-437A-80C0-1E787C3DCD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80138" y="3783013"/>
            <a:ext cx="1439863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500" b="0" i="0" u="none" strike="noStrike" cap="none" normalizeH="0" baseline="0" dirty="0">
                <a:ln>
                  <a:noFill/>
                </a:ln>
                <a:solidFill>
                  <a:srgbClr val="FFD200"/>
                </a:solidFill>
                <a:effectLst/>
                <a:latin typeface="Arial" panose="020B0604020202020204" pitchFamily="34" charset="0"/>
              </a:rPr>
              <a:t>Supp. Sec. Inc.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11" name="Rectangle 169">
            <a:extLst>
              <a:ext uri="{FF2B5EF4-FFF2-40B4-BE49-F238E27FC236}">
                <a16:creationId xmlns:a16="http://schemas.microsoft.com/office/drawing/2014/main" id="{A9F5A614-468A-4A34-B82A-6A3A353D423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88001" y="4703763"/>
            <a:ext cx="83185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500" b="0" i="0" u="none" strike="noStrike" cap="none" normalizeH="0" baseline="0" dirty="0">
                <a:ln>
                  <a:noFill/>
                </a:ln>
                <a:solidFill>
                  <a:srgbClr val="1A476F"/>
                </a:solidFill>
                <a:effectLst/>
                <a:latin typeface="Arial" panose="020B0604020202020204" pitchFamily="34" charset="0"/>
              </a:rPr>
              <a:t>Nutrition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12" name="Rectangle 118">
            <a:extLst>
              <a:ext uri="{FF2B5EF4-FFF2-40B4-BE49-F238E27FC236}">
                <a16:creationId xmlns:a16="http://schemas.microsoft.com/office/drawing/2014/main" id="{3459737E-B559-42B9-9DB3-76DA53C66F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44788" y="1116012"/>
            <a:ext cx="1481138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500" b="0" i="0" u="none" strike="noStrike" cap="none" normalizeH="0" baseline="0">
                <a:ln>
                  <a:noFill/>
                </a:ln>
                <a:solidFill>
                  <a:srgbClr val="90353B"/>
                </a:solidFill>
                <a:effectLst/>
                <a:latin typeface="Arial" panose="020B0604020202020204" pitchFamily="34" charset="0"/>
              </a:rPr>
              <a:t>Child Education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13" name="Rectangle 120">
            <a:extLst>
              <a:ext uri="{FF2B5EF4-FFF2-40B4-BE49-F238E27FC236}">
                <a16:creationId xmlns:a16="http://schemas.microsoft.com/office/drawing/2014/main" id="{49EF7F65-E0C5-499C-9872-1BDCF1A2C21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62726" y="1457325"/>
            <a:ext cx="127635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500" b="0" i="0" u="none" strike="noStrike" cap="none" normalizeH="0" baseline="0" dirty="0">
                <a:ln>
                  <a:noFill/>
                </a:ln>
                <a:solidFill>
                  <a:srgbClr val="55752F"/>
                </a:solidFill>
                <a:effectLst/>
                <a:latin typeface="Arial" panose="020B0604020202020204" pitchFamily="34" charset="0"/>
              </a:rPr>
              <a:t>College Adult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14" name="Rectangle 122">
            <a:extLst>
              <a:ext uri="{FF2B5EF4-FFF2-40B4-BE49-F238E27FC236}">
                <a16:creationId xmlns:a16="http://schemas.microsoft.com/office/drawing/2014/main" id="{D1E53DEA-7FB3-4486-9643-DE7C6737FF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03713" y="1741487"/>
            <a:ext cx="1279525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500" b="0" i="0" u="none" strike="noStrike" cap="none" normalizeH="0" baseline="0" dirty="0">
                <a:ln>
                  <a:noFill/>
                </a:ln>
                <a:solidFill>
                  <a:srgbClr val="E37E00"/>
                </a:solidFill>
                <a:effectLst/>
                <a:latin typeface="Arial" panose="020B0604020202020204" pitchFamily="34" charset="0"/>
              </a:rPr>
              <a:t>College Child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15" name="Rectangle 124">
            <a:extLst>
              <a:ext uri="{FF2B5EF4-FFF2-40B4-BE49-F238E27FC236}">
                <a16:creationId xmlns:a16="http://schemas.microsoft.com/office/drawing/2014/main" id="{0B302BA7-B14E-47D1-BCBA-EE3EFEF339B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73988" y="4489450"/>
            <a:ext cx="1266825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500" b="0" i="0" u="none" strike="noStrike" cap="none" normalizeH="0" baseline="0" dirty="0">
                <a:ln>
                  <a:noFill/>
                </a:ln>
                <a:solidFill>
                  <a:srgbClr val="C10534"/>
                </a:solidFill>
                <a:effectLst/>
                <a:latin typeface="Arial" panose="020B0604020202020204" pitchFamily="34" charset="0"/>
              </a:rPr>
              <a:t>Disability Ins.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16" name="Rectangle 126">
            <a:extLst>
              <a:ext uri="{FF2B5EF4-FFF2-40B4-BE49-F238E27FC236}">
                <a16:creationId xmlns:a16="http://schemas.microsoft.com/office/drawing/2014/main" id="{4B7BAC4C-CF53-40FF-B101-1998D1D83945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20251" y="4338638"/>
            <a:ext cx="1169988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500" b="0" i="0" u="none" strike="noStrike" cap="none" normalizeH="0" baseline="0">
                <a:ln>
                  <a:noFill/>
                </a:ln>
                <a:solidFill>
                  <a:srgbClr val="938DD2"/>
                </a:solidFill>
                <a:effectLst/>
                <a:latin typeface="Arial" panose="020B0604020202020204" pitchFamily="34" charset="0"/>
              </a:rPr>
              <a:t>Health Adult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17" name="Rectangle 128">
            <a:extLst>
              <a:ext uri="{FF2B5EF4-FFF2-40B4-BE49-F238E27FC236}">
                <a16:creationId xmlns:a16="http://schemas.microsoft.com/office/drawing/2014/main" id="{9D0C7EEC-C2BE-4BEC-A424-431C75E0C0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06538" y="1063625"/>
            <a:ext cx="117475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500" b="0" i="0" u="none" strike="noStrike" cap="none" normalizeH="0" baseline="0" dirty="0">
                <a:ln>
                  <a:noFill/>
                </a:ln>
                <a:solidFill>
                  <a:srgbClr val="CAC27E"/>
                </a:solidFill>
                <a:effectLst/>
                <a:latin typeface="Arial" panose="020B0604020202020204" pitchFamily="34" charset="0"/>
              </a:rPr>
              <a:t>Health Child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18" name="Rectangle 138">
            <a:extLst>
              <a:ext uri="{FF2B5EF4-FFF2-40B4-BE49-F238E27FC236}">
                <a16:creationId xmlns:a16="http://schemas.microsoft.com/office/drawing/2014/main" id="{B3BDC8FD-7A6A-4F29-9D27-540291EE86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54938" y="3054350"/>
            <a:ext cx="1023938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500" b="0" i="0" u="none" strike="noStrike" cap="none" normalizeH="0" baseline="0">
                <a:ln>
                  <a:noFill/>
                </a:ln>
                <a:solidFill>
                  <a:srgbClr val="BFA19C"/>
                </a:solidFill>
                <a:effectLst/>
                <a:latin typeface="Arial" panose="020B0604020202020204" pitchFamily="34" charset="0"/>
              </a:rPr>
              <a:t>Top Taxes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19" name="Rectangle 140">
            <a:extLst>
              <a:ext uri="{FF2B5EF4-FFF2-40B4-BE49-F238E27FC236}">
                <a16:creationId xmlns:a16="http://schemas.microsoft.com/office/drawing/2014/main" id="{72BC0BD2-92F8-446D-8428-C5C11D68A8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15076" y="4508500"/>
            <a:ext cx="1169988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500" b="0" i="0" u="none" strike="noStrike" cap="none" normalizeH="0" baseline="0" dirty="0" err="1">
                <a:ln>
                  <a:noFill/>
                </a:ln>
                <a:solidFill>
                  <a:srgbClr val="9C8847"/>
                </a:solidFill>
                <a:effectLst/>
                <a:latin typeface="Arial" panose="020B0604020202020204" pitchFamily="34" charset="0"/>
              </a:rPr>
              <a:t>Unemp</a:t>
            </a:r>
            <a:r>
              <a:rPr kumimoji="0" lang="en-US" altLang="en-US" sz="1500" b="0" i="0" u="none" strike="noStrike" cap="none" normalizeH="0" baseline="0" dirty="0">
                <a:ln>
                  <a:noFill/>
                </a:ln>
                <a:solidFill>
                  <a:srgbClr val="9C8847"/>
                </a:solidFill>
                <a:effectLst/>
                <a:latin typeface="Arial" panose="020B0604020202020204" pitchFamily="34" charset="0"/>
              </a:rPr>
              <a:t>. Ins.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68741094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50">
        <p:fade/>
      </p:transition>
    </mc:Choice>
    <mc:Fallback xmlns="">
      <p:transition>
        <p:fade/>
      </p:transition>
    </mc:Fallback>
  </mc:AlternateContent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AutoShape 3">
            <a:extLst>
              <a:ext uri="{FF2B5EF4-FFF2-40B4-BE49-F238E27FC236}">
                <a16:creationId xmlns:a16="http://schemas.microsoft.com/office/drawing/2014/main" id="{189DA129-E39A-4C03-9534-088A3AC6E2B0}"/>
              </a:ext>
            </a:extLst>
          </p:cNvPr>
          <p:cNvSpPr>
            <a:spLocks noChangeAspect="1" noChangeArrowheads="1" noTextEdit="1"/>
          </p:cNvSpPr>
          <p:nvPr/>
        </p:nvSpPr>
        <p:spPr bwMode="auto">
          <a:xfrm>
            <a:off x="609601" y="0"/>
            <a:ext cx="10972800" cy="68580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" name="Rectangle 5">
            <a:extLst>
              <a:ext uri="{FF2B5EF4-FFF2-40B4-BE49-F238E27FC236}">
                <a16:creationId xmlns:a16="http://schemas.microsoft.com/office/drawing/2014/main" id="{C4A1D1C8-69B0-4DBF-AEF5-64935E3B31A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4838" y="-4763"/>
            <a:ext cx="10982325" cy="6867526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" name="Rectangle 6">
            <a:extLst>
              <a:ext uri="{FF2B5EF4-FFF2-40B4-BE49-F238E27FC236}">
                <a16:creationId xmlns:a16="http://schemas.microsoft.com/office/drawing/2014/main" id="{66F9AD98-02A7-4441-B5A0-94BAF74412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9601" y="0"/>
            <a:ext cx="10968038" cy="6853238"/>
          </a:xfrm>
          <a:prstGeom prst="rect">
            <a:avLst/>
          </a:prstGeom>
          <a:solidFill>
            <a:srgbClr val="FFFFFF"/>
          </a:solidFill>
          <a:ln w="14288">
            <a:solidFill>
              <a:srgbClr val="FFFFF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" name="Rectangle 7">
            <a:extLst>
              <a:ext uri="{FF2B5EF4-FFF2-40B4-BE49-F238E27FC236}">
                <a16:creationId xmlns:a16="http://schemas.microsoft.com/office/drawing/2014/main" id="{988539F0-C723-437B-915E-E7C6F192B2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52601" y="1230312"/>
            <a:ext cx="9688513" cy="4489451"/>
          </a:xfrm>
          <a:prstGeom prst="rect">
            <a:avLst/>
          </a:prstGeom>
          <a:solidFill>
            <a:srgbClr val="FFFFFF"/>
          </a:solidFill>
          <a:ln w="14288">
            <a:solidFill>
              <a:srgbClr val="FFFFF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" name="Line 8">
            <a:extLst>
              <a:ext uri="{FF2B5EF4-FFF2-40B4-BE49-F238E27FC236}">
                <a16:creationId xmlns:a16="http://schemas.microsoft.com/office/drawing/2014/main" id="{D6AFF423-8BF8-4AEC-AAF8-893471F193BF}"/>
              </a:ext>
            </a:extLst>
          </p:cNvPr>
          <p:cNvSpPr>
            <a:spLocks noChangeShapeType="1"/>
          </p:cNvSpPr>
          <p:nvPr/>
        </p:nvSpPr>
        <p:spPr bwMode="auto">
          <a:xfrm>
            <a:off x="1752601" y="5568950"/>
            <a:ext cx="9688513" cy="0"/>
          </a:xfrm>
          <a:prstGeom prst="line">
            <a:avLst/>
          </a:prstGeom>
          <a:noFill/>
          <a:ln w="19050">
            <a:solidFill>
              <a:srgbClr val="EAF2F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" name="Line 9">
            <a:extLst>
              <a:ext uri="{FF2B5EF4-FFF2-40B4-BE49-F238E27FC236}">
                <a16:creationId xmlns:a16="http://schemas.microsoft.com/office/drawing/2014/main" id="{2DE3C53E-BF36-4A28-8626-09BCCA4BC288}"/>
              </a:ext>
            </a:extLst>
          </p:cNvPr>
          <p:cNvSpPr>
            <a:spLocks noChangeShapeType="1"/>
          </p:cNvSpPr>
          <p:nvPr/>
        </p:nvSpPr>
        <p:spPr bwMode="auto">
          <a:xfrm>
            <a:off x="1752601" y="4970463"/>
            <a:ext cx="9688513" cy="0"/>
          </a:xfrm>
          <a:prstGeom prst="line">
            <a:avLst/>
          </a:prstGeom>
          <a:noFill/>
          <a:ln w="19050">
            <a:solidFill>
              <a:srgbClr val="EAF2F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" name="Line 10">
            <a:extLst>
              <a:ext uri="{FF2B5EF4-FFF2-40B4-BE49-F238E27FC236}">
                <a16:creationId xmlns:a16="http://schemas.microsoft.com/office/drawing/2014/main" id="{B3BE1E93-9374-44FA-8C4D-65613D95887D}"/>
              </a:ext>
            </a:extLst>
          </p:cNvPr>
          <p:cNvSpPr>
            <a:spLocks noChangeShapeType="1"/>
          </p:cNvSpPr>
          <p:nvPr/>
        </p:nvSpPr>
        <p:spPr bwMode="auto">
          <a:xfrm>
            <a:off x="1752601" y="4370388"/>
            <a:ext cx="9688513" cy="0"/>
          </a:xfrm>
          <a:prstGeom prst="line">
            <a:avLst/>
          </a:prstGeom>
          <a:noFill/>
          <a:ln w="19050">
            <a:solidFill>
              <a:srgbClr val="EAF2F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" name="Line 11">
            <a:extLst>
              <a:ext uri="{FF2B5EF4-FFF2-40B4-BE49-F238E27FC236}">
                <a16:creationId xmlns:a16="http://schemas.microsoft.com/office/drawing/2014/main" id="{DCDD69F4-6772-4D72-8BAE-ED6FBA0F4870}"/>
              </a:ext>
            </a:extLst>
          </p:cNvPr>
          <p:cNvSpPr>
            <a:spLocks noChangeShapeType="1"/>
          </p:cNvSpPr>
          <p:nvPr/>
        </p:nvSpPr>
        <p:spPr bwMode="auto">
          <a:xfrm>
            <a:off x="1752601" y="3771900"/>
            <a:ext cx="9688513" cy="0"/>
          </a:xfrm>
          <a:prstGeom prst="line">
            <a:avLst/>
          </a:prstGeom>
          <a:noFill/>
          <a:ln w="19050">
            <a:solidFill>
              <a:srgbClr val="EAF2F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" name="Line 12">
            <a:extLst>
              <a:ext uri="{FF2B5EF4-FFF2-40B4-BE49-F238E27FC236}">
                <a16:creationId xmlns:a16="http://schemas.microsoft.com/office/drawing/2014/main" id="{8699DEAD-583D-43D4-BD12-89FE5DE13301}"/>
              </a:ext>
            </a:extLst>
          </p:cNvPr>
          <p:cNvSpPr>
            <a:spLocks noChangeShapeType="1"/>
          </p:cNvSpPr>
          <p:nvPr/>
        </p:nvSpPr>
        <p:spPr bwMode="auto">
          <a:xfrm>
            <a:off x="1752601" y="3173412"/>
            <a:ext cx="9688513" cy="0"/>
          </a:xfrm>
          <a:prstGeom prst="line">
            <a:avLst/>
          </a:prstGeom>
          <a:noFill/>
          <a:ln w="19050">
            <a:solidFill>
              <a:srgbClr val="EAF2F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" name="Line 13">
            <a:extLst>
              <a:ext uri="{FF2B5EF4-FFF2-40B4-BE49-F238E27FC236}">
                <a16:creationId xmlns:a16="http://schemas.microsoft.com/office/drawing/2014/main" id="{A9E24E10-A711-4879-9E2C-B582729488AD}"/>
              </a:ext>
            </a:extLst>
          </p:cNvPr>
          <p:cNvSpPr>
            <a:spLocks noChangeShapeType="1"/>
          </p:cNvSpPr>
          <p:nvPr/>
        </p:nvSpPr>
        <p:spPr bwMode="auto">
          <a:xfrm>
            <a:off x="1752601" y="2573337"/>
            <a:ext cx="9688513" cy="0"/>
          </a:xfrm>
          <a:prstGeom prst="line">
            <a:avLst/>
          </a:prstGeom>
          <a:noFill/>
          <a:ln w="19050">
            <a:solidFill>
              <a:srgbClr val="EAF2F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" name="Line 14">
            <a:extLst>
              <a:ext uri="{FF2B5EF4-FFF2-40B4-BE49-F238E27FC236}">
                <a16:creationId xmlns:a16="http://schemas.microsoft.com/office/drawing/2014/main" id="{3CB9F29E-087F-45B5-B306-F766832C6272}"/>
              </a:ext>
            </a:extLst>
          </p:cNvPr>
          <p:cNvSpPr>
            <a:spLocks noChangeShapeType="1"/>
          </p:cNvSpPr>
          <p:nvPr/>
        </p:nvSpPr>
        <p:spPr bwMode="auto">
          <a:xfrm>
            <a:off x="1752601" y="1974850"/>
            <a:ext cx="9688513" cy="0"/>
          </a:xfrm>
          <a:prstGeom prst="line">
            <a:avLst/>
          </a:prstGeom>
          <a:noFill/>
          <a:ln w="19050">
            <a:solidFill>
              <a:srgbClr val="EAF2F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" name="Line 15">
            <a:extLst>
              <a:ext uri="{FF2B5EF4-FFF2-40B4-BE49-F238E27FC236}">
                <a16:creationId xmlns:a16="http://schemas.microsoft.com/office/drawing/2014/main" id="{03D2327A-59CE-4CF6-8547-1D83C4B7CF53}"/>
              </a:ext>
            </a:extLst>
          </p:cNvPr>
          <p:cNvSpPr>
            <a:spLocks noChangeShapeType="1"/>
          </p:cNvSpPr>
          <p:nvPr/>
        </p:nvSpPr>
        <p:spPr bwMode="auto">
          <a:xfrm>
            <a:off x="1752601" y="1381125"/>
            <a:ext cx="9688513" cy="0"/>
          </a:xfrm>
          <a:prstGeom prst="line">
            <a:avLst/>
          </a:prstGeom>
          <a:noFill/>
          <a:ln w="19050">
            <a:solidFill>
              <a:srgbClr val="EAF2F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" name="Line 16">
            <a:extLst>
              <a:ext uri="{FF2B5EF4-FFF2-40B4-BE49-F238E27FC236}">
                <a16:creationId xmlns:a16="http://schemas.microsoft.com/office/drawing/2014/main" id="{5A9C7742-3019-4B27-9EE3-95198730CCA8}"/>
              </a:ext>
            </a:extLst>
          </p:cNvPr>
          <p:cNvSpPr>
            <a:spLocks noChangeShapeType="1"/>
          </p:cNvSpPr>
          <p:nvPr/>
        </p:nvSpPr>
        <p:spPr bwMode="auto">
          <a:xfrm>
            <a:off x="1752601" y="1381125"/>
            <a:ext cx="9688513" cy="0"/>
          </a:xfrm>
          <a:prstGeom prst="line">
            <a:avLst/>
          </a:prstGeom>
          <a:noFill/>
          <a:ln w="9525">
            <a:solidFill>
              <a:srgbClr val="008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2" name="Line 17">
            <a:extLst>
              <a:ext uri="{FF2B5EF4-FFF2-40B4-BE49-F238E27FC236}">
                <a16:creationId xmlns:a16="http://schemas.microsoft.com/office/drawing/2014/main" id="{3FB3AA64-98C8-46B4-89F5-CFC219D7F124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008688" y="3735388"/>
            <a:ext cx="0" cy="1352550"/>
          </a:xfrm>
          <a:prstGeom prst="line">
            <a:avLst/>
          </a:prstGeom>
          <a:noFill/>
          <a:ln w="9525">
            <a:solidFill>
              <a:srgbClr val="6E8E8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" name="Line 18">
            <a:extLst>
              <a:ext uri="{FF2B5EF4-FFF2-40B4-BE49-F238E27FC236}">
                <a16:creationId xmlns:a16="http://schemas.microsoft.com/office/drawing/2014/main" id="{519263AE-4517-4CDD-A616-0B9701A4A7F9}"/>
              </a:ext>
            </a:extLst>
          </p:cNvPr>
          <p:cNvSpPr>
            <a:spLocks noChangeShapeType="1"/>
          </p:cNvSpPr>
          <p:nvPr/>
        </p:nvSpPr>
        <p:spPr bwMode="auto">
          <a:xfrm>
            <a:off x="5967413" y="3735388"/>
            <a:ext cx="87313" cy="0"/>
          </a:xfrm>
          <a:prstGeom prst="line">
            <a:avLst/>
          </a:prstGeom>
          <a:noFill/>
          <a:ln w="9525">
            <a:solidFill>
              <a:srgbClr val="6E8E8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" name="Line 19">
            <a:extLst>
              <a:ext uri="{FF2B5EF4-FFF2-40B4-BE49-F238E27FC236}">
                <a16:creationId xmlns:a16="http://schemas.microsoft.com/office/drawing/2014/main" id="{95BDCDA0-23AD-43A5-9573-86AFB8EB3EA2}"/>
              </a:ext>
            </a:extLst>
          </p:cNvPr>
          <p:cNvSpPr>
            <a:spLocks noChangeShapeType="1"/>
          </p:cNvSpPr>
          <p:nvPr/>
        </p:nvSpPr>
        <p:spPr bwMode="auto">
          <a:xfrm>
            <a:off x="5967413" y="5087938"/>
            <a:ext cx="87313" cy="0"/>
          </a:xfrm>
          <a:prstGeom prst="line">
            <a:avLst/>
          </a:prstGeom>
          <a:noFill/>
          <a:ln w="9525">
            <a:solidFill>
              <a:srgbClr val="6E8E8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" name="Line 20">
            <a:extLst>
              <a:ext uri="{FF2B5EF4-FFF2-40B4-BE49-F238E27FC236}">
                <a16:creationId xmlns:a16="http://schemas.microsoft.com/office/drawing/2014/main" id="{8E250282-5242-44BA-A715-B4EC9AA26485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282826" y="1381125"/>
            <a:ext cx="0" cy="2478088"/>
          </a:xfrm>
          <a:prstGeom prst="line">
            <a:avLst/>
          </a:prstGeom>
          <a:noFill/>
          <a:ln w="9525">
            <a:solidFill>
              <a:srgbClr val="90353B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7" name="Line 21">
            <a:extLst>
              <a:ext uri="{FF2B5EF4-FFF2-40B4-BE49-F238E27FC236}">
                <a16:creationId xmlns:a16="http://schemas.microsoft.com/office/drawing/2014/main" id="{C7C687D8-038E-4314-AE15-CDEDE8F1A23D}"/>
              </a:ext>
            </a:extLst>
          </p:cNvPr>
          <p:cNvSpPr>
            <a:spLocks noChangeShapeType="1"/>
          </p:cNvSpPr>
          <p:nvPr/>
        </p:nvSpPr>
        <p:spPr bwMode="auto">
          <a:xfrm>
            <a:off x="2241551" y="1381125"/>
            <a:ext cx="87313" cy="0"/>
          </a:xfrm>
          <a:prstGeom prst="line">
            <a:avLst/>
          </a:prstGeom>
          <a:noFill/>
          <a:ln w="9525">
            <a:solidFill>
              <a:srgbClr val="90353B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" name="Line 22">
            <a:extLst>
              <a:ext uri="{FF2B5EF4-FFF2-40B4-BE49-F238E27FC236}">
                <a16:creationId xmlns:a16="http://schemas.microsoft.com/office/drawing/2014/main" id="{24740EF0-6FF4-44E5-9E38-48F50363B543}"/>
              </a:ext>
            </a:extLst>
          </p:cNvPr>
          <p:cNvSpPr>
            <a:spLocks noChangeShapeType="1"/>
          </p:cNvSpPr>
          <p:nvPr/>
        </p:nvSpPr>
        <p:spPr bwMode="auto">
          <a:xfrm>
            <a:off x="2241551" y="3859213"/>
            <a:ext cx="87313" cy="0"/>
          </a:xfrm>
          <a:prstGeom prst="line">
            <a:avLst/>
          </a:prstGeom>
          <a:noFill/>
          <a:ln w="9525">
            <a:solidFill>
              <a:srgbClr val="90353B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" name="Line 23">
            <a:extLst>
              <a:ext uri="{FF2B5EF4-FFF2-40B4-BE49-F238E27FC236}">
                <a16:creationId xmlns:a16="http://schemas.microsoft.com/office/drawing/2014/main" id="{5A347C46-3FAE-4C4D-B4F9-2DBBE9F2987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248151" y="1381125"/>
            <a:ext cx="0" cy="593725"/>
          </a:xfrm>
          <a:prstGeom prst="line">
            <a:avLst/>
          </a:prstGeom>
          <a:noFill/>
          <a:ln w="9525">
            <a:solidFill>
              <a:srgbClr val="E37E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0" name="Line 24">
            <a:extLst>
              <a:ext uri="{FF2B5EF4-FFF2-40B4-BE49-F238E27FC236}">
                <a16:creationId xmlns:a16="http://schemas.microsoft.com/office/drawing/2014/main" id="{85497242-DF3A-49C5-862F-AF366A8E75CC}"/>
              </a:ext>
            </a:extLst>
          </p:cNvPr>
          <p:cNvSpPr>
            <a:spLocks noChangeShapeType="1"/>
          </p:cNvSpPr>
          <p:nvPr/>
        </p:nvSpPr>
        <p:spPr bwMode="auto">
          <a:xfrm>
            <a:off x="4208463" y="1381125"/>
            <a:ext cx="85725" cy="0"/>
          </a:xfrm>
          <a:prstGeom prst="line">
            <a:avLst/>
          </a:prstGeom>
          <a:noFill/>
          <a:ln w="9525">
            <a:solidFill>
              <a:srgbClr val="E37E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" name="Line 25">
            <a:extLst>
              <a:ext uri="{FF2B5EF4-FFF2-40B4-BE49-F238E27FC236}">
                <a16:creationId xmlns:a16="http://schemas.microsoft.com/office/drawing/2014/main" id="{4CB9AA2E-8F26-477F-86FB-F2C698F6593B}"/>
              </a:ext>
            </a:extLst>
          </p:cNvPr>
          <p:cNvSpPr>
            <a:spLocks noChangeShapeType="1"/>
          </p:cNvSpPr>
          <p:nvPr/>
        </p:nvSpPr>
        <p:spPr bwMode="auto">
          <a:xfrm>
            <a:off x="4208463" y="1974850"/>
            <a:ext cx="85725" cy="0"/>
          </a:xfrm>
          <a:prstGeom prst="line">
            <a:avLst/>
          </a:prstGeom>
          <a:noFill/>
          <a:ln w="9525">
            <a:solidFill>
              <a:srgbClr val="E37E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2" name="Line 26">
            <a:extLst>
              <a:ext uri="{FF2B5EF4-FFF2-40B4-BE49-F238E27FC236}">
                <a16:creationId xmlns:a16="http://schemas.microsoft.com/office/drawing/2014/main" id="{9C1E4C7B-DBE2-412D-B279-1162D980A3DE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502276" y="4525963"/>
            <a:ext cx="0" cy="41275"/>
          </a:xfrm>
          <a:prstGeom prst="line">
            <a:avLst/>
          </a:prstGeom>
          <a:noFill/>
          <a:ln w="9525">
            <a:solidFill>
              <a:srgbClr val="7B92A8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2" name="Line 27">
            <a:extLst>
              <a:ext uri="{FF2B5EF4-FFF2-40B4-BE49-F238E27FC236}">
                <a16:creationId xmlns:a16="http://schemas.microsoft.com/office/drawing/2014/main" id="{C73283B9-B4F5-411A-9666-7EF6F3E796C6}"/>
              </a:ext>
            </a:extLst>
          </p:cNvPr>
          <p:cNvSpPr>
            <a:spLocks noChangeShapeType="1"/>
          </p:cNvSpPr>
          <p:nvPr/>
        </p:nvSpPr>
        <p:spPr bwMode="auto">
          <a:xfrm>
            <a:off x="5456238" y="4525963"/>
            <a:ext cx="87313" cy="0"/>
          </a:xfrm>
          <a:prstGeom prst="line">
            <a:avLst/>
          </a:prstGeom>
          <a:noFill/>
          <a:ln w="9525">
            <a:solidFill>
              <a:srgbClr val="7B92A8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3" name="Line 28">
            <a:extLst>
              <a:ext uri="{FF2B5EF4-FFF2-40B4-BE49-F238E27FC236}">
                <a16:creationId xmlns:a16="http://schemas.microsoft.com/office/drawing/2014/main" id="{D7347FC8-B95B-4658-9287-19010B91ED36}"/>
              </a:ext>
            </a:extLst>
          </p:cNvPr>
          <p:cNvSpPr>
            <a:spLocks noChangeShapeType="1"/>
          </p:cNvSpPr>
          <p:nvPr/>
        </p:nvSpPr>
        <p:spPr bwMode="auto">
          <a:xfrm>
            <a:off x="5456238" y="4567238"/>
            <a:ext cx="87313" cy="0"/>
          </a:xfrm>
          <a:prstGeom prst="line">
            <a:avLst/>
          </a:prstGeom>
          <a:noFill/>
          <a:ln w="9525">
            <a:solidFill>
              <a:srgbClr val="7B92A8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4" name="Line 29">
            <a:extLst>
              <a:ext uri="{FF2B5EF4-FFF2-40B4-BE49-F238E27FC236}">
                <a16:creationId xmlns:a16="http://schemas.microsoft.com/office/drawing/2014/main" id="{A25B6722-A594-4DC8-BEDC-06071A49C78A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500563" y="4430713"/>
            <a:ext cx="0" cy="1138238"/>
          </a:xfrm>
          <a:prstGeom prst="line">
            <a:avLst/>
          </a:prstGeom>
          <a:noFill/>
          <a:ln w="9525">
            <a:solidFill>
              <a:srgbClr val="2D6D6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5" name="Line 30">
            <a:extLst>
              <a:ext uri="{FF2B5EF4-FFF2-40B4-BE49-F238E27FC236}">
                <a16:creationId xmlns:a16="http://schemas.microsoft.com/office/drawing/2014/main" id="{6D649A66-BE86-4F2E-8B4C-83D9DFE5E37C}"/>
              </a:ext>
            </a:extLst>
          </p:cNvPr>
          <p:cNvSpPr>
            <a:spLocks noChangeShapeType="1"/>
          </p:cNvSpPr>
          <p:nvPr/>
        </p:nvSpPr>
        <p:spPr bwMode="auto">
          <a:xfrm>
            <a:off x="4454526" y="4430713"/>
            <a:ext cx="87313" cy="0"/>
          </a:xfrm>
          <a:prstGeom prst="line">
            <a:avLst/>
          </a:prstGeom>
          <a:noFill/>
          <a:ln w="9525">
            <a:solidFill>
              <a:srgbClr val="2D6D6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6" name="Line 31">
            <a:extLst>
              <a:ext uri="{FF2B5EF4-FFF2-40B4-BE49-F238E27FC236}">
                <a16:creationId xmlns:a16="http://schemas.microsoft.com/office/drawing/2014/main" id="{47CD3AC9-F77F-4028-84FB-EED6DD001CAF}"/>
              </a:ext>
            </a:extLst>
          </p:cNvPr>
          <p:cNvSpPr>
            <a:spLocks noChangeShapeType="1"/>
          </p:cNvSpPr>
          <p:nvPr/>
        </p:nvSpPr>
        <p:spPr bwMode="auto">
          <a:xfrm>
            <a:off x="4454526" y="5568950"/>
            <a:ext cx="87313" cy="0"/>
          </a:xfrm>
          <a:prstGeom prst="line">
            <a:avLst/>
          </a:prstGeom>
          <a:noFill/>
          <a:ln w="9525">
            <a:solidFill>
              <a:srgbClr val="2D6D6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7" name="Line 32">
            <a:extLst>
              <a:ext uri="{FF2B5EF4-FFF2-40B4-BE49-F238E27FC236}">
                <a16:creationId xmlns:a16="http://schemas.microsoft.com/office/drawing/2014/main" id="{A7F45D48-6FE1-4870-A25B-C48F575CB96A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775326" y="4457700"/>
            <a:ext cx="0" cy="128588"/>
          </a:xfrm>
          <a:prstGeom prst="line">
            <a:avLst/>
          </a:prstGeom>
          <a:noFill/>
          <a:ln w="9525">
            <a:solidFill>
              <a:srgbClr val="FFD2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8" name="Line 33">
            <a:extLst>
              <a:ext uri="{FF2B5EF4-FFF2-40B4-BE49-F238E27FC236}">
                <a16:creationId xmlns:a16="http://schemas.microsoft.com/office/drawing/2014/main" id="{DADFF9E6-A4B2-4812-A59A-9281700B8E1E}"/>
              </a:ext>
            </a:extLst>
          </p:cNvPr>
          <p:cNvSpPr>
            <a:spLocks noChangeShapeType="1"/>
          </p:cNvSpPr>
          <p:nvPr/>
        </p:nvSpPr>
        <p:spPr bwMode="auto">
          <a:xfrm>
            <a:off x="5730876" y="4457700"/>
            <a:ext cx="85725" cy="0"/>
          </a:xfrm>
          <a:prstGeom prst="line">
            <a:avLst/>
          </a:prstGeom>
          <a:noFill/>
          <a:ln w="9525">
            <a:solidFill>
              <a:srgbClr val="FFD2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9" name="Line 34">
            <a:extLst>
              <a:ext uri="{FF2B5EF4-FFF2-40B4-BE49-F238E27FC236}">
                <a16:creationId xmlns:a16="http://schemas.microsoft.com/office/drawing/2014/main" id="{B777F937-B7F4-4543-8AD2-76E957DDB2E0}"/>
              </a:ext>
            </a:extLst>
          </p:cNvPr>
          <p:cNvSpPr>
            <a:spLocks noChangeShapeType="1"/>
          </p:cNvSpPr>
          <p:nvPr/>
        </p:nvSpPr>
        <p:spPr bwMode="auto">
          <a:xfrm>
            <a:off x="5730876" y="4586288"/>
            <a:ext cx="85725" cy="0"/>
          </a:xfrm>
          <a:prstGeom prst="line">
            <a:avLst/>
          </a:prstGeom>
          <a:noFill/>
          <a:ln w="9525">
            <a:solidFill>
              <a:srgbClr val="FFD2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4" name="Freeform 35">
            <a:extLst>
              <a:ext uri="{FF2B5EF4-FFF2-40B4-BE49-F238E27FC236}">
                <a16:creationId xmlns:a16="http://schemas.microsoft.com/office/drawing/2014/main" id="{8C27BD17-1D5A-4F3B-AB7E-752B1E2B25F4}"/>
              </a:ext>
            </a:extLst>
          </p:cNvPr>
          <p:cNvSpPr>
            <a:spLocks/>
          </p:cNvSpPr>
          <p:nvPr/>
        </p:nvSpPr>
        <p:spPr bwMode="auto">
          <a:xfrm>
            <a:off x="5908676" y="4598988"/>
            <a:ext cx="201613" cy="206375"/>
          </a:xfrm>
          <a:custGeom>
            <a:avLst/>
            <a:gdLst>
              <a:gd name="T0" fmla="*/ 63 w 127"/>
              <a:gd name="T1" fmla="*/ 0 h 130"/>
              <a:gd name="T2" fmla="*/ 0 w 127"/>
              <a:gd name="T3" fmla="*/ 64 h 130"/>
              <a:gd name="T4" fmla="*/ 63 w 127"/>
              <a:gd name="T5" fmla="*/ 130 h 130"/>
              <a:gd name="T6" fmla="*/ 127 w 127"/>
              <a:gd name="T7" fmla="*/ 64 h 130"/>
              <a:gd name="T8" fmla="*/ 63 w 127"/>
              <a:gd name="T9" fmla="*/ 0 h 1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27" h="130">
                <a:moveTo>
                  <a:pt x="63" y="0"/>
                </a:moveTo>
                <a:lnTo>
                  <a:pt x="0" y="64"/>
                </a:lnTo>
                <a:lnTo>
                  <a:pt x="63" y="130"/>
                </a:lnTo>
                <a:lnTo>
                  <a:pt x="127" y="64"/>
                </a:lnTo>
                <a:lnTo>
                  <a:pt x="63" y="0"/>
                </a:lnTo>
                <a:close/>
              </a:path>
            </a:pathLst>
          </a:custGeom>
          <a:solidFill>
            <a:srgbClr val="6E8E84"/>
          </a:solidFill>
          <a:ln w="31750">
            <a:solidFill>
              <a:srgbClr val="6E8E84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6" name="Freeform 37">
            <a:extLst>
              <a:ext uri="{FF2B5EF4-FFF2-40B4-BE49-F238E27FC236}">
                <a16:creationId xmlns:a16="http://schemas.microsoft.com/office/drawing/2014/main" id="{87D17F7E-E104-48A7-B614-38C5B2E661D9}"/>
              </a:ext>
            </a:extLst>
          </p:cNvPr>
          <p:cNvSpPr>
            <a:spLocks/>
          </p:cNvSpPr>
          <p:nvPr/>
        </p:nvSpPr>
        <p:spPr bwMode="auto">
          <a:xfrm>
            <a:off x="2182813" y="1874837"/>
            <a:ext cx="204788" cy="204788"/>
          </a:xfrm>
          <a:custGeom>
            <a:avLst/>
            <a:gdLst>
              <a:gd name="T0" fmla="*/ 63 w 129"/>
              <a:gd name="T1" fmla="*/ 0 h 129"/>
              <a:gd name="T2" fmla="*/ 0 w 129"/>
              <a:gd name="T3" fmla="*/ 63 h 129"/>
              <a:gd name="T4" fmla="*/ 63 w 129"/>
              <a:gd name="T5" fmla="*/ 129 h 129"/>
              <a:gd name="T6" fmla="*/ 129 w 129"/>
              <a:gd name="T7" fmla="*/ 63 h 129"/>
              <a:gd name="T8" fmla="*/ 63 w 129"/>
              <a:gd name="T9" fmla="*/ 0 h 1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29" h="129">
                <a:moveTo>
                  <a:pt x="63" y="0"/>
                </a:moveTo>
                <a:lnTo>
                  <a:pt x="0" y="63"/>
                </a:lnTo>
                <a:lnTo>
                  <a:pt x="63" y="129"/>
                </a:lnTo>
                <a:lnTo>
                  <a:pt x="129" y="63"/>
                </a:lnTo>
                <a:lnTo>
                  <a:pt x="63" y="0"/>
                </a:lnTo>
                <a:close/>
              </a:path>
            </a:pathLst>
          </a:custGeom>
          <a:solidFill>
            <a:srgbClr val="90353B"/>
          </a:solidFill>
          <a:ln w="31750">
            <a:solidFill>
              <a:srgbClr val="90353B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8" name="Freeform 39">
            <a:extLst>
              <a:ext uri="{FF2B5EF4-FFF2-40B4-BE49-F238E27FC236}">
                <a16:creationId xmlns:a16="http://schemas.microsoft.com/office/drawing/2014/main" id="{4530536A-669F-4453-9FAD-512CC0038D8E}"/>
              </a:ext>
            </a:extLst>
          </p:cNvPr>
          <p:cNvSpPr>
            <a:spLocks/>
          </p:cNvSpPr>
          <p:nvPr/>
        </p:nvSpPr>
        <p:spPr bwMode="auto">
          <a:xfrm>
            <a:off x="4148138" y="1276350"/>
            <a:ext cx="201613" cy="204788"/>
          </a:xfrm>
          <a:custGeom>
            <a:avLst/>
            <a:gdLst>
              <a:gd name="T0" fmla="*/ 63 w 127"/>
              <a:gd name="T1" fmla="*/ 0 h 129"/>
              <a:gd name="T2" fmla="*/ 0 w 127"/>
              <a:gd name="T3" fmla="*/ 66 h 129"/>
              <a:gd name="T4" fmla="*/ 63 w 127"/>
              <a:gd name="T5" fmla="*/ 129 h 129"/>
              <a:gd name="T6" fmla="*/ 127 w 127"/>
              <a:gd name="T7" fmla="*/ 66 h 129"/>
              <a:gd name="T8" fmla="*/ 63 w 127"/>
              <a:gd name="T9" fmla="*/ 0 h 1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27" h="129">
                <a:moveTo>
                  <a:pt x="63" y="0"/>
                </a:moveTo>
                <a:lnTo>
                  <a:pt x="0" y="66"/>
                </a:lnTo>
                <a:lnTo>
                  <a:pt x="63" y="129"/>
                </a:lnTo>
                <a:lnTo>
                  <a:pt x="127" y="66"/>
                </a:lnTo>
                <a:lnTo>
                  <a:pt x="63" y="0"/>
                </a:lnTo>
                <a:close/>
              </a:path>
            </a:pathLst>
          </a:custGeom>
          <a:solidFill>
            <a:srgbClr val="E37E00"/>
          </a:solidFill>
          <a:ln w="31750">
            <a:solidFill>
              <a:srgbClr val="E37E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0" name="Freeform 41">
            <a:extLst>
              <a:ext uri="{FF2B5EF4-FFF2-40B4-BE49-F238E27FC236}">
                <a16:creationId xmlns:a16="http://schemas.microsoft.com/office/drawing/2014/main" id="{C30548E1-1CD5-48A2-BA78-1AC7596300CA}"/>
              </a:ext>
            </a:extLst>
          </p:cNvPr>
          <p:cNvSpPr>
            <a:spLocks/>
          </p:cNvSpPr>
          <p:nvPr/>
        </p:nvSpPr>
        <p:spPr bwMode="auto">
          <a:xfrm>
            <a:off x="5400676" y="4448175"/>
            <a:ext cx="201613" cy="201613"/>
          </a:xfrm>
          <a:custGeom>
            <a:avLst/>
            <a:gdLst>
              <a:gd name="T0" fmla="*/ 64 w 127"/>
              <a:gd name="T1" fmla="*/ 0 h 127"/>
              <a:gd name="T2" fmla="*/ 0 w 127"/>
              <a:gd name="T3" fmla="*/ 64 h 127"/>
              <a:gd name="T4" fmla="*/ 64 w 127"/>
              <a:gd name="T5" fmla="*/ 127 h 127"/>
              <a:gd name="T6" fmla="*/ 127 w 127"/>
              <a:gd name="T7" fmla="*/ 64 h 127"/>
              <a:gd name="T8" fmla="*/ 64 w 127"/>
              <a:gd name="T9" fmla="*/ 0 h 1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27" h="127">
                <a:moveTo>
                  <a:pt x="64" y="0"/>
                </a:moveTo>
                <a:lnTo>
                  <a:pt x="0" y="64"/>
                </a:lnTo>
                <a:lnTo>
                  <a:pt x="64" y="127"/>
                </a:lnTo>
                <a:lnTo>
                  <a:pt x="127" y="64"/>
                </a:lnTo>
                <a:lnTo>
                  <a:pt x="64" y="0"/>
                </a:lnTo>
                <a:close/>
              </a:path>
            </a:pathLst>
          </a:custGeom>
          <a:solidFill>
            <a:srgbClr val="7B92A8"/>
          </a:solidFill>
          <a:ln w="31750">
            <a:solidFill>
              <a:srgbClr val="7B92A8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2" name="Freeform 43">
            <a:extLst>
              <a:ext uri="{FF2B5EF4-FFF2-40B4-BE49-F238E27FC236}">
                <a16:creationId xmlns:a16="http://schemas.microsoft.com/office/drawing/2014/main" id="{9D473DF3-2F50-40C1-AF24-DD580D2CFD5E}"/>
              </a:ext>
            </a:extLst>
          </p:cNvPr>
          <p:cNvSpPr>
            <a:spLocks/>
          </p:cNvSpPr>
          <p:nvPr/>
        </p:nvSpPr>
        <p:spPr bwMode="auto">
          <a:xfrm>
            <a:off x="4395788" y="4608513"/>
            <a:ext cx="204788" cy="201613"/>
          </a:xfrm>
          <a:custGeom>
            <a:avLst/>
            <a:gdLst>
              <a:gd name="T0" fmla="*/ 66 w 129"/>
              <a:gd name="T1" fmla="*/ 0 h 127"/>
              <a:gd name="T2" fmla="*/ 0 w 129"/>
              <a:gd name="T3" fmla="*/ 63 h 127"/>
              <a:gd name="T4" fmla="*/ 66 w 129"/>
              <a:gd name="T5" fmla="*/ 127 h 127"/>
              <a:gd name="T6" fmla="*/ 129 w 129"/>
              <a:gd name="T7" fmla="*/ 63 h 127"/>
              <a:gd name="T8" fmla="*/ 66 w 129"/>
              <a:gd name="T9" fmla="*/ 0 h 1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29" h="127">
                <a:moveTo>
                  <a:pt x="66" y="0"/>
                </a:moveTo>
                <a:lnTo>
                  <a:pt x="0" y="63"/>
                </a:lnTo>
                <a:lnTo>
                  <a:pt x="66" y="127"/>
                </a:lnTo>
                <a:lnTo>
                  <a:pt x="129" y="63"/>
                </a:lnTo>
                <a:lnTo>
                  <a:pt x="66" y="0"/>
                </a:lnTo>
                <a:close/>
              </a:path>
            </a:pathLst>
          </a:custGeom>
          <a:solidFill>
            <a:srgbClr val="2D6D66"/>
          </a:solidFill>
          <a:ln w="31750">
            <a:solidFill>
              <a:srgbClr val="2D6D6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4" name="Freeform 45">
            <a:extLst>
              <a:ext uri="{FF2B5EF4-FFF2-40B4-BE49-F238E27FC236}">
                <a16:creationId xmlns:a16="http://schemas.microsoft.com/office/drawing/2014/main" id="{404CB228-6E25-456A-91EF-41A459A86C68}"/>
              </a:ext>
            </a:extLst>
          </p:cNvPr>
          <p:cNvSpPr>
            <a:spLocks/>
          </p:cNvSpPr>
          <p:nvPr/>
        </p:nvSpPr>
        <p:spPr bwMode="auto">
          <a:xfrm>
            <a:off x="5675313" y="4416425"/>
            <a:ext cx="201613" cy="206375"/>
          </a:xfrm>
          <a:custGeom>
            <a:avLst/>
            <a:gdLst>
              <a:gd name="T0" fmla="*/ 63 w 127"/>
              <a:gd name="T1" fmla="*/ 0 h 130"/>
              <a:gd name="T2" fmla="*/ 0 w 127"/>
              <a:gd name="T3" fmla="*/ 66 h 130"/>
              <a:gd name="T4" fmla="*/ 63 w 127"/>
              <a:gd name="T5" fmla="*/ 130 h 130"/>
              <a:gd name="T6" fmla="*/ 127 w 127"/>
              <a:gd name="T7" fmla="*/ 66 h 130"/>
              <a:gd name="T8" fmla="*/ 63 w 127"/>
              <a:gd name="T9" fmla="*/ 0 h 1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27" h="130">
                <a:moveTo>
                  <a:pt x="63" y="0"/>
                </a:moveTo>
                <a:lnTo>
                  <a:pt x="0" y="66"/>
                </a:lnTo>
                <a:lnTo>
                  <a:pt x="63" y="130"/>
                </a:lnTo>
                <a:lnTo>
                  <a:pt x="127" y="66"/>
                </a:lnTo>
                <a:lnTo>
                  <a:pt x="63" y="0"/>
                </a:lnTo>
                <a:close/>
              </a:path>
            </a:pathLst>
          </a:custGeom>
          <a:solidFill>
            <a:srgbClr val="FFD200"/>
          </a:solidFill>
          <a:ln w="31750">
            <a:solidFill>
              <a:srgbClr val="FFD2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6" name="Line 47">
            <a:extLst>
              <a:ext uri="{FF2B5EF4-FFF2-40B4-BE49-F238E27FC236}">
                <a16:creationId xmlns:a16="http://schemas.microsoft.com/office/drawing/2014/main" id="{53ABB472-A8DD-42E9-8108-9A682122A0ED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752601" y="1230312"/>
            <a:ext cx="0" cy="4489451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7" name="Line 48">
            <a:extLst>
              <a:ext uri="{FF2B5EF4-FFF2-40B4-BE49-F238E27FC236}">
                <a16:creationId xmlns:a16="http://schemas.microsoft.com/office/drawing/2014/main" id="{8EB49A17-508D-47C7-BE58-E90DA9B3F3F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57351" y="5568950"/>
            <a:ext cx="95250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8" name="Rectangle 49">
            <a:extLst>
              <a:ext uri="{FF2B5EF4-FFF2-40B4-BE49-F238E27FC236}">
                <a16:creationId xmlns:a16="http://schemas.microsoft.com/office/drawing/2014/main" id="{67301EFA-397E-4260-9C10-9F6F922FDB7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39838" y="5430838"/>
            <a:ext cx="493713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&lt;-1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79" name="Line 50">
            <a:extLst>
              <a:ext uri="{FF2B5EF4-FFF2-40B4-BE49-F238E27FC236}">
                <a16:creationId xmlns:a16="http://schemas.microsoft.com/office/drawing/2014/main" id="{DBC3189F-368B-448D-A21F-7CD512F560E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57351" y="4970463"/>
            <a:ext cx="95250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0" name="Rectangle 51">
            <a:extLst>
              <a:ext uri="{FF2B5EF4-FFF2-40B4-BE49-F238E27FC236}">
                <a16:creationId xmlns:a16="http://schemas.microsoft.com/office/drawing/2014/main" id="{B67D3F5A-C658-4B06-AE14-F4E38F85ED1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68438" y="4832350"/>
            <a:ext cx="255588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0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81" name="Line 52">
            <a:extLst>
              <a:ext uri="{FF2B5EF4-FFF2-40B4-BE49-F238E27FC236}">
                <a16:creationId xmlns:a16="http://schemas.microsoft.com/office/drawing/2014/main" id="{F854B792-6FC2-46FA-8E5E-A6B9EC3E010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57351" y="4370388"/>
            <a:ext cx="95250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20" name="Rectangle 53">
            <a:extLst>
              <a:ext uri="{FF2B5EF4-FFF2-40B4-BE49-F238E27FC236}">
                <a16:creationId xmlns:a16="http://schemas.microsoft.com/office/drawing/2014/main" id="{A0E64A31-31A4-42B5-8F98-E33EC250C8E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68438" y="4233863"/>
            <a:ext cx="255588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1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21" name="Line 54">
            <a:extLst>
              <a:ext uri="{FF2B5EF4-FFF2-40B4-BE49-F238E27FC236}">
                <a16:creationId xmlns:a16="http://schemas.microsoft.com/office/drawing/2014/main" id="{C02222AE-5E68-42F4-B916-AA5FE8A5486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57351" y="3771900"/>
            <a:ext cx="95250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22" name="Rectangle 55">
            <a:extLst>
              <a:ext uri="{FF2B5EF4-FFF2-40B4-BE49-F238E27FC236}">
                <a16:creationId xmlns:a16="http://schemas.microsoft.com/office/drawing/2014/main" id="{5528817A-AFA8-4F8C-8765-3C454F0790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68438" y="3638550"/>
            <a:ext cx="255588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2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23" name="Line 56">
            <a:extLst>
              <a:ext uri="{FF2B5EF4-FFF2-40B4-BE49-F238E27FC236}">
                <a16:creationId xmlns:a16="http://schemas.microsoft.com/office/drawing/2014/main" id="{9BF060A7-1D4B-4471-A7E3-1A8286AC656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57351" y="3173412"/>
            <a:ext cx="95250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24" name="Rectangle 57">
            <a:extLst>
              <a:ext uri="{FF2B5EF4-FFF2-40B4-BE49-F238E27FC236}">
                <a16:creationId xmlns:a16="http://schemas.microsoft.com/office/drawing/2014/main" id="{5BCF8092-3352-4309-B613-EAA59EF7A8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68438" y="3040062"/>
            <a:ext cx="255588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3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25" name="Line 58">
            <a:extLst>
              <a:ext uri="{FF2B5EF4-FFF2-40B4-BE49-F238E27FC236}">
                <a16:creationId xmlns:a16="http://schemas.microsoft.com/office/drawing/2014/main" id="{6A212B9E-0C52-4F0A-88B6-E6B6C1E1726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57351" y="2573337"/>
            <a:ext cx="95250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26" name="Rectangle 59">
            <a:extLst>
              <a:ext uri="{FF2B5EF4-FFF2-40B4-BE49-F238E27FC236}">
                <a16:creationId xmlns:a16="http://schemas.microsoft.com/office/drawing/2014/main" id="{449F0E71-D9DE-4952-9E9F-19C63CA80A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68438" y="2441575"/>
            <a:ext cx="255588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4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27" name="Line 60">
            <a:extLst>
              <a:ext uri="{FF2B5EF4-FFF2-40B4-BE49-F238E27FC236}">
                <a16:creationId xmlns:a16="http://schemas.microsoft.com/office/drawing/2014/main" id="{B62AF761-82F6-4B81-9A23-B0164F5BD0F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57351" y="1974850"/>
            <a:ext cx="95250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28" name="Rectangle 61">
            <a:extLst>
              <a:ext uri="{FF2B5EF4-FFF2-40B4-BE49-F238E27FC236}">
                <a16:creationId xmlns:a16="http://schemas.microsoft.com/office/drawing/2014/main" id="{F51DF2A4-CA06-4E7D-8192-0D73BF44FF7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22388" y="1843087"/>
            <a:ext cx="406400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&gt;5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96" name="Line 62">
            <a:extLst>
              <a:ext uri="{FF2B5EF4-FFF2-40B4-BE49-F238E27FC236}">
                <a16:creationId xmlns:a16="http://schemas.microsoft.com/office/drawing/2014/main" id="{49EE1696-E641-4F5B-9444-B0EB2A5D461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57351" y="1381125"/>
            <a:ext cx="95250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8" name="Rectangle 64">
            <a:extLst>
              <a:ext uri="{FF2B5EF4-FFF2-40B4-BE49-F238E27FC236}">
                <a16:creationId xmlns:a16="http://schemas.microsoft.com/office/drawing/2014/main" id="{4CC12A67-6560-4F37-BD15-AF718232AEBA}"/>
              </a:ext>
            </a:extLst>
          </p:cNvPr>
          <p:cNvSpPr>
            <a:spLocks noChangeArrowheads="1"/>
          </p:cNvSpPr>
          <p:nvPr/>
        </p:nvSpPr>
        <p:spPr bwMode="auto">
          <a:xfrm rot="16200000">
            <a:off x="523875" y="3236912"/>
            <a:ext cx="822325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MVPF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99" name="Line 65">
            <a:extLst>
              <a:ext uri="{FF2B5EF4-FFF2-40B4-BE49-F238E27FC236}">
                <a16:creationId xmlns:a16="http://schemas.microsoft.com/office/drawing/2014/main" id="{1C5F8FCE-7F0D-4EEC-9163-0BF1217CF1DA}"/>
              </a:ext>
            </a:extLst>
          </p:cNvPr>
          <p:cNvSpPr>
            <a:spLocks noChangeShapeType="1"/>
          </p:cNvSpPr>
          <p:nvPr/>
        </p:nvSpPr>
        <p:spPr bwMode="auto">
          <a:xfrm>
            <a:off x="1752601" y="5719763"/>
            <a:ext cx="9688513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0" name="Line 66">
            <a:extLst>
              <a:ext uri="{FF2B5EF4-FFF2-40B4-BE49-F238E27FC236}">
                <a16:creationId xmlns:a16="http://schemas.microsoft.com/office/drawing/2014/main" id="{48B721C1-8BA2-462F-9083-CF37D71C251F}"/>
              </a:ext>
            </a:extLst>
          </p:cNvPr>
          <p:cNvSpPr>
            <a:spLocks noChangeShapeType="1"/>
          </p:cNvSpPr>
          <p:nvPr/>
        </p:nvSpPr>
        <p:spPr bwMode="auto">
          <a:xfrm>
            <a:off x="1903413" y="5719763"/>
            <a:ext cx="0" cy="90488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1" name="Rectangle 67">
            <a:extLst>
              <a:ext uri="{FF2B5EF4-FFF2-40B4-BE49-F238E27FC236}">
                <a16:creationId xmlns:a16="http://schemas.microsoft.com/office/drawing/2014/main" id="{B7592841-5B6E-42B3-BDC0-19D453297C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30388" y="5861050"/>
            <a:ext cx="255588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0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02" name="Line 68">
            <a:extLst>
              <a:ext uri="{FF2B5EF4-FFF2-40B4-BE49-F238E27FC236}">
                <a16:creationId xmlns:a16="http://schemas.microsoft.com/office/drawing/2014/main" id="{E124BC6A-C104-4ABB-B673-434B34EE2D6F}"/>
              </a:ext>
            </a:extLst>
          </p:cNvPr>
          <p:cNvSpPr>
            <a:spLocks noChangeShapeType="1"/>
          </p:cNvSpPr>
          <p:nvPr/>
        </p:nvSpPr>
        <p:spPr bwMode="auto">
          <a:xfrm>
            <a:off x="4248151" y="5719763"/>
            <a:ext cx="0" cy="90488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3" name="Rectangle 69">
            <a:extLst>
              <a:ext uri="{FF2B5EF4-FFF2-40B4-BE49-F238E27FC236}">
                <a16:creationId xmlns:a16="http://schemas.microsoft.com/office/drawing/2014/main" id="{428DACC7-5245-4C1E-99FA-2C6987A063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06863" y="5861050"/>
            <a:ext cx="398463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20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04" name="Line 70">
            <a:extLst>
              <a:ext uri="{FF2B5EF4-FFF2-40B4-BE49-F238E27FC236}">
                <a16:creationId xmlns:a16="http://schemas.microsoft.com/office/drawing/2014/main" id="{86A4C919-F833-4AD3-B160-B2D6E2DDF6C9}"/>
              </a:ext>
            </a:extLst>
          </p:cNvPr>
          <p:cNvSpPr>
            <a:spLocks noChangeShapeType="1"/>
          </p:cNvSpPr>
          <p:nvPr/>
        </p:nvSpPr>
        <p:spPr bwMode="auto">
          <a:xfrm>
            <a:off x="6594476" y="5719763"/>
            <a:ext cx="0" cy="90488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5" name="Rectangle 71">
            <a:extLst>
              <a:ext uri="{FF2B5EF4-FFF2-40B4-BE49-F238E27FC236}">
                <a16:creationId xmlns:a16="http://schemas.microsoft.com/office/drawing/2014/main" id="{1D849DFD-3BF5-4A01-96F0-6F3205E7A7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53188" y="5861050"/>
            <a:ext cx="398463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40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06" name="Line 72">
            <a:extLst>
              <a:ext uri="{FF2B5EF4-FFF2-40B4-BE49-F238E27FC236}">
                <a16:creationId xmlns:a16="http://schemas.microsoft.com/office/drawing/2014/main" id="{B3691749-B176-4D6D-AB3C-F115BD30EB03}"/>
              </a:ext>
            </a:extLst>
          </p:cNvPr>
          <p:cNvSpPr>
            <a:spLocks noChangeShapeType="1"/>
          </p:cNvSpPr>
          <p:nvPr/>
        </p:nvSpPr>
        <p:spPr bwMode="auto">
          <a:xfrm>
            <a:off x="8943976" y="5719763"/>
            <a:ext cx="0" cy="90488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7" name="Rectangle 73">
            <a:extLst>
              <a:ext uri="{FF2B5EF4-FFF2-40B4-BE49-F238E27FC236}">
                <a16:creationId xmlns:a16="http://schemas.microsoft.com/office/drawing/2014/main" id="{D20ACFC4-585E-4BCA-AA7F-85F1B92A44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802688" y="5861050"/>
            <a:ext cx="398463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60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08" name="Line 74">
            <a:extLst>
              <a:ext uri="{FF2B5EF4-FFF2-40B4-BE49-F238E27FC236}">
                <a16:creationId xmlns:a16="http://schemas.microsoft.com/office/drawing/2014/main" id="{F2597B5D-471B-4213-847B-F4C170930A25}"/>
              </a:ext>
            </a:extLst>
          </p:cNvPr>
          <p:cNvSpPr>
            <a:spLocks noChangeShapeType="1"/>
          </p:cNvSpPr>
          <p:nvPr/>
        </p:nvSpPr>
        <p:spPr bwMode="auto">
          <a:xfrm>
            <a:off x="11290301" y="5719763"/>
            <a:ext cx="0" cy="90488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9" name="Rectangle 75">
            <a:extLst>
              <a:ext uri="{FF2B5EF4-FFF2-40B4-BE49-F238E27FC236}">
                <a16:creationId xmlns:a16="http://schemas.microsoft.com/office/drawing/2014/main" id="{4D3AA4D2-5E72-4066-908F-FD409C36367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147426" y="5861050"/>
            <a:ext cx="398463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80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10" name="Rectangle 76">
            <a:extLst>
              <a:ext uri="{FF2B5EF4-FFF2-40B4-BE49-F238E27FC236}">
                <a16:creationId xmlns:a16="http://schemas.microsoft.com/office/drawing/2014/main" id="{388F4164-A955-4816-A022-4BA1C97C8A2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78463" y="6175375"/>
            <a:ext cx="2400300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Age of Beneficiaries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11" name="Rectangle 77">
            <a:extLst>
              <a:ext uri="{FF2B5EF4-FFF2-40B4-BE49-F238E27FC236}">
                <a16:creationId xmlns:a16="http://schemas.microsoft.com/office/drawing/2014/main" id="{829D649C-2751-4521-889B-AE80F52266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02401" y="444500"/>
            <a:ext cx="484188" cy="904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5300" b="0" i="0" u="none" strike="noStrike" cap="none" normalizeH="0" baseline="0">
                <a:ln>
                  <a:noFill/>
                </a:ln>
                <a:solidFill>
                  <a:srgbClr val="1E2D53"/>
                </a:solidFill>
                <a:effectLst/>
                <a:latin typeface="Arial" panose="020B0604020202020204" pitchFamily="34" charset="0"/>
              </a:rPr>
              <a:t> 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19" name="Rectangle 134">
            <a:extLst>
              <a:ext uri="{FF2B5EF4-FFF2-40B4-BE49-F238E27FC236}">
                <a16:creationId xmlns:a16="http://schemas.microsoft.com/office/drawing/2014/main" id="{71D26ED0-FD60-44D1-95A9-BE052CC0A6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0521" y="95828"/>
            <a:ext cx="10620914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lvl="0">
              <a:defRPr/>
            </a:pPr>
            <a:r>
              <a:rPr lang="en-US" sz="2400" b="1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MVPF Robustness to Sample/Specification Quality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RCTs, RDs, and Lotteries</a:t>
            </a:r>
          </a:p>
        </p:txBody>
      </p:sp>
      <p:grpSp>
        <p:nvGrpSpPr>
          <p:cNvPr id="198" name="Group 197">
            <a:extLst>
              <a:ext uri="{FF2B5EF4-FFF2-40B4-BE49-F238E27FC236}">
                <a16:creationId xmlns:a16="http://schemas.microsoft.com/office/drawing/2014/main" id="{8567CF21-C76D-4886-9C79-AD5DA3B151F9}"/>
              </a:ext>
            </a:extLst>
          </p:cNvPr>
          <p:cNvGrpSpPr/>
          <p:nvPr/>
        </p:nvGrpSpPr>
        <p:grpSpPr>
          <a:xfrm>
            <a:off x="1398052" y="1174749"/>
            <a:ext cx="599024" cy="616982"/>
            <a:chOff x="1398052" y="1174749"/>
            <a:chExt cx="599024" cy="616982"/>
          </a:xfrm>
        </p:grpSpPr>
        <p:sp>
          <p:nvSpPr>
            <p:cNvPr id="199" name="Rectangle 198">
              <a:extLst>
                <a:ext uri="{FF2B5EF4-FFF2-40B4-BE49-F238E27FC236}">
                  <a16:creationId xmlns:a16="http://schemas.microsoft.com/office/drawing/2014/main" id="{BBF64952-AE01-4316-86A7-7B8AA552BC87}"/>
                </a:ext>
              </a:extLst>
            </p:cNvPr>
            <p:cNvSpPr/>
            <p:nvPr/>
          </p:nvSpPr>
          <p:spPr>
            <a:xfrm>
              <a:off x="1468438" y="1508125"/>
              <a:ext cx="528638" cy="283606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grpSp>
          <p:nvGrpSpPr>
            <p:cNvPr id="200" name="Group 199">
              <a:extLst>
                <a:ext uri="{FF2B5EF4-FFF2-40B4-BE49-F238E27FC236}">
                  <a16:creationId xmlns:a16="http://schemas.microsoft.com/office/drawing/2014/main" id="{2DCA4690-91AD-4070-9217-32E92AB8A2B8}"/>
                </a:ext>
              </a:extLst>
            </p:cNvPr>
            <p:cNvGrpSpPr/>
            <p:nvPr/>
          </p:nvGrpSpPr>
          <p:grpSpPr>
            <a:xfrm>
              <a:off x="1674813" y="1573079"/>
              <a:ext cx="166687" cy="149224"/>
              <a:chOff x="1462882" y="1471634"/>
              <a:chExt cx="166687" cy="149224"/>
            </a:xfrm>
          </p:grpSpPr>
          <p:cxnSp>
            <p:nvCxnSpPr>
              <p:cNvPr id="202" name="Straight Connector 201">
                <a:extLst>
                  <a:ext uri="{FF2B5EF4-FFF2-40B4-BE49-F238E27FC236}">
                    <a16:creationId xmlns:a16="http://schemas.microsoft.com/office/drawing/2014/main" id="{D60BDA87-F3CF-4FCD-95B7-E9B1940E26D8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546225" y="1512888"/>
                <a:ext cx="0" cy="60326"/>
              </a:xfrm>
              <a:prstGeom prst="line">
                <a:avLst/>
              </a:prstGeom>
              <a:ln w="3810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03" name="Straight Connector 202">
                <a:extLst>
                  <a:ext uri="{FF2B5EF4-FFF2-40B4-BE49-F238E27FC236}">
                    <a16:creationId xmlns:a16="http://schemas.microsoft.com/office/drawing/2014/main" id="{427C5010-41C5-47D2-8262-5FF8047373E1}"/>
                  </a:ext>
                </a:extLst>
              </p:cNvPr>
              <p:cNvCxnSpPr/>
              <p:nvPr/>
            </p:nvCxnSpPr>
            <p:spPr>
              <a:xfrm flipV="1">
                <a:off x="1462882" y="1471634"/>
                <a:ext cx="166687" cy="83364"/>
              </a:xfrm>
              <a:prstGeom prst="line">
                <a:avLst/>
              </a:prstGeom>
              <a:ln w="19050">
                <a:solidFill>
                  <a:srgbClr val="80808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04" name="Straight Connector 203">
                <a:extLst>
                  <a:ext uri="{FF2B5EF4-FFF2-40B4-BE49-F238E27FC236}">
                    <a16:creationId xmlns:a16="http://schemas.microsoft.com/office/drawing/2014/main" id="{6001D6A4-C16A-4612-922E-F4C060C1DDCA}"/>
                  </a:ext>
                </a:extLst>
              </p:cNvPr>
              <p:cNvCxnSpPr/>
              <p:nvPr/>
            </p:nvCxnSpPr>
            <p:spPr>
              <a:xfrm flipV="1">
                <a:off x="1462882" y="1537494"/>
                <a:ext cx="166687" cy="83364"/>
              </a:xfrm>
              <a:prstGeom prst="line">
                <a:avLst/>
              </a:prstGeom>
              <a:ln w="19050">
                <a:solidFill>
                  <a:srgbClr val="80808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01" name="Rectangle 176">
              <a:extLst>
                <a:ext uri="{FF2B5EF4-FFF2-40B4-BE49-F238E27FC236}">
                  <a16:creationId xmlns:a16="http://schemas.microsoft.com/office/drawing/2014/main" id="{BDCEF4DE-6CE2-406A-97F1-0B9B25C9BE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98052" y="1174749"/>
              <a:ext cx="219612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80808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+mn-cs"/>
                </a:rPr>
                <a:t>∞</a:t>
              </a: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80808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</p:grpSp>
      <p:sp>
        <p:nvSpPr>
          <p:cNvPr id="205" name="Rectangle 72">
            <a:extLst>
              <a:ext uri="{FF2B5EF4-FFF2-40B4-BE49-F238E27FC236}">
                <a16:creationId xmlns:a16="http://schemas.microsoft.com/office/drawing/2014/main" id="{1EFBC593-6C7F-4D9B-A4DF-FCB9A176A60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15051" y="4603750"/>
            <a:ext cx="145415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500" b="0" i="0" u="none" strike="noStrike" cap="none" normalizeH="0" baseline="0">
                <a:ln>
                  <a:noFill/>
                </a:ln>
                <a:solidFill>
                  <a:srgbClr val="6E8E84"/>
                </a:solidFill>
                <a:effectLst/>
                <a:latin typeface="Arial" panose="020B0604020202020204" pitchFamily="34" charset="0"/>
              </a:rPr>
              <a:t>Cash Transfers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06" name="Rectangle 74">
            <a:extLst>
              <a:ext uri="{FF2B5EF4-FFF2-40B4-BE49-F238E27FC236}">
                <a16:creationId xmlns:a16="http://schemas.microsoft.com/office/drawing/2014/main" id="{C453D63C-82B4-4FD4-B884-E04913F037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87601" y="1879600"/>
            <a:ext cx="1481138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500" b="0" i="0" u="none" strike="noStrike" cap="none" normalizeH="0" baseline="0">
                <a:ln>
                  <a:noFill/>
                </a:ln>
                <a:solidFill>
                  <a:srgbClr val="90353B"/>
                </a:solidFill>
                <a:effectLst/>
                <a:latin typeface="Arial" panose="020B0604020202020204" pitchFamily="34" charset="0"/>
              </a:rPr>
              <a:t>Child Education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07" name="Rectangle 76">
            <a:extLst>
              <a:ext uri="{FF2B5EF4-FFF2-40B4-BE49-F238E27FC236}">
                <a16:creationId xmlns:a16="http://schemas.microsoft.com/office/drawing/2014/main" id="{61A9FAAC-71A9-44CB-8E9C-0FA217F00F8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29113" y="1393825"/>
            <a:ext cx="1279525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500" b="0" i="0" u="none" strike="noStrike" cap="none" normalizeH="0" baseline="0" dirty="0">
                <a:ln>
                  <a:noFill/>
                </a:ln>
                <a:solidFill>
                  <a:srgbClr val="E37E00"/>
                </a:solidFill>
                <a:effectLst/>
                <a:latin typeface="Arial" panose="020B0604020202020204" pitchFamily="34" charset="0"/>
              </a:rPr>
              <a:t>College Child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08" name="Rectangle 78">
            <a:extLst>
              <a:ext uri="{FF2B5EF4-FFF2-40B4-BE49-F238E27FC236}">
                <a16:creationId xmlns:a16="http://schemas.microsoft.com/office/drawing/2014/main" id="{608E071A-BBC1-44FE-90CE-E0F47B9958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97301" y="4287838"/>
            <a:ext cx="1719263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500" b="0" i="0" u="none" strike="noStrike" cap="none" normalizeH="0" baseline="0" dirty="0">
                <a:ln>
                  <a:noFill/>
                </a:ln>
                <a:solidFill>
                  <a:srgbClr val="7B92A8"/>
                </a:solidFill>
                <a:effectLst/>
                <a:latin typeface="Arial" panose="020B0604020202020204" pitchFamily="34" charset="0"/>
              </a:rPr>
              <a:t>Housing Vouchers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09" name="Rectangle 80">
            <a:extLst>
              <a:ext uri="{FF2B5EF4-FFF2-40B4-BE49-F238E27FC236}">
                <a16:creationId xmlns:a16="http://schemas.microsoft.com/office/drawing/2014/main" id="{5991B7C7-2EEE-4BA6-B526-C50C17BC29B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00413" y="4583113"/>
            <a:ext cx="1189038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500" b="0" i="0" u="none" strike="noStrike" cap="none" normalizeH="0" baseline="0" dirty="0">
                <a:ln>
                  <a:noFill/>
                </a:ln>
                <a:solidFill>
                  <a:srgbClr val="2D6D66"/>
                </a:solidFill>
                <a:effectLst/>
                <a:latin typeface="Arial" panose="020B0604020202020204" pitchFamily="34" charset="0"/>
              </a:rPr>
              <a:t>Job Training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10" name="Rectangle 82">
            <a:extLst>
              <a:ext uri="{FF2B5EF4-FFF2-40B4-BE49-F238E27FC236}">
                <a16:creationId xmlns:a16="http://schemas.microsoft.com/office/drawing/2014/main" id="{81637DBE-0A43-4909-B3F0-A4997FC14A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30726" y="4130675"/>
            <a:ext cx="1439863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500" b="0" i="0" u="none" strike="noStrike" cap="none" normalizeH="0" baseline="0" dirty="0">
                <a:ln>
                  <a:noFill/>
                </a:ln>
                <a:solidFill>
                  <a:srgbClr val="FFD200"/>
                </a:solidFill>
                <a:effectLst/>
                <a:latin typeface="Arial" panose="020B0604020202020204" pitchFamily="34" charset="0"/>
              </a:rPr>
              <a:t>Supp. Sec. Inc.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37719592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50">
        <p:fade/>
      </p:transition>
    </mc:Choice>
    <mc:Fallback xmlns="">
      <p:transition>
        <p:fade/>
      </p:transition>
    </mc:Fallback>
  </mc:AlternateContent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4">
            <a:extLst>
              <a:ext uri="{FF2B5EF4-FFF2-40B4-BE49-F238E27FC236}">
                <a16:creationId xmlns:a16="http://schemas.microsoft.com/office/drawing/2014/main" id="{B4645253-3C0B-44BA-B230-5AD620E6596C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604838" y="-4763"/>
            <a:ext cx="11082338" cy="6867526"/>
            <a:chOff x="381" y="-3"/>
            <a:chExt cx="6981" cy="4326"/>
          </a:xfrm>
        </p:grpSpPr>
        <p:sp>
          <p:nvSpPr>
            <p:cNvPr id="364" name="AutoShape 3">
              <a:extLst>
                <a:ext uri="{FF2B5EF4-FFF2-40B4-BE49-F238E27FC236}">
                  <a16:creationId xmlns:a16="http://schemas.microsoft.com/office/drawing/2014/main" id="{41E2D55B-7151-4260-8667-F6C15EA1CC26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384" y="0"/>
              <a:ext cx="6912" cy="43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5" name="Rectangle 5">
              <a:extLst>
                <a:ext uri="{FF2B5EF4-FFF2-40B4-BE49-F238E27FC236}">
                  <a16:creationId xmlns:a16="http://schemas.microsoft.com/office/drawing/2014/main" id="{187ED387-7E50-4A5D-8C03-40FC3BE916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1" y="-3"/>
              <a:ext cx="6918" cy="4326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6" name="Rectangle 6">
              <a:extLst>
                <a:ext uri="{FF2B5EF4-FFF2-40B4-BE49-F238E27FC236}">
                  <a16:creationId xmlns:a16="http://schemas.microsoft.com/office/drawing/2014/main" id="{FA9B93F5-2980-4B55-BCF1-E8E26664FE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" y="0"/>
              <a:ext cx="6909" cy="4317"/>
            </a:xfrm>
            <a:prstGeom prst="rect">
              <a:avLst/>
            </a:prstGeom>
            <a:solidFill>
              <a:srgbClr val="FFFFFF"/>
            </a:solidFill>
            <a:ln w="14288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7" name="Rectangle 7">
              <a:extLst>
                <a:ext uri="{FF2B5EF4-FFF2-40B4-BE49-F238E27FC236}">
                  <a16:creationId xmlns:a16="http://schemas.microsoft.com/office/drawing/2014/main" id="{ECB4C5C8-639B-4678-ADF0-8A215CF27E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04" y="775"/>
              <a:ext cx="6103" cy="2828"/>
            </a:xfrm>
            <a:prstGeom prst="rect">
              <a:avLst/>
            </a:prstGeom>
            <a:solidFill>
              <a:srgbClr val="FFFFFF"/>
            </a:solidFill>
            <a:ln w="14288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8" name="Line 8">
              <a:extLst>
                <a:ext uri="{FF2B5EF4-FFF2-40B4-BE49-F238E27FC236}">
                  <a16:creationId xmlns:a16="http://schemas.microsoft.com/office/drawing/2014/main" id="{923E5597-D100-4D76-8A40-3FCC6B6C220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04" y="3508"/>
              <a:ext cx="6103" cy="0"/>
            </a:xfrm>
            <a:prstGeom prst="line">
              <a:avLst/>
            </a:prstGeom>
            <a:noFill/>
            <a:ln w="19050">
              <a:solidFill>
                <a:srgbClr val="EAF2F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9" name="Line 9">
              <a:extLst>
                <a:ext uri="{FF2B5EF4-FFF2-40B4-BE49-F238E27FC236}">
                  <a16:creationId xmlns:a16="http://schemas.microsoft.com/office/drawing/2014/main" id="{9A99ADBE-2405-457D-B90D-1FC8506A603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04" y="3131"/>
              <a:ext cx="6103" cy="0"/>
            </a:xfrm>
            <a:prstGeom prst="line">
              <a:avLst/>
            </a:prstGeom>
            <a:noFill/>
            <a:ln w="19050">
              <a:solidFill>
                <a:srgbClr val="EAF2F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0" name="Line 10">
              <a:extLst>
                <a:ext uri="{FF2B5EF4-FFF2-40B4-BE49-F238E27FC236}">
                  <a16:creationId xmlns:a16="http://schemas.microsoft.com/office/drawing/2014/main" id="{06D77CBB-C63A-4503-BA39-CACF00B4E76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04" y="2753"/>
              <a:ext cx="6103" cy="0"/>
            </a:xfrm>
            <a:prstGeom prst="line">
              <a:avLst/>
            </a:prstGeom>
            <a:noFill/>
            <a:ln w="19050">
              <a:solidFill>
                <a:srgbClr val="EAF2F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1" name="Line 11">
              <a:extLst>
                <a:ext uri="{FF2B5EF4-FFF2-40B4-BE49-F238E27FC236}">
                  <a16:creationId xmlns:a16="http://schemas.microsoft.com/office/drawing/2014/main" id="{385E45B4-612B-48E3-81E5-979DDB7DF4E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04" y="2376"/>
              <a:ext cx="6103" cy="0"/>
            </a:xfrm>
            <a:prstGeom prst="line">
              <a:avLst/>
            </a:prstGeom>
            <a:noFill/>
            <a:ln w="19050">
              <a:solidFill>
                <a:srgbClr val="EAF2F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2" name="Line 12">
              <a:extLst>
                <a:ext uri="{FF2B5EF4-FFF2-40B4-BE49-F238E27FC236}">
                  <a16:creationId xmlns:a16="http://schemas.microsoft.com/office/drawing/2014/main" id="{F0E04149-CDD4-44B1-B2D2-684FFC1D73A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04" y="1999"/>
              <a:ext cx="6103" cy="0"/>
            </a:xfrm>
            <a:prstGeom prst="line">
              <a:avLst/>
            </a:prstGeom>
            <a:noFill/>
            <a:ln w="19050">
              <a:solidFill>
                <a:srgbClr val="EAF2F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3" name="Line 13">
              <a:extLst>
                <a:ext uri="{FF2B5EF4-FFF2-40B4-BE49-F238E27FC236}">
                  <a16:creationId xmlns:a16="http://schemas.microsoft.com/office/drawing/2014/main" id="{113C5BF2-80A8-4E14-BFCB-2FD11357D38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04" y="1621"/>
              <a:ext cx="6103" cy="0"/>
            </a:xfrm>
            <a:prstGeom prst="line">
              <a:avLst/>
            </a:prstGeom>
            <a:noFill/>
            <a:ln w="19050">
              <a:solidFill>
                <a:srgbClr val="EAF2F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4" name="Line 14">
              <a:extLst>
                <a:ext uri="{FF2B5EF4-FFF2-40B4-BE49-F238E27FC236}">
                  <a16:creationId xmlns:a16="http://schemas.microsoft.com/office/drawing/2014/main" id="{73C18B0D-03C7-4FC8-9F29-16E461CC26B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04" y="1244"/>
              <a:ext cx="6103" cy="0"/>
            </a:xfrm>
            <a:prstGeom prst="line">
              <a:avLst/>
            </a:prstGeom>
            <a:noFill/>
            <a:ln w="19050">
              <a:solidFill>
                <a:srgbClr val="EAF2F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5" name="Line 15">
              <a:extLst>
                <a:ext uri="{FF2B5EF4-FFF2-40B4-BE49-F238E27FC236}">
                  <a16:creationId xmlns:a16="http://schemas.microsoft.com/office/drawing/2014/main" id="{437F8B9F-0E5F-4441-962A-A3BB7EE700F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04" y="870"/>
              <a:ext cx="6103" cy="0"/>
            </a:xfrm>
            <a:prstGeom prst="line">
              <a:avLst/>
            </a:prstGeom>
            <a:noFill/>
            <a:ln w="19050">
              <a:solidFill>
                <a:srgbClr val="EAF2F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6" name="Oval 16">
              <a:extLst>
                <a:ext uri="{FF2B5EF4-FFF2-40B4-BE49-F238E27FC236}">
                  <a16:creationId xmlns:a16="http://schemas.microsoft.com/office/drawing/2014/main" id="{54584D1F-A1CF-40D8-9C52-BDBB255805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95" y="2727"/>
              <a:ext cx="51" cy="52"/>
            </a:xfrm>
            <a:prstGeom prst="ellipse">
              <a:avLst/>
            </a:prstGeom>
            <a:solidFill>
              <a:srgbClr val="6E8E84"/>
            </a:solidFill>
            <a:ln w="31750">
              <a:solidFill>
                <a:srgbClr val="6E8E84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7" name="Oval 17">
              <a:extLst>
                <a:ext uri="{FF2B5EF4-FFF2-40B4-BE49-F238E27FC236}">
                  <a16:creationId xmlns:a16="http://schemas.microsoft.com/office/drawing/2014/main" id="{EA787B3D-9A6F-4E77-8311-2D583E6CE9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17" y="2759"/>
              <a:ext cx="52" cy="49"/>
            </a:xfrm>
            <a:prstGeom prst="ellipse">
              <a:avLst/>
            </a:prstGeom>
            <a:solidFill>
              <a:srgbClr val="6E8E84"/>
            </a:solidFill>
            <a:ln w="31750">
              <a:solidFill>
                <a:srgbClr val="6E8E84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8" name="Oval 18">
              <a:extLst>
                <a:ext uri="{FF2B5EF4-FFF2-40B4-BE49-F238E27FC236}">
                  <a16:creationId xmlns:a16="http://schemas.microsoft.com/office/drawing/2014/main" id="{42DD7239-EACA-443E-A379-5455365E0F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36" y="2652"/>
              <a:ext cx="49" cy="52"/>
            </a:xfrm>
            <a:prstGeom prst="ellipse">
              <a:avLst/>
            </a:prstGeom>
            <a:solidFill>
              <a:srgbClr val="6E8E84"/>
            </a:solidFill>
            <a:ln w="31750">
              <a:solidFill>
                <a:srgbClr val="6E8E84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9" name="Oval 19">
              <a:extLst>
                <a:ext uri="{FF2B5EF4-FFF2-40B4-BE49-F238E27FC236}">
                  <a16:creationId xmlns:a16="http://schemas.microsoft.com/office/drawing/2014/main" id="{21477659-C342-44E7-9888-86B80E7ABD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25" y="2684"/>
              <a:ext cx="51" cy="49"/>
            </a:xfrm>
            <a:prstGeom prst="ellipse">
              <a:avLst/>
            </a:prstGeom>
            <a:solidFill>
              <a:srgbClr val="6E8E84"/>
            </a:solidFill>
            <a:ln w="31750">
              <a:solidFill>
                <a:srgbClr val="6E8E84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0" name="Oval 20">
              <a:extLst>
                <a:ext uri="{FF2B5EF4-FFF2-40B4-BE49-F238E27FC236}">
                  <a16:creationId xmlns:a16="http://schemas.microsoft.com/office/drawing/2014/main" id="{C7595BB2-4B12-4EB7-90B0-6B3C9E84A7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21" y="2796"/>
              <a:ext cx="52" cy="52"/>
            </a:xfrm>
            <a:prstGeom prst="ellipse">
              <a:avLst/>
            </a:prstGeom>
            <a:solidFill>
              <a:srgbClr val="6E8E84"/>
            </a:solidFill>
            <a:ln w="31750">
              <a:solidFill>
                <a:srgbClr val="6E8E84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2" name="Oval 21">
              <a:extLst>
                <a:ext uri="{FF2B5EF4-FFF2-40B4-BE49-F238E27FC236}">
                  <a16:creationId xmlns:a16="http://schemas.microsoft.com/office/drawing/2014/main" id="{731C0D97-1534-4D8D-A1ED-8045EBBCD3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56" y="3064"/>
              <a:ext cx="52" cy="52"/>
            </a:xfrm>
            <a:prstGeom prst="ellipse">
              <a:avLst/>
            </a:prstGeom>
            <a:solidFill>
              <a:srgbClr val="6E8E84"/>
            </a:solidFill>
            <a:ln w="31750">
              <a:solidFill>
                <a:srgbClr val="6E8E84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3" name="Oval 22">
              <a:extLst>
                <a:ext uri="{FF2B5EF4-FFF2-40B4-BE49-F238E27FC236}">
                  <a16:creationId xmlns:a16="http://schemas.microsoft.com/office/drawing/2014/main" id="{2A31C919-BE21-4289-BDC4-6B873E4DFB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8" y="2776"/>
              <a:ext cx="52" cy="52"/>
            </a:xfrm>
            <a:prstGeom prst="ellipse">
              <a:avLst/>
            </a:prstGeom>
            <a:solidFill>
              <a:srgbClr val="6E8E84"/>
            </a:solidFill>
            <a:ln w="31750">
              <a:solidFill>
                <a:srgbClr val="6E8E84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0" name="Oval 23">
              <a:extLst>
                <a:ext uri="{FF2B5EF4-FFF2-40B4-BE49-F238E27FC236}">
                  <a16:creationId xmlns:a16="http://schemas.microsoft.com/office/drawing/2014/main" id="{D8D129E9-45A7-4617-B381-E43B8DB4EA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9" y="844"/>
              <a:ext cx="52" cy="52"/>
            </a:xfrm>
            <a:prstGeom prst="ellipse">
              <a:avLst/>
            </a:prstGeom>
            <a:solidFill>
              <a:srgbClr val="90353B"/>
            </a:solidFill>
            <a:ln w="31750">
              <a:solidFill>
                <a:srgbClr val="90353B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1" name="Oval 24">
              <a:extLst>
                <a:ext uri="{FF2B5EF4-FFF2-40B4-BE49-F238E27FC236}">
                  <a16:creationId xmlns:a16="http://schemas.microsoft.com/office/drawing/2014/main" id="{8F069EE4-8D9D-49AC-B4C2-AD285A1448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51" y="1221"/>
              <a:ext cx="51" cy="52"/>
            </a:xfrm>
            <a:prstGeom prst="ellipse">
              <a:avLst/>
            </a:prstGeom>
            <a:solidFill>
              <a:srgbClr val="90353B"/>
            </a:solidFill>
            <a:ln w="31750">
              <a:solidFill>
                <a:srgbClr val="90353B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2" name="Oval 25">
              <a:extLst>
                <a:ext uri="{FF2B5EF4-FFF2-40B4-BE49-F238E27FC236}">
                  <a16:creationId xmlns:a16="http://schemas.microsoft.com/office/drawing/2014/main" id="{7D135232-376A-44F3-8928-CD04BB28A2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69" y="1221"/>
              <a:ext cx="52" cy="52"/>
            </a:xfrm>
            <a:prstGeom prst="ellipse">
              <a:avLst/>
            </a:prstGeom>
            <a:solidFill>
              <a:srgbClr val="90353B"/>
            </a:solidFill>
            <a:ln w="31750">
              <a:solidFill>
                <a:srgbClr val="90353B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3" name="Oval 26">
              <a:extLst>
                <a:ext uri="{FF2B5EF4-FFF2-40B4-BE49-F238E27FC236}">
                  <a16:creationId xmlns:a16="http://schemas.microsoft.com/office/drawing/2014/main" id="{3A82219E-1547-476B-A41B-BBB36C7DD4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03" y="1221"/>
              <a:ext cx="52" cy="52"/>
            </a:xfrm>
            <a:prstGeom prst="ellipse">
              <a:avLst/>
            </a:prstGeom>
            <a:solidFill>
              <a:srgbClr val="55752F"/>
            </a:solidFill>
            <a:ln w="31750">
              <a:solidFill>
                <a:srgbClr val="55752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4" name="Oval 27">
              <a:extLst>
                <a:ext uri="{FF2B5EF4-FFF2-40B4-BE49-F238E27FC236}">
                  <a16:creationId xmlns:a16="http://schemas.microsoft.com/office/drawing/2014/main" id="{0127BDA6-8836-4F55-945B-4EFC306E50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15" y="1221"/>
              <a:ext cx="52" cy="52"/>
            </a:xfrm>
            <a:prstGeom prst="ellipse">
              <a:avLst/>
            </a:prstGeom>
            <a:solidFill>
              <a:srgbClr val="55752F"/>
            </a:solidFill>
            <a:ln w="31750">
              <a:solidFill>
                <a:srgbClr val="55752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5" name="Oval 28">
              <a:extLst>
                <a:ext uri="{FF2B5EF4-FFF2-40B4-BE49-F238E27FC236}">
                  <a16:creationId xmlns:a16="http://schemas.microsoft.com/office/drawing/2014/main" id="{47BB4D93-5635-4E9F-AE18-9E535B980D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04" y="1221"/>
              <a:ext cx="52" cy="52"/>
            </a:xfrm>
            <a:prstGeom prst="ellipse">
              <a:avLst/>
            </a:prstGeom>
            <a:solidFill>
              <a:srgbClr val="55752F"/>
            </a:solidFill>
            <a:ln w="31750">
              <a:solidFill>
                <a:srgbClr val="55752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6" name="Oval 29">
              <a:extLst>
                <a:ext uri="{FF2B5EF4-FFF2-40B4-BE49-F238E27FC236}">
                  <a16:creationId xmlns:a16="http://schemas.microsoft.com/office/drawing/2014/main" id="{AFAE67B3-23A6-4412-BD1F-3910EF7AB6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04" y="3482"/>
              <a:ext cx="52" cy="52"/>
            </a:xfrm>
            <a:prstGeom prst="ellipse">
              <a:avLst/>
            </a:prstGeom>
            <a:solidFill>
              <a:srgbClr val="55752F"/>
            </a:solidFill>
            <a:ln w="31750">
              <a:solidFill>
                <a:srgbClr val="55752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7" name="Oval 30">
              <a:extLst>
                <a:ext uri="{FF2B5EF4-FFF2-40B4-BE49-F238E27FC236}">
                  <a16:creationId xmlns:a16="http://schemas.microsoft.com/office/drawing/2014/main" id="{1FACBDA5-CE31-4D94-B514-DAD36E3B92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99" y="844"/>
              <a:ext cx="52" cy="52"/>
            </a:xfrm>
            <a:prstGeom prst="ellipse">
              <a:avLst/>
            </a:prstGeom>
            <a:solidFill>
              <a:srgbClr val="55752F"/>
            </a:solidFill>
            <a:ln w="31750">
              <a:solidFill>
                <a:srgbClr val="55752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8" name="Oval 31">
              <a:extLst>
                <a:ext uri="{FF2B5EF4-FFF2-40B4-BE49-F238E27FC236}">
                  <a16:creationId xmlns:a16="http://schemas.microsoft.com/office/drawing/2014/main" id="{94B4DC8F-9668-4913-95BA-E13F5FE6A5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99" y="844"/>
              <a:ext cx="52" cy="52"/>
            </a:xfrm>
            <a:prstGeom prst="ellipse">
              <a:avLst/>
            </a:prstGeom>
            <a:solidFill>
              <a:srgbClr val="55752F"/>
            </a:solidFill>
            <a:ln w="31750">
              <a:solidFill>
                <a:srgbClr val="55752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9" name="Oval 32">
              <a:extLst>
                <a:ext uri="{FF2B5EF4-FFF2-40B4-BE49-F238E27FC236}">
                  <a16:creationId xmlns:a16="http://schemas.microsoft.com/office/drawing/2014/main" id="{8D583348-DE4A-4024-9BDB-EBC68F7B16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04" y="844"/>
              <a:ext cx="52" cy="52"/>
            </a:xfrm>
            <a:prstGeom prst="ellipse">
              <a:avLst/>
            </a:prstGeom>
            <a:solidFill>
              <a:srgbClr val="55752F"/>
            </a:solidFill>
            <a:ln w="31750">
              <a:solidFill>
                <a:srgbClr val="55752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5" name="Oval 33">
              <a:extLst>
                <a:ext uri="{FF2B5EF4-FFF2-40B4-BE49-F238E27FC236}">
                  <a16:creationId xmlns:a16="http://schemas.microsoft.com/office/drawing/2014/main" id="{6AB83729-7CEE-4C88-98A9-CC158B5579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17" y="3482"/>
              <a:ext cx="52" cy="52"/>
            </a:xfrm>
            <a:prstGeom prst="ellipse">
              <a:avLst/>
            </a:prstGeom>
            <a:solidFill>
              <a:srgbClr val="55752F"/>
            </a:solidFill>
            <a:ln w="31750">
              <a:solidFill>
                <a:srgbClr val="55752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7" name="Oval 34">
              <a:extLst>
                <a:ext uri="{FF2B5EF4-FFF2-40B4-BE49-F238E27FC236}">
                  <a16:creationId xmlns:a16="http://schemas.microsoft.com/office/drawing/2014/main" id="{192774D7-42C1-4D54-9507-F3D0E80BDF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06" y="844"/>
              <a:ext cx="52" cy="52"/>
            </a:xfrm>
            <a:prstGeom prst="ellipse">
              <a:avLst/>
            </a:prstGeom>
            <a:solidFill>
              <a:srgbClr val="55752F"/>
            </a:solidFill>
            <a:ln w="31750">
              <a:solidFill>
                <a:srgbClr val="55752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8" name="Oval 35">
              <a:extLst>
                <a:ext uri="{FF2B5EF4-FFF2-40B4-BE49-F238E27FC236}">
                  <a16:creationId xmlns:a16="http://schemas.microsoft.com/office/drawing/2014/main" id="{CEAB3C27-C898-4743-BF7C-96E3214AB0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99" y="3482"/>
              <a:ext cx="52" cy="52"/>
            </a:xfrm>
            <a:prstGeom prst="ellipse">
              <a:avLst/>
            </a:prstGeom>
            <a:solidFill>
              <a:srgbClr val="55752F"/>
            </a:solidFill>
            <a:ln w="31750">
              <a:solidFill>
                <a:srgbClr val="55752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9" name="Oval 36">
              <a:extLst>
                <a:ext uri="{FF2B5EF4-FFF2-40B4-BE49-F238E27FC236}">
                  <a16:creationId xmlns:a16="http://schemas.microsoft.com/office/drawing/2014/main" id="{C0EF311E-DE76-4586-A43D-113317A191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06" y="3110"/>
              <a:ext cx="52" cy="52"/>
            </a:xfrm>
            <a:prstGeom prst="ellipse">
              <a:avLst/>
            </a:prstGeom>
            <a:solidFill>
              <a:srgbClr val="55752F"/>
            </a:solidFill>
            <a:ln w="31750">
              <a:solidFill>
                <a:srgbClr val="55752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0" name="Oval 37">
              <a:extLst>
                <a:ext uri="{FF2B5EF4-FFF2-40B4-BE49-F238E27FC236}">
                  <a16:creationId xmlns:a16="http://schemas.microsoft.com/office/drawing/2014/main" id="{D9611A5E-3730-43CF-93A5-85BF0F71B3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55" y="2284"/>
              <a:ext cx="52" cy="52"/>
            </a:xfrm>
            <a:prstGeom prst="ellipse">
              <a:avLst/>
            </a:prstGeom>
            <a:solidFill>
              <a:srgbClr val="55752F"/>
            </a:solidFill>
            <a:ln w="31750">
              <a:solidFill>
                <a:srgbClr val="55752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1" name="Oval 38">
              <a:extLst>
                <a:ext uri="{FF2B5EF4-FFF2-40B4-BE49-F238E27FC236}">
                  <a16:creationId xmlns:a16="http://schemas.microsoft.com/office/drawing/2014/main" id="{285852B0-35B7-42A5-BB17-13999988A4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99" y="1221"/>
              <a:ext cx="52" cy="52"/>
            </a:xfrm>
            <a:prstGeom prst="ellipse">
              <a:avLst/>
            </a:prstGeom>
            <a:solidFill>
              <a:srgbClr val="55752F"/>
            </a:solidFill>
            <a:ln w="31750">
              <a:solidFill>
                <a:srgbClr val="55752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2" name="Oval 39">
              <a:extLst>
                <a:ext uri="{FF2B5EF4-FFF2-40B4-BE49-F238E27FC236}">
                  <a16:creationId xmlns:a16="http://schemas.microsoft.com/office/drawing/2014/main" id="{52CD12AF-D5EC-42D1-9A86-A67F4C7C62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99" y="3110"/>
              <a:ext cx="52" cy="52"/>
            </a:xfrm>
            <a:prstGeom prst="ellipse">
              <a:avLst/>
            </a:prstGeom>
            <a:solidFill>
              <a:srgbClr val="55752F"/>
            </a:solidFill>
            <a:ln w="31750">
              <a:solidFill>
                <a:srgbClr val="55752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3" name="Oval 40">
              <a:extLst>
                <a:ext uri="{FF2B5EF4-FFF2-40B4-BE49-F238E27FC236}">
                  <a16:creationId xmlns:a16="http://schemas.microsoft.com/office/drawing/2014/main" id="{C235BA36-46C9-40A3-BA86-59B679D246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04" y="1221"/>
              <a:ext cx="52" cy="52"/>
            </a:xfrm>
            <a:prstGeom prst="ellipse">
              <a:avLst/>
            </a:prstGeom>
            <a:solidFill>
              <a:srgbClr val="55752F"/>
            </a:solidFill>
            <a:ln w="31750">
              <a:solidFill>
                <a:srgbClr val="55752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4" name="Oval 41">
              <a:extLst>
                <a:ext uri="{FF2B5EF4-FFF2-40B4-BE49-F238E27FC236}">
                  <a16:creationId xmlns:a16="http://schemas.microsoft.com/office/drawing/2014/main" id="{653379E4-161A-4A66-B19A-E97EED7287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06" y="844"/>
              <a:ext cx="52" cy="52"/>
            </a:xfrm>
            <a:prstGeom prst="ellipse">
              <a:avLst/>
            </a:prstGeom>
            <a:solidFill>
              <a:srgbClr val="55752F"/>
            </a:solidFill>
            <a:ln w="31750">
              <a:solidFill>
                <a:srgbClr val="55752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5" name="Oval 42">
              <a:extLst>
                <a:ext uri="{FF2B5EF4-FFF2-40B4-BE49-F238E27FC236}">
                  <a16:creationId xmlns:a16="http://schemas.microsoft.com/office/drawing/2014/main" id="{6F0FE1A6-1E76-4B84-9A8C-DF5594D3BC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04" y="2212"/>
              <a:ext cx="52" cy="52"/>
            </a:xfrm>
            <a:prstGeom prst="ellipse">
              <a:avLst/>
            </a:prstGeom>
            <a:solidFill>
              <a:srgbClr val="55752F"/>
            </a:solidFill>
            <a:ln w="31750">
              <a:solidFill>
                <a:srgbClr val="55752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6" name="Oval 43">
              <a:extLst>
                <a:ext uri="{FF2B5EF4-FFF2-40B4-BE49-F238E27FC236}">
                  <a16:creationId xmlns:a16="http://schemas.microsoft.com/office/drawing/2014/main" id="{AA3B3078-EE61-4FDB-8A5F-84449B6D55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06" y="2814"/>
              <a:ext cx="52" cy="52"/>
            </a:xfrm>
            <a:prstGeom prst="ellipse">
              <a:avLst/>
            </a:prstGeom>
            <a:solidFill>
              <a:srgbClr val="55752F"/>
            </a:solidFill>
            <a:ln w="31750">
              <a:solidFill>
                <a:srgbClr val="55752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7" name="Oval 44">
              <a:extLst>
                <a:ext uri="{FF2B5EF4-FFF2-40B4-BE49-F238E27FC236}">
                  <a16:creationId xmlns:a16="http://schemas.microsoft.com/office/drawing/2014/main" id="{6BA21277-F081-4332-913A-F68744E6B2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02" y="2373"/>
              <a:ext cx="52" cy="52"/>
            </a:xfrm>
            <a:prstGeom prst="ellipse">
              <a:avLst/>
            </a:prstGeom>
            <a:solidFill>
              <a:srgbClr val="E37E00"/>
            </a:solidFill>
            <a:ln w="31750">
              <a:solidFill>
                <a:srgbClr val="E37E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8" name="Oval 45">
              <a:extLst>
                <a:ext uri="{FF2B5EF4-FFF2-40B4-BE49-F238E27FC236}">
                  <a16:creationId xmlns:a16="http://schemas.microsoft.com/office/drawing/2014/main" id="{B98F3FB5-17C1-4D66-B399-E5991F8CDA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06" y="2376"/>
              <a:ext cx="52" cy="52"/>
            </a:xfrm>
            <a:prstGeom prst="ellipse">
              <a:avLst/>
            </a:prstGeom>
            <a:solidFill>
              <a:srgbClr val="E37E00"/>
            </a:solidFill>
            <a:ln w="31750">
              <a:solidFill>
                <a:srgbClr val="E37E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9" name="Oval 46">
              <a:extLst>
                <a:ext uri="{FF2B5EF4-FFF2-40B4-BE49-F238E27FC236}">
                  <a16:creationId xmlns:a16="http://schemas.microsoft.com/office/drawing/2014/main" id="{6727A732-4C51-4344-94D7-FFF8F9D33C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17" y="3364"/>
              <a:ext cx="52" cy="52"/>
            </a:xfrm>
            <a:prstGeom prst="ellipse">
              <a:avLst/>
            </a:prstGeom>
            <a:solidFill>
              <a:srgbClr val="E37E00"/>
            </a:solidFill>
            <a:ln w="31750">
              <a:solidFill>
                <a:srgbClr val="E37E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0" name="Oval 47">
              <a:extLst>
                <a:ext uri="{FF2B5EF4-FFF2-40B4-BE49-F238E27FC236}">
                  <a16:creationId xmlns:a16="http://schemas.microsoft.com/office/drawing/2014/main" id="{E6CD0826-187A-4277-B4BF-7700B09283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03" y="2563"/>
              <a:ext cx="52" cy="52"/>
            </a:xfrm>
            <a:prstGeom prst="ellipse">
              <a:avLst/>
            </a:prstGeom>
            <a:solidFill>
              <a:srgbClr val="E37E00"/>
            </a:solidFill>
            <a:ln w="31750">
              <a:solidFill>
                <a:srgbClr val="E37E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1" name="Oval 48">
              <a:extLst>
                <a:ext uri="{FF2B5EF4-FFF2-40B4-BE49-F238E27FC236}">
                  <a16:creationId xmlns:a16="http://schemas.microsoft.com/office/drawing/2014/main" id="{BCE62564-C7A6-45DF-9406-7DBE55460F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02" y="844"/>
              <a:ext cx="52" cy="52"/>
            </a:xfrm>
            <a:prstGeom prst="ellipse">
              <a:avLst/>
            </a:prstGeom>
            <a:solidFill>
              <a:srgbClr val="E37E00"/>
            </a:solidFill>
            <a:ln w="31750">
              <a:solidFill>
                <a:srgbClr val="E37E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8" name="Oval 49">
              <a:extLst>
                <a:ext uri="{FF2B5EF4-FFF2-40B4-BE49-F238E27FC236}">
                  <a16:creationId xmlns:a16="http://schemas.microsoft.com/office/drawing/2014/main" id="{D927FD81-AFE2-4A9B-BE44-AEF2844267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02" y="2817"/>
              <a:ext cx="52" cy="49"/>
            </a:xfrm>
            <a:prstGeom prst="ellipse">
              <a:avLst/>
            </a:prstGeom>
            <a:solidFill>
              <a:srgbClr val="E37E00"/>
            </a:solidFill>
            <a:ln w="31750">
              <a:solidFill>
                <a:srgbClr val="E37E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0" name="Oval 50">
              <a:extLst>
                <a:ext uri="{FF2B5EF4-FFF2-40B4-BE49-F238E27FC236}">
                  <a16:creationId xmlns:a16="http://schemas.microsoft.com/office/drawing/2014/main" id="{E9F19242-7748-4890-814D-E012E2C835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14" y="2719"/>
              <a:ext cx="52" cy="52"/>
            </a:xfrm>
            <a:prstGeom prst="ellipse">
              <a:avLst/>
            </a:prstGeom>
            <a:solidFill>
              <a:srgbClr val="E37E00"/>
            </a:solidFill>
            <a:ln w="31750">
              <a:solidFill>
                <a:srgbClr val="E37E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4" name="Oval 51">
              <a:extLst>
                <a:ext uri="{FF2B5EF4-FFF2-40B4-BE49-F238E27FC236}">
                  <a16:creationId xmlns:a16="http://schemas.microsoft.com/office/drawing/2014/main" id="{0B7BA9E0-3AA5-432A-BAF9-CAEE890409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08" y="2834"/>
              <a:ext cx="52" cy="52"/>
            </a:xfrm>
            <a:prstGeom prst="ellipse">
              <a:avLst/>
            </a:prstGeom>
            <a:solidFill>
              <a:srgbClr val="E37E00"/>
            </a:solidFill>
            <a:ln w="31750">
              <a:solidFill>
                <a:srgbClr val="E37E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7" name="Oval 52">
              <a:extLst>
                <a:ext uri="{FF2B5EF4-FFF2-40B4-BE49-F238E27FC236}">
                  <a16:creationId xmlns:a16="http://schemas.microsoft.com/office/drawing/2014/main" id="{327F0C8B-34C2-4698-9D71-D84B6CDF66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03" y="2578"/>
              <a:ext cx="52" cy="51"/>
            </a:xfrm>
            <a:prstGeom prst="ellipse">
              <a:avLst/>
            </a:prstGeom>
            <a:solidFill>
              <a:srgbClr val="E37E00"/>
            </a:solidFill>
            <a:ln w="31750">
              <a:solidFill>
                <a:srgbClr val="E37E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9" name="Oval 53">
              <a:extLst>
                <a:ext uri="{FF2B5EF4-FFF2-40B4-BE49-F238E27FC236}">
                  <a16:creationId xmlns:a16="http://schemas.microsoft.com/office/drawing/2014/main" id="{F42F3F65-1E4F-4E15-A3F6-2437617DA1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08" y="1221"/>
              <a:ext cx="52" cy="52"/>
            </a:xfrm>
            <a:prstGeom prst="ellipse">
              <a:avLst/>
            </a:prstGeom>
            <a:solidFill>
              <a:srgbClr val="E37E00"/>
            </a:solidFill>
            <a:ln w="31750">
              <a:solidFill>
                <a:srgbClr val="E37E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0" name="Oval 54">
              <a:extLst>
                <a:ext uri="{FF2B5EF4-FFF2-40B4-BE49-F238E27FC236}">
                  <a16:creationId xmlns:a16="http://schemas.microsoft.com/office/drawing/2014/main" id="{65D1307F-58C0-4F63-880E-5CE9298B5C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14" y="1221"/>
              <a:ext cx="52" cy="52"/>
            </a:xfrm>
            <a:prstGeom prst="ellipse">
              <a:avLst/>
            </a:prstGeom>
            <a:solidFill>
              <a:srgbClr val="E37E00"/>
            </a:solidFill>
            <a:ln w="31750">
              <a:solidFill>
                <a:srgbClr val="E37E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1" name="Oval 55">
              <a:extLst>
                <a:ext uri="{FF2B5EF4-FFF2-40B4-BE49-F238E27FC236}">
                  <a16:creationId xmlns:a16="http://schemas.microsoft.com/office/drawing/2014/main" id="{62C61361-710E-4AA1-B530-DFEA2A4AA6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23" y="1598"/>
              <a:ext cx="49" cy="52"/>
            </a:xfrm>
            <a:prstGeom prst="ellipse">
              <a:avLst/>
            </a:prstGeom>
            <a:solidFill>
              <a:srgbClr val="E37E00"/>
            </a:solidFill>
            <a:ln w="31750">
              <a:solidFill>
                <a:srgbClr val="E37E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2" name="Oval 56">
              <a:extLst>
                <a:ext uri="{FF2B5EF4-FFF2-40B4-BE49-F238E27FC236}">
                  <a16:creationId xmlns:a16="http://schemas.microsoft.com/office/drawing/2014/main" id="{80178CF2-3F4C-4021-868D-A867B5AF28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16" y="2166"/>
              <a:ext cx="52" cy="52"/>
            </a:xfrm>
            <a:prstGeom prst="ellipse">
              <a:avLst/>
            </a:prstGeom>
            <a:solidFill>
              <a:srgbClr val="E37E00"/>
            </a:solidFill>
            <a:ln w="31750">
              <a:solidFill>
                <a:srgbClr val="E37E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3" name="Oval 57">
              <a:extLst>
                <a:ext uri="{FF2B5EF4-FFF2-40B4-BE49-F238E27FC236}">
                  <a16:creationId xmlns:a16="http://schemas.microsoft.com/office/drawing/2014/main" id="{E6544346-A9A6-4102-8B9E-D12E7473C4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17" y="844"/>
              <a:ext cx="52" cy="52"/>
            </a:xfrm>
            <a:prstGeom prst="ellipse">
              <a:avLst/>
            </a:prstGeom>
            <a:solidFill>
              <a:srgbClr val="E37E00"/>
            </a:solidFill>
            <a:ln w="31750">
              <a:solidFill>
                <a:srgbClr val="E37E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4" name="Oval 58">
              <a:extLst>
                <a:ext uri="{FF2B5EF4-FFF2-40B4-BE49-F238E27FC236}">
                  <a16:creationId xmlns:a16="http://schemas.microsoft.com/office/drawing/2014/main" id="{5E9A57AA-13B2-4073-B54D-29B75C9018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08" y="1221"/>
              <a:ext cx="52" cy="52"/>
            </a:xfrm>
            <a:prstGeom prst="ellipse">
              <a:avLst/>
            </a:prstGeom>
            <a:solidFill>
              <a:srgbClr val="E37E00"/>
            </a:solidFill>
            <a:ln w="31750">
              <a:solidFill>
                <a:srgbClr val="E37E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5" name="Oval 59">
              <a:extLst>
                <a:ext uri="{FF2B5EF4-FFF2-40B4-BE49-F238E27FC236}">
                  <a16:creationId xmlns:a16="http://schemas.microsoft.com/office/drawing/2014/main" id="{E68B0912-6028-4038-8957-4CBCC2B155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15" y="844"/>
              <a:ext cx="52" cy="52"/>
            </a:xfrm>
            <a:prstGeom prst="ellipse">
              <a:avLst/>
            </a:prstGeom>
            <a:solidFill>
              <a:srgbClr val="E37E00"/>
            </a:solidFill>
            <a:ln w="31750">
              <a:solidFill>
                <a:srgbClr val="E37E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6" name="Oval 60">
              <a:extLst>
                <a:ext uri="{FF2B5EF4-FFF2-40B4-BE49-F238E27FC236}">
                  <a16:creationId xmlns:a16="http://schemas.microsoft.com/office/drawing/2014/main" id="{AB5A37A9-22D5-44AE-B7C9-A1A9FC7F9B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15" y="1221"/>
              <a:ext cx="52" cy="52"/>
            </a:xfrm>
            <a:prstGeom prst="ellipse">
              <a:avLst/>
            </a:prstGeom>
            <a:solidFill>
              <a:srgbClr val="E37E00"/>
            </a:solidFill>
            <a:ln w="31750">
              <a:solidFill>
                <a:srgbClr val="E37E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7" name="Oval 61">
              <a:extLst>
                <a:ext uri="{FF2B5EF4-FFF2-40B4-BE49-F238E27FC236}">
                  <a16:creationId xmlns:a16="http://schemas.microsoft.com/office/drawing/2014/main" id="{A8D766A1-B703-4394-8995-77A08CBA0E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42" y="1221"/>
              <a:ext cx="52" cy="52"/>
            </a:xfrm>
            <a:prstGeom prst="ellipse">
              <a:avLst/>
            </a:prstGeom>
            <a:solidFill>
              <a:srgbClr val="E37E00"/>
            </a:solidFill>
            <a:ln w="31750">
              <a:solidFill>
                <a:srgbClr val="E37E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8" name="Oval 62">
              <a:extLst>
                <a:ext uri="{FF2B5EF4-FFF2-40B4-BE49-F238E27FC236}">
                  <a16:creationId xmlns:a16="http://schemas.microsoft.com/office/drawing/2014/main" id="{5C4F8273-70F6-45EC-B43A-F5F67A806E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14" y="1596"/>
              <a:ext cx="52" cy="51"/>
            </a:xfrm>
            <a:prstGeom prst="ellipse">
              <a:avLst/>
            </a:prstGeom>
            <a:solidFill>
              <a:srgbClr val="E37E00"/>
            </a:solidFill>
            <a:ln w="31750">
              <a:solidFill>
                <a:srgbClr val="E37E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9" name="Oval 63">
              <a:extLst>
                <a:ext uri="{FF2B5EF4-FFF2-40B4-BE49-F238E27FC236}">
                  <a16:creationId xmlns:a16="http://schemas.microsoft.com/office/drawing/2014/main" id="{EA7F75B2-5963-4522-8F43-6D6E9D8E3C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08" y="2742"/>
              <a:ext cx="51" cy="52"/>
            </a:xfrm>
            <a:prstGeom prst="ellipse">
              <a:avLst/>
            </a:prstGeom>
            <a:solidFill>
              <a:srgbClr val="C10534"/>
            </a:solidFill>
            <a:ln w="31750">
              <a:solidFill>
                <a:srgbClr val="C10534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0" name="Oval 64">
              <a:extLst>
                <a:ext uri="{FF2B5EF4-FFF2-40B4-BE49-F238E27FC236}">
                  <a16:creationId xmlns:a16="http://schemas.microsoft.com/office/drawing/2014/main" id="{C017B5F6-63B9-4461-AA66-CBF7D5880C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14" y="2745"/>
              <a:ext cx="52" cy="51"/>
            </a:xfrm>
            <a:prstGeom prst="ellipse">
              <a:avLst/>
            </a:prstGeom>
            <a:solidFill>
              <a:srgbClr val="C10534"/>
            </a:solidFill>
            <a:ln w="31750">
              <a:solidFill>
                <a:srgbClr val="C10534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1" name="Oval 65">
              <a:extLst>
                <a:ext uri="{FF2B5EF4-FFF2-40B4-BE49-F238E27FC236}">
                  <a16:creationId xmlns:a16="http://schemas.microsoft.com/office/drawing/2014/main" id="{B4AE02E8-8C60-4580-BD08-B2256BC783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23" y="2822"/>
              <a:ext cx="49" cy="52"/>
            </a:xfrm>
            <a:prstGeom prst="ellipse">
              <a:avLst/>
            </a:prstGeom>
            <a:solidFill>
              <a:srgbClr val="C10534"/>
            </a:solidFill>
            <a:ln w="31750">
              <a:solidFill>
                <a:srgbClr val="C10534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2" name="Oval 66">
              <a:extLst>
                <a:ext uri="{FF2B5EF4-FFF2-40B4-BE49-F238E27FC236}">
                  <a16:creationId xmlns:a16="http://schemas.microsoft.com/office/drawing/2014/main" id="{5D7E08BE-9204-4F79-BCBD-54893E98D6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08" y="2811"/>
              <a:ext cx="52" cy="52"/>
            </a:xfrm>
            <a:prstGeom prst="ellipse">
              <a:avLst/>
            </a:prstGeom>
            <a:solidFill>
              <a:srgbClr val="C10534"/>
            </a:solidFill>
            <a:ln w="31750">
              <a:solidFill>
                <a:srgbClr val="C10534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3" name="Oval 67">
              <a:extLst>
                <a:ext uri="{FF2B5EF4-FFF2-40B4-BE49-F238E27FC236}">
                  <a16:creationId xmlns:a16="http://schemas.microsoft.com/office/drawing/2014/main" id="{322DFD38-EF3F-4D08-99AE-AC9C2A1541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02" y="2667"/>
              <a:ext cx="52" cy="52"/>
            </a:xfrm>
            <a:prstGeom prst="ellipse">
              <a:avLst/>
            </a:prstGeom>
            <a:solidFill>
              <a:srgbClr val="938DD2"/>
            </a:solidFill>
            <a:ln w="31750">
              <a:solidFill>
                <a:srgbClr val="938DD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4" name="Oval 68">
              <a:extLst>
                <a:ext uri="{FF2B5EF4-FFF2-40B4-BE49-F238E27FC236}">
                  <a16:creationId xmlns:a16="http://schemas.microsoft.com/office/drawing/2014/main" id="{7F2FFB42-AE72-4D83-836F-5127D92A73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12" y="2955"/>
              <a:ext cx="52" cy="52"/>
            </a:xfrm>
            <a:prstGeom prst="ellipse">
              <a:avLst/>
            </a:prstGeom>
            <a:solidFill>
              <a:srgbClr val="938DD2"/>
            </a:solidFill>
            <a:ln w="31750">
              <a:solidFill>
                <a:srgbClr val="938DD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5" name="Oval 69">
              <a:extLst>
                <a:ext uri="{FF2B5EF4-FFF2-40B4-BE49-F238E27FC236}">
                  <a16:creationId xmlns:a16="http://schemas.microsoft.com/office/drawing/2014/main" id="{2D726700-D045-4D8D-A519-2551E638D9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66" y="2491"/>
              <a:ext cx="51" cy="52"/>
            </a:xfrm>
            <a:prstGeom prst="ellipse">
              <a:avLst/>
            </a:prstGeom>
            <a:solidFill>
              <a:srgbClr val="938DD2"/>
            </a:solidFill>
            <a:ln w="31750">
              <a:solidFill>
                <a:srgbClr val="938DD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6" name="Oval 70">
              <a:extLst>
                <a:ext uri="{FF2B5EF4-FFF2-40B4-BE49-F238E27FC236}">
                  <a16:creationId xmlns:a16="http://schemas.microsoft.com/office/drawing/2014/main" id="{DF02A5AE-2E61-44C4-BB7B-1ED91855F5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99" y="2693"/>
              <a:ext cx="52" cy="52"/>
            </a:xfrm>
            <a:prstGeom prst="ellipse">
              <a:avLst/>
            </a:prstGeom>
            <a:solidFill>
              <a:srgbClr val="938DD2"/>
            </a:solidFill>
            <a:ln w="31750">
              <a:solidFill>
                <a:srgbClr val="938DD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7" name="Oval 71">
              <a:extLst>
                <a:ext uri="{FF2B5EF4-FFF2-40B4-BE49-F238E27FC236}">
                  <a16:creationId xmlns:a16="http://schemas.microsoft.com/office/drawing/2014/main" id="{79882BF8-8210-4812-8F1E-52C41AF7EA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99" y="2785"/>
              <a:ext cx="52" cy="52"/>
            </a:xfrm>
            <a:prstGeom prst="ellipse">
              <a:avLst/>
            </a:prstGeom>
            <a:solidFill>
              <a:srgbClr val="938DD2"/>
            </a:solidFill>
            <a:ln w="31750">
              <a:solidFill>
                <a:srgbClr val="938DD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8" name="Oval 72">
              <a:extLst>
                <a:ext uri="{FF2B5EF4-FFF2-40B4-BE49-F238E27FC236}">
                  <a16:creationId xmlns:a16="http://schemas.microsoft.com/office/drawing/2014/main" id="{BF954DD2-1A10-4436-B2D2-285689E9AF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99" y="2802"/>
              <a:ext cx="52" cy="52"/>
            </a:xfrm>
            <a:prstGeom prst="ellipse">
              <a:avLst/>
            </a:prstGeom>
            <a:solidFill>
              <a:srgbClr val="938DD2"/>
            </a:solidFill>
            <a:ln w="31750">
              <a:solidFill>
                <a:srgbClr val="938DD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9" name="Oval 73">
              <a:extLst>
                <a:ext uri="{FF2B5EF4-FFF2-40B4-BE49-F238E27FC236}">
                  <a16:creationId xmlns:a16="http://schemas.microsoft.com/office/drawing/2014/main" id="{7E65C2F6-283C-441F-B36C-418D6E8638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8" y="844"/>
              <a:ext cx="52" cy="52"/>
            </a:xfrm>
            <a:prstGeom prst="ellipse">
              <a:avLst/>
            </a:prstGeom>
            <a:solidFill>
              <a:srgbClr val="CAC27E"/>
            </a:solidFill>
            <a:ln w="31750">
              <a:solidFill>
                <a:srgbClr val="CAC27E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0" name="Oval 74">
              <a:extLst>
                <a:ext uri="{FF2B5EF4-FFF2-40B4-BE49-F238E27FC236}">
                  <a16:creationId xmlns:a16="http://schemas.microsoft.com/office/drawing/2014/main" id="{CDEEB639-1FB7-45C6-B02D-F074F9C6A7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36" y="844"/>
              <a:ext cx="49" cy="52"/>
            </a:xfrm>
            <a:prstGeom prst="ellipse">
              <a:avLst/>
            </a:prstGeom>
            <a:solidFill>
              <a:srgbClr val="CAC27E"/>
            </a:solidFill>
            <a:ln w="31750">
              <a:solidFill>
                <a:srgbClr val="CAC27E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1" name="Oval 75">
              <a:extLst>
                <a:ext uri="{FF2B5EF4-FFF2-40B4-BE49-F238E27FC236}">
                  <a16:creationId xmlns:a16="http://schemas.microsoft.com/office/drawing/2014/main" id="{7A6387C2-CA13-4BCD-9DAC-C758976B4D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36" y="844"/>
              <a:ext cx="49" cy="52"/>
            </a:xfrm>
            <a:prstGeom prst="ellipse">
              <a:avLst/>
            </a:prstGeom>
            <a:solidFill>
              <a:srgbClr val="CAC27E"/>
            </a:solidFill>
            <a:ln w="31750">
              <a:solidFill>
                <a:srgbClr val="CAC27E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2" name="Oval 76">
              <a:extLst>
                <a:ext uri="{FF2B5EF4-FFF2-40B4-BE49-F238E27FC236}">
                  <a16:creationId xmlns:a16="http://schemas.microsoft.com/office/drawing/2014/main" id="{8058248B-560D-4B92-B28A-4B66ACF879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62" y="1221"/>
              <a:ext cx="52" cy="52"/>
            </a:xfrm>
            <a:prstGeom prst="ellipse">
              <a:avLst/>
            </a:prstGeom>
            <a:solidFill>
              <a:srgbClr val="CAC27E"/>
            </a:solidFill>
            <a:ln w="31750">
              <a:solidFill>
                <a:srgbClr val="CAC27E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4" name="Oval 77">
              <a:extLst>
                <a:ext uri="{FF2B5EF4-FFF2-40B4-BE49-F238E27FC236}">
                  <a16:creationId xmlns:a16="http://schemas.microsoft.com/office/drawing/2014/main" id="{40114F9D-C6EF-4DE3-82B4-AE7981D7F0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16" y="2817"/>
              <a:ext cx="52" cy="51"/>
            </a:xfrm>
            <a:prstGeom prst="ellipse">
              <a:avLst/>
            </a:prstGeom>
            <a:solidFill>
              <a:srgbClr val="7B92A8"/>
            </a:solidFill>
            <a:ln w="31750">
              <a:solidFill>
                <a:srgbClr val="7B92A8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5" name="Oval 78">
              <a:extLst>
                <a:ext uri="{FF2B5EF4-FFF2-40B4-BE49-F238E27FC236}">
                  <a16:creationId xmlns:a16="http://schemas.microsoft.com/office/drawing/2014/main" id="{8B17CC1D-B369-405B-A4B3-ED889A8AAF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19" y="2857"/>
              <a:ext cx="52" cy="52"/>
            </a:xfrm>
            <a:prstGeom prst="ellipse">
              <a:avLst/>
            </a:prstGeom>
            <a:solidFill>
              <a:srgbClr val="7B92A8"/>
            </a:solidFill>
            <a:ln w="31750">
              <a:solidFill>
                <a:srgbClr val="7B92A8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6" name="Oval 79">
              <a:extLst>
                <a:ext uri="{FF2B5EF4-FFF2-40B4-BE49-F238E27FC236}">
                  <a16:creationId xmlns:a16="http://schemas.microsoft.com/office/drawing/2014/main" id="{9866412C-7D59-4803-96B9-21111F97D7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32" y="2586"/>
              <a:ext cx="52" cy="52"/>
            </a:xfrm>
            <a:prstGeom prst="ellipse">
              <a:avLst/>
            </a:prstGeom>
            <a:solidFill>
              <a:srgbClr val="2D6D66"/>
            </a:solidFill>
            <a:ln w="31750">
              <a:solidFill>
                <a:srgbClr val="2D6D6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7" name="Oval 80">
              <a:extLst>
                <a:ext uri="{FF2B5EF4-FFF2-40B4-BE49-F238E27FC236}">
                  <a16:creationId xmlns:a16="http://schemas.microsoft.com/office/drawing/2014/main" id="{F9EF5FBD-3F4A-4CF9-953E-4C8E1EF25A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36" y="3030"/>
              <a:ext cx="49" cy="52"/>
            </a:xfrm>
            <a:prstGeom prst="ellipse">
              <a:avLst/>
            </a:prstGeom>
            <a:solidFill>
              <a:srgbClr val="2D6D66"/>
            </a:solidFill>
            <a:ln w="31750">
              <a:solidFill>
                <a:srgbClr val="2D6D6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8" name="Oval 81">
              <a:extLst>
                <a:ext uri="{FF2B5EF4-FFF2-40B4-BE49-F238E27FC236}">
                  <a16:creationId xmlns:a16="http://schemas.microsoft.com/office/drawing/2014/main" id="{314DB3F1-F70E-4CD5-9254-BF8D0EEB7F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97" y="2811"/>
              <a:ext cx="51" cy="52"/>
            </a:xfrm>
            <a:prstGeom prst="ellipse">
              <a:avLst/>
            </a:prstGeom>
            <a:solidFill>
              <a:srgbClr val="2D6D66"/>
            </a:solidFill>
            <a:ln w="31750">
              <a:solidFill>
                <a:srgbClr val="2D6D6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9" name="Oval 82">
              <a:extLst>
                <a:ext uri="{FF2B5EF4-FFF2-40B4-BE49-F238E27FC236}">
                  <a16:creationId xmlns:a16="http://schemas.microsoft.com/office/drawing/2014/main" id="{2195D878-1F6E-4E28-9F76-DCE3637B0A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48" y="2938"/>
              <a:ext cx="52" cy="51"/>
            </a:xfrm>
            <a:prstGeom prst="ellipse">
              <a:avLst/>
            </a:prstGeom>
            <a:solidFill>
              <a:srgbClr val="2D6D66"/>
            </a:solidFill>
            <a:ln w="31750">
              <a:solidFill>
                <a:srgbClr val="2D6D6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0" name="Oval 83">
              <a:extLst>
                <a:ext uri="{FF2B5EF4-FFF2-40B4-BE49-F238E27FC236}">
                  <a16:creationId xmlns:a16="http://schemas.microsoft.com/office/drawing/2014/main" id="{ADB98D44-2661-479A-A50E-3A8F22FB6B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32" y="3191"/>
              <a:ext cx="52" cy="52"/>
            </a:xfrm>
            <a:prstGeom prst="ellipse">
              <a:avLst/>
            </a:prstGeom>
            <a:solidFill>
              <a:srgbClr val="2D6D66"/>
            </a:solidFill>
            <a:ln w="31750">
              <a:solidFill>
                <a:srgbClr val="2D6D6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1" name="Oval 84">
              <a:extLst>
                <a:ext uri="{FF2B5EF4-FFF2-40B4-BE49-F238E27FC236}">
                  <a16:creationId xmlns:a16="http://schemas.microsoft.com/office/drawing/2014/main" id="{0D361FB6-FFF3-4909-B83E-582D84E9CD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48" y="2877"/>
              <a:ext cx="52" cy="52"/>
            </a:xfrm>
            <a:prstGeom prst="ellipse">
              <a:avLst/>
            </a:prstGeom>
            <a:solidFill>
              <a:srgbClr val="2D6D66"/>
            </a:solidFill>
            <a:ln w="31750">
              <a:solidFill>
                <a:srgbClr val="2D6D6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2" name="Oval 85">
              <a:extLst>
                <a:ext uri="{FF2B5EF4-FFF2-40B4-BE49-F238E27FC236}">
                  <a16:creationId xmlns:a16="http://schemas.microsoft.com/office/drawing/2014/main" id="{A3A02946-D4E2-4B4A-9627-74EF8EF78A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48" y="2863"/>
              <a:ext cx="52" cy="52"/>
            </a:xfrm>
            <a:prstGeom prst="ellipse">
              <a:avLst/>
            </a:prstGeom>
            <a:solidFill>
              <a:srgbClr val="2D6D66"/>
            </a:solidFill>
            <a:ln w="31750">
              <a:solidFill>
                <a:srgbClr val="2D6D6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3" name="Oval 86">
              <a:extLst>
                <a:ext uri="{FF2B5EF4-FFF2-40B4-BE49-F238E27FC236}">
                  <a16:creationId xmlns:a16="http://schemas.microsoft.com/office/drawing/2014/main" id="{34652319-292E-4353-871A-B29FDD0DBC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95" y="2943"/>
              <a:ext cx="51" cy="52"/>
            </a:xfrm>
            <a:prstGeom prst="ellipse">
              <a:avLst/>
            </a:prstGeom>
            <a:solidFill>
              <a:srgbClr val="2D6D66"/>
            </a:solidFill>
            <a:ln w="31750">
              <a:solidFill>
                <a:srgbClr val="2D6D6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4" name="Oval 87">
              <a:extLst>
                <a:ext uri="{FF2B5EF4-FFF2-40B4-BE49-F238E27FC236}">
                  <a16:creationId xmlns:a16="http://schemas.microsoft.com/office/drawing/2014/main" id="{FE23C18C-77AE-4E50-8EEB-9C2958AD52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23" y="3047"/>
              <a:ext cx="49" cy="52"/>
            </a:xfrm>
            <a:prstGeom prst="ellipse">
              <a:avLst/>
            </a:prstGeom>
            <a:solidFill>
              <a:srgbClr val="2D6D66"/>
            </a:solidFill>
            <a:ln w="31750">
              <a:solidFill>
                <a:srgbClr val="2D6D6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5" name="Oval 88">
              <a:extLst>
                <a:ext uri="{FF2B5EF4-FFF2-40B4-BE49-F238E27FC236}">
                  <a16:creationId xmlns:a16="http://schemas.microsoft.com/office/drawing/2014/main" id="{AD92FC97-C603-41CA-9BC8-1EB1109F5B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48" y="2546"/>
              <a:ext cx="52" cy="52"/>
            </a:xfrm>
            <a:prstGeom prst="ellipse">
              <a:avLst/>
            </a:prstGeom>
            <a:solidFill>
              <a:srgbClr val="2D6D66"/>
            </a:solidFill>
            <a:ln w="31750">
              <a:solidFill>
                <a:srgbClr val="2D6D6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6" name="Oval 89">
              <a:extLst>
                <a:ext uri="{FF2B5EF4-FFF2-40B4-BE49-F238E27FC236}">
                  <a16:creationId xmlns:a16="http://schemas.microsoft.com/office/drawing/2014/main" id="{CA648148-F9E6-4155-8AD1-C73ABCBC2F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21" y="844"/>
              <a:ext cx="52" cy="52"/>
            </a:xfrm>
            <a:prstGeom prst="ellipse">
              <a:avLst/>
            </a:prstGeom>
            <a:solidFill>
              <a:srgbClr val="A0522D"/>
            </a:solidFill>
            <a:ln w="31750">
              <a:solidFill>
                <a:srgbClr val="A0522D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7" name="Oval 90">
              <a:extLst>
                <a:ext uri="{FF2B5EF4-FFF2-40B4-BE49-F238E27FC236}">
                  <a16:creationId xmlns:a16="http://schemas.microsoft.com/office/drawing/2014/main" id="{1FA4F0D5-4964-452A-A1FB-EC7779A0D1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62" y="2713"/>
              <a:ext cx="52" cy="52"/>
            </a:xfrm>
            <a:prstGeom prst="ellipse">
              <a:avLst/>
            </a:prstGeom>
            <a:solidFill>
              <a:srgbClr val="1A476F"/>
            </a:solidFill>
            <a:ln w="31750">
              <a:solidFill>
                <a:srgbClr val="1A476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8" name="Oval 91">
              <a:extLst>
                <a:ext uri="{FF2B5EF4-FFF2-40B4-BE49-F238E27FC236}">
                  <a16:creationId xmlns:a16="http://schemas.microsoft.com/office/drawing/2014/main" id="{F23543F6-97F3-4DDC-8BA6-B83F2670EE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14" y="2946"/>
              <a:ext cx="52" cy="52"/>
            </a:xfrm>
            <a:prstGeom prst="ellipse">
              <a:avLst/>
            </a:prstGeom>
            <a:solidFill>
              <a:srgbClr val="1A476F"/>
            </a:solidFill>
            <a:ln w="31750">
              <a:solidFill>
                <a:srgbClr val="1A476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9" name="Oval 92">
              <a:extLst>
                <a:ext uri="{FF2B5EF4-FFF2-40B4-BE49-F238E27FC236}">
                  <a16:creationId xmlns:a16="http://schemas.microsoft.com/office/drawing/2014/main" id="{4D7AEC77-0E39-4BE8-AC53-556B190CAE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91" y="2771"/>
              <a:ext cx="52" cy="51"/>
            </a:xfrm>
            <a:prstGeom prst="ellipse">
              <a:avLst/>
            </a:prstGeom>
            <a:solidFill>
              <a:srgbClr val="1A476F"/>
            </a:solidFill>
            <a:ln w="31750">
              <a:solidFill>
                <a:srgbClr val="1A476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0" name="Oval 93">
              <a:extLst>
                <a:ext uri="{FF2B5EF4-FFF2-40B4-BE49-F238E27FC236}">
                  <a16:creationId xmlns:a16="http://schemas.microsoft.com/office/drawing/2014/main" id="{B892A54A-F724-4D4F-9417-859E540DFC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91" y="2756"/>
              <a:ext cx="52" cy="52"/>
            </a:xfrm>
            <a:prstGeom prst="ellipse">
              <a:avLst/>
            </a:prstGeom>
            <a:solidFill>
              <a:srgbClr val="1A476F"/>
            </a:solidFill>
            <a:ln w="31750">
              <a:solidFill>
                <a:srgbClr val="1A476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1" name="Oval 94">
              <a:extLst>
                <a:ext uri="{FF2B5EF4-FFF2-40B4-BE49-F238E27FC236}">
                  <a16:creationId xmlns:a16="http://schemas.microsoft.com/office/drawing/2014/main" id="{D997A917-44F1-4480-A287-8A67879C34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21" y="2820"/>
              <a:ext cx="52" cy="51"/>
            </a:xfrm>
            <a:prstGeom prst="ellipse">
              <a:avLst/>
            </a:prstGeom>
            <a:solidFill>
              <a:srgbClr val="FFD200"/>
            </a:solidFill>
            <a:ln w="31750">
              <a:solidFill>
                <a:srgbClr val="FFD2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2" name="Oval 95">
              <a:extLst>
                <a:ext uri="{FF2B5EF4-FFF2-40B4-BE49-F238E27FC236}">
                  <a16:creationId xmlns:a16="http://schemas.microsoft.com/office/drawing/2014/main" id="{9ABE1F7E-C048-4E65-AC4D-26F7CF9A4A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08" y="2825"/>
              <a:ext cx="52" cy="49"/>
            </a:xfrm>
            <a:prstGeom prst="ellipse">
              <a:avLst/>
            </a:prstGeom>
            <a:solidFill>
              <a:srgbClr val="FFD200"/>
            </a:solidFill>
            <a:ln w="31750">
              <a:solidFill>
                <a:srgbClr val="FFD2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3" name="Oval 96">
              <a:extLst>
                <a:ext uri="{FF2B5EF4-FFF2-40B4-BE49-F238E27FC236}">
                  <a16:creationId xmlns:a16="http://schemas.microsoft.com/office/drawing/2014/main" id="{D92DE904-548E-4D04-9425-45DE44F9A8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95" y="2667"/>
              <a:ext cx="51" cy="52"/>
            </a:xfrm>
            <a:prstGeom prst="ellipse">
              <a:avLst/>
            </a:prstGeom>
            <a:solidFill>
              <a:srgbClr val="BFA19C"/>
            </a:solidFill>
            <a:ln w="31750">
              <a:solidFill>
                <a:srgbClr val="BFA19C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4" name="Oval 97">
              <a:extLst>
                <a:ext uri="{FF2B5EF4-FFF2-40B4-BE49-F238E27FC236}">
                  <a16:creationId xmlns:a16="http://schemas.microsoft.com/office/drawing/2014/main" id="{92ADA288-DFA5-426D-ADC3-789A952F72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14" y="2589"/>
              <a:ext cx="52" cy="52"/>
            </a:xfrm>
            <a:prstGeom prst="ellipse">
              <a:avLst/>
            </a:prstGeom>
            <a:solidFill>
              <a:srgbClr val="BFA19C"/>
            </a:solidFill>
            <a:ln w="31750">
              <a:solidFill>
                <a:srgbClr val="BFA19C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5" name="Oval 98">
              <a:extLst>
                <a:ext uri="{FF2B5EF4-FFF2-40B4-BE49-F238E27FC236}">
                  <a16:creationId xmlns:a16="http://schemas.microsoft.com/office/drawing/2014/main" id="{353FF944-F540-4ADB-9895-692ACA61A9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1" y="844"/>
              <a:ext cx="52" cy="52"/>
            </a:xfrm>
            <a:prstGeom prst="ellipse">
              <a:avLst/>
            </a:prstGeom>
            <a:solidFill>
              <a:srgbClr val="BFA19C"/>
            </a:solidFill>
            <a:ln w="31750">
              <a:solidFill>
                <a:srgbClr val="BFA19C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6" name="Oval 99">
              <a:extLst>
                <a:ext uri="{FF2B5EF4-FFF2-40B4-BE49-F238E27FC236}">
                  <a16:creationId xmlns:a16="http://schemas.microsoft.com/office/drawing/2014/main" id="{AF71D85D-63E8-4F8D-9979-E3A9089A90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36" y="1221"/>
              <a:ext cx="49" cy="52"/>
            </a:xfrm>
            <a:prstGeom prst="ellipse">
              <a:avLst/>
            </a:prstGeom>
            <a:solidFill>
              <a:srgbClr val="BFA19C"/>
            </a:solidFill>
            <a:ln w="31750">
              <a:solidFill>
                <a:srgbClr val="BFA19C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7" name="Oval 100">
              <a:extLst>
                <a:ext uri="{FF2B5EF4-FFF2-40B4-BE49-F238E27FC236}">
                  <a16:creationId xmlns:a16="http://schemas.microsoft.com/office/drawing/2014/main" id="{5C56E199-C4D3-4FC6-AAD2-4A61D0E4AE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25" y="2408"/>
              <a:ext cx="51" cy="52"/>
            </a:xfrm>
            <a:prstGeom prst="ellipse">
              <a:avLst/>
            </a:prstGeom>
            <a:solidFill>
              <a:srgbClr val="BFA19C"/>
            </a:solidFill>
            <a:ln w="31750">
              <a:solidFill>
                <a:srgbClr val="BFA19C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8" name="Oval 101">
              <a:extLst>
                <a:ext uri="{FF2B5EF4-FFF2-40B4-BE49-F238E27FC236}">
                  <a16:creationId xmlns:a16="http://schemas.microsoft.com/office/drawing/2014/main" id="{43B8088A-313E-4DA5-80AC-9FFA1FAA3D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3" y="2943"/>
              <a:ext cx="52" cy="52"/>
            </a:xfrm>
            <a:prstGeom prst="ellipse">
              <a:avLst/>
            </a:prstGeom>
            <a:solidFill>
              <a:srgbClr val="9C8847"/>
            </a:solidFill>
            <a:ln w="31750">
              <a:solidFill>
                <a:srgbClr val="9C8847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9" name="Oval 102">
              <a:extLst>
                <a:ext uri="{FF2B5EF4-FFF2-40B4-BE49-F238E27FC236}">
                  <a16:creationId xmlns:a16="http://schemas.microsoft.com/office/drawing/2014/main" id="{313768C8-3C81-4F1E-BF44-6A6025CE15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08" y="2828"/>
              <a:ext cx="52" cy="52"/>
            </a:xfrm>
            <a:prstGeom prst="ellipse">
              <a:avLst/>
            </a:prstGeom>
            <a:solidFill>
              <a:srgbClr val="9C8847"/>
            </a:solidFill>
            <a:ln w="31750">
              <a:solidFill>
                <a:srgbClr val="9C8847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0" name="Oval 103">
              <a:extLst>
                <a:ext uri="{FF2B5EF4-FFF2-40B4-BE49-F238E27FC236}">
                  <a16:creationId xmlns:a16="http://schemas.microsoft.com/office/drawing/2014/main" id="{A64F06A2-14E9-4194-9C81-63DD7968B1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01" y="2940"/>
              <a:ext cx="52" cy="52"/>
            </a:xfrm>
            <a:prstGeom prst="ellipse">
              <a:avLst/>
            </a:prstGeom>
            <a:solidFill>
              <a:srgbClr val="9C8847"/>
            </a:solidFill>
            <a:ln w="31750">
              <a:solidFill>
                <a:srgbClr val="9C8847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1" name="Oval 104">
              <a:extLst>
                <a:ext uri="{FF2B5EF4-FFF2-40B4-BE49-F238E27FC236}">
                  <a16:creationId xmlns:a16="http://schemas.microsoft.com/office/drawing/2014/main" id="{532C59F0-65D7-4BFD-A3B7-781D03FBEA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3" y="2935"/>
              <a:ext cx="52" cy="52"/>
            </a:xfrm>
            <a:prstGeom prst="ellipse">
              <a:avLst/>
            </a:prstGeom>
            <a:solidFill>
              <a:srgbClr val="9C8847"/>
            </a:solidFill>
            <a:ln w="31750">
              <a:solidFill>
                <a:srgbClr val="9C8847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2" name="Oval 105">
              <a:extLst>
                <a:ext uri="{FF2B5EF4-FFF2-40B4-BE49-F238E27FC236}">
                  <a16:creationId xmlns:a16="http://schemas.microsoft.com/office/drawing/2014/main" id="{0362E9BF-CB1E-47DC-9689-A4645501F3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45" y="2719"/>
              <a:ext cx="52" cy="52"/>
            </a:xfrm>
            <a:prstGeom prst="ellipse">
              <a:avLst/>
            </a:prstGeom>
            <a:solidFill>
              <a:srgbClr val="9C8847"/>
            </a:solidFill>
            <a:ln w="31750">
              <a:solidFill>
                <a:srgbClr val="9C8847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3" name="Oval 106">
              <a:extLst>
                <a:ext uri="{FF2B5EF4-FFF2-40B4-BE49-F238E27FC236}">
                  <a16:creationId xmlns:a16="http://schemas.microsoft.com/office/drawing/2014/main" id="{70C0F9CC-950F-44A6-8D1D-713A8E8143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3" y="2791"/>
              <a:ext cx="52" cy="52"/>
            </a:xfrm>
            <a:prstGeom prst="ellipse">
              <a:avLst/>
            </a:prstGeom>
            <a:solidFill>
              <a:srgbClr val="9C8847"/>
            </a:solidFill>
            <a:ln w="31750">
              <a:solidFill>
                <a:srgbClr val="9C8847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4" name="Oval 107">
              <a:extLst>
                <a:ext uri="{FF2B5EF4-FFF2-40B4-BE49-F238E27FC236}">
                  <a16:creationId xmlns:a16="http://schemas.microsoft.com/office/drawing/2014/main" id="{4D6A19AD-79FD-4471-BD53-37C4545F4A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99" y="2794"/>
              <a:ext cx="52" cy="49"/>
            </a:xfrm>
            <a:prstGeom prst="ellipse">
              <a:avLst/>
            </a:prstGeom>
            <a:solidFill>
              <a:srgbClr val="9C8847"/>
            </a:solidFill>
            <a:ln w="31750">
              <a:solidFill>
                <a:srgbClr val="9C8847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5" name="Oval 108">
              <a:extLst>
                <a:ext uri="{FF2B5EF4-FFF2-40B4-BE49-F238E27FC236}">
                  <a16:creationId xmlns:a16="http://schemas.microsoft.com/office/drawing/2014/main" id="{3BD389A5-37C6-4DA9-94ED-F1DE2C672E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30" y="2768"/>
              <a:ext cx="52" cy="52"/>
            </a:xfrm>
            <a:prstGeom prst="ellipse">
              <a:avLst/>
            </a:prstGeom>
            <a:solidFill>
              <a:srgbClr val="9C8847"/>
            </a:solidFill>
            <a:ln w="31750">
              <a:solidFill>
                <a:srgbClr val="9C8847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6" name="Oval 109">
              <a:extLst>
                <a:ext uri="{FF2B5EF4-FFF2-40B4-BE49-F238E27FC236}">
                  <a16:creationId xmlns:a16="http://schemas.microsoft.com/office/drawing/2014/main" id="{536729F3-DF85-44D2-B97C-A3A648F924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27" y="2845"/>
              <a:ext cx="52" cy="52"/>
            </a:xfrm>
            <a:prstGeom prst="ellipse">
              <a:avLst/>
            </a:prstGeom>
            <a:solidFill>
              <a:srgbClr val="9C8847"/>
            </a:solidFill>
            <a:ln w="31750">
              <a:solidFill>
                <a:srgbClr val="9C8847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7" name="Oval 110">
              <a:extLst>
                <a:ext uri="{FF2B5EF4-FFF2-40B4-BE49-F238E27FC236}">
                  <a16:creationId xmlns:a16="http://schemas.microsoft.com/office/drawing/2014/main" id="{837C5465-392F-4CCD-894B-2F485D09D8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27" y="2923"/>
              <a:ext cx="52" cy="52"/>
            </a:xfrm>
            <a:prstGeom prst="ellipse">
              <a:avLst/>
            </a:prstGeom>
            <a:solidFill>
              <a:srgbClr val="9C8847"/>
            </a:solidFill>
            <a:ln w="31750">
              <a:solidFill>
                <a:srgbClr val="9C8847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8" name="Line 111">
              <a:extLst>
                <a:ext uri="{FF2B5EF4-FFF2-40B4-BE49-F238E27FC236}">
                  <a16:creationId xmlns:a16="http://schemas.microsoft.com/office/drawing/2014/main" id="{296D79B8-A135-42F3-ABEB-A98806C0850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104" y="775"/>
              <a:ext cx="0" cy="2828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9" name="Line 112">
              <a:extLst>
                <a:ext uri="{FF2B5EF4-FFF2-40B4-BE49-F238E27FC236}">
                  <a16:creationId xmlns:a16="http://schemas.microsoft.com/office/drawing/2014/main" id="{49247CBB-272A-406B-AA16-E226D2ED279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044" y="3508"/>
              <a:ext cx="60" cy="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0" name="Rectangle 113">
              <a:extLst>
                <a:ext uri="{FF2B5EF4-FFF2-40B4-BE49-F238E27FC236}">
                  <a16:creationId xmlns:a16="http://schemas.microsoft.com/office/drawing/2014/main" id="{B6C85329-1640-4816-A83B-210E499B30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1" y="3421"/>
              <a:ext cx="311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&lt;-1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681" name="Line 114">
              <a:extLst>
                <a:ext uri="{FF2B5EF4-FFF2-40B4-BE49-F238E27FC236}">
                  <a16:creationId xmlns:a16="http://schemas.microsoft.com/office/drawing/2014/main" id="{DFE624F4-F08F-4A0A-B7C8-CA699BFB734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044" y="3131"/>
              <a:ext cx="60" cy="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2" name="Rectangle 115">
              <a:extLst>
                <a:ext uri="{FF2B5EF4-FFF2-40B4-BE49-F238E27FC236}">
                  <a16:creationId xmlns:a16="http://schemas.microsoft.com/office/drawing/2014/main" id="{9C5A59D1-C747-4266-9D63-5A55CE0BE7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5" y="3044"/>
              <a:ext cx="161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0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683" name="Line 116">
              <a:extLst>
                <a:ext uri="{FF2B5EF4-FFF2-40B4-BE49-F238E27FC236}">
                  <a16:creationId xmlns:a16="http://schemas.microsoft.com/office/drawing/2014/main" id="{334F7BC7-45FC-4583-B316-F510EC1FCE2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044" y="2753"/>
              <a:ext cx="60" cy="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4" name="Rectangle 117">
              <a:extLst>
                <a:ext uri="{FF2B5EF4-FFF2-40B4-BE49-F238E27FC236}">
                  <a16:creationId xmlns:a16="http://schemas.microsoft.com/office/drawing/2014/main" id="{D09B2452-9195-491A-B245-11CBE28CFE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5" y="2667"/>
              <a:ext cx="161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1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685" name="Line 118">
              <a:extLst>
                <a:ext uri="{FF2B5EF4-FFF2-40B4-BE49-F238E27FC236}">
                  <a16:creationId xmlns:a16="http://schemas.microsoft.com/office/drawing/2014/main" id="{5B81E320-09CD-47B7-8CE5-6083C033053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044" y="2376"/>
              <a:ext cx="60" cy="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6" name="Rectangle 119">
              <a:extLst>
                <a:ext uri="{FF2B5EF4-FFF2-40B4-BE49-F238E27FC236}">
                  <a16:creationId xmlns:a16="http://schemas.microsoft.com/office/drawing/2014/main" id="{09D1542F-0B9C-4F3E-9D1E-E2D12C228D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5" y="2292"/>
              <a:ext cx="161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2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687" name="Line 120">
              <a:extLst>
                <a:ext uri="{FF2B5EF4-FFF2-40B4-BE49-F238E27FC236}">
                  <a16:creationId xmlns:a16="http://schemas.microsoft.com/office/drawing/2014/main" id="{C60609CA-6127-4E63-A7AE-AF6042A1915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044" y="1999"/>
              <a:ext cx="60" cy="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8" name="Rectangle 121">
              <a:extLst>
                <a:ext uri="{FF2B5EF4-FFF2-40B4-BE49-F238E27FC236}">
                  <a16:creationId xmlns:a16="http://schemas.microsoft.com/office/drawing/2014/main" id="{34EBF9C6-597B-4C9B-B023-19087B41B4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5" y="1915"/>
              <a:ext cx="161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3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689" name="Line 122">
              <a:extLst>
                <a:ext uri="{FF2B5EF4-FFF2-40B4-BE49-F238E27FC236}">
                  <a16:creationId xmlns:a16="http://schemas.microsoft.com/office/drawing/2014/main" id="{8D2FFF69-C8AB-4A87-9184-A1574F5E9B8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044" y="1621"/>
              <a:ext cx="60" cy="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0" name="Rectangle 123">
              <a:extLst>
                <a:ext uri="{FF2B5EF4-FFF2-40B4-BE49-F238E27FC236}">
                  <a16:creationId xmlns:a16="http://schemas.microsoft.com/office/drawing/2014/main" id="{730A7429-5C9D-4E5E-9632-8729113D26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5" y="1538"/>
              <a:ext cx="161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4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691" name="Line 124">
              <a:extLst>
                <a:ext uri="{FF2B5EF4-FFF2-40B4-BE49-F238E27FC236}">
                  <a16:creationId xmlns:a16="http://schemas.microsoft.com/office/drawing/2014/main" id="{558C6997-70CA-4595-8EF0-4738103411E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044" y="1244"/>
              <a:ext cx="60" cy="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2" name="Rectangle 125">
              <a:extLst>
                <a:ext uri="{FF2B5EF4-FFF2-40B4-BE49-F238E27FC236}">
                  <a16:creationId xmlns:a16="http://schemas.microsoft.com/office/drawing/2014/main" id="{CE2A65A1-298A-4F40-85BC-98C65C878C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3" y="1161"/>
              <a:ext cx="256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&gt;5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693" name="Line 126">
              <a:extLst>
                <a:ext uri="{FF2B5EF4-FFF2-40B4-BE49-F238E27FC236}">
                  <a16:creationId xmlns:a16="http://schemas.microsoft.com/office/drawing/2014/main" id="{2E0C1E66-47DF-4510-BD57-E499CFAE323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044" y="870"/>
              <a:ext cx="60" cy="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5" name="Rectangle 128">
              <a:extLst>
                <a:ext uri="{FF2B5EF4-FFF2-40B4-BE49-F238E27FC236}">
                  <a16:creationId xmlns:a16="http://schemas.microsoft.com/office/drawing/2014/main" id="{36B5D28E-3CB3-4F3B-9C87-1F715EC30714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330" y="2039"/>
              <a:ext cx="518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MVPF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696" name="Line 129">
              <a:extLst>
                <a:ext uri="{FF2B5EF4-FFF2-40B4-BE49-F238E27FC236}">
                  <a16:creationId xmlns:a16="http://schemas.microsoft.com/office/drawing/2014/main" id="{DB301EC0-7428-498D-9902-F4118D1D851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04" y="3603"/>
              <a:ext cx="6103" cy="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7" name="Line 130">
              <a:extLst>
                <a:ext uri="{FF2B5EF4-FFF2-40B4-BE49-F238E27FC236}">
                  <a16:creationId xmlns:a16="http://schemas.microsoft.com/office/drawing/2014/main" id="{13273C4A-C47A-47BF-8D44-9EA9D45E77E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99" y="3603"/>
              <a:ext cx="0" cy="57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8" name="Rectangle 131">
              <a:extLst>
                <a:ext uri="{FF2B5EF4-FFF2-40B4-BE49-F238E27FC236}">
                  <a16:creationId xmlns:a16="http://schemas.microsoft.com/office/drawing/2014/main" id="{C5B34DDE-F244-449D-9C84-842DBFBA22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20" y="3692"/>
              <a:ext cx="429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1960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699" name="Line 132">
              <a:extLst>
                <a:ext uri="{FF2B5EF4-FFF2-40B4-BE49-F238E27FC236}">
                  <a16:creationId xmlns:a16="http://schemas.microsoft.com/office/drawing/2014/main" id="{B9ACF442-FEE9-4417-9315-9CBBEFE5DC1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69" y="3603"/>
              <a:ext cx="0" cy="57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0" name="Rectangle 133">
              <a:extLst>
                <a:ext uri="{FF2B5EF4-FFF2-40B4-BE49-F238E27FC236}">
                  <a16:creationId xmlns:a16="http://schemas.microsoft.com/office/drawing/2014/main" id="{3F6021DB-E4A8-4817-81B0-C97D2B343B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90" y="3692"/>
              <a:ext cx="429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1980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701" name="Line 134">
              <a:extLst>
                <a:ext uri="{FF2B5EF4-FFF2-40B4-BE49-F238E27FC236}">
                  <a16:creationId xmlns:a16="http://schemas.microsoft.com/office/drawing/2014/main" id="{55EA2FC7-E0A7-46E2-8CE9-081227C2C36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142" y="3603"/>
              <a:ext cx="0" cy="57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2" name="Rectangle 135">
              <a:extLst>
                <a:ext uri="{FF2B5EF4-FFF2-40B4-BE49-F238E27FC236}">
                  <a16:creationId xmlns:a16="http://schemas.microsoft.com/office/drawing/2014/main" id="{75C9A1B1-9F81-4F72-9E1B-8A6399EC18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3" y="3692"/>
              <a:ext cx="429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2000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703" name="Line 136">
              <a:extLst>
                <a:ext uri="{FF2B5EF4-FFF2-40B4-BE49-F238E27FC236}">
                  <a16:creationId xmlns:a16="http://schemas.microsoft.com/office/drawing/2014/main" id="{534BD5AC-3536-4654-A8C3-4956405822C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112" y="3603"/>
              <a:ext cx="0" cy="57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4" name="Rectangle 137">
              <a:extLst>
                <a:ext uri="{FF2B5EF4-FFF2-40B4-BE49-F238E27FC236}">
                  <a16:creationId xmlns:a16="http://schemas.microsoft.com/office/drawing/2014/main" id="{F1D0264C-8CA7-459C-9A73-144387E0CA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33" y="3692"/>
              <a:ext cx="429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2020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705" name="Rectangle 138">
              <a:extLst>
                <a:ext uri="{FF2B5EF4-FFF2-40B4-BE49-F238E27FC236}">
                  <a16:creationId xmlns:a16="http://schemas.microsoft.com/office/drawing/2014/main" id="{0DB524A7-1E64-434B-851B-079728F9FE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90" y="3890"/>
              <a:ext cx="412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Year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706" name="Rectangle 139">
              <a:extLst>
                <a:ext uri="{FF2B5EF4-FFF2-40B4-BE49-F238E27FC236}">
                  <a16:creationId xmlns:a16="http://schemas.microsoft.com/office/drawing/2014/main" id="{19716661-2FAD-4F10-BE1D-65C387D57C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96" y="280"/>
              <a:ext cx="305" cy="57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5300" b="0" i="0" u="none" strike="noStrike" cap="none" normalizeH="0" baseline="0">
                  <a:ln>
                    <a:noFill/>
                  </a:ln>
                  <a:solidFill>
                    <a:srgbClr val="1E2D53"/>
                  </a:solidFill>
                  <a:effectLst/>
                  <a:latin typeface="Arial" panose="020B0604020202020204" pitchFamily="34" charset="0"/>
                </a:rPr>
                <a:t> 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</p:grpSp>
      <p:sp>
        <p:nvSpPr>
          <p:cNvPr id="115" name="Rectangle 134">
            <a:extLst>
              <a:ext uri="{FF2B5EF4-FFF2-40B4-BE49-F238E27FC236}">
                <a16:creationId xmlns:a16="http://schemas.microsoft.com/office/drawing/2014/main" id="{CD14EE1B-AA7A-4DDC-89EE-EBE6765972B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0521" y="95828"/>
            <a:ext cx="10620914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MVPF by Year of Policy</a:t>
            </a:r>
          </a:p>
        </p:txBody>
      </p:sp>
      <p:grpSp>
        <p:nvGrpSpPr>
          <p:cNvPr id="609" name="Group 608">
            <a:extLst>
              <a:ext uri="{FF2B5EF4-FFF2-40B4-BE49-F238E27FC236}">
                <a16:creationId xmlns:a16="http://schemas.microsoft.com/office/drawing/2014/main" id="{F5208102-83A1-4567-B8D8-93FB9BE9E408}"/>
              </a:ext>
            </a:extLst>
          </p:cNvPr>
          <p:cNvGrpSpPr/>
          <p:nvPr/>
        </p:nvGrpSpPr>
        <p:grpSpPr>
          <a:xfrm>
            <a:off x="1398052" y="1174749"/>
            <a:ext cx="599024" cy="616982"/>
            <a:chOff x="1398052" y="1174749"/>
            <a:chExt cx="599024" cy="616982"/>
          </a:xfrm>
        </p:grpSpPr>
        <p:sp>
          <p:nvSpPr>
            <p:cNvPr id="611" name="Rectangle 610">
              <a:extLst>
                <a:ext uri="{FF2B5EF4-FFF2-40B4-BE49-F238E27FC236}">
                  <a16:creationId xmlns:a16="http://schemas.microsoft.com/office/drawing/2014/main" id="{F7A99BE8-0C80-4EF5-B97D-A99593677FD5}"/>
                </a:ext>
              </a:extLst>
            </p:cNvPr>
            <p:cNvSpPr/>
            <p:nvPr/>
          </p:nvSpPr>
          <p:spPr>
            <a:xfrm>
              <a:off x="1468438" y="1508125"/>
              <a:ext cx="528638" cy="283606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612" name="Rectangle 176">
              <a:extLst>
                <a:ext uri="{FF2B5EF4-FFF2-40B4-BE49-F238E27FC236}">
                  <a16:creationId xmlns:a16="http://schemas.microsoft.com/office/drawing/2014/main" id="{4B61B969-09FA-45F8-AE98-1A73699E0D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98052" y="1174749"/>
              <a:ext cx="219612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80808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+mn-cs"/>
                </a:rPr>
                <a:t>∞</a:t>
              </a: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80808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  <p:grpSp>
          <p:nvGrpSpPr>
            <p:cNvPr id="613" name="Group 612">
              <a:extLst>
                <a:ext uri="{FF2B5EF4-FFF2-40B4-BE49-F238E27FC236}">
                  <a16:creationId xmlns:a16="http://schemas.microsoft.com/office/drawing/2014/main" id="{D12BD5CD-072C-464F-844B-FC828EE46667}"/>
                </a:ext>
              </a:extLst>
            </p:cNvPr>
            <p:cNvGrpSpPr/>
            <p:nvPr/>
          </p:nvGrpSpPr>
          <p:grpSpPr>
            <a:xfrm>
              <a:off x="1674813" y="1573079"/>
              <a:ext cx="166687" cy="149224"/>
              <a:chOff x="1462882" y="1471634"/>
              <a:chExt cx="166687" cy="149224"/>
            </a:xfrm>
          </p:grpSpPr>
          <p:cxnSp>
            <p:nvCxnSpPr>
              <p:cNvPr id="615" name="Straight Connector 614">
                <a:extLst>
                  <a:ext uri="{FF2B5EF4-FFF2-40B4-BE49-F238E27FC236}">
                    <a16:creationId xmlns:a16="http://schemas.microsoft.com/office/drawing/2014/main" id="{D9188C9E-CA63-4A15-A47D-566C1F276E88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546225" y="1512888"/>
                <a:ext cx="0" cy="60326"/>
              </a:xfrm>
              <a:prstGeom prst="line">
                <a:avLst/>
              </a:prstGeom>
              <a:ln w="3810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16" name="Straight Connector 615">
                <a:extLst>
                  <a:ext uri="{FF2B5EF4-FFF2-40B4-BE49-F238E27FC236}">
                    <a16:creationId xmlns:a16="http://schemas.microsoft.com/office/drawing/2014/main" id="{9C2A4029-69DC-4C17-A4D2-CDF0A9F7A72F}"/>
                  </a:ext>
                </a:extLst>
              </p:cNvPr>
              <p:cNvCxnSpPr/>
              <p:nvPr/>
            </p:nvCxnSpPr>
            <p:spPr>
              <a:xfrm flipV="1">
                <a:off x="1462882" y="1471634"/>
                <a:ext cx="166687" cy="83364"/>
              </a:xfrm>
              <a:prstGeom prst="line">
                <a:avLst/>
              </a:prstGeom>
              <a:ln w="19050">
                <a:solidFill>
                  <a:srgbClr val="80808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18" name="Straight Connector 617">
                <a:extLst>
                  <a:ext uri="{FF2B5EF4-FFF2-40B4-BE49-F238E27FC236}">
                    <a16:creationId xmlns:a16="http://schemas.microsoft.com/office/drawing/2014/main" id="{BAF34135-D701-4D0B-8491-BA841526AE7E}"/>
                  </a:ext>
                </a:extLst>
              </p:cNvPr>
              <p:cNvCxnSpPr/>
              <p:nvPr/>
            </p:nvCxnSpPr>
            <p:spPr>
              <a:xfrm flipV="1">
                <a:off x="1462882" y="1537494"/>
                <a:ext cx="166687" cy="83364"/>
              </a:xfrm>
              <a:prstGeom prst="line">
                <a:avLst/>
              </a:prstGeom>
              <a:ln w="19050">
                <a:solidFill>
                  <a:srgbClr val="80808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</p:spTree>
    <p:extLst>
      <p:ext uri="{BB962C8B-B14F-4D97-AF65-F5344CB8AC3E}">
        <p14:creationId xmlns:p14="http://schemas.microsoft.com/office/powerpoint/2010/main" val="175021450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50">
        <p:fade/>
      </p:transition>
    </mc:Choice>
    <mc:Fallback xmlns="">
      <p:transition>
        <p:fade/>
      </p:transition>
    </mc:Fallback>
  </mc:AlternateContent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" name="Group 4">
            <a:extLst>
              <a:ext uri="{FF2B5EF4-FFF2-40B4-BE49-F238E27FC236}">
                <a16:creationId xmlns:a16="http://schemas.microsoft.com/office/drawing/2014/main" id="{CFF38AF9-2490-4CFD-B557-0805B403FFFE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604838" y="-4763"/>
            <a:ext cx="10982325" cy="6867526"/>
            <a:chOff x="381" y="-3"/>
            <a:chExt cx="6918" cy="4326"/>
          </a:xfrm>
        </p:grpSpPr>
        <p:sp>
          <p:nvSpPr>
            <p:cNvPr id="19" name="AutoShape 3">
              <a:extLst>
                <a:ext uri="{FF2B5EF4-FFF2-40B4-BE49-F238E27FC236}">
                  <a16:creationId xmlns:a16="http://schemas.microsoft.com/office/drawing/2014/main" id="{A5B93D71-ED9E-4046-8DE5-37BFC191C1E4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384" y="0"/>
              <a:ext cx="6912" cy="43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Rectangle 5">
              <a:extLst>
                <a:ext uri="{FF2B5EF4-FFF2-40B4-BE49-F238E27FC236}">
                  <a16:creationId xmlns:a16="http://schemas.microsoft.com/office/drawing/2014/main" id="{6B4AC300-C0AF-4554-BE53-8D7AC83C63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1" y="-3"/>
              <a:ext cx="6918" cy="4326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Rectangle 6">
              <a:extLst>
                <a:ext uri="{FF2B5EF4-FFF2-40B4-BE49-F238E27FC236}">
                  <a16:creationId xmlns:a16="http://schemas.microsoft.com/office/drawing/2014/main" id="{20D13B57-1ADE-40C3-B18F-452E3C2B9F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" y="0"/>
              <a:ext cx="6909" cy="4317"/>
            </a:xfrm>
            <a:prstGeom prst="rect">
              <a:avLst/>
            </a:prstGeom>
            <a:solidFill>
              <a:srgbClr val="FFFFFF"/>
            </a:solidFill>
            <a:ln w="14288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" name="Rectangle 7">
              <a:extLst>
                <a:ext uri="{FF2B5EF4-FFF2-40B4-BE49-F238E27FC236}">
                  <a16:creationId xmlns:a16="http://schemas.microsoft.com/office/drawing/2014/main" id="{91058DA0-7422-4446-80DB-009920592F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04" y="775"/>
              <a:ext cx="6103" cy="2828"/>
            </a:xfrm>
            <a:prstGeom prst="rect">
              <a:avLst/>
            </a:prstGeom>
            <a:solidFill>
              <a:srgbClr val="FFFFFF"/>
            </a:solidFill>
            <a:ln w="14288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Line 8">
              <a:extLst>
                <a:ext uri="{FF2B5EF4-FFF2-40B4-BE49-F238E27FC236}">
                  <a16:creationId xmlns:a16="http://schemas.microsoft.com/office/drawing/2014/main" id="{CC9C413F-E1AA-4520-9F02-AC810317CF3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04" y="3508"/>
              <a:ext cx="6103" cy="0"/>
            </a:xfrm>
            <a:prstGeom prst="line">
              <a:avLst/>
            </a:prstGeom>
            <a:noFill/>
            <a:ln w="19050">
              <a:solidFill>
                <a:srgbClr val="EAF2F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Line 9">
              <a:extLst>
                <a:ext uri="{FF2B5EF4-FFF2-40B4-BE49-F238E27FC236}">
                  <a16:creationId xmlns:a16="http://schemas.microsoft.com/office/drawing/2014/main" id="{DA873758-94F6-411D-A297-46927DA375A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04" y="3131"/>
              <a:ext cx="6103" cy="0"/>
            </a:xfrm>
            <a:prstGeom prst="line">
              <a:avLst/>
            </a:prstGeom>
            <a:noFill/>
            <a:ln w="19050">
              <a:solidFill>
                <a:srgbClr val="EAF2F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Line 10">
              <a:extLst>
                <a:ext uri="{FF2B5EF4-FFF2-40B4-BE49-F238E27FC236}">
                  <a16:creationId xmlns:a16="http://schemas.microsoft.com/office/drawing/2014/main" id="{568B7AEA-D1CA-4AFA-9B7B-8A7177A09C8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04" y="2753"/>
              <a:ext cx="6103" cy="0"/>
            </a:xfrm>
            <a:prstGeom prst="line">
              <a:avLst/>
            </a:prstGeom>
            <a:noFill/>
            <a:ln w="19050">
              <a:solidFill>
                <a:srgbClr val="EAF2F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Line 11">
              <a:extLst>
                <a:ext uri="{FF2B5EF4-FFF2-40B4-BE49-F238E27FC236}">
                  <a16:creationId xmlns:a16="http://schemas.microsoft.com/office/drawing/2014/main" id="{D3AE436E-F194-4EE9-B7D3-B8818D1F56F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04" y="2376"/>
              <a:ext cx="6103" cy="0"/>
            </a:xfrm>
            <a:prstGeom prst="line">
              <a:avLst/>
            </a:prstGeom>
            <a:noFill/>
            <a:ln w="19050">
              <a:solidFill>
                <a:srgbClr val="EAF2F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" name="Line 12">
              <a:extLst>
                <a:ext uri="{FF2B5EF4-FFF2-40B4-BE49-F238E27FC236}">
                  <a16:creationId xmlns:a16="http://schemas.microsoft.com/office/drawing/2014/main" id="{C8405A58-E753-4DB3-B20E-62CEC2D85F0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04" y="1999"/>
              <a:ext cx="6103" cy="0"/>
            </a:xfrm>
            <a:prstGeom prst="line">
              <a:avLst/>
            </a:prstGeom>
            <a:noFill/>
            <a:ln w="19050">
              <a:solidFill>
                <a:srgbClr val="EAF2F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Line 13">
              <a:extLst>
                <a:ext uri="{FF2B5EF4-FFF2-40B4-BE49-F238E27FC236}">
                  <a16:creationId xmlns:a16="http://schemas.microsoft.com/office/drawing/2014/main" id="{1A1DBF02-C8A4-4338-8DF5-F72D495AEAA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04" y="1621"/>
              <a:ext cx="6103" cy="0"/>
            </a:xfrm>
            <a:prstGeom prst="line">
              <a:avLst/>
            </a:prstGeom>
            <a:noFill/>
            <a:ln w="19050">
              <a:solidFill>
                <a:srgbClr val="EAF2F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" name="Line 14">
              <a:extLst>
                <a:ext uri="{FF2B5EF4-FFF2-40B4-BE49-F238E27FC236}">
                  <a16:creationId xmlns:a16="http://schemas.microsoft.com/office/drawing/2014/main" id="{439BF766-9CEF-42D6-98CD-EA1FC358BEC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04" y="1244"/>
              <a:ext cx="6103" cy="0"/>
            </a:xfrm>
            <a:prstGeom prst="line">
              <a:avLst/>
            </a:prstGeom>
            <a:noFill/>
            <a:ln w="19050">
              <a:solidFill>
                <a:srgbClr val="EAF2F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" name="Line 15">
              <a:extLst>
                <a:ext uri="{FF2B5EF4-FFF2-40B4-BE49-F238E27FC236}">
                  <a16:creationId xmlns:a16="http://schemas.microsoft.com/office/drawing/2014/main" id="{1BDF0125-1079-4C45-A236-58D2D52AE00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04" y="870"/>
              <a:ext cx="6103" cy="0"/>
            </a:xfrm>
            <a:prstGeom prst="line">
              <a:avLst/>
            </a:prstGeom>
            <a:noFill/>
            <a:ln w="19050">
              <a:solidFill>
                <a:srgbClr val="EAF2F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" name="Line 16">
              <a:extLst>
                <a:ext uri="{FF2B5EF4-FFF2-40B4-BE49-F238E27FC236}">
                  <a16:creationId xmlns:a16="http://schemas.microsoft.com/office/drawing/2014/main" id="{797D8B25-D7EC-488A-8DB7-A0617159291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04" y="870"/>
              <a:ext cx="6103" cy="0"/>
            </a:xfrm>
            <a:prstGeom prst="line">
              <a:avLst/>
            </a:prstGeom>
            <a:noFill/>
            <a:ln w="9525">
              <a:solidFill>
                <a:srgbClr val="008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6" name="Line 17">
              <a:extLst>
                <a:ext uri="{FF2B5EF4-FFF2-40B4-BE49-F238E27FC236}">
                  <a16:creationId xmlns:a16="http://schemas.microsoft.com/office/drawing/2014/main" id="{676D1C94-6583-4F92-B97E-75CC9E5F102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936" y="1244"/>
              <a:ext cx="0" cy="1976"/>
            </a:xfrm>
            <a:prstGeom prst="line">
              <a:avLst/>
            </a:prstGeom>
            <a:noFill/>
            <a:ln w="9525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7" name="Line 18">
              <a:extLst>
                <a:ext uri="{FF2B5EF4-FFF2-40B4-BE49-F238E27FC236}">
                  <a16:creationId xmlns:a16="http://schemas.microsoft.com/office/drawing/2014/main" id="{0F5E0CAB-E0DF-4174-9A56-D0F3028C34E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910" y="1244"/>
              <a:ext cx="52" cy="0"/>
            </a:xfrm>
            <a:prstGeom prst="line">
              <a:avLst/>
            </a:prstGeom>
            <a:noFill/>
            <a:ln w="9525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8" name="Line 19">
              <a:extLst>
                <a:ext uri="{FF2B5EF4-FFF2-40B4-BE49-F238E27FC236}">
                  <a16:creationId xmlns:a16="http://schemas.microsoft.com/office/drawing/2014/main" id="{89B26C72-9151-4229-BD2A-FDC80DCBA46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910" y="3220"/>
              <a:ext cx="52" cy="0"/>
            </a:xfrm>
            <a:prstGeom prst="line">
              <a:avLst/>
            </a:prstGeom>
            <a:noFill/>
            <a:ln w="9525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0" name="Line 20">
              <a:extLst>
                <a:ext uri="{FF2B5EF4-FFF2-40B4-BE49-F238E27FC236}">
                  <a16:creationId xmlns:a16="http://schemas.microsoft.com/office/drawing/2014/main" id="{99D621C9-564D-431D-8045-9C7D5F75855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921" y="2131"/>
              <a:ext cx="0" cy="853"/>
            </a:xfrm>
            <a:prstGeom prst="line">
              <a:avLst/>
            </a:prstGeom>
            <a:noFill/>
            <a:ln w="9525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2" name="Line 21">
              <a:extLst>
                <a:ext uri="{FF2B5EF4-FFF2-40B4-BE49-F238E27FC236}">
                  <a16:creationId xmlns:a16="http://schemas.microsoft.com/office/drawing/2014/main" id="{6E9DE668-44FC-41BC-B500-C870107A81F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92" y="2131"/>
              <a:ext cx="55" cy="0"/>
            </a:xfrm>
            <a:prstGeom prst="line">
              <a:avLst/>
            </a:prstGeom>
            <a:noFill/>
            <a:ln w="9525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3" name="Line 22">
              <a:extLst>
                <a:ext uri="{FF2B5EF4-FFF2-40B4-BE49-F238E27FC236}">
                  <a16:creationId xmlns:a16="http://schemas.microsoft.com/office/drawing/2014/main" id="{FACE13B4-D36C-4D89-9833-C53485A3C9F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92" y="2984"/>
              <a:ext cx="55" cy="0"/>
            </a:xfrm>
            <a:prstGeom prst="line">
              <a:avLst/>
            </a:prstGeom>
            <a:noFill/>
            <a:ln w="9525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4" name="Line 23">
              <a:extLst>
                <a:ext uri="{FF2B5EF4-FFF2-40B4-BE49-F238E27FC236}">
                  <a16:creationId xmlns:a16="http://schemas.microsoft.com/office/drawing/2014/main" id="{BF436525-050A-4E05-87F2-35052EE30A9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895" y="2601"/>
              <a:ext cx="0" cy="282"/>
            </a:xfrm>
            <a:prstGeom prst="line">
              <a:avLst/>
            </a:prstGeom>
            <a:noFill/>
            <a:ln w="9525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5" name="Line 24">
              <a:extLst>
                <a:ext uri="{FF2B5EF4-FFF2-40B4-BE49-F238E27FC236}">
                  <a16:creationId xmlns:a16="http://schemas.microsoft.com/office/drawing/2014/main" id="{8AEF2F6F-82EB-4D7A-A7B8-9F20023062C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869" y="2601"/>
              <a:ext cx="55" cy="0"/>
            </a:xfrm>
            <a:prstGeom prst="line">
              <a:avLst/>
            </a:prstGeom>
            <a:noFill/>
            <a:ln w="9525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6" name="Line 25">
              <a:extLst>
                <a:ext uri="{FF2B5EF4-FFF2-40B4-BE49-F238E27FC236}">
                  <a16:creationId xmlns:a16="http://schemas.microsoft.com/office/drawing/2014/main" id="{AC514ABF-F86C-4447-BBE1-15FA3EC046C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869" y="2883"/>
              <a:ext cx="55" cy="0"/>
            </a:xfrm>
            <a:prstGeom prst="line">
              <a:avLst/>
            </a:prstGeom>
            <a:noFill/>
            <a:ln w="9525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8" name="Line 26">
              <a:extLst>
                <a:ext uri="{FF2B5EF4-FFF2-40B4-BE49-F238E27FC236}">
                  <a16:creationId xmlns:a16="http://schemas.microsoft.com/office/drawing/2014/main" id="{CB670086-E005-4B59-B0AD-2BE399447A7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104" y="2503"/>
              <a:ext cx="0" cy="1005"/>
            </a:xfrm>
            <a:prstGeom prst="line">
              <a:avLst/>
            </a:prstGeom>
            <a:noFill/>
            <a:ln w="9525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2" name="Line 27">
              <a:extLst>
                <a:ext uri="{FF2B5EF4-FFF2-40B4-BE49-F238E27FC236}">
                  <a16:creationId xmlns:a16="http://schemas.microsoft.com/office/drawing/2014/main" id="{A41F7F47-24E0-4035-9585-99D97690913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078" y="2503"/>
              <a:ext cx="52" cy="0"/>
            </a:xfrm>
            <a:prstGeom prst="line">
              <a:avLst/>
            </a:prstGeom>
            <a:noFill/>
            <a:ln w="9525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4" name="Line 28">
              <a:extLst>
                <a:ext uri="{FF2B5EF4-FFF2-40B4-BE49-F238E27FC236}">
                  <a16:creationId xmlns:a16="http://schemas.microsoft.com/office/drawing/2014/main" id="{AC761333-3F2D-49B6-A164-8C119B696FC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078" y="3508"/>
              <a:ext cx="52" cy="0"/>
            </a:xfrm>
            <a:prstGeom prst="line">
              <a:avLst/>
            </a:prstGeom>
            <a:noFill/>
            <a:ln w="9525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5" name="Line 29">
              <a:extLst>
                <a:ext uri="{FF2B5EF4-FFF2-40B4-BE49-F238E27FC236}">
                  <a16:creationId xmlns:a16="http://schemas.microsoft.com/office/drawing/2014/main" id="{F34D9625-3A1B-4969-BE7F-E56BF21346D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225" y="1875"/>
              <a:ext cx="0" cy="1503"/>
            </a:xfrm>
            <a:prstGeom prst="line">
              <a:avLst/>
            </a:prstGeom>
            <a:noFill/>
            <a:ln w="9525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7" name="Line 30">
              <a:extLst>
                <a:ext uri="{FF2B5EF4-FFF2-40B4-BE49-F238E27FC236}">
                  <a16:creationId xmlns:a16="http://schemas.microsoft.com/office/drawing/2014/main" id="{727DEE68-606B-4392-8BA9-07BECADA499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199" y="1875"/>
              <a:ext cx="54" cy="0"/>
            </a:xfrm>
            <a:prstGeom prst="line">
              <a:avLst/>
            </a:prstGeom>
            <a:noFill/>
            <a:ln w="9525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4" name="Line 31">
              <a:extLst>
                <a:ext uri="{FF2B5EF4-FFF2-40B4-BE49-F238E27FC236}">
                  <a16:creationId xmlns:a16="http://schemas.microsoft.com/office/drawing/2014/main" id="{C7D75A43-B6E0-4EFC-AE66-E75F629E134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199" y="3378"/>
              <a:ext cx="54" cy="0"/>
            </a:xfrm>
            <a:prstGeom prst="line">
              <a:avLst/>
            </a:prstGeom>
            <a:noFill/>
            <a:ln w="9525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5" name="Line 32">
              <a:extLst>
                <a:ext uri="{FF2B5EF4-FFF2-40B4-BE49-F238E27FC236}">
                  <a16:creationId xmlns:a16="http://schemas.microsoft.com/office/drawing/2014/main" id="{AB92C985-8BA0-483C-BB74-A20DD08FF4B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112" y="2828"/>
              <a:ext cx="0" cy="49"/>
            </a:xfrm>
            <a:prstGeom prst="line">
              <a:avLst/>
            </a:prstGeom>
            <a:noFill/>
            <a:ln w="9525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6" name="Line 33">
              <a:extLst>
                <a:ext uri="{FF2B5EF4-FFF2-40B4-BE49-F238E27FC236}">
                  <a16:creationId xmlns:a16="http://schemas.microsoft.com/office/drawing/2014/main" id="{8F3B1A0A-8C90-4716-84A7-B02D340017C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086" y="2828"/>
              <a:ext cx="52" cy="0"/>
            </a:xfrm>
            <a:prstGeom prst="line">
              <a:avLst/>
            </a:prstGeom>
            <a:noFill/>
            <a:ln w="9525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7" name="Line 34">
              <a:extLst>
                <a:ext uri="{FF2B5EF4-FFF2-40B4-BE49-F238E27FC236}">
                  <a16:creationId xmlns:a16="http://schemas.microsoft.com/office/drawing/2014/main" id="{68EF942F-52CD-44B0-82EC-6C9F85F74A0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086" y="2877"/>
              <a:ext cx="52" cy="0"/>
            </a:xfrm>
            <a:prstGeom prst="line">
              <a:avLst/>
            </a:prstGeom>
            <a:noFill/>
            <a:ln w="9525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" name="Line 35">
              <a:extLst>
                <a:ext uri="{FF2B5EF4-FFF2-40B4-BE49-F238E27FC236}">
                  <a16:creationId xmlns:a16="http://schemas.microsoft.com/office/drawing/2014/main" id="{5D7FE36E-F4A7-486E-A510-A24F57E9168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766" y="870"/>
              <a:ext cx="0" cy="1558"/>
            </a:xfrm>
            <a:prstGeom prst="line">
              <a:avLst/>
            </a:prstGeom>
            <a:noFill/>
            <a:ln w="9525">
              <a:solidFill>
                <a:srgbClr val="90353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" name="Line 36">
              <a:extLst>
                <a:ext uri="{FF2B5EF4-FFF2-40B4-BE49-F238E27FC236}">
                  <a16:creationId xmlns:a16="http://schemas.microsoft.com/office/drawing/2014/main" id="{B61C5DD1-7026-4063-B963-29626B787A6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740" y="870"/>
              <a:ext cx="52" cy="0"/>
            </a:xfrm>
            <a:prstGeom prst="line">
              <a:avLst/>
            </a:prstGeom>
            <a:noFill/>
            <a:ln w="9525">
              <a:solidFill>
                <a:srgbClr val="90353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" name="Line 37">
              <a:extLst>
                <a:ext uri="{FF2B5EF4-FFF2-40B4-BE49-F238E27FC236}">
                  <a16:creationId xmlns:a16="http://schemas.microsoft.com/office/drawing/2014/main" id="{93F1C6DF-B02E-4B6E-ABE5-B525A07A0AB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740" y="2428"/>
              <a:ext cx="52" cy="0"/>
            </a:xfrm>
            <a:prstGeom prst="line">
              <a:avLst/>
            </a:prstGeom>
            <a:noFill/>
            <a:ln w="9525">
              <a:solidFill>
                <a:srgbClr val="90353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" name="Line 38">
              <a:extLst>
                <a:ext uri="{FF2B5EF4-FFF2-40B4-BE49-F238E27FC236}">
                  <a16:creationId xmlns:a16="http://schemas.microsoft.com/office/drawing/2014/main" id="{A9974FD0-D344-47DE-A709-214EA5902FD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959" y="870"/>
              <a:ext cx="0" cy="2638"/>
            </a:xfrm>
            <a:prstGeom prst="line">
              <a:avLst/>
            </a:prstGeom>
            <a:noFill/>
            <a:ln w="9525">
              <a:solidFill>
                <a:srgbClr val="90353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" name="Line 39">
              <a:extLst>
                <a:ext uri="{FF2B5EF4-FFF2-40B4-BE49-F238E27FC236}">
                  <a16:creationId xmlns:a16="http://schemas.microsoft.com/office/drawing/2014/main" id="{4FD00D54-871E-4491-ACC1-142E425EFBF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33" y="870"/>
              <a:ext cx="52" cy="0"/>
            </a:xfrm>
            <a:prstGeom prst="line">
              <a:avLst/>
            </a:prstGeom>
            <a:noFill/>
            <a:ln w="9525">
              <a:solidFill>
                <a:srgbClr val="90353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" name="Line 40">
              <a:extLst>
                <a:ext uri="{FF2B5EF4-FFF2-40B4-BE49-F238E27FC236}">
                  <a16:creationId xmlns:a16="http://schemas.microsoft.com/office/drawing/2014/main" id="{7506E6B2-3392-4ABE-88F9-2A949898619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33" y="3508"/>
              <a:ext cx="52" cy="0"/>
            </a:xfrm>
            <a:prstGeom prst="line">
              <a:avLst/>
            </a:prstGeom>
            <a:noFill/>
            <a:ln w="9525">
              <a:solidFill>
                <a:srgbClr val="90353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" name="Line 41">
              <a:extLst>
                <a:ext uri="{FF2B5EF4-FFF2-40B4-BE49-F238E27FC236}">
                  <a16:creationId xmlns:a16="http://schemas.microsoft.com/office/drawing/2014/main" id="{9F91BC0D-E2DF-4C2A-8EFA-0B9B6B983BB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105" y="870"/>
              <a:ext cx="0" cy="374"/>
            </a:xfrm>
            <a:prstGeom prst="line">
              <a:avLst/>
            </a:prstGeom>
            <a:noFill/>
            <a:ln w="9525">
              <a:solidFill>
                <a:srgbClr val="90353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" name="Line 42">
              <a:extLst>
                <a:ext uri="{FF2B5EF4-FFF2-40B4-BE49-F238E27FC236}">
                  <a16:creationId xmlns:a16="http://schemas.microsoft.com/office/drawing/2014/main" id="{E36E935D-D5B1-4591-9E74-D64C19BE751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79" y="870"/>
              <a:ext cx="55" cy="0"/>
            </a:xfrm>
            <a:prstGeom prst="line">
              <a:avLst/>
            </a:prstGeom>
            <a:noFill/>
            <a:ln w="9525">
              <a:solidFill>
                <a:srgbClr val="90353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" name="Line 43">
              <a:extLst>
                <a:ext uri="{FF2B5EF4-FFF2-40B4-BE49-F238E27FC236}">
                  <a16:creationId xmlns:a16="http://schemas.microsoft.com/office/drawing/2014/main" id="{2A1172C0-D1E3-45B7-8D10-93BC869EC0F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79" y="1244"/>
              <a:ext cx="55" cy="0"/>
            </a:xfrm>
            <a:prstGeom prst="line">
              <a:avLst/>
            </a:prstGeom>
            <a:noFill/>
            <a:ln w="9525">
              <a:solidFill>
                <a:srgbClr val="90353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" name="Line 44">
              <a:extLst>
                <a:ext uri="{FF2B5EF4-FFF2-40B4-BE49-F238E27FC236}">
                  <a16:creationId xmlns:a16="http://schemas.microsoft.com/office/drawing/2014/main" id="{C5B077BD-4699-4AF4-AE92-663A2EBF58C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286" y="870"/>
              <a:ext cx="0" cy="2638"/>
            </a:xfrm>
            <a:prstGeom prst="line">
              <a:avLst/>
            </a:prstGeom>
            <a:noFill/>
            <a:ln w="9525">
              <a:solidFill>
                <a:srgbClr val="90353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" name="Line 45">
              <a:extLst>
                <a:ext uri="{FF2B5EF4-FFF2-40B4-BE49-F238E27FC236}">
                  <a16:creationId xmlns:a16="http://schemas.microsoft.com/office/drawing/2014/main" id="{98203C65-BFAD-4CAA-81D9-C7E904E1A5C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260" y="870"/>
              <a:ext cx="55" cy="0"/>
            </a:xfrm>
            <a:prstGeom prst="line">
              <a:avLst/>
            </a:prstGeom>
            <a:noFill/>
            <a:ln w="9525">
              <a:solidFill>
                <a:srgbClr val="90353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" name="Line 46">
              <a:extLst>
                <a:ext uri="{FF2B5EF4-FFF2-40B4-BE49-F238E27FC236}">
                  <a16:creationId xmlns:a16="http://schemas.microsoft.com/office/drawing/2014/main" id="{720D9A9C-5713-45AF-98A9-39860650BE7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260" y="3508"/>
              <a:ext cx="55" cy="0"/>
            </a:xfrm>
            <a:prstGeom prst="line">
              <a:avLst/>
            </a:prstGeom>
            <a:noFill/>
            <a:ln w="9525">
              <a:solidFill>
                <a:srgbClr val="90353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" name="Line 47">
              <a:extLst>
                <a:ext uri="{FF2B5EF4-FFF2-40B4-BE49-F238E27FC236}">
                  <a16:creationId xmlns:a16="http://schemas.microsoft.com/office/drawing/2014/main" id="{BEA582BF-9DA1-4E7A-A03A-D224B9E0074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383" y="870"/>
              <a:ext cx="0" cy="2361"/>
            </a:xfrm>
            <a:prstGeom prst="line">
              <a:avLst/>
            </a:prstGeom>
            <a:noFill/>
            <a:ln w="9525">
              <a:solidFill>
                <a:srgbClr val="90353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0" name="Line 48">
              <a:extLst>
                <a:ext uri="{FF2B5EF4-FFF2-40B4-BE49-F238E27FC236}">
                  <a16:creationId xmlns:a16="http://schemas.microsoft.com/office/drawing/2014/main" id="{F9470861-194F-4EC4-9312-BD82C0869F0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357" y="870"/>
              <a:ext cx="55" cy="0"/>
            </a:xfrm>
            <a:prstGeom prst="line">
              <a:avLst/>
            </a:prstGeom>
            <a:noFill/>
            <a:ln w="9525">
              <a:solidFill>
                <a:srgbClr val="90353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" name="Line 49">
              <a:extLst>
                <a:ext uri="{FF2B5EF4-FFF2-40B4-BE49-F238E27FC236}">
                  <a16:creationId xmlns:a16="http://schemas.microsoft.com/office/drawing/2014/main" id="{0F4AAE29-0364-4766-80B6-2966C954D2C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357" y="3231"/>
              <a:ext cx="55" cy="0"/>
            </a:xfrm>
            <a:prstGeom prst="line">
              <a:avLst/>
            </a:prstGeom>
            <a:noFill/>
            <a:ln w="9525">
              <a:solidFill>
                <a:srgbClr val="90353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" name="Freeform 50">
              <a:extLst>
                <a:ext uri="{FF2B5EF4-FFF2-40B4-BE49-F238E27FC236}">
                  <a16:creationId xmlns:a16="http://schemas.microsoft.com/office/drawing/2014/main" id="{46F768FB-1D5A-405D-A2F1-BB5149E0B58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3" y="2555"/>
              <a:ext cx="127" cy="129"/>
            </a:xfrm>
            <a:custGeom>
              <a:avLst/>
              <a:gdLst>
                <a:gd name="T0" fmla="*/ 63 w 127"/>
                <a:gd name="T1" fmla="*/ 0 h 129"/>
                <a:gd name="T2" fmla="*/ 0 w 127"/>
                <a:gd name="T3" fmla="*/ 63 h 129"/>
                <a:gd name="T4" fmla="*/ 63 w 127"/>
                <a:gd name="T5" fmla="*/ 129 h 129"/>
                <a:gd name="T6" fmla="*/ 127 w 127"/>
                <a:gd name="T7" fmla="*/ 63 h 129"/>
                <a:gd name="T8" fmla="*/ 63 w 127"/>
                <a:gd name="T9" fmla="*/ 0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7" h="129">
                  <a:moveTo>
                    <a:pt x="63" y="0"/>
                  </a:moveTo>
                  <a:lnTo>
                    <a:pt x="0" y="63"/>
                  </a:lnTo>
                  <a:lnTo>
                    <a:pt x="63" y="129"/>
                  </a:lnTo>
                  <a:lnTo>
                    <a:pt x="127" y="63"/>
                  </a:lnTo>
                  <a:lnTo>
                    <a:pt x="63" y="0"/>
                  </a:lnTo>
                  <a:close/>
                </a:path>
              </a:pathLst>
            </a:custGeom>
            <a:solidFill>
              <a:srgbClr val="1A476F"/>
            </a:solidFill>
            <a:ln w="31750">
              <a:solidFill>
                <a:srgbClr val="1A476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" name="Freeform 51">
              <a:extLst>
                <a:ext uri="{FF2B5EF4-FFF2-40B4-BE49-F238E27FC236}">
                  <a16:creationId xmlns:a16="http://schemas.microsoft.com/office/drawing/2014/main" id="{34476171-A11E-4742-A001-7071F374345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8" y="2641"/>
              <a:ext cx="127" cy="127"/>
            </a:xfrm>
            <a:custGeom>
              <a:avLst/>
              <a:gdLst>
                <a:gd name="T0" fmla="*/ 63 w 127"/>
                <a:gd name="T1" fmla="*/ 0 h 127"/>
                <a:gd name="T2" fmla="*/ 0 w 127"/>
                <a:gd name="T3" fmla="*/ 63 h 127"/>
                <a:gd name="T4" fmla="*/ 63 w 127"/>
                <a:gd name="T5" fmla="*/ 127 h 127"/>
                <a:gd name="T6" fmla="*/ 127 w 127"/>
                <a:gd name="T7" fmla="*/ 63 h 127"/>
                <a:gd name="T8" fmla="*/ 63 w 127"/>
                <a:gd name="T9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7" h="127">
                  <a:moveTo>
                    <a:pt x="63" y="0"/>
                  </a:moveTo>
                  <a:lnTo>
                    <a:pt x="0" y="63"/>
                  </a:lnTo>
                  <a:lnTo>
                    <a:pt x="63" y="127"/>
                  </a:lnTo>
                  <a:lnTo>
                    <a:pt x="127" y="63"/>
                  </a:lnTo>
                  <a:lnTo>
                    <a:pt x="63" y="0"/>
                  </a:lnTo>
                  <a:close/>
                </a:path>
              </a:pathLst>
            </a:custGeom>
            <a:solidFill>
              <a:srgbClr val="1A476F"/>
            </a:solidFill>
            <a:ln w="31750">
              <a:solidFill>
                <a:srgbClr val="1A476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4" name="Freeform 52">
              <a:extLst>
                <a:ext uri="{FF2B5EF4-FFF2-40B4-BE49-F238E27FC236}">
                  <a16:creationId xmlns:a16="http://schemas.microsoft.com/office/drawing/2014/main" id="{85421458-1A38-46DC-A04C-DCF1B0F37193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1" y="2727"/>
              <a:ext cx="127" cy="127"/>
            </a:xfrm>
            <a:custGeom>
              <a:avLst/>
              <a:gdLst>
                <a:gd name="T0" fmla="*/ 64 w 127"/>
                <a:gd name="T1" fmla="*/ 0 h 127"/>
                <a:gd name="T2" fmla="*/ 0 w 127"/>
                <a:gd name="T3" fmla="*/ 64 h 127"/>
                <a:gd name="T4" fmla="*/ 64 w 127"/>
                <a:gd name="T5" fmla="*/ 127 h 127"/>
                <a:gd name="T6" fmla="*/ 127 w 127"/>
                <a:gd name="T7" fmla="*/ 64 h 127"/>
                <a:gd name="T8" fmla="*/ 64 w 127"/>
                <a:gd name="T9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7" h="127">
                  <a:moveTo>
                    <a:pt x="64" y="0"/>
                  </a:moveTo>
                  <a:lnTo>
                    <a:pt x="0" y="64"/>
                  </a:lnTo>
                  <a:lnTo>
                    <a:pt x="64" y="127"/>
                  </a:lnTo>
                  <a:lnTo>
                    <a:pt x="127" y="64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1A476F"/>
            </a:solidFill>
            <a:ln w="31750">
              <a:solidFill>
                <a:srgbClr val="1A476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5" name="Freeform 53">
              <a:extLst>
                <a:ext uri="{FF2B5EF4-FFF2-40B4-BE49-F238E27FC236}">
                  <a16:creationId xmlns:a16="http://schemas.microsoft.com/office/drawing/2014/main" id="{CB7B1115-4346-47D0-A5DA-92BD02244228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1" y="3442"/>
              <a:ext cx="127" cy="129"/>
            </a:xfrm>
            <a:custGeom>
              <a:avLst/>
              <a:gdLst>
                <a:gd name="T0" fmla="*/ 63 w 127"/>
                <a:gd name="T1" fmla="*/ 0 h 129"/>
                <a:gd name="T2" fmla="*/ 0 w 127"/>
                <a:gd name="T3" fmla="*/ 66 h 129"/>
                <a:gd name="T4" fmla="*/ 63 w 127"/>
                <a:gd name="T5" fmla="*/ 129 h 129"/>
                <a:gd name="T6" fmla="*/ 127 w 127"/>
                <a:gd name="T7" fmla="*/ 66 h 129"/>
                <a:gd name="T8" fmla="*/ 63 w 127"/>
                <a:gd name="T9" fmla="*/ 0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7" h="129">
                  <a:moveTo>
                    <a:pt x="63" y="0"/>
                  </a:moveTo>
                  <a:lnTo>
                    <a:pt x="0" y="66"/>
                  </a:lnTo>
                  <a:lnTo>
                    <a:pt x="63" y="129"/>
                  </a:lnTo>
                  <a:lnTo>
                    <a:pt x="127" y="66"/>
                  </a:lnTo>
                  <a:lnTo>
                    <a:pt x="63" y="0"/>
                  </a:lnTo>
                  <a:close/>
                </a:path>
              </a:pathLst>
            </a:custGeom>
            <a:solidFill>
              <a:srgbClr val="1A476F"/>
            </a:solidFill>
            <a:ln w="31750">
              <a:solidFill>
                <a:srgbClr val="1A476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6" name="Freeform 54">
              <a:extLst>
                <a:ext uri="{FF2B5EF4-FFF2-40B4-BE49-F238E27FC236}">
                  <a16:creationId xmlns:a16="http://schemas.microsoft.com/office/drawing/2014/main" id="{14FAE9D9-45EA-4857-87BC-BF9FE45C7E41}"/>
                </a:ext>
              </a:extLst>
            </p:cNvPr>
            <p:cNvSpPr>
              <a:spLocks/>
            </p:cNvSpPr>
            <p:nvPr/>
          </p:nvSpPr>
          <p:spPr bwMode="auto">
            <a:xfrm>
              <a:off x="6161" y="2771"/>
              <a:ext cx="127" cy="126"/>
            </a:xfrm>
            <a:custGeom>
              <a:avLst/>
              <a:gdLst>
                <a:gd name="T0" fmla="*/ 64 w 127"/>
                <a:gd name="T1" fmla="*/ 0 h 126"/>
                <a:gd name="T2" fmla="*/ 0 w 127"/>
                <a:gd name="T3" fmla="*/ 63 h 126"/>
                <a:gd name="T4" fmla="*/ 64 w 127"/>
                <a:gd name="T5" fmla="*/ 126 h 126"/>
                <a:gd name="T6" fmla="*/ 127 w 127"/>
                <a:gd name="T7" fmla="*/ 63 h 126"/>
                <a:gd name="T8" fmla="*/ 64 w 127"/>
                <a:gd name="T9" fmla="*/ 0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7" h="126">
                  <a:moveTo>
                    <a:pt x="64" y="0"/>
                  </a:moveTo>
                  <a:lnTo>
                    <a:pt x="0" y="63"/>
                  </a:lnTo>
                  <a:lnTo>
                    <a:pt x="64" y="126"/>
                  </a:lnTo>
                  <a:lnTo>
                    <a:pt x="127" y="63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1A476F"/>
            </a:solidFill>
            <a:ln w="31750">
              <a:solidFill>
                <a:srgbClr val="1A476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8" name="Freeform 55">
              <a:extLst>
                <a:ext uri="{FF2B5EF4-FFF2-40B4-BE49-F238E27FC236}">
                  <a16:creationId xmlns:a16="http://schemas.microsoft.com/office/drawing/2014/main" id="{17772D2A-15E8-479A-942D-E483D0CFDB02}"/>
                </a:ext>
              </a:extLst>
            </p:cNvPr>
            <p:cNvSpPr>
              <a:spLocks/>
            </p:cNvSpPr>
            <p:nvPr/>
          </p:nvSpPr>
          <p:spPr bwMode="auto">
            <a:xfrm>
              <a:off x="7048" y="2791"/>
              <a:ext cx="127" cy="126"/>
            </a:xfrm>
            <a:custGeom>
              <a:avLst/>
              <a:gdLst>
                <a:gd name="T0" fmla="*/ 64 w 127"/>
                <a:gd name="T1" fmla="*/ 0 h 126"/>
                <a:gd name="T2" fmla="*/ 0 w 127"/>
                <a:gd name="T3" fmla="*/ 63 h 126"/>
                <a:gd name="T4" fmla="*/ 64 w 127"/>
                <a:gd name="T5" fmla="*/ 126 h 126"/>
                <a:gd name="T6" fmla="*/ 127 w 127"/>
                <a:gd name="T7" fmla="*/ 63 h 126"/>
                <a:gd name="T8" fmla="*/ 64 w 127"/>
                <a:gd name="T9" fmla="*/ 0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7" h="126">
                  <a:moveTo>
                    <a:pt x="64" y="0"/>
                  </a:moveTo>
                  <a:lnTo>
                    <a:pt x="0" y="63"/>
                  </a:lnTo>
                  <a:lnTo>
                    <a:pt x="64" y="126"/>
                  </a:lnTo>
                  <a:lnTo>
                    <a:pt x="127" y="63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1A476F"/>
            </a:solidFill>
            <a:ln w="31750">
              <a:solidFill>
                <a:srgbClr val="1A476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0" name="Freeform 57">
              <a:extLst>
                <a:ext uri="{FF2B5EF4-FFF2-40B4-BE49-F238E27FC236}">
                  <a16:creationId xmlns:a16="http://schemas.microsoft.com/office/drawing/2014/main" id="{6A755372-5EA6-4915-A52F-BBF23F9CE67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3" y="1181"/>
              <a:ext cx="127" cy="129"/>
            </a:xfrm>
            <a:custGeom>
              <a:avLst/>
              <a:gdLst>
                <a:gd name="T0" fmla="*/ 63 w 127"/>
                <a:gd name="T1" fmla="*/ 0 h 129"/>
                <a:gd name="T2" fmla="*/ 0 w 127"/>
                <a:gd name="T3" fmla="*/ 63 h 129"/>
                <a:gd name="T4" fmla="*/ 63 w 127"/>
                <a:gd name="T5" fmla="*/ 129 h 129"/>
                <a:gd name="T6" fmla="*/ 127 w 127"/>
                <a:gd name="T7" fmla="*/ 63 h 129"/>
                <a:gd name="T8" fmla="*/ 63 w 127"/>
                <a:gd name="T9" fmla="*/ 0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7" h="129">
                  <a:moveTo>
                    <a:pt x="63" y="0"/>
                  </a:moveTo>
                  <a:lnTo>
                    <a:pt x="0" y="63"/>
                  </a:lnTo>
                  <a:lnTo>
                    <a:pt x="63" y="129"/>
                  </a:lnTo>
                  <a:lnTo>
                    <a:pt x="127" y="63"/>
                  </a:lnTo>
                  <a:lnTo>
                    <a:pt x="63" y="0"/>
                  </a:lnTo>
                  <a:close/>
                </a:path>
              </a:pathLst>
            </a:custGeom>
            <a:solidFill>
              <a:srgbClr val="90353B"/>
            </a:solidFill>
            <a:ln w="31750">
              <a:solidFill>
                <a:srgbClr val="90353B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1" name="Freeform 58">
              <a:extLst>
                <a:ext uri="{FF2B5EF4-FFF2-40B4-BE49-F238E27FC236}">
                  <a16:creationId xmlns:a16="http://schemas.microsoft.com/office/drawing/2014/main" id="{A12FE9F9-9D1F-4949-8B7D-7610C0BDC4E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5" y="1904"/>
              <a:ext cx="127" cy="126"/>
            </a:xfrm>
            <a:custGeom>
              <a:avLst/>
              <a:gdLst>
                <a:gd name="T0" fmla="*/ 64 w 127"/>
                <a:gd name="T1" fmla="*/ 0 h 126"/>
                <a:gd name="T2" fmla="*/ 0 w 127"/>
                <a:gd name="T3" fmla="*/ 63 h 126"/>
                <a:gd name="T4" fmla="*/ 64 w 127"/>
                <a:gd name="T5" fmla="*/ 126 h 126"/>
                <a:gd name="T6" fmla="*/ 127 w 127"/>
                <a:gd name="T7" fmla="*/ 63 h 126"/>
                <a:gd name="T8" fmla="*/ 64 w 127"/>
                <a:gd name="T9" fmla="*/ 0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7" h="126">
                  <a:moveTo>
                    <a:pt x="64" y="0"/>
                  </a:moveTo>
                  <a:lnTo>
                    <a:pt x="0" y="63"/>
                  </a:lnTo>
                  <a:lnTo>
                    <a:pt x="64" y="126"/>
                  </a:lnTo>
                  <a:lnTo>
                    <a:pt x="127" y="63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90353B"/>
            </a:solidFill>
            <a:ln w="31750">
              <a:solidFill>
                <a:srgbClr val="90353B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" name="Freeform 59">
              <a:extLst>
                <a:ext uri="{FF2B5EF4-FFF2-40B4-BE49-F238E27FC236}">
                  <a16:creationId xmlns:a16="http://schemas.microsoft.com/office/drawing/2014/main" id="{489735BD-3885-49A8-B2DB-5AB2A125EF9D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2" y="804"/>
              <a:ext cx="126" cy="129"/>
            </a:xfrm>
            <a:custGeom>
              <a:avLst/>
              <a:gdLst>
                <a:gd name="T0" fmla="*/ 63 w 126"/>
                <a:gd name="T1" fmla="*/ 0 h 129"/>
                <a:gd name="T2" fmla="*/ 0 w 126"/>
                <a:gd name="T3" fmla="*/ 66 h 129"/>
                <a:gd name="T4" fmla="*/ 63 w 126"/>
                <a:gd name="T5" fmla="*/ 129 h 129"/>
                <a:gd name="T6" fmla="*/ 126 w 126"/>
                <a:gd name="T7" fmla="*/ 66 h 129"/>
                <a:gd name="T8" fmla="*/ 63 w 126"/>
                <a:gd name="T9" fmla="*/ 0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6" h="129">
                  <a:moveTo>
                    <a:pt x="63" y="0"/>
                  </a:moveTo>
                  <a:lnTo>
                    <a:pt x="0" y="66"/>
                  </a:lnTo>
                  <a:lnTo>
                    <a:pt x="63" y="129"/>
                  </a:lnTo>
                  <a:lnTo>
                    <a:pt x="126" y="66"/>
                  </a:lnTo>
                  <a:lnTo>
                    <a:pt x="63" y="0"/>
                  </a:lnTo>
                  <a:close/>
                </a:path>
              </a:pathLst>
            </a:custGeom>
            <a:solidFill>
              <a:srgbClr val="90353B"/>
            </a:solidFill>
            <a:ln w="31750">
              <a:solidFill>
                <a:srgbClr val="90353B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3" name="Freeform 60">
              <a:extLst>
                <a:ext uri="{FF2B5EF4-FFF2-40B4-BE49-F238E27FC236}">
                  <a16:creationId xmlns:a16="http://schemas.microsoft.com/office/drawing/2014/main" id="{CF4AC2B4-2F2D-4837-A1E8-8B9C306C453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2" y="804"/>
              <a:ext cx="127" cy="129"/>
            </a:xfrm>
            <a:custGeom>
              <a:avLst/>
              <a:gdLst>
                <a:gd name="T0" fmla="*/ 64 w 127"/>
                <a:gd name="T1" fmla="*/ 0 h 129"/>
                <a:gd name="T2" fmla="*/ 0 w 127"/>
                <a:gd name="T3" fmla="*/ 66 h 129"/>
                <a:gd name="T4" fmla="*/ 64 w 127"/>
                <a:gd name="T5" fmla="*/ 129 h 129"/>
                <a:gd name="T6" fmla="*/ 127 w 127"/>
                <a:gd name="T7" fmla="*/ 66 h 129"/>
                <a:gd name="T8" fmla="*/ 64 w 127"/>
                <a:gd name="T9" fmla="*/ 0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7" h="129">
                  <a:moveTo>
                    <a:pt x="64" y="0"/>
                  </a:moveTo>
                  <a:lnTo>
                    <a:pt x="0" y="66"/>
                  </a:lnTo>
                  <a:lnTo>
                    <a:pt x="64" y="129"/>
                  </a:lnTo>
                  <a:lnTo>
                    <a:pt x="127" y="66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90353B"/>
            </a:solidFill>
            <a:ln w="31750">
              <a:solidFill>
                <a:srgbClr val="90353B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4" name="Freeform 61">
              <a:extLst>
                <a:ext uri="{FF2B5EF4-FFF2-40B4-BE49-F238E27FC236}">
                  <a16:creationId xmlns:a16="http://schemas.microsoft.com/office/drawing/2014/main" id="{96D9A90F-483C-4A8E-87F4-F9E3F520C3DE}"/>
                </a:ext>
              </a:extLst>
            </p:cNvPr>
            <p:cNvSpPr>
              <a:spLocks/>
            </p:cNvSpPr>
            <p:nvPr/>
          </p:nvSpPr>
          <p:spPr bwMode="auto">
            <a:xfrm>
              <a:off x="6320" y="804"/>
              <a:ext cx="129" cy="129"/>
            </a:xfrm>
            <a:custGeom>
              <a:avLst/>
              <a:gdLst>
                <a:gd name="T0" fmla="*/ 63 w 129"/>
                <a:gd name="T1" fmla="*/ 0 h 129"/>
                <a:gd name="T2" fmla="*/ 0 w 129"/>
                <a:gd name="T3" fmla="*/ 66 h 129"/>
                <a:gd name="T4" fmla="*/ 63 w 129"/>
                <a:gd name="T5" fmla="*/ 129 h 129"/>
                <a:gd name="T6" fmla="*/ 129 w 129"/>
                <a:gd name="T7" fmla="*/ 66 h 129"/>
                <a:gd name="T8" fmla="*/ 63 w 129"/>
                <a:gd name="T9" fmla="*/ 0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9" h="129">
                  <a:moveTo>
                    <a:pt x="63" y="0"/>
                  </a:moveTo>
                  <a:lnTo>
                    <a:pt x="0" y="66"/>
                  </a:lnTo>
                  <a:lnTo>
                    <a:pt x="63" y="129"/>
                  </a:lnTo>
                  <a:lnTo>
                    <a:pt x="129" y="66"/>
                  </a:lnTo>
                  <a:lnTo>
                    <a:pt x="63" y="0"/>
                  </a:lnTo>
                  <a:close/>
                </a:path>
              </a:pathLst>
            </a:custGeom>
            <a:solidFill>
              <a:srgbClr val="90353B"/>
            </a:solidFill>
            <a:ln w="31750">
              <a:solidFill>
                <a:srgbClr val="90353B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5" name="Rectangle 62">
              <a:extLst>
                <a:ext uri="{FF2B5EF4-FFF2-40B4-BE49-F238E27FC236}">
                  <a16:creationId xmlns:a16="http://schemas.microsoft.com/office/drawing/2014/main" id="{00898A95-A8B6-4EA1-B322-8384D24623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41" y="726"/>
              <a:ext cx="812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>
                  <a:ln>
                    <a:noFill/>
                  </a:ln>
                  <a:solidFill>
                    <a:srgbClr val="90353B"/>
                  </a:solidFill>
                  <a:effectLst/>
                  <a:latin typeface="Arial" panose="020B0604020202020204" pitchFamily="34" charset="0"/>
                </a:rPr>
                <a:t>Child Policies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00" name="Line 63">
              <a:extLst>
                <a:ext uri="{FF2B5EF4-FFF2-40B4-BE49-F238E27FC236}">
                  <a16:creationId xmlns:a16="http://schemas.microsoft.com/office/drawing/2014/main" id="{6F000143-E8FD-4A93-A9FB-A62A54B5BB2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104" y="775"/>
              <a:ext cx="0" cy="2828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1" name="Line 64">
              <a:extLst>
                <a:ext uri="{FF2B5EF4-FFF2-40B4-BE49-F238E27FC236}">
                  <a16:creationId xmlns:a16="http://schemas.microsoft.com/office/drawing/2014/main" id="{D370D1EE-9648-438F-B52C-6F5728DCC04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044" y="3508"/>
              <a:ext cx="60" cy="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" name="Rectangle 65">
              <a:extLst>
                <a:ext uri="{FF2B5EF4-FFF2-40B4-BE49-F238E27FC236}">
                  <a16:creationId xmlns:a16="http://schemas.microsoft.com/office/drawing/2014/main" id="{DC8C558A-90BB-4DDE-AF17-C7797734DD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1" y="3421"/>
              <a:ext cx="311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&lt;-1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03" name="Line 66">
              <a:extLst>
                <a:ext uri="{FF2B5EF4-FFF2-40B4-BE49-F238E27FC236}">
                  <a16:creationId xmlns:a16="http://schemas.microsoft.com/office/drawing/2014/main" id="{59A39227-0C4A-4479-B0BD-D5B08490491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044" y="3131"/>
              <a:ext cx="60" cy="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" name="Rectangle 67">
              <a:extLst>
                <a:ext uri="{FF2B5EF4-FFF2-40B4-BE49-F238E27FC236}">
                  <a16:creationId xmlns:a16="http://schemas.microsoft.com/office/drawing/2014/main" id="{DEB938FD-556F-46DC-B00D-1DB2E7A770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5" y="3044"/>
              <a:ext cx="161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0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05" name="Line 68">
              <a:extLst>
                <a:ext uri="{FF2B5EF4-FFF2-40B4-BE49-F238E27FC236}">
                  <a16:creationId xmlns:a16="http://schemas.microsoft.com/office/drawing/2014/main" id="{537AD03D-3F08-44A3-BD8D-8AD6BC0A35F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044" y="2753"/>
              <a:ext cx="60" cy="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" name="Rectangle 69">
              <a:extLst>
                <a:ext uri="{FF2B5EF4-FFF2-40B4-BE49-F238E27FC236}">
                  <a16:creationId xmlns:a16="http://schemas.microsoft.com/office/drawing/2014/main" id="{2114F389-ACBE-41AF-823B-F327D64431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5" y="2667"/>
              <a:ext cx="161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1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11" name="Line 70">
              <a:extLst>
                <a:ext uri="{FF2B5EF4-FFF2-40B4-BE49-F238E27FC236}">
                  <a16:creationId xmlns:a16="http://schemas.microsoft.com/office/drawing/2014/main" id="{0352971D-0D07-4493-ABD6-01A96D146B2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044" y="2376"/>
              <a:ext cx="60" cy="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2" name="Rectangle 71">
              <a:extLst>
                <a:ext uri="{FF2B5EF4-FFF2-40B4-BE49-F238E27FC236}">
                  <a16:creationId xmlns:a16="http://schemas.microsoft.com/office/drawing/2014/main" id="{DF865450-701C-4083-8044-83DA364363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5" y="2292"/>
              <a:ext cx="161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2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353" name="Line 72">
              <a:extLst>
                <a:ext uri="{FF2B5EF4-FFF2-40B4-BE49-F238E27FC236}">
                  <a16:creationId xmlns:a16="http://schemas.microsoft.com/office/drawing/2014/main" id="{8A9131A3-5247-442A-A6C7-97C358ABE7B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044" y="1999"/>
              <a:ext cx="60" cy="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4" name="Rectangle 73">
              <a:extLst>
                <a:ext uri="{FF2B5EF4-FFF2-40B4-BE49-F238E27FC236}">
                  <a16:creationId xmlns:a16="http://schemas.microsoft.com/office/drawing/2014/main" id="{22AB279B-63AB-40C5-B28D-F72AF57041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5" y="1915"/>
              <a:ext cx="161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3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355" name="Line 74">
              <a:extLst>
                <a:ext uri="{FF2B5EF4-FFF2-40B4-BE49-F238E27FC236}">
                  <a16:creationId xmlns:a16="http://schemas.microsoft.com/office/drawing/2014/main" id="{98674154-2D77-4B6F-87BD-8FF91957AC5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044" y="1621"/>
              <a:ext cx="60" cy="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6" name="Rectangle 75">
              <a:extLst>
                <a:ext uri="{FF2B5EF4-FFF2-40B4-BE49-F238E27FC236}">
                  <a16:creationId xmlns:a16="http://schemas.microsoft.com/office/drawing/2014/main" id="{0B4C66DD-6E8F-40C2-BF93-F3440D32C0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5" y="1538"/>
              <a:ext cx="161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4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357" name="Line 76">
              <a:extLst>
                <a:ext uri="{FF2B5EF4-FFF2-40B4-BE49-F238E27FC236}">
                  <a16:creationId xmlns:a16="http://schemas.microsoft.com/office/drawing/2014/main" id="{9B29235C-87CF-4293-88D6-FDA2C0F72CF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044" y="1244"/>
              <a:ext cx="60" cy="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8" name="Rectangle 77">
              <a:extLst>
                <a:ext uri="{FF2B5EF4-FFF2-40B4-BE49-F238E27FC236}">
                  <a16:creationId xmlns:a16="http://schemas.microsoft.com/office/drawing/2014/main" id="{1967C672-B45E-4A51-9161-F058AE7792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3" y="1161"/>
              <a:ext cx="256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&gt;5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359" name="Line 78">
              <a:extLst>
                <a:ext uri="{FF2B5EF4-FFF2-40B4-BE49-F238E27FC236}">
                  <a16:creationId xmlns:a16="http://schemas.microsoft.com/office/drawing/2014/main" id="{20E03FB4-9516-40D6-85C4-198C863D45B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044" y="870"/>
              <a:ext cx="60" cy="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1" name="Rectangle 80">
              <a:extLst>
                <a:ext uri="{FF2B5EF4-FFF2-40B4-BE49-F238E27FC236}">
                  <a16:creationId xmlns:a16="http://schemas.microsoft.com/office/drawing/2014/main" id="{AAED6A0E-FAB9-4E6B-8ECF-724E2F9F5A4A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330" y="2039"/>
              <a:ext cx="518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MVPF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362" name="Line 81">
              <a:extLst>
                <a:ext uri="{FF2B5EF4-FFF2-40B4-BE49-F238E27FC236}">
                  <a16:creationId xmlns:a16="http://schemas.microsoft.com/office/drawing/2014/main" id="{1F91D42D-DDFE-41EC-9EEA-ED589231830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04" y="3603"/>
              <a:ext cx="6103" cy="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3" name="Line 82">
              <a:extLst>
                <a:ext uri="{FF2B5EF4-FFF2-40B4-BE49-F238E27FC236}">
                  <a16:creationId xmlns:a16="http://schemas.microsoft.com/office/drawing/2014/main" id="{8EA87667-6816-412D-940F-8E2BD66F6D7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99" y="3603"/>
              <a:ext cx="0" cy="57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4" name="Rectangle 83">
              <a:extLst>
                <a:ext uri="{FF2B5EF4-FFF2-40B4-BE49-F238E27FC236}">
                  <a16:creationId xmlns:a16="http://schemas.microsoft.com/office/drawing/2014/main" id="{69DE466D-6C7A-4605-843C-3E6539C643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20" y="3692"/>
              <a:ext cx="429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1960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365" name="Line 84">
              <a:extLst>
                <a:ext uri="{FF2B5EF4-FFF2-40B4-BE49-F238E27FC236}">
                  <a16:creationId xmlns:a16="http://schemas.microsoft.com/office/drawing/2014/main" id="{398AFBF5-85A5-4BA0-A1E9-86DC3CEFF44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334" y="3603"/>
              <a:ext cx="0" cy="57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7" name="Rectangle 85">
              <a:extLst>
                <a:ext uri="{FF2B5EF4-FFF2-40B4-BE49-F238E27FC236}">
                  <a16:creationId xmlns:a16="http://schemas.microsoft.com/office/drawing/2014/main" id="{31642C5E-B907-4F0D-9D65-306DA80577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55" y="3692"/>
              <a:ext cx="429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1970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368" name="Line 86">
              <a:extLst>
                <a:ext uri="{FF2B5EF4-FFF2-40B4-BE49-F238E27FC236}">
                  <a16:creationId xmlns:a16="http://schemas.microsoft.com/office/drawing/2014/main" id="{B76D43B1-A7D8-46CD-80D4-D4EB993BCFA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68" y="3603"/>
              <a:ext cx="0" cy="57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9" name="Rectangle 87">
              <a:extLst>
                <a:ext uri="{FF2B5EF4-FFF2-40B4-BE49-F238E27FC236}">
                  <a16:creationId xmlns:a16="http://schemas.microsoft.com/office/drawing/2014/main" id="{4CE0DF7F-AD1E-4C15-B43D-4A4D9D248B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90" y="3692"/>
              <a:ext cx="429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1980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370" name="Line 88">
              <a:extLst>
                <a:ext uri="{FF2B5EF4-FFF2-40B4-BE49-F238E27FC236}">
                  <a16:creationId xmlns:a16="http://schemas.microsoft.com/office/drawing/2014/main" id="{00747E82-0D33-4906-83A1-A6E4369EEB6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606" y="3603"/>
              <a:ext cx="0" cy="57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1" name="Rectangle 89">
              <a:extLst>
                <a:ext uri="{FF2B5EF4-FFF2-40B4-BE49-F238E27FC236}">
                  <a16:creationId xmlns:a16="http://schemas.microsoft.com/office/drawing/2014/main" id="{A609E0B3-0521-4D63-9EA7-0DA999DDF1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28" y="3692"/>
              <a:ext cx="429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1990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372" name="Line 90">
              <a:extLst>
                <a:ext uri="{FF2B5EF4-FFF2-40B4-BE49-F238E27FC236}">
                  <a16:creationId xmlns:a16="http://schemas.microsoft.com/office/drawing/2014/main" id="{9B4D03D6-6DB3-4AC7-A593-21B4AFC7DF0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741" y="3603"/>
              <a:ext cx="0" cy="57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5" name="Rectangle 91">
              <a:extLst>
                <a:ext uri="{FF2B5EF4-FFF2-40B4-BE49-F238E27FC236}">
                  <a16:creationId xmlns:a16="http://schemas.microsoft.com/office/drawing/2014/main" id="{E8C08DF6-2A02-4348-9670-6EC1BC87D5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62" y="3692"/>
              <a:ext cx="429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2000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386" name="Line 92">
              <a:extLst>
                <a:ext uri="{FF2B5EF4-FFF2-40B4-BE49-F238E27FC236}">
                  <a16:creationId xmlns:a16="http://schemas.microsoft.com/office/drawing/2014/main" id="{D01C1BBD-DF63-4B91-9367-10DE8395C81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876" y="3603"/>
              <a:ext cx="0" cy="57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7" name="Rectangle 93">
              <a:extLst>
                <a:ext uri="{FF2B5EF4-FFF2-40B4-BE49-F238E27FC236}">
                  <a16:creationId xmlns:a16="http://schemas.microsoft.com/office/drawing/2014/main" id="{81D0E27B-2BDE-41C7-892D-5F0977641C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97" y="3692"/>
              <a:ext cx="429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2010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388" name="Rectangle 94">
              <a:extLst>
                <a:ext uri="{FF2B5EF4-FFF2-40B4-BE49-F238E27FC236}">
                  <a16:creationId xmlns:a16="http://schemas.microsoft.com/office/drawing/2014/main" id="{C8FCEB1E-24C9-4021-9C75-D2953D94BA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90" y="3890"/>
              <a:ext cx="412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Year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389" name="Rectangle 95">
              <a:extLst>
                <a:ext uri="{FF2B5EF4-FFF2-40B4-BE49-F238E27FC236}">
                  <a16:creationId xmlns:a16="http://schemas.microsoft.com/office/drawing/2014/main" id="{87642F28-981A-421C-9172-FC3D4E398F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96" y="280"/>
              <a:ext cx="305" cy="57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5300" b="0" i="0" u="none" strike="noStrike" cap="none" normalizeH="0" baseline="0">
                  <a:ln>
                    <a:noFill/>
                  </a:ln>
                  <a:solidFill>
                    <a:srgbClr val="1E2D53"/>
                  </a:solidFill>
                  <a:effectLst/>
                  <a:latin typeface="Arial" panose="020B0604020202020204" pitchFamily="34" charset="0"/>
                </a:rPr>
                <a:t> 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</p:grpSp>
      <p:sp>
        <p:nvSpPr>
          <p:cNvPr id="9" name="AutoShape 3">
            <a:extLst>
              <a:ext uri="{FF2B5EF4-FFF2-40B4-BE49-F238E27FC236}">
                <a16:creationId xmlns:a16="http://schemas.microsoft.com/office/drawing/2014/main" id="{657A72AB-A60D-4AA1-BCD9-4E983D83D865}"/>
              </a:ext>
            </a:extLst>
          </p:cNvPr>
          <p:cNvSpPr>
            <a:spLocks noChangeAspect="1" noChangeArrowheads="1" noTextEdit="1"/>
          </p:cNvSpPr>
          <p:nvPr/>
        </p:nvSpPr>
        <p:spPr bwMode="auto">
          <a:xfrm>
            <a:off x="609601" y="0"/>
            <a:ext cx="10972800" cy="68580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90" name="Rectangle 94">
            <a:extLst>
              <a:ext uri="{FF2B5EF4-FFF2-40B4-BE49-F238E27FC236}">
                <a16:creationId xmlns:a16="http://schemas.microsoft.com/office/drawing/2014/main" id="{D4FF89ED-A3F8-4A9C-B483-C48B28CF56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02401" y="444500"/>
            <a:ext cx="484188" cy="904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5300" b="0" i="0" u="none" strike="noStrike" cap="none" normalizeH="0" baseline="0">
                <a:ln>
                  <a:noFill/>
                </a:ln>
                <a:solidFill>
                  <a:srgbClr val="1E2D53"/>
                </a:solidFill>
                <a:effectLst/>
                <a:latin typeface="Arial" panose="020B0604020202020204" pitchFamily="34" charset="0"/>
              </a:rPr>
              <a:t> 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96" name="Rectangle 91">
            <a:extLst>
              <a:ext uri="{FF2B5EF4-FFF2-40B4-BE49-F238E27FC236}">
                <a16:creationId xmlns:a16="http://schemas.microsoft.com/office/drawing/2014/main" id="{5734C64F-EA05-4481-864C-12E0B4C51A1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02400" y="444500"/>
            <a:ext cx="484187" cy="904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5300" b="0" i="0" u="none" strike="noStrike" kern="1200" cap="none" spc="0" normalizeH="0" baseline="0" noProof="0">
                <a:ln>
                  <a:noFill/>
                </a:ln>
                <a:solidFill>
                  <a:srgbClr val="1E2D53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 </a:t>
            </a:r>
            <a:endParaRPr kumimoji="0" lang="en-US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97" name="Rectangle 134">
            <a:extLst>
              <a:ext uri="{FF2B5EF4-FFF2-40B4-BE49-F238E27FC236}">
                <a16:creationId xmlns:a16="http://schemas.microsoft.com/office/drawing/2014/main" id="{0AB75E72-45A6-4B19-9A80-0C6C4FCA1D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0521" y="95828"/>
            <a:ext cx="10620914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MVPF by Year of Policy</a:t>
            </a:r>
          </a:p>
          <a:p>
            <a:pPr>
              <a:defRPr/>
            </a:pPr>
            <a:r>
              <a:rPr lang="en-US" sz="2400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Averages by Decade</a:t>
            </a:r>
          </a:p>
        </p:txBody>
      </p:sp>
      <p:grpSp>
        <p:nvGrpSpPr>
          <p:cNvPr id="197" name="Group 196">
            <a:extLst>
              <a:ext uri="{FF2B5EF4-FFF2-40B4-BE49-F238E27FC236}">
                <a16:creationId xmlns:a16="http://schemas.microsoft.com/office/drawing/2014/main" id="{AD60912D-063F-4F99-9621-9BCAA8F60FB5}"/>
              </a:ext>
            </a:extLst>
          </p:cNvPr>
          <p:cNvGrpSpPr/>
          <p:nvPr/>
        </p:nvGrpSpPr>
        <p:grpSpPr>
          <a:xfrm>
            <a:off x="1398052" y="1174749"/>
            <a:ext cx="599024" cy="616982"/>
            <a:chOff x="1398052" y="1174749"/>
            <a:chExt cx="599024" cy="616982"/>
          </a:xfrm>
        </p:grpSpPr>
        <p:sp>
          <p:nvSpPr>
            <p:cNvPr id="198" name="Rectangle 197">
              <a:extLst>
                <a:ext uri="{FF2B5EF4-FFF2-40B4-BE49-F238E27FC236}">
                  <a16:creationId xmlns:a16="http://schemas.microsoft.com/office/drawing/2014/main" id="{7E72EC1D-2704-4A59-8025-A4FE833E1264}"/>
                </a:ext>
              </a:extLst>
            </p:cNvPr>
            <p:cNvSpPr/>
            <p:nvPr/>
          </p:nvSpPr>
          <p:spPr>
            <a:xfrm>
              <a:off x="1468438" y="1508125"/>
              <a:ext cx="528638" cy="283606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99" name="Rectangle 176">
              <a:extLst>
                <a:ext uri="{FF2B5EF4-FFF2-40B4-BE49-F238E27FC236}">
                  <a16:creationId xmlns:a16="http://schemas.microsoft.com/office/drawing/2014/main" id="{D1772285-72FF-419D-9231-752AFA4E1F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98052" y="1174749"/>
              <a:ext cx="219612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80808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+mn-cs"/>
                </a:rPr>
                <a:t>∞</a:t>
              </a: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80808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  <p:grpSp>
          <p:nvGrpSpPr>
            <p:cNvPr id="200" name="Group 199">
              <a:extLst>
                <a:ext uri="{FF2B5EF4-FFF2-40B4-BE49-F238E27FC236}">
                  <a16:creationId xmlns:a16="http://schemas.microsoft.com/office/drawing/2014/main" id="{B764C1C3-7E43-41AF-9F38-AB91FFD0DD17}"/>
                </a:ext>
              </a:extLst>
            </p:cNvPr>
            <p:cNvGrpSpPr/>
            <p:nvPr/>
          </p:nvGrpSpPr>
          <p:grpSpPr>
            <a:xfrm>
              <a:off x="1674813" y="1573079"/>
              <a:ext cx="166687" cy="149224"/>
              <a:chOff x="1462882" y="1471634"/>
              <a:chExt cx="166687" cy="149224"/>
            </a:xfrm>
          </p:grpSpPr>
          <p:cxnSp>
            <p:nvCxnSpPr>
              <p:cNvPr id="201" name="Straight Connector 200">
                <a:extLst>
                  <a:ext uri="{FF2B5EF4-FFF2-40B4-BE49-F238E27FC236}">
                    <a16:creationId xmlns:a16="http://schemas.microsoft.com/office/drawing/2014/main" id="{BD5AFED0-AD99-4649-A592-994A19CBC5F6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546225" y="1512888"/>
                <a:ext cx="0" cy="60326"/>
              </a:xfrm>
              <a:prstGeom prst="line">
                <a:avLst/>
              </a:prstGeom>
              <a:ln w="3810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02" name="Straight Connector 201">
                <a:extLst>
                  <a:ext uri="{FF2B5EF4-FFF2-40B4-BE49-F238E27FC236}">
                    <a16:creationId xmlns:a16="http://schemas.microsoft.com/office/drawing/2014/main" id="{97396B92-28A0-49C4-BA2B-B2801669A974}"/>
                  </a:ext>
                </a:extLst>
              </p:cNvPr>
              <p:cNvCxnSpPr/>
              <p:nvPr/>
            </p:nvCxnSpPr>
            <p:spPr>
              <a:xfrm flipV="1">
                <a:off x="1462882" y="1471634"/>
                <a:ext cx="166687" cy="83364"/>
              </a:xfrm>
              <a:prstGeom prst="line">
                <a:avLst/>
              </a:prstGeom>
              <a:ln w="19050">
                <a:solidFill>
                  <a:srgbClr val="80808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03" name="Straight Connector 202">
                <a:extLst>
                  <a:ext uri="{FF2B5EF4-FFF2-40B4-BE49-F238E27FC236}">
                    <a16:creationId xmlns:a16="http://schemas.microsoft.com/office/drawing/2014/main" id="{C9FDA364-EA52-42A9-9F72-CC9C6296FE65}"/>
                  </a:ext>
                </a:extLst>
              </p:cNvPr>
              <p:cNvCxnSpPr/>
              <p:nvPr/>
            </p:nvCxnSpPr>
            <p:spPr>
              <a:xfrm flipV="1">
                <a:off x="1462882" y="1537494"/>
                <a:ext cx="166687" cy="83364"/>
              </a:xfrm>
              <a:prstGeom prst="line">
                <a:avLst/>
              </a:prstGeom>
              <a:ln w="19050">
                <a:solidFill>
                  <a:srgbClr val="80808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sp>
        <p:nvSpPr>
          <p:cNvPr id="204" name="Rectangle 23">
            <a:extLst>
              <a:ext uri="{FF2B5EF4-FFF2-40B4-BE49-F238E27FC236}">
                <a16:creationId xmlns:a16="http://schemas.microsoft.com/office/drawing/2014/main" id="{B56C4982-5409-4C47-8ACF-E888CF9F29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723563" y="4167188"/>
            <a:ext cx="1284288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500" b="0" i="0" u="none" strike="noStrike" cap="none" normalizeH="0" baseline="0" dirty="0">
                <a:ln>
                  <a:noFill/>
                </a:ln>
                <a:solidFill>
                  <a:srgbClr val="1A476F"/>
                </a:solidFill>
                <a:effectLst/>
                <a:latin typeface="Arial" panose="020B0604020202020204" pitchFamily="34" charset="0"/>
              </a:rPr>
              <a:t>Adult Policies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79099376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50">
        <p:fade/>
      </p:transition>
    </mc:Choice>
    <mc:Fallback xmlns="">
      <p:transition>
        <p:fade/>
      </p:transition>
    </mc:Fallback>
  </mc:AlternateContent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821704" y="1116717"/>
            <a:ext cx="11119283" cy="5410197"/>
          </a:xfrm>
        </p:spPr>
        <p:txBody>
          <a:bodyPr>
            <a:noAutofit/>
          </a:bodyPr>
          <a:lstStyle/>
          <a:p>
            <a:r>
              <a:rPr lang="en-US" sz="2200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Our estimates are constrained by the existence of previous literature </a:t>
            </a:r>
          </a:p>
          <a:p>
            <a:endParaRPr lang="en-US" sz="2200" dirty="0">
              <a:solidFill>
                <a:srgbClr val="00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2200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Would Perry Preschool have been published if the effects were an (imprecise) zero?</a:t>
            </a:r>
          </a:p>
          <a:p>
            <a:pPr lvl="1"/>
            <a:endParaRPr lang="en-US" sz="1800" dirty="0">
              <a:solidFill>
                <a:srgbClr val="00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2200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Andrews and </a:t>
            </a:r>
            <a:r>
              <a:rPr lang="en-US" sz="2200" dirty="0" err="1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Kasy</a:t>
            </a:r>
            <a:r>
              <a:rPr lang="en-US" sz="2200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(2018) provide a method to test for and correct publication bias</a:t>
            </a:r>
          </a:p>
          <a:p>
            <a:pPr marL="0" indent="0">
              <a:buNone/>
            </a:pPr>
            <a:endParaRPr lang="en-US" sz="2200" dirty="0">
              <a:solidFill>
                <a:srgbClr val="00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2200" b="1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Child Policies: 3-4 times</a:t>
            </a:r>
            <a:r>
              <a:rPr lang="en-US" sz="2200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more likely to be published if they find a repayment effect</a:t>
            </a:r>
          </a:p>
          <a:p>
            <a:endParaRPr lang="en-US" sz="2200" dirty="0">
              <a:solidFill>
                <a:srgbClr val="00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2200" b="1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Adult Policies: up to 13 times</a:t>
            </a:r>
            <a:r>
              <a:rPr lang="en-US" sz="2200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more likely to be published if they find a distortionary effect</a:t>
            </a:r>
            <a:endParaRPr lang="en-US" sz="2200" b="1" dirty="0">
              <a:solidFill>
                <a:srgbClr val="00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endParaRPr lang="en-US" sz="2200" dirty="0">
              <a:solidFill>
                <a:srgbClr val="00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lvl="1"/>
            <a:endParaRPr lang="en-US" sz="1000" dirty="0">
              <a:solidFill>
                <a:srgbClr val="00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lvl="1"/>
            <a:endParaRPr lang="en-US" sz="1400" dirty="0">
              <a:solidFill>
                <a:srgbClr val="00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" name="Title 1">
            <a:extLst>
              <a:ext uri="{FF2B5EF4-FFF2-40B4-BE49-F238E27FC236}">
                <a16:creationId xmlns:a16="http://schemas.microsoft.com/office/drawing/2014/main" id="{BC8508B7-8260-F640-B918-392B53B5A3A8}"/>
              </a:ext>
            </a:extLst>
          </p:cNvPr>
          <p:cNvSpPr txBox="1">
            <a:spLocks/>
          </p:cNvSpPr>
          <p:nvPr/>
        </p:nvSpPr>
        <p:spPr>
          <a:xfrm>
            <a:off x="0" y="95955"/>
            <a:ext cx="12192000" cy="1020762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2800" b="1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ea typeface="+mj-ea"/>
                <a:cs typeface="Arial" panose="020B0604020202020204" pitchFamily="34" charset="0"/>
              </a:rPr>
              <a:t>Publication Bias</a:t>
            </a: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16E6711A-1762-4FDB-9CFC-44CECF115C75}"/>
              </a:ext>
            </a:extLst>
          </p:cNvPr>
          <p:cNvSpPr txBox="1"/>
          <p:nvPr/>
        </p:nvSpPr>
        <p:spPr>
          <a:xfrm>
            <a:off x="11386884" y="6342248"/>
            <a:ext cx="67961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hlinkClick r:id="rId3" action="ppaction://hlinksldjump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Table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417344422"/>
      </p:ext>
    </p:extLst>
  </p:cSld>
  <p:clrMapOvr>
    <a:masterClrMapping/>
  </p:clrMapOvr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Rectangle 7">
            <a:extLst>
              <a:ext uri="{FF2B5EF4-FFF2-40B4-BE49-F238E27FC236}">
                <a16:creationId xmlns:a16="http://schemas.microsoft.com/office/drawing/2014/main" id="{532A4B6B-43DB-4B3F-9CDA-8B3F7E46EBF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52601" y="1230312"/>
            <a:ext cx="9688513" cy="4489451"/>
          </a:xfrm>
          <a:prstGeom prst="rect">
            <a:avLst/>
          </a:prstGeom>
          <a:solidFill>
            <a:srgbClr val="FFFFFF"/>
          </a:solidFill>
          <a:ln w="14288">
            <a:solidFill>
              <a:srgbClr val="FFFFF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0" name="Rectangle 176">
            <a:extLst>
              <a:ext uri="{FF2B5EF4-FFF2-40B4-BE49-F238E27FC236}">
                <a16:creationId xmlns:a16="http://schemas.microsoft.com/office/drawing/2014/main" id="{6183817D-CAFE-4E12-B735-A81DC5102F9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98052" y="1174749"/>
            <a:ext cx="219612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80808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∞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80808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219" name="Rectangle 134">
            <a:extLst>
              <a:ext uri="{FF2B5EF4-FFF2-40B4-BE49-F238E27FC236}">
                <a16:creationId xmlns:a16="http://schemas.microsoft.com/office/drawing/2014/main" id="{71D26ED0-FD60-44D1-95A9-BE052CC0A6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0521" y="95828"/>
            <a:ext cx="10620914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lvl="0">
              <a:defRPr/>
            </a:pPr>
            <a:r>
              <a:rPr lang="en-US" sz="2400" b="1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MVPF Robustness to Publication Bias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Adjusting for Observed Publication Bias</a:t>
            </a:r>
          </a:p>
        </p:txBody>
      </p:sp>
      <p:sp>
        <p:nvSpPr>
          <p:cNvPr id="23" name="Line 8">
            <a:extLst>
              <a:ext uri="{FF2B5EF4-FFF2-40B4-BE49-F238E27FC236}">
                <a16:creationId xmlns:a16="http://schemas.microsoft.com/office/drawing/2014/main" id="{2156FFB6-0B3B-425A-9725-1C9E93F1A23B}"/>
              </a:ext>
            </a:extLst>
          </p:cNvPr>
          <p:cNvSpPr>
            <a:spLocks noChangeShapeType="1"/>
          </p:cNvSpPr>
          <p:nvPr/>
        </p:nvSpPr>
        <p:spPr bwMode="auto">
          <a:xfrm>
            <a:off x="1752601" y="5568950"/>
            <a:ext cx="9688513" cy="0"/>
          </a:xfrm>
          <a:prstGeom prst="line">
            <a:avLst/>
          </a:prstGeom>
          <a:noFill/>
          <a:ln w="19050">
            <a:solidFill>
              <a:srgbClr val="EAF2F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50" name="Line 9">
            <a:extLst>
              <a:ext uri="{FF2B5EF4-FFF2-40B4-BE49-F238E27FC236}">
                <a16:creationId xmlns:a16="http://schemas.microsoft.com/office/drawing/2014/main" id="{B3082531-756C-409E-AF25-E1C50A14A9FF}"/>
              </a:ext>
            </a:extLst>
          </p:cNvPr>
          <p:cNvSpPr>
            <a:spLocks noChangeShapeType="1"/>
          </p:cNvSpPr>
          <p:nvPr/>
        </p:nvSpPr>
        <p:spPr bwMode="auto">
          <a:xfrm>
            <a:off x="1752601" y="4970463"/>
            <a:ext cx="9688513" cy="0"/>
          </a:xfrm>
          <a:prstGeom prst="line">
            <a:avLst/>
          </a:prstGeom>
          <a:noFill/>
          <a:ln w="19050">
            <a:solidFill>
              <a:srgbClr val="EAF2F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51" name="Line 10">
            <a:extLst>
              <a:ext uri="{FF2B5EF4-FFF2-40B4-BE49-F238E27FC236}">
                <a16:creationId xmlns:a16="http://schemas.microsoft.com/office/drawing/2014/main" id="{43A7E2E0-8A6C-4267-93D6-83DBAD2279CD}"/>
              </a:ext>
            </a:extLst>
          </p:cNvPr>
          <p:cNvSpPr>
            <a:spLocks noChangeShapeType="1"/>
          </p:cNvSpPr>
          <p:nvPr/>
        </p:nvSpPr>
        <p:spPr bwMode="auto">
          <a:xfrm>
            <a:off x="1752601" y="4370388"/>
            <a:ext cx="9688513" cy="0"/>
          </a:xfrm>
          <a:prstGeom prst="line">
            <a:avLst/>
          </a:prstGeom>
          <a:noFill/>
          <a:ln w="19050">
            <a:solidFill>
              <a:srgbClr val="EAF2F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52" name="Line 11">
            <a:extLst>
              <a:ext uri="{FF2B5EF4-FFF2-40B4-BE49-F238E27FC236}">
                <a16:creationId xmlns:a16="http://schemas.microsoft.com/office/drawing/2014/main" id="{C46A40E6-EF2C-4B85-B1F0-2FAC7F9F9067}"/>
              </a:ext>
            </a:extLst>
          </p:cNvPr>
          <p:cNvSpPr>
            <a:spLocks noChangeShapeType="1"/>
          </p:cNvSpPr>
          <p:nvPr/>
        </p:nvSpPr>
        <p:spPr bwMode="auto">
          <a:xfrm>
            <a:off x="1752601" y="3771900"/>
            <a:ext cx="9688513" cy="0"/>
          </a:xfrm>
          <a:prstGeom prst="line">
            <a:avLst/>
          </a:prstGeom>
          <a:noFill/>
          <a:ln w="19050">
            <a:solidFill>
              <a:srgbClr val="EAF2F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53" name="Line 12">
            <a:extLst>
              <a:ext uri="{FF2B5EF4-FFF2-40B4-BE49-F238E27FC236}">
                <a16:creationId xmlns:a16="http://schemas.microsoft.com/office/drawing/2014/main" id="{DCB779DB-E572-4B21-8F53-8BF2E31DCBF1}"/>
              </a:ext>
            </a:extLst>
          </p:cNvPr>
          <p:cNvSpPr>
            <a:spLocks noChangeShapeType="1"/>
          </p:cNvSpPr>
          <p:nvPr/>
        </p:nvSpPr>
        <p:spPr bwMode="auto">
          <a:xfrm>
            <a:off x="1752601" y="3173412"/>
            <a:ext cx="9688513" cy="0"/>
          </a:xfrm>
          <a:prstGeom prst="line">
            <a:avLst/>
          </a:prstGeom>
          <a:noFill/>
          <a:ln w="19050">
            <a:solidFill>
              <a:srgbClr val="EAF2F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54" name="Line 13">
            <a:extLst>
              <a:ext uri="{FF2B5EF4-FFF2-40B4-BE49-F238E27FC236}">
                <a16:creationId xmlns:a16="http://schemas.microsoft.com/office/drawing/2014/main" id="{6D890AC0-115B-47A9-9D78-AC285EA85F16}"/>
              </a:ext>
            </a:extLst>
          </p:cNvPr>
          <p:cNvSpPr>
            <a:spLocks noChangeShapeType="1"/>
          </p:cNvSpPr>
          <p:nvPr/>
        </p:nvSpPr>
        <p:spPr bwMode="auto">
          <a:xfrm>
            <a:off x="1752601" y="2573337"/>
            <a:ext cx="9688513" cy="0"/>
          </a:xfrm>
          <a:prstGeom prst="line">
            <a:avLst/>
          </a:prstGeom>
          <a:noFill/>
          <a:ln w="19050">
            <a:solidFill>
              <a:srgbClr val="EAF2F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55" name="Line 14">
            <a:extLst>
              <a:ext uri="{FF2B5EF4-FFF2-40B4-BE49-F238E27FC236}">
                <a16:creationId xmlns:a16="http://schemas.microsoft.com/office/drawing/2014/main" id="{D319B72E-B0BD-45C4-ADC6-323F85AA3104}"/>
              </a:ext>
            </a:extLst>
          </p:cNvPr>
          <p:cNvSpPr>
            <a:spLocks noChangeShapeType="1"/>
          </p:cNvSpPr>
          <p:nvPr/>
        </p:nvSpPr>
        <p:spPr bwMode="auto">
          <a:xfrm>
            <a:off x="1752601" y="1974850"/>
            <a:ext cx="9688513" cy="0"/>
          </a:xfrm>
          <a:prstGeom prst="line">
            <a:avLst/>
          </a:prstGeom>
          <a:noFill/>
          <a:ln w="19050">
            <a:solidFill>
              <a:srgbClr val="EAF2F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56" name="Line 15">
            <a:extLst>
              <a:ext uri="{FF2B5EF4-FFF2-40B4-BE49-F238E27FC236}">
                <a16:creationId xmlns:a16="http://schemas.microsoft.com/office/drawing/2014/main" id="{91B7CFED-6AC5-4648-9160-DDB1C5387702}"/>
              </a:ext>
            </a:extLst>
          </p:cNvPr>
          <p:cNvSpPr>
            <a:spLocks noChangeShapeType="1"/>
          </p:cNvSpPr>
          <p:nvPr/>
        </p:nvSpPr>
        <p:spPr bwMode="auto">
          <a:xfrm>
            <a:off x="1752601" y="1381125"/>
            <a:ext cx="9688513" cy="0"/>
          </a:xfrm>
          <a:prstGeom prst="line">
            <a:avLst/>
          </a:prstGeom>
          <a:noFill/>
          <a:ln w="19050">
            <a:solidFill>
              <a:srgbClr val="EAF2F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57" name="Line 16">
            <a:extLst>
              <a:ext uri="{FF2B5EF4-FFF2-40B4-BE49-F238E27FC236}">
                <a16:creationId xmlns:a16="http://schemas.microsoft.com/office/drawing/2014/main" id="{9CDBF81C-8E87-42FB-B60B-E674FFF5008D}"/>
              </a:ext>
            </a:extLst>
          </p:cNvPr>
          <p:cNvSpPr>
            <a:spLocks noChangeShapeType="1"/>
          </p:cNvSpPr>
          <p:nvPr/>
        </p:nvSpPr>
        <p:spPr bwMode="auto">
          <a:xfrm>
            <a:off x="1752601" y="1381125"/>
            <a:ext cx="9688513" cy="0"/>
          </a:xfrm>
          <a:prstGeom prst="line">
            <a:avLst/>
          </a:prstGeom>
          <a:noFill/>
          <a:ln w="9525">
            <a:solidFill>
              <a:srgbClr val="008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58" name="Freeform 17">
            <a:extLst>
              <a:ext uri="{FF2B5EF4-FFF2-40B4-BE49-F238E27FC236}">
                <a16:creationId xmlns:a16="http://schemas.microsoft.com/office/drawing/2014/main" id="{EE727E20-E954-4FD3-856D-EC5FEE67D5EC}"/>
              </a:ext>
            </a:extLst>
          </p:cNvPr>
          <p:cNvSpPr>
            <a:spLocks/>
          </p:cNvSpPr>
          <p:nvPr/>
        </p:nvSpPr>
        <p:spPr bwMode="auto">
          <a:xfrm>
            <a:off x="5446713" y="4421188"/>
            <a:ext cx="206375" cy="206375"/>
          </a:xfrm>
          <a:custGeom>
            <a:avLst/>
            <a:gdLst>
              <a:gd name="T0" fmla="*/ 66 w 130"/>
              <a:gd name="T1" fmla="*/ 0 h 130"/>
              <a:gd name="T2" fmla="*/ 0 w 130"/>
              <a:gd name="T3" fmla="*/ 63 h 130"/>
              <a:gd name="T4" fmla="*/ 66 w 130"/>
              <a:gd name="T5" fmla="*/ 130 h 130"/>
              <a:gd name="T6" fmla="*/ 130 w 130"/>
              <a:gd name="T7" fmla="*/ 63 h 130"/>
              <a:gd name="T8" fmla="*/ 66 w 130"/>
              <a:gd name="T9" fmla="*/ 0 h 1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30" h="130">
                <a:moveTo>
                  <a:pt x="66" y="0"/>
                </a:moveTo>
                <a:lnTo>
                  <a:pt x="0" y="63"/>
                </a:lnTo>
                <a:lnTo>
                  <a:pt x="66" y="130"/>
                </a:lnTo>
                <a:lnTo>
                  <a:pt x="130" y="63"/>
                </a:lnTo>
                <a:lnTo>
                  <a:pt x="66" y="0"/>
                </a:lnTo>
                <a:close/>
              </a:path>
            </a:pathLst>
          </a:custGeom>
          <a:solidFill>
            <a:srgbClr val="6E8E84"/>
          </a:solidFill>
          <a:ln w="31750">
            <a:solidFill>
              <a:srgbClr val="6E8E84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60" name="Freeform 19">
            <a:extLst>
              <a:ext uri="{FF2B5EF4-FFF2-40B4-BE49-F238E27FC236}">
                <a16:creationId xmlns:a16="http://schemas.microsoft.com/office/drawing/2014/main" id="{825D58B0-8F36-4D79-AE03-30226D448E80}"/>
              </a:ext>
            </a:extLst>
          </p:cNvPr>
          <p:cNvSpPr>
            <a:spLocks/>
          </p:cNvSpPr>
          <p:nvPr/>
        </p:nvSpPr>
        <p:spPr bwMode="auto">
          <a:xfrm>
            <a:off x="2484438" y="1276350"/>
            <a:ext cx="204788" cy="204788"/>
          </a:xfrm>
          <a:custGeom>
            <a:avLst/>
            <a:gdLst>
              <a:gd name="T0" fmla="*/ 66 w 129"/>
              <a:gd name="T1" fmla="*/ 0 h 129"/>
              <a:gd name="T2" fmla="*/ 0 w 129"/>
              <a:gd name="T3" fmla="*/ 66 h 129"/>
              <a:gd name="T4" fmla="*/ 66 w 129"/>
              <a:gd name="T5" fmla="*/ 129 h 129"/>
              <a:gd name="T6" fmla="*/ 129 w 129"/>
              <a:gd name="T7" fmla="*/ 66 h 129"/>
              <a:gd name="T8" fmla="*/ 66 w 129"/>
              <a:gd name="T9" fmla="*/ 0 h 1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29" h="129">
                <a:moveTo>
                  <a:pt x="66" y="0"/>
                </a:moveTo>
                <a:lnTo>
                  <a:pt x="0" y="66"/>
                </a:lnTo>
                <a:lnTo>
                  <a:pt x="66" y="129"/>
                </a:lnTo>
                <a:lnTo>
                  <a:pt x="129" y="66"/>
                </a:lnTo>
                <a:lnTo>
                  <a:pt x="66" y="0"/>
                </a:lnTo>
                <a:close/>
              </a:path>
            </a:pathLst>
          </a:custGeom>
          <a:solidFill>
            <a:srgbClr val="90353B"/>
          </a:solidFill>
          <a:ln w="31750">
            <a:solidFill>
              <a:srgbClr val="90353B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61" name="Rectangle 20">
            <a:extLst>
              <a:ext uri="{FF2B5EF4-FFF2-40B4-BE49-F238E27FC236}">
                <a16:creationId xmlns:a16="http://schemas.microsoft.com/office/drawing/2014/main" id="{17BD4407-8814-4FBF-809A-DCC5A53D5A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74850" y="1003300"/>
            <a:ext cx="1481138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500" b="0" i="0" u="none" strike="noStrike" cap="none" normalizeH="0" baseline="0" dirty="0">
                <a:ln>
                  <a:noFill/>
                </a:ln>
                <a:solidFill>
                  <a:srgbClr val="90353B"/>
                </a:solidFill>
                <a:effectLst/>
                <a:latin typeface="Arial" panose="020B0604020202020204" pitchFamily="34" charset="0"/>
              </a:rPr>
              <a:t>Child Education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462" name="Freeform 21">
            <a:extLst>
              <a:ext uri="{FF2B5EF4-FFF2-40B4-BE49-F238E27FC236}">
                <a16:creationId xmlns:a16="http://schemas.microsoft.com/office/drawing/2014/main" id="{2B97086F-8CC9-4687-AC24-1BC2451ADD0F}"/>
              </a:ext>
            </a:extLst>
          </p:cNvPr>
          <p:cNvSpPr>
            <a:spLocks/>
          </p:cNvSpPr>
          <p:nvPr/>
        </p:nvSpPr>
        <p:spPr bwMode="auto">
          <a:xfrm>
            <a:off x="6832601" y="5464175"/>
            <a:ext cx="200025" cy="204788"/>
          </a:xfrm>
          <a:custGeom>
            <a:avLst/>
            <a:gdLst>
              <a:gd name="T0" fmla="*/ 63 w 126"/>
              <a:gd name="T1" fmla="*/ 0 h 129"/>
              <a:gd name="T2" fmla="*/ 0 w 126"/>
              <a:gd name="T3" fmla="*/ 66 h 129"/>
              <a:gd name="T4" fmla="*/ 63 w 126"/>
              <a:gd name="T5" fmla="*/ 129 h 129"/>
              <a:gd name="T6" fmla="*/ 126 w 126"/>
              <a:gd name="T7" fmla="*/ 66 h 129"/>
              <a:gd name="T8" fmla="*/ 63 w 126"/>
              <a:gd name="T9" fmla="*/ 0 h 1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26" h="129">
                <a:moveTo>
                  <a:pt x="63" y="0"/>
                </a:moveTo>
                <a:lnTo>
                  <a:pt x="0" y="66"/>
                </a:lnTo>
                <a:lnTo>
                  <a:pt x="63" y="129"/>
                </a:lnTo>
                <a:lnTo>
                  <a:pt x="126" y="66"/>
                </a:lnTo>
                <a:lnTo>
                  <a:pt x="63" y="0"/>
                </a:lnTo>
                <a:close/>
              </a:path>
            </a:pathLst>
          </a:custGeom>
          <a:solidFill>
            <a:srgbClr val="55752F"/>
          </a:solidFill>
          <a:ln w="31750">
            <a:solidFill>
              <a:srgbClr val="55752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64" name="Freeform 23">
            <a:extLst>
              <a:ext uri="{FF2B5EF4-FFF2-40B4-BE49-F238E27FC236}">
                <a16:creationId xmlns:a16="http://schemas.microsoft.com/office/drawing/2014/main" id="{D3A8100A-A7B2-479D-BC45-51E6AB363120}"/>
              </a:ext>
            </a:extLst>
          </p:cNvPr>
          <p:cNvSpPr>
            <a:spLocks/>
          </p:cNvSpPr>
          <p:nvPr/>
        </p:nvSpPr>
        <p:spPr bwMode="auto">
          <a:xfrm>
            <a:off x="4138613" y="1276350"/>
            <a:ext cx="206375" cy="204788"/>
          </a:xfrm>
          <a:custGeom>
            <a:avLst/>
            <a:gdLst>
              <a:gd name="T0" fmla="*/ 64 w 130"/>
              <a:gd name="T1" fmla="*/ 0 h 129"/>
              <a:gd name="T2" fmla="*/ 0 w 130"/>
              <a:gd name="T3" fmla="*/ 66 h 129"/>
              <a:gd name="T4" fmla="*/ 64 w 130"/>
              <a:gd name="T5" fmla="*/ 129 h 129"/>
              <a:gd name="T6" fmla="*/ 130 w 130"/>
              <a:gd name="T7" fmla="*/ 66 h 129"/>
              <a:gd name="T8" fmla="*/ 64 w 130"/>
              <a:gd name="T9" fmla="*/ 0 h 1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30" h="129">
                <a:moveTo>
                  <a:pt x="64" y="0"/>
                </a:moveTo>
                <a:lnTo>
                  <a:pt x="0" y="66"/>
                </a:lnTo>
                <a:lnTo>
                  <a:pt x="64" y="129"/>
                </a:lnTo>
                <a:lnTo>
                  <a:pt x="130" y="66"/>
                </a:lnTo>
                <a:lnTo>
                  <a:pt x="64" y="0"/>
                </a:lnTo>
                <a:close/>
              </a:path>
            </a:pathLst>
          </a:custGeom>
          <a:solidFill>
            <a:srgbClr val="E37E00"/>
          </a:solidFill>
          <a:ln w="31750">
            <a:solidFill>
              <a:srgbClr val="E37E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66" name="Freeform 25">
            <a:extLst>
              <a:ext uri="{FF2B5EF4-FFF2-40B4-BE49-F238E27FC236}">
                <a16:creationId xmlns:a16="http://schemas.microsoft.com/office/drawing/2014/main" id="{C94D4D55-E733-4B1B-9708-97D4AFC3D67E}"/>
              </a:ext>
            </a:extLst>
          </p:cNvPr>
          <p:cNvSpPr>
            <a:spLocks/>
          </p:cNvSpPr>
          <p:nvPr/>
        </p:nvSpPr>
        <p:spPr bwMode="auto">
          <a:xfrm>
            <a:off x="7604126" y="4362450"/>
            <a:ext cx="206375" cy="204788"/>
          </a:xfrm>
          <a:custGeom>
            <a:avLst/>
            <a:gdLst>
              <a:gd name="T0" fmla="*/ 67 w 130"/>
              <a:gd name="T1" fmla="*/ 0 h 129"/>
              <a:gd name="T2" fmla="*/ 0 w 130"/>
              <a:gd name="T3" fmla="*/ 63 h 129"/>
              <a:gd name="T4" fmla="*/ 67 w 130"/>
              <a:gd name="T5" fmla="*/ 129 h 129"/>
              <a:gd name="T6" fmla="*/ 130 w 130"/>
              <a:gd name="T7" fmla="*/ 63 h 129"/>
              <a:gd name="T8" fmla="*/ 67 w 130"/>
              <a:gd name="T9" fmla="*/ 0 h 1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30" h="129">
                <a:moveTo>
                  <a:pt x="67" y="0"/>
                </a:moveTo>
                <a:lnTo>
                  <a:pt x="0" y="63"/>
                </a:lnTo>
                <a:lnTo>
                  <a:pt x="67" y="129"/>
                </a:lnTo>
                <a:lnTo>
                  <a:pt x="130" y="63"/>
                </a:lnTo>
                <a:lnTo>
                  <a:pt x="67" y="0"/>
                </a:lnTo>
                <a:close/>
              </a:path>
            </a:pathLst>
          </a:custGeom>
          <a:solidFill>
            <a:srgbClr val="C10534"/>
          </a:solidFill>
          <a:ln w="31750">
            <a:solidFill>
              <a:srgbClr val="C10534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68" name="Freeform 27">
            <a:extLst>
              <a:ext uri="{FF2B5EF4-FFF2-40B4-BE49-F238E27FC236}">
                <a16:creationId xmlns:a16="http://schemas.microsoft.com/office/drawing/2014/main" id="{A47C1A9E-5B8C-4EC6-BBBF-EEF64354C0B7}"/>
              </a:ext>
            </a:extLst>
          </p:cNvPr>
          <p:cNvSpPr>
            <a:spLocks/>
          </p:cNvSpPr>
          <p:nvPr/>
        </p:nvSpPr>
        <p:spPr bwMode="auto">
          <a:xfrm>
            <a:off x="9415463" y="4421188"/>
            <a:ext cx="201613" cy="201613"/>
          </a:xfrm>
          <a:custGeom>
            <a:avLst/>
            <a:gdLst>
              <a:gd name="T0" fmla="*/ 63 w 127"/>
              <a:gd name="T1" fmla="*/ 0 h 127"/>
              <a:gd name="T2" fmla="*/ 0 w 127"/>
              <a:gd name="T3" fmla="*/ 63 h 127"/>
              <a:gd name="T4" fmla="*/ 63 w 127"/>
              <a:gd name="T5" fmla="*/ 127 h 127"/>
              <a:gd name="T6" fmla="*/ 127 w 127"/>
              <a:gd name="T7" fmla="*/ 63 h 127"/>
              <a:gd name="T8" fmla="*/ 63 w 127"/>
              <a:gd name="T9" fmla="*/ 0 h 1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27" h="127">
                <a:moveTo>
                  <a:pt x="63" y="0"/>
                </a:moveTo>
                <a:lnTo>
                  <a:pt x="0" y="63"/>
                </a:lnTo>
                <a:lnTo>
                  <a:pt x="63" y="127"/>
                </a:lnTo>
                <a:lnTo>
                  <a:pt x="127" y="63"/>
                </a:lnTo>
                <a:lnTo>
                  <a:pt x="63" y="0"/>
                </a:lnTo>
                <a:close/>
              </a:path>
            </a:pathLst>
          </a:custGeom>
          <a:solidFill>
            <a:srgbClr val="938DD2"/>
          </a:solidFill>
          <a:ln w="31750">
            <a:solidFill>
              <a:srgbClr val="938DD2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70" name="Freeform 29">
            <a:extLst>
              <a:ext uri="{FF2B5EF4-FFF2-40B4-BE49-F238E27FC236}">
                <a16:creationId xmlns:a16="http://schemas.microsoft.com/office/drawing/2014/main" id="{C7CD0CB4-D0EA-438A-AEA3-4586EFB0BDAE}"/>
              </a:ext>
            </a:extLst>
          </p:cNvPr>
          <p:cNvSpPr>
            <a:spLocks/>
          </p:cNvSpPr>
          <p:nvPr/>
        </p:nvSpPr>
        <p:spPr bwMode="auto">
          <a:xfrm>
            <a:off x="2652713" y="1276350"/>
            <a:ext cx="201613" cy="204788"/>
          </a:xfrm>
          <a:custGeom>
            <a:avLst/>
            <a:gdLst>
              <a:gd name="T0" fmla="*/ 64 w 127"/>
              <a:gd name="T1" fmla="*/ 0 h 129"/>
              <a:gd name="T2" fmla="*/ 0 w 127"/>
              <a:gd name="T3" fmla="*/ 66 h 129"/>
              <a:gd name="T4" fmla="*/ 64 w 127"/>
              <a:gd name="T5" fmla="*/ 129 h 129"/>
              <a:gd name="T6" fmla="*/ 127 w 127"/>
              <a:gd name="T7" fmla="*/ 66 h 129"/>
              <a:gd name="T8" fmla="*/ 64 w 127"/>
              <a:gd name="T9" fmla="*/ 0 h 1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27" h="129">
                <a:moveTo>
                  <a:pt x="64" y="0"/>
                </a:moveTo>
                <a:lnTo>
                  <a:pt x="0" y="66"/>
                </a:lnTo>
                <a:lnTo>
                  <a:pt x="64" y="129"/>
                </a:lnTo>
                <a:lnTo>
                  <a:pt x="127" y="66"/>
                </a:lnTo>
                <a:lnTo>
                  <a:pt x="64" y="0"/>
                </a:lnTo>
                <a:close/>
              </a:path>
            </a:pathLst>
          </a:custGeom>
          <a:solidFill>
            <a:srgbClr val="CAC27E"/>
          </a:solidFill>
          <a:ln w="31750">
            <a:solidFill>
              <a:srgbClr val="CAC27E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71" name="Rectangle 30">
            <a:extLst>
              <a:ext uri="{FF2B5EF4-FFF2-40B4-BE49-F238E27FC236}">
                <a16:creationId xmlns:a16="http://schemas.microsoft.com/office/drawing/2014/main" id="{EC5F93BD-B30F-420F-A801-4E0E6C5793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25751" y="1412081"/>
            <a:ext cx="117475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500" b="0" i="0" u="none" strike="noStrike" cap="none" normalizeH="0" baseline="0" dirty="0">
                <a:ln>
                  <a:noFill/>
                </a:ln>
                <a:solidFill>
                  <a:srgbClr val="CAC27E"/>
                </a:solidFill>
                <a:effectLst/>
                <a:latin typeface="Arial" panose="020B0604020202020204" pitchFamily="34" charset="0"/>
              </a:rPr>
              <a:t>Health Child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472" name="Freeform 31">
            <a:extLst>
              <a:ext uri="{FF2B5EF4-FFF2-40B4-BE49-F238E27FC236}">
                <a16:creationId xmlns:a16="http://schemas.microsoft.com/office/drawing/2014/main" id="{1139C12F-EE15-4FCA-94BC-72FB7BBDCD41}"/>
              </a:ext>
            </a:extLst>
          </p:cNvPr>
          <p:cNvSpPr>
            <a:spLocks/>
          </p:cNvSpPr>
          <p:nvPr/>
        </p:nvSpPr>
        <p:spPr bwMode="auto">
          <a:xfrm>
            <a:off x="5400676" y="4448175"/>
            <a:ext cx="201613" cy="206375"/>
          </a:xfrm>
          <a:custGeom>
            <a:avLst/>
            <a:gdLst>
              <a:gd name="T0" fmla="*/ 64 w 127"/>
              <a:gd name="T1" fmla="*/ 0 h 130"/>
              <a:gd name="T2" fmla="*/ 0 w 127"/>
              <a:gd name="T3" fmla="*/ 66 h 130"/>
              <a:gd name="T4" fmla="*/ 64 w 127"/>
              <a:gd name="T5" fmla="*/ 130 h 130"/>
              <a:gd name="T6" fmla="*/ 127 w 127"/>
              <a:gd name="T7" fmla="*/ 66 h 130"/>
              <a:gd name="T8" fmla="*/ 64 w 127"/>
              <a:gd name="T9" fmla="*/ 0 h 1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27" h="130">
                <a:moveTo>
                  <a:pt x="64" y="0"/>
                </a:moveTo>
                <a:lnTo>
                  <a:pt x="0" y="66"/>
                </a:lnTo>
                <a:lnTo>
                  <a:pt x="64" y="130"/>
                </a:lnTo>
                <a:lnTo>
                  <a:pt x="127" y="66"/>
                </a:lnTo>
                <a:lnTo>
                  <a:pt x="64" y="0"/>
                </a:lnTo>
                <a:close/>
              </a:path>
            </a:pathLst>
          </a:custGeom>
          <a:solidFill>
            <a:srgbClr val="7B92A8"/>
          </a:solidFill>
          <a:ln w="31750">
            <a:solidFill>
              <a:srgbClr val="7B92A8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74" name="Freeform 33">
            <a:extLst>
              <a:ext uri="{FF2B5EF4-FFF2-40B4-BE49-F238E27FC236}">
                <a16:creationId xmlns:a16="http://schemas.microsoft.com/office/drawing/2014/main" id="{73858CE3-348E-4B35-AB70-30A80E22C9C7}"/>
              </a:ext>
            </a:extLst>
          </p:cNvPr>
          <p:cNvSpPr>
            <a:spLocks/>
          </p:cNvSpPr>
          <p:nvPr/>
        </p:nvSpPr>
        <p:spPr bwMode="auto">
          <a:xfrm>
            <a:off x="4395788" y="4649788"/>
            <a:ext cx="204788" cy="201613"/>
          </a:xfrm>
          <a:custGeom>
            <a:avLst/>
            <a:gdLst>
              <a:gd name="T0" fmla="*/ 66 w 129"/>
              <a:gd name="T1" fmla="*/ 0 h 127"/>
              <a:gd name="T2" fmla="*/ 0 w 129"/>
              <a:gd name="T3" fmla="*/ 63 h 127"/>
              <a:gd name="T4" fmla="*/ 66 w 129"/>
              <a:gd name="T5" fmla="*/ 127 h 127"/>
              <a:gd name="T6" fmla="*/ 129 w 129"/>
              <a:gd name="T7" fmla="*/ 63 h 127"/>
              <a:gd name="T8" fmla="*/ 66 w 129"/>
              <a:gd name="T9" fmla="*/ 0 h 1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29" h="127">
                <a:moveTo>
                  <a:pt x="66" y="0"/>
                </a:moveTo>
                <a:lnTo>
                  <a:pt x="0" y="63"/>
                </a:lnTo>
                <a:lnTo>
                  <a:pt x="66" y="127"/>
                </a:lnTo>
                <a:lnTo>
                  <a:pt x="129" y="63"/>
                </a:lnTo>
                <a:lnTo>
                  <a:pt x="66" y="0"/>
                </a:lnTo>
                <a:close/>
              </a:path>
            </a:pathLst>
          </a:custGeom>
          <a:solidFill>
            <a:srgbClr val="2D6D66"/>
          </a:solidFill>
          <a:ln w="31750">
            <a:solidFill>
              <a:srgbClr val="2D6D6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76" name="Freeform 35">
            <a:extLst>
              <a:ext uri="{FF2B5EF4-FFF2-40B4-BE49-F238E27FC236}">
                <a16:creationId xmlns:a16="http://schemas.microsoft.com/office/drawing/2014/main" id="{CCCAC453-AD27-41C5-A35B-6A5F95F9BB9E}"/>
              </a:ext>
            </a:extLst>
          </p:cNvPr>
          <p:cNvSpPr>
            <a:spLocks/>
          </p:cNvSpPr>
          <p:nvPr/>
        </p:nvSpPr>
        <p:spPr bwMode="auto">
          <a:xfrm>
            <a:off x="5738813" y="4676775"/>
            <a:ext cx="206375" cy="206375"/>
          </a:xfrm>
          <a:custGeom>
            <a:avLst/>
            <a:gdLst>
              <a:gd name="T0" fmla="*/ 64 w 130"/>
              <a:gd name="T1" fmla="*/ 0 h 130"/>
              <a:gd name="T2" fmla="*/ 0 w 130"/>
              <a:gd name="T3" fmla="*/ 66 h 130"/>
              <a:gd name="T4" fmla="*/ 64 w 130"/>
              <a:gd name="T5" fmla="*/ 130 h 130"/>
              <a:gd name="T6" fmla="*/ 130 w 130"/>
              <a:gd name="T7" fmla="*/ 66 h 130"/>
              <a:gd name="T8" fmla="*/ 64 w 130"/>
              <a:gd name="T9" fmla="*/ 0 h 1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30" h="130">
                <a:moveTo>
                  <a:pt x="64" y="0"/>
                </a:moveTo>
                <a:lnTo>
                  <a:pt x="0" y="66"/>
                </a:lnTo>
                <a:lnTo>
                  <a:pt x="64" y="130"/>
                </a:lnTo>
                <a:lnTo>
                  <a:pt x="130" y="66"/>
                </a:lnTo>
                <a:lnTo>
                  <a:pt x="64" y="0"/>
                </a:lnTo>
                <a:close/>
              </a:path>
            </a:pathLst>
          </a:custGeom>
          <a:solidFill>
            <a:srgbClr val="1A476F"/>
          </a:solidFill>
          <a:ln w="31750">
            <a:solidFill>
              <a:srgbClr val="1A476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78" name="Freeform 37">
            <a:extLst>
              <a:ext uri="{FF2B5EF4-FFF2-40B4-BE49-F238E27FC236}">
                <a16:creationId xmlns:a16="http://schemas.microsoft.com/office/drawing/2014/main" id="{6CDEF174-8FA9-478C-974E-C3D6DC2EB1DB}"/>
              </a:ext>
            </a:extLst>
          </p:cNvPr>
          <p:cNvSpPr>
            <a:spLocks/>
          </p:cNvSpPr>
          <p:nvPr/>
        </p:nvSpPr>
        <p:spPr bwMode="auto">
          <a:xfrm>
            <a:off x="5675313" y="4416425"/>
            <a:ext cx="201613" cy="201613"/>
          </a:xfrm>
          <a:custGeom>
            <a:avLst/>
            <a:gdLst>
              <a:gd name="T0" fmla="*/ 63 w 127"/>
              <a:gd name="T1" fmla="*/ 0 h 127"/>
              <a:gd name="T2" fmla="*/ 0 w 127"/>
              <a:gd name="T3" fmla="*/ 63 h 127"/>
              <a:gd name="T4" fmla="*/ 63 w 127"/>
              <a:gd name="T5" fmla="*/ 127 h 127"/>
              <a:gd name="T6" fmla="*/ 127 w 127"/>
              <a:gd name="T7" fmla="*/ 63 h 127"/>
              <a:gd name="T8" fmla="*/ 63 w 127"/>
              <a:gd name="T9" fmla="*/ 0 h 1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27" h="127">
                <a:moveTo>
                  <a:pt x="63" y="0"/>
                </a:moveTo>
                <a:lnTo>
                  <a:pt x="0" y="63"/>
                </a:lnTo>
                <a:lnTo>
                  <a:pt x="63" y="127"/>
                </a:lnTo>
                <a:lnTo>
                  <a:pt x="127" y="63"/>
                </a:lnTo>
                <a:lnTo>
                  <a:pt x="63" y="0"/>
                </a:lnTo>
                <a:close/>
              </a:path>
            </a:pathLst>
          </a:custGeom>
          <a:solidFill>
            <a:srgbClr val="FFD200"/>
          </a:solidFill>
          <a:ln w="31750">
            <a:solidFill>
              <a:srgbClr val="FFD2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2" name="Freeform 39">
            <a:extLst>
              <a:ext uri="{FF2B5EF4-FFF2-40B4-BE49-F238E27FC236}">
                <a16:creationId xmlns:a16="http://schemas.microsoft.com/office/drawing/2014/main" id="{E7349A40-998B-4057-B728-BC6DFCF72CE1}"/>
              </a:ext>
            </a:extLst>
          </p:cNvPr>
          <p:cNvSpPr>
            <a:spLocks/>
          </p:cNvSpPr>
          <p:nvPr/>
        </p:nvSpPr>
        <p:spPr bwMode="auto">
          <a:xfrm>
            <a:off x="7550151" y="1874837"/>
            <a:ext cx="204788" cy="204788"/>
          </a:xfrm>
          <a:custGeom>
            <a:avLst/>
            <a:gdLst>
              <a:gd name="T0" fmla="*/ 63 w 129"/>
              <a:gd name="T1" fmla="*/ 0 h 129"/>
              <a:gd name="T2" fmla="*/ 0 w 129"/>
              <a:gd name="T3" fmla="*/ 63 h 129"/>
              <a:gd name="T4" fmla="*/ 63 w 129"/>
              <a:gd name="T5" fmla="*/ 129 h 129"/>
              <a:gd name="T6" fmla="*/ 129 w 129"/>
              <a:gd name="T7" fmla="*/ 63 h 129"/>
              <a:gd name="T8" fmla="*/ 63 w 129"/>
              <a:gd name="T9" fmla="*/ 0 h 1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29" h="129">
                <a:moveTo>
                  <a:pt x="63" y="0"/>
                </a:moveTo>
                <a:lnTo>
                  <a:pt x="0" y="63"/>
                </a:lnTo>
                <a:lnTo>
                  <a:pt x="63" y="129"/>
                </a:lnTo>
                <a:lnTo>
                  <a:pt x="129" y="63"/>
                </a:lnTo>
                <a:lnTo>
                  <a:pt x="63" y="0"/>
                </a:lnTo>
                <a:close/>
              </a:path>
            </a:pathLst>
          </a:custGeom>
          <a:solidFill>
            <a:srgbClr val="BFA19C"/>
          </a:solidFill>
          <a:ln w="31750">
            <a:solidFill>
              <a:srgbClr val="BFA19C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4" name="Freeform 41">
            <a:extLst>
              <a:ext uri="{FF2B5EF4-FFF2-40B4-BE49-F238E27FC236}">
                <a16:creationId xmlns:a16="http://schemas.microsoft.com/office/drawing/2014/main" id="{D629E576-355E-4ADA-9C2E-32757EB3402E}"/>
              </a:ext>
            </a:extLst>
          </p:cNvPr>
          <p:cNvSpPr>
            <a:spLocks/>
          </p:cNvSpPr>
          <p:nvPr/>
        </p:nvSpPr>
        <p:spPr bwMode="auto">
          <a:xfrm>
            <a:off x="6278563" y="4540250"/>
            <a:ext cx="201613" cy="204788"/>
          </a:xfrm>
          <a:custGeom>
            <a:avLst/>
            <a:gdLst>
              <a:gd name="T0" fmla="*/ 64 w 127"/>
              <a:gd name="T1" fmla="*/ 0 h 129"/>
              <a:gd name="T2" fmla="*/ 0 w 127"/>
              <a:gd name="T3" fmla="*/ 63 h 129"/>
              <a:gd name="T4" fmla="*/ 64 w 127"/>
              <a:gd name="T5" fmla="*/ 129 h 129"/>
              <a:gd name="T6" fmla="*/ 127 w 127"/>
              <a:gd name="T7" fmla="*/ 63 h 129"/>
              <a:gd name="T8" fmla="*/ 64 w 127"/>
              <a:gd name="T9" fmla="*/ 0 h 1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27" h="129">
                <a:moveTo>
                  <a:pt x="64" y="0"/>
                </a:moveTo>
                <a:lnTo>
                  <a:pt x="0" y="63"/>
                </a:lnTo>
                <a:lnTo>
                  <a:pt x="64" y="129"/>
                </a:lnTo>
                <a:lnTo>
                  <a:pt x="127" y="63"/>
                </a:lnTo>
                <a:lnTo>
                  <a:pt x="64" y="0"/>
                </a:lnTo>
                <a:close/>
              </a:path>
            </a:pathLst>
          </a:custGeom>
          <a:solidFill>
            <a:srgbClr val="9C8847"/>
          </a:solidFill>
          <a:ln w="31750">
            <a:solidFill>
              <a:srgbClr val="9C8847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6" name="Line 43">
            <a:extLst>
              <a:ext uri="{FF2B5EF4-FFF2-40B4-BE49-F238E27FC236}">
                <a16:creationId xmlns:a16="http://schemas.microsoft.com/office/drawing/2014/main" id="{5EFFB391-8B2E-41F7-82DF-32AB96008CAB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752601" y="1230312"/>
            <a:ext cx="0" cy="4489451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7" name="Line 44">
            <a:extLst>
              <a:ext uri="{FF2B5EF4-FFF2-40B4-BE49-F238E27FC236}">
                <a16:creationId xmlns:a16="http://schemas.microsoft.com/office/drawing/2014/main" id="{982A07AA-22F2-46FD-837D-1B2A88046F65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57351" y="5568950"/>
            <a:ext cx="95250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8" name="Rectangle 45">
            <a:extLst>
              <a:ext uri="{FF2B5EF4-FFF2-40B4-BE49-F238E27FC236}">
                <a16:creationId xmlns:a16="http://schemas.microsoft.com/office/drawing/2014/main" id="{0CF62785-9707-45D2-B624-0FD3DE5AAC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39838" y="5430838"/>
            <a:ext cx="493713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&lt;-1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89" name="Line 46">
            <a:extLst>
              <a:ext uri="{FF2B5EF4-FFF2-40B4-BE49-F238E27FC236}">
                <a16:creationId xmlns:a16="http://schemas.microsoft.com/office/drawing/2014/main" id="{59EE9358-6405-42C2-BB71-4710A936944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57351" y="4970463"/>
            <a:ext cx="95250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0" name="Rectangle 47">
            <a:extLst>
              <a:ext uri="{FF2B5EF4-FFF2-40B4-BE49-F238E27FC236}">
                <a16:creationId xmlns:a16="http://schemas.microsoft.com/office/drawing/2014/main" id="{AE65AFBF-726C-4495-8FB2-FC182BDB34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68438" y="4832350"/>
            <a:ext cx="255588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0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91" name="Line 48">
            <a:extLst>
              <a:ext uri="{FF2B5EF4-FFF2-40B4-BE49-F238E27FC236}">
                <a16:creationId xmlns:a16="http://schemas.microsoft.com/office/drawing/2014/main" id="{F6000BA8-FC47-43D7-8448-E9463554481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57351" y="4370388"/>
            <a:ext cx="95250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2" name="Rectangle 49">
            <a:extLst>
              <a:ext uri="{FF2B5EF4-FFF2-40B4-BE49-F238E27FC236}">
                <a16:creationId xmlns:a16="http://schemas.microsoft.com/office/drawing/2014/main" id="{D8D223D5-600C-44B2-8F37-E1C39DD311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68438" y="4233863"/>
            <a:ext cx="255588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1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93" name="Line 50">
            <a:extLst>
              <a:ext uri="{FF2B5EF4-FFF2-40B4-BE49-F238E27FC236}">
                <a16:creationId xmlns:a16="http://schemas.microsoft.com/office/drawing/2014/main" id="{00684D27-0176-485E-8EC5-F64E4FA3092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57351" y="3771900"/>
            <a:ext cx="95250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4" name="Rectangle 51">
            <a:extLst>
              <a:ext uri="{FF2B5EF4-FFF2-40B4-BE49-F238E27FC236}">
                <a16:creationId xmlns:a16="http://schemas.microsoft.com/office/drawing/2014/main" id="{B0D169E9-55BE-4402-8B61-2CF7F84CC5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68438" y="3638550"/>
            <a:ext cx="255588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2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95" name="Line 52">
            <a:extLst>
              <a:ext uri="{FF2B5EF4-FFF2-40B4-BE49-F238E27FC236}">
                <a16:creationId xmlns:a16="http://schemas.microsoft.com/office/drawing/2014/main" id="{B62835D3-4E76-40EA-B631-3226070E151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57351" y="3173412"/>
            <a:ext cx="95250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8" name="Rectangle 53">
            <a:extLst>
              <a:ext uri="{FF2B5EF4-FFF2-40B4-BE49-F238E27FC236}">
                <a16:creationId xmlns:a16="http://schemas.microsoft.com/office/drawing/2014/main" id="{E1C0C319-916E-40E9-B8F3-4FF431B70D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68438" y="3040062"/>
            <a:ext cx="255588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3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89" name="Line 54">
            <a:extLst>
              <a:ext uri="{FF2B5EF4-FFF2-40B4-BE49-F238E27FC236}">
                <a16:creationId xmlns:a16="http://schemas.microsoft.com/office/drawing/2014/main" id="{B3D86385-35E9-418D-BAF2-BF24FB84EFF5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57351" y="2573337"/>
            <a:ext cx="95250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0" name="Rectangle 55">
            <a:extLst>
              <a:ext uri="{FF2B5EF4-FFF2-40B4-BE49-F238E27FC236}">
                <a16:creationId xmlns:a16="http://schemas.microsoft.com/office/drawing/2014/main" id="{A9017362-76A7-4ED5-8526-F9DF156592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68438" y="2441575"/>
            <a:ext cx="255588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4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91" name="Line 56">
            <a:extLst>
              <a:ext uri="{FF2B5EF4-FFF2-40B4-BE49-F238E27FC236}">
                <a16:creationId xmlns:a16="http://schemas.microsoft.com/office/drawing/2014/main" id="{DD82F171-89DA-4883-8AD9-E0A166CA5EF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57351" y="1974850"/>
            <a:ext cx="95250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2" name="Rectangle 57">
            <a:extLst>
              <a:ext uri="{FF2B5EF4-FFF2-40B4-BE49-F238E27FC236}">
                <a16:creationId xmlns:a16="http://schemas.microsoft.com/office/drawing/2014/main" id="{76147467-638A-46AE-8A95-5EABAC2EB2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22388" y="1843087"/>
            <a:ext cx="406400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&gt;5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93" name="Line 58">
            <a:extLst>
              <a:ext uri="{FF2B5EF4-FFF2-40B4-BE49-F238E27FC236}">
                <a16:creationId xmlns:a16="http://schemas.microsoft.com/office/drawing/2014/main" id="{E43DE095-EE20-437E-A28F-9821DA91C32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57351" y="1381125"/>
            <a:ext cx="95250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5" name="Rectangle 60">
            <a:extLst>
              <a:ext uri="{FF2B5EF4-FFF2-40B4-BE49-F238E27FC236}">
                <a16:creationId xmlns:a16="http://schemas.microsoft.com/office/drawing/2014/main" id="{DCE4F5AA-A805-4ACE-9FC6-F695B9BB9C30}"/>
              </a:ext>
            </a:extLst>
          </p:cNvPr>
          <p:cNvSpPr>
            <a:spLocks noChangeArrowheads="1"/>
          </p:cNvSpPr>
          <p:nvPr/>
        </p:nvSpPr>
        <p:spPr bwMode="auto">
          <a:xfrm rot="16200000">
            <a:off x="523875" y="3236912"/>
            <a:ext cx="822325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MVPF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96" name="Line 61">
            <a:extLst>
              <a:ext uri="{FF2B5EF4-FFF2-40B4-BE49-F238E27FC236}">
                <a16:creationId xmlns:a16="http://schemas.microsoft.com/office/drawing/2014/main" id="{C6588F56-365F-4B1D-A59F-1C33F2FE4B30}"/>
              </a:ext>
            </a:extLst>
          </p:cNvPr>
          <p:cNvSpPr>
            <a:spLocks noChangeShapeType="1"/>
          </p:cNvSpPr>
          <p:nvPr/>
        </p:nvSpPr>
        <p:spPr bwMode="auto">
          <a:xfrm>
            <a:off x="1752601" y="5719763"/>
            <a:ext cx="9688513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7" name="Line 62">
            <a:extLst>
              <a:ext uri="{FF2B5EF4-FFF2-40B4-BE49-F238E27FC236}">
                <a16:creationId xmlns:a16="http://schemas.microsoft.com/office/drawing/2014/main" id="{286559FB-B9A8-4F2C-B1EC-659AC776DA6C}"/>
              </a:ext>
            </a:extLst>
          </p:cNvPr>
          <p:cNvSpPr>
            <a:spLocks noChangeShapeType="1"/>
          </p:cNvSpPr>
          <p:nvPr/>
        </p:nvSpPr>
        <p:spPr bwMode="auto">
          <a:xfrm>
            <a:off x="1903413" y="5719763"/>
            <a:ext cx="0" cy="90488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8" name="Rectangle 63">
            <a:extLst>
              <a:ext uri="{FF2B5EF4-FFF2-40B4-BE49-F238E27FC236}">
                <a16:creationId xmlns:a16="http://schemas.microsoft.com/office/drawing/2014/main" id="{C85E68D3-E552-4922-BF10-5A3ABE21633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30388" y="5861050"/>
            <a:ext cx="255588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0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99" name="Line 64">
            <a:extLst>
              <a:ext uri="{FF2B5EF4-FFF2-40B4-BE49-F238E27FC236}">
                <a16:creationId xmlns:a16="http://schemas.microsoft.com/office/drawing/2014/main" id="{3CA787BD-7D37-4F0E-AE88-6525CF060BC6}"/>
              </a:ext>
            </a:extLst>
          </p:cNvPr>
          <p:cNvSpPr>
            <a:spLocks noChangeShapeType="1"/>
          </p:cNvSpPr>
          <p:nvPr/>
        </p:nvSpPr>
        <p:spPr bwMode="auto">
          <a:xfrm>
            <a:off x="4248151" y="5719763"/>
            <a:ext cx="0" cy="90488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00" name="Rectangle 65">
            <a:extLst>
              <a:ext uri="{FF2B5EF4-FFF2-40B4-BE49-F238E27FC236}">
                <a16:creationId xmlns:a16="http://schemas.microsoft.com/office/drawing/2014/main" id="{E095C397-4894-4AE2-BFF5-9E693445707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06863" y="5861050"/>
            <a:ext cx="398463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20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01" name="Line 66">
            <a:extLst>
              <a:ext uri="{FF2B5EF4-FFF2-40B4-BE49-F238E27FC236}">
                <a16:creationId xmlns:a16="http://schemas.microsoft.com/office/drawing/2014/main" id="{F210167A-89ED-4540-A175-3C6CF587F433}"/>
              </a:ext>
            </a:extLst>
          </p:cNvPr>
          <p:cNvSpPr>
            <a:spLocks noChangeShapeType="1"/>
          </p:cNvSpPr>
          <p:nvPr/>
        </p:nvSpPr>
        <p:spPr bwMode="auto">
          <a:xfrm>
            <a:off x="6594476" y="5719763"/>
            <a:ext cx="0" cy="90488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02" name="Rectangle 67">
            <a:extLst>
              <a:ext uri="{FF2B5EF4-FFF2-40B4-BE49-F238E27FC236}">
                <a16:creationId xmlns:a16="http://schemas.microsoft.com/office/drawing/2014/main" id="{C4FB0788-1FEE-49C5-A35D-306C61BD95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53188" y="5861050"/>
            <a:ext cx="398463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40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03" name="Line 68">
            <a:extLst>
              <a:ext uri="{FF2B5EF4-FFF2-40B4-BE49-F238E27FC236}">
                <a16:creationId xmlns:a16="http://schemas.microsoft.com/office/drawing/2014/main" id="{8F3073BC-77D4-4CB3-A8E0-56550A3A3680}"/>
              </a:ext>
            </a:extLst>
          </p:cNvPr>
          <p:cNvSpPr>
            <a:spLocks noChangeShapeType="1"/>
          </p:cNvSpPr>
          <p:nvPr/>
        </p:nvSpPr>
        <p:spPr bwMode="auto">
          <a:xfrm>
            <a:off x="8943976" y="5719763"/>
            <a:ext cx="0" cy="90488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04" name="Rectangle 69">
            <a:extLst>
              <a:ext uri="{FF2B5EF4-FFF2-40B4-BE49-F238E27FC236}">
                <a16:creationId xmlns:a16="http://schemas.microsoft.com/office/drawing/2014/main" id="{379DF8EA-6586-44B9-A458-6C4AEC91B8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802688" y="5861050"/>
            <a:ext cx="398463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60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05" name="Line 70">
            <a:extLst>
              <a:ext uri="{FF2B5EF4-FFF2-40B4-BE49-F238E27FC236}">
                <a16:creationId xmlns:a16="http://schemas.microsoft.com/office/drawing/2014/main" id="{380E1EAB-DCBF-4386-8363-58C888C22837}"/>
              </a:ext>
            </a:extLst>
          </p:cNvPr>
          <p:cNvSpPr>
            <a:spLocks noChangeShapeType="1"/>
          </p:cNvSpPr>
          <p:nvPr/>
        </p:nvSpPr>
        <p:spPr bwMode="auto">
          <a:xfrm>
            <a:off x="11290301" y="5719763"/>
            <a:ext cx="0" cy="90488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07" name="Rectangle 71">
            <a:extLst>
              <a:ext uri="{FF2B5EF4-FFF2-40B4-BE49-F238E27FC236}">
                <a16:creationId xmlns:a16="http://schemas.microsoft.com/office/drawing/2014/main" id="{2FC42927-FFA1-4ECB-AE4D-0740CBC61C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147426" y="5861050"/>
            <a:ext cx="398463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80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08" name="Rectangle 72">
            <a:extLst>
              <a:ext uri="{FF2B5EF4-FFF2-40B4-BE49-F238E27FC236}">
                <a16:creationId xmlns:a16="http://schemas.microsoft.com/office/drawing/2014/main" id="{EC4CCC5A-C0B8-4794-9469-D815E77C4C2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78463" y="6175375"/>
            <a:ext cx="2400300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Age of Beneficiaries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09" name="Rectangle 73">
            <a:extLst>
              <a:ext uri="{FF2B5EF4-FFF2-40B4-BE49-F238E27FC236}">
                <a16:creationId xmlns:a16="http://schemas.microsoft.com/office/drawing/2014/main" id="{DB58BBCD-5314-42A4-8D87-0A3CA43E75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02401" y="444500"/>
            <a:ext cx="484188" cy="904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5300" b="0" i="0" u="none" strike="noStrike" cap="none" normalizeH="0" baseline="0">
                <a:ln>
                  <a:noFill/>
                </a:ln>
                <a:solidFill>
                  <a:srgbClr val="1E2D53"/>
                </a:solidFill>
                <a:effectLst/>
                <a:latin typeface="Arial" panose="020B0604020202020204" pitchFamily="34" charset="0"/>
              </a:rPr>
              <a:t> 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05" name="Rectangle 204">
            <a:extLst>
              <a:ext uri="{FF2B5EF4-FFF2-40B4-BE49-F238E27FC236}">
                <a16:creationId xmlns:a16="http://schemas.microsoft.com/office/drawing/2014/main" id="{B72E4981-FC16-46FF-B65D-D141218455CA}"/>
              </a:ext>
            </a:extLst>
          </p:cNvPr>
          <p:cNvSpPr/>
          <p:nvPr/>
        </p:nvSpPr>
        <p:spPr>
          <a:xfrm>
            <a:off x="1468438" y="1508125"/>
            <a:ext cx="528638" cy="283606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grpSp>
        <p:nvGrpSpPr>
          <p:cNvPr id="206" name="Group 205">
            <a:extLst>
              <a:ext uri="{FF2B5EF4-FFF2-40B4-BE49-F238E27FC236}">
                <a16:creationId xmlns:a16="http://schemas.microsoft.com/office/drawing/2014/main" id="{8E3B7E76-0CD6-413F-A340-D977F1796ECA}"/>
              </a:ext>
            </a:extLst>
          </p:cNvPr>
          <p:cNvGrpSpPr/>
          <p:nvPr/>
        </p:nvGrpSpPr>
        <p:grpSpPr>
          <a:xfrm>
            <a:off x="1676401" y="1571626"/>
            <a:ext cx="166687" cy="149224"/>
            <a:chOff x="1462882" y="1471634"/>
            <a:chExt cx="166687" cy="149224"/>
          </a:xfrm>
        </p:grpSpPr>
        <p:cxnSp>
          <p:nvCxnSpPr>
            <p:cNvPr id="207" name="Straight Connector 206">
              <a:extLst>
                <a:ext uri="{FF2B5EF4-FFF2-40B4-BE49-F238E27FC236}">
                  <a16:creationId xmlns:a16="http://schemas.microsoft.com/office/drawing/2014/main" id="{784848D6-1EAE-4B11-B79B-4F108C6CF50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546225" y="1512888"/>
              <a:ext cx="0" cy="60326"/>
            </a:xfrm>
            <a:prstGeom prst="line">
              <a:avLst/>
            </a:prstGeom>
            <a:ln w="3810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8" name="Straight Connector 207">
              <a:extLst>
                <a:ext uri="{FF2B5EF4-FFF2-40B4-BE49-F238E27FC236}">
                  <a16:creationId xmlns:a16="http://schemas.microsoft.com/office/drawing/2014/main" id="{0A6F7F4F-D13F-48B4-8BA6-79372F46D580}"/>
                </a:ext>
              </a:extLst>
            </p:cNvPr>
            <p:cNvCxnSpPr/>
            <p:nvPr/>
          </p:nvCxnSpPr>
          <p:spPr>
            <a:xfrm flipV="1">
              <a:off x="1462882" y="1471634"/>
              <a:ext cx="166687" cy="83364"/>
            </a:xfrm>
            <a:prstGeom prst="line">
              <a:avLst/>
            </a:prstGeom>
            <a:ln w="19050">
              <a:solidFill>
                <a:srgbClr val="80808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9" name="Straight Connector 208">
              <a:extLst>
                <a:ext uri="{FF2B5EF4-FFF2-40B4-BE49-F238E27FC236}">
                  <a16:creationId xmlns:a16="http://schemas.microsoft.com/office/drawing/2014/main" id="{A2F8F03B-D651-4624-9CCE-B0087BDC7C52}"/>
                </a:ext>
              </a:extLst>
            </p:cNvPr>
            <p:cNvCxnSpPr/>
            <p:nvPr/>
          </p:nvCxnSpPr>
          <p:spPr>
            <a:xfrm flipV="1">
              <a:off x="1462882" y="1537494"/>
              <a:ext cx="166687" cy="83364"/>
            </a:xfrm>
            <a:prstGeom prst="line">
              <a:avLst/>
            </a:prstGeom>
            <a:ln w="19050">
              <a:solidFill>
                <a:srgbClr val="80808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51" name="Rectangle 113">
            <a:extLst>
              <a:ext uri="{FF2B5EF4-FFF2-40B4-BE49-F238E27FC236}">
                <a16:creationId xmlns:a16="http://schemas.microsoft.com/office/drawing/2014/main" id="{5AD7C83A-ACBC-4517-9375-9889241CF2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08676" y="3829050"/>
            <a:ext cx="145415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500" b="0" i="0" u="none" strike="noStrike" cap="none" normalizeH="0" baseline="0" dirty="0">
                <a:ln>
                  <a:noFill/>
                </a:ln>
                <a:solidFill>
                  <a:srgbClr val="6E8E84"/>
                </a:solidFill>
                <a:effectLst/>
                <a:latin typeface="Arial" panose="020B0604020202020204" pitchFamily="34" charset="0"/>
              </a:rPr>
              <a:t>Cash Transfers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52" name="Rectangle 119">
            <a:extLst>
              <a:ext uri="{FF2B5EF4-FFF2-40B4-BE49-F238E27FC236}">
                <a16:creationId xmlns:a16="http://schemas.microsoft.com/office/drawing/2014/main" id="{5E315E2B-31AE-4E24-898E-1E3D137F71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1" y="1381125"/>
            <a:ext cx="1279525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500" b="0" i="0" u="none" strike="noStrike" cap="none" normalizeH="0" baseline="0" dirty="0">
                <a:ln>
                  <a:noFill/>
                </a:ln>
                <a:solidFill>
                  <a:srgbClr val="E37E00"/>
                </a:solidFill>
                <a:effectLst/>
                <a:latin typeface="Arial" panose="020B0604020202020204" pitchFamily="34" charset="0"/>
              </a:rPr>
              <a:t>College Child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53" name="Rectangle 135">
            <a:extLst>
              <a:ext uri="{FF2B5EF4-FFF2-40B4-BE49-F238E27FC236}">
                <a16:creationId xmlns:a16="http://schemas.microsoft.com/office/drawing/2014/main" id="{3CD6C0F8-6BC2-4B49-8777-3D5958B8A1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75438" y="1841500"/>
            <a:ext cx="1023938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500" b="0" i="0" u="none" strike="noStrike" cap="none" normalizeH="0" baseline="0" dirty="0">
                <a:ln>
                  <a:noFill/>
                </a:ln>
                <a:solidFill>
                  <a:srgbClr val="BFA19C"/>
                </a:solidFill>
                <a:effectLst/>
                <a:latin typeface="Arial" panose="020B0604020202020204" pitchFamily="34" charset="0"/>
              </a:rPr>
              <a:t>Top Taxes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cxnSp>
        <p:nvCxnSpPr>
          <p:cNvPr id="557" name="Straight Connector 556">
            <a:extLst>
              <a:ext uri="{FF2B5EF4-FFF2-40B4-BE49-F238E27FC236}">
                <a16:creationId xmlns:a16="http://schemas.microsoft.com/office/drawing/2014/main" id="{D23B6E94-1C1D-4A83-9274-5A724055B84A}"/>
              </a:ext>
            </a:extLst>
          </p:cNvPr>
          <p:cNvCxnSpPr>
            <a:cxnSpLocks/>
          </p:cNvCxnSpPr>
          <p:nvPr/>
        </p:nvCxnSpPr>
        <p:spPr>
          <a:xfrm>
            <a:off x="4899027" y="4357491"/>
            <a:ext cx="385761" cy="166091"/>
          </a:xfrm>
          <a:prstGeom prst="line">
            <a:avLst/>
          </a:prstGeom>
          <a:ln>
            <a:solidFill>
              <a:srgbClr val="7B92A8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58" name="Rectangle 127">
            <a:extLst>
              <a:ext uri="{FF2B5EF4-FFF2-40B4-BE49-F238E27FC236}">
                <a16:creationId xmlns:a16="http://schemas.microsoft.com/office/drawing/2014/main" id="{C4FF5B23-5B9F-4301-A5BC-3C150AB30A1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97239" y="4173539"/>
            <a:ext cx="1719263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500" b="0" i="0" u="none" strike="noStrike" cap="none" normalizeH="0" baseline="0" dirty="0">
                <a:ln>
                  <a:noFill/>
                </a:ln>
                <a:solidFill>
                  <a:srgbClr val="7B92A8"/>
                </a:solidFill>
                <a:effectLst/>
                <a:latin typeface="Arial" panose="020B0604020202020204" pitchFamily="34" charset="0"/>
              </a:rPr>
              <a:t>Housing Vouchers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559" name="Rectangle 129">
            <a:extLst>
              <a:ext uri="{FF2B5EF4-FFF2-40B4-BE49-F238E27FC236}">
                <a16:creationId xmlns:a16="http://schemas.microsoft.com/office/drawing/2014/main" id="{21BFA5DB-1AAC-4184-91EB-9FC190A797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86126" y="4603750"/>
            <a:ext cx="1189038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500" b="0" i="0" u="none" strike="noStrike" cap="none" normalizeH="0" baseline="0" dirty="0">
                <a:ln>
                  <a:noFill/>
                </a:ln>
                <a:solidFill>
                  <a:srgbClr val="2D6D66"/>
                </a:solidFill>
                <a:effectLst/>
                <a:latin typeface="Arial" panose="020B0604020202020204" pitchFamily="34" charset="0"/>
              </a:rPr>
              <a:t>Job Training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560" name="Rectangle 131">
            <a:extLst>
              <a:ext uri="{FF2B5EF4-FFF2-40B4-BE49-F238E27FC236}">
                <a16:creationId xmlns:a16="http://schemas.microsoft.com/office/drawing/2014/main" id="{2BEE4210-FBE5-4CE1-A4FD-DDAFE5DDDF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43488" y="4770438"/>
            <a:ext cx="83185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500" b="0" i="0" u="none" strike="noStrike" cap="none" normalizeH="0" baseline="0" dirty="0">
                <a:ln>
                  <a:noFill/>
                </a:ln>
                <a:solidFill>
                  <a:srgbClr val="1A476F"/>
                </a:solidFill>
                <a:effectLst/>
                <a:latin typeface="Arial" panose="020B0604020202020204" pitchFamily="34" charset="0"/>
              </a:rPr>
              <a:t>Nutrition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cxnSp>
        <p:nvCxnSpPr>
          <p:cNvPr id="561" name="Straight Connector 560">
            <a:extLst>
              <a:ext uri="{FF2B5EF4-FFF2-40B4-BE49-F238E27FC236}">
                <a16:creationId xmlns:a16="http://schemas.microsoft.com/office/drawing/2014/main" id="{03AFBAEE-812D-44AF-8803-190B7797AA10}"/>
              </a:ext>
            </a:extLst>
          </p:cNvPr>
          <p:cNvCxnSpPr/>
          <p:nvPr/>
        </p:nvCxnSpPr>
        <p:spPr>
          <a:xfrm flipV="1">
            <a:off x="5611813" y="3987800"/>
            <a:ext cx="257175" cy="396875"/>
          </a:xfrm>
          <a:prstGeom prst="line">
            <a:avLst/>
          </a:prstGeom>
          <a:ln>
            <a:solidFill>
              <a:srgbClr val="6E8E8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62" name="Rectangle 133">
            <a:extLst>
              <a:ext uri="{FF2B5EF4-FFF2-40B4-BE49-F238E27FC236}">
                <a16:creationId xmlns:a16="http://schemas.microsoft.com/office/drawing/2014/main" id="{0A368671-938B-442E-8F30-959F48DA2E7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19813" y="4025900"/>
            <a:ext cx="1439863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500" b="0" i="0" u="none" strike="noStrike" cap="none" normalizeH="0" baseline="0" dirty="0">
                <a:ln>
                  <a:noFill/>
                </a:ln>
                <a:solidFill>
                  <a:srgbClr val="FFD200"/>
                </a:solidFill>
                <a:effectLst/>
                <a:latin typeface="Arial" panose="020B0604020202020204" pitchFamily="34" charset="0"/>
              </a:rPr>
              <a:t>Supp. Sec. Inc.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cxnSp>
        <p:nvCxnSpPr>
          <p:cNvPr id="563" name="Straight Connector 562">
            <a:extLst>
              <a:ext uri="{FF2B5EF4-FFF2-40B4-BE49-F238E27FC236}">
                <a16:creationId xmlns:a16="http://schemas.microsoft.com/office/drawing/2014/main" id="{15393717-6045-4B51-BA4B-26DC051BF727}"/>
              </a:ext>
            </a:extLst>
          </p:cNvPr>
          <p:cNvCxnSpPr/>
          <p:nvPr/>
        </p:nvCxnSpPr>
        <p:spPr>
          <a:xfrm flipV="1">
            <a:off x="5903913" y="4229100"/>
            <a:ext cx="192087" cy="190501"/>
          </a:xfrm>
          <a:prstGeom prst="line">
            <a:avLst/>
          </a:prstGeom>
          <a:ln>
            <a:solidFill>
              <a:srgbClr val="FFD2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64" name="Rectangle 137">
            <a:extLst>
              <a:ext uri="{FF2B5EF4-FFF2-40B4-BE49-F238E27FC236}">
                <a16:creationId xmlns:a16="http://schemas.microsoft.com/office/drawing/2014/main" id="{F09A7C93-8993-4069-A5B0-C205B8971D7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30976" y="4506913"/>
            <a:ext cx="1169988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500" b="0" i="0" u="none" strike="noStrike" cap="none" normalizeH="0" baseline="0" dirty="0" err="1">
                <a:ln>
                  <a:noFill/>
                </a:ln>
                <a:solidFill>
                  <a:srgbClr val="9C8847"/>
                </a:solidFill>
                <a:effectLst/>
                <a:latin typeface="Arial" panose="020B0604020202020204" pitchFamily="34" charset="0"/>
              </a:rPr>
              <a:t>Unemp</a:t>
            </a:r>
            <a:r>
              <a:rPr kumimoji="0" lang="en-US" altLang="en-US" sz="1500" b="0" i="0" u="none" strike="noStrike" cap="none" normalizeH="0" baseline="0" dirty="0">
                <a:ln>
                  <a:noFill/>
                </a:ln>
                <a:solidFill>
                  <a:srgbClr val="9C8847"/>
                </a:solidFill>
                <a:effectLst/>
                <a:latin typeface="Arial" panose="020B0604020202020204" pitchFamily="34" charset="0"/>
              </a:rPr>
              <a:t>. Ins.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565" name="Rectangle 117">
            <a:extLst>
              <a:ext uri="{FF2B5EF4-FFF2-40B4-BE49-F238E27FC236}">
                <a16:creationId xmlns:a16="http://schemas.microsoft.com/office/drawing/2014/main" id="{F6F2812C-1264-4BC9-9B2B-6BD71ABEE2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78488" y="5467350"/>
            <a:ext cx="127635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500" b="0" i="0" u="none" strike="noStrike" cap="none" normalizeH="0" baseline="0" dirty="0">
                <a:ln>
                  <a:noFill/>
                </a:ln>
                <a:solidFill>
                  <a:srgbClr val="55752F"/>
                </a:solidFill>
                <a:effectLst/>
                <a:latin typeface="Arial" panose="020B0604020202020204" pitchFamily="34" charset="0"/>
              </a:rPr>
              <a:t>College Adult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566" name="Rectangle 121">
            <a:extLst>
              <a:ext uri="{FF2B5EF4-FFF2-40B4-BE49-F238E27FC236}">
                <a16:creationId xmlns:a16="http://schemas.microsoft.com/office/drawing/2014/main" id="{99AE6BD3-87BE-4356-A33A-69C894578A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10501" y="4365625"/>
            <a:ext cx="1266825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500" b="0" i="0" u="none" strike="noStrike" cap="none" normalizeH="0" baseline="0" dirty="0">
                <a:ln>
                  <a:noFill/>
                </a:ln>
                <a:solidFill>
                  <a:srgbClr val="C10534"/>
                </a:solidFill>
                <a:effectLst/>
                <a:latin typeface="Arial" panose="020B0604020202020204" pitchFamily="34" charset="0"/>
              </a:rPr>
              <a:t>Disability Ins.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567" name="Rectangle 123">
            <a:extLst>
              <a:ext uri="{FF2B5EF4-FFF2-40B4-BE49-F238E27FC236}">
                <a16:creationId xmlns:a16="http://schemas.microsoft.com/office/drawing/2014/main" id="{D853D62E-CFB6-42AF-80A0-DC6FFC3BB6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21838" y="4427538"/>
            <a:ext cx="1169988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500" b="0" i="0" u="none" strike="noStrike" cap="none" normalizeH="0" baseline="0" dirty="0">
                <a:ln>
                  <a:noFill/>
                </a:ln>
                <a:solidFill>
                  <a:srgbClr val="938DD2"/>
                </a:solidFill>
                <a:effectLst/>
                <a:latin typeface="Arial" panose="020B0604020202020204" pitchFamily="34" charset="0"/>
              </a:rPr>
              <a:t>Health Adult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09312184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50">
        <p:fade/>
      </p:transition>
    </mc:Choice>
    <mc:Fallback xmlns="">
      <p:transition>
        <p:fade/>
      </p:transition>
    </mc:Fallback>
  </mc:AlternateContent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AutoShape 3">
            <a:extLst>
              <a:ext uri="{FF2B5EF4-FFF2-40B4-BE49-F238E27FC236}">
                <a16:creationId xmlns:a16="http://schemas.microsoft.com/office/drawing/2014/main" id="{70BD8CC7-218A-4225-AB31-EBD8B5096269}"/>
              </a:ext>
            </a:extLst>
          </p:cNvPr>
          <p:cNvSpPr>
            <a:spLocks noChangeAspect="1" noChangeArrowheads="1" noTextEdit="1"/>
          </p:cNvSpPr>
          <p:nvPr/>
        </p:nvSpPr>
        <p:spPr bwMode="auto">
          <a:xfrm>
            <a:off x="609601" y="0"/>
            <a:ext cx="10972800" cy="68580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" name="Rectangle 5">
            <a:extLst>
              <a:ext uri="{FF2B5EF4-FFF2-40B4-BE49-F238E27FC236}">
                <a16:creationId xmlns:a16="http://schemas.microsoft.com/office/drawing/2014/main" id="{AA367C28-DFCD-440D-9972-2432FC0909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4838" y="-4763"/>
            <a:ext cx="10982325" cy="6867526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" name="Rectangle 6">
            <a:extLst>
              <a:ext uri="{FF2B5EF4-FFF2-40B4-BE49-F238E27FC236}">
                <a16:creationId xmlns:a16="http://schemas.microsoft.com/office/drawing/2014/main" id="{63FDCC78-DAE7-4CD8-BCF3-F0FABBB9B4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9601" y="0"/>
            <a:ext cx="10968038" cy="6853238"/>
          </a:xfrm>
          <a:prstGeom prst="rect">
            <a:avLst/>
          </a:prstGeom>
          <a:solidFill>
            <a:srgbClr val="FFFFFF"/>
          </a:solidFill>
          <a:ln w="14288">
            <a:solidFill>
              <a:srgbClr val="FFFFF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" name="Rectangle 7">
            <a:extLst>
              <a:ext uri="{FF2B5EF4-FFF2-40B4-BE49-F238E27FC236}">
                <a16:creationId xmlns:a16="http://schemas.microsoft.com/office/drawing/2014/main" id="{FA198103-A047-41B0-B254-14AB276793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52601" y="1230312"/>
            <a:ext cx="9688513" cy="4489451"/>
          </a:xfrm>
          <a:prstGeom prst="rect">
            <a:avLst/>
          </a:prstGeom>
          <a:solidFill>
            <a:srgbClr val="FFFFFF"/>
          </a:solidFill>
          <a:ln w="14288">
            <a:solidFill>
              <a:srgbClr val="FFFFF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2" name="Line 8">
            <a:extLst>
              <a:ext uri="{FF2B5EF4-FFF2-40B4-BE49-F238E27FC236}">
                <a16:creationId xmlns:a16="http://schemas.microsoft.com/office/drawing/2014/main" id="{335996A8-258E-4128-9FD1-747E57AA7575}"/>
              </a:ext>
            </a:extLst>
          </p:cNvPr>
          <p:cNvSpPr>
            <a:spLocks noChangeShapeType="1"/>
          </p:cNvSpPr>
          <p:nvPr/>
        </p:nvSpPr>
        <p:spPr bwMode="auto">
          <a:xfrm>
            <a:off x="1752601" y="5568950"/>
            <a:ext cx="9688513" cy="0"/>
          </a:xfrm>
          <a:prstGeom prst="line">
            <a:avLst/>
          </a:prstGeom>
          <a:noFill/>
          <a:ln w="19050">
            <a:solidFill>
              <a:srgbClr val="EAF2F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3" name="Line 9">
            <a:extLst>
              <a:ext uri="{FF2B5EF4-FFF2-40B4-BE49-F238E27FC236}">
                <a16:creationId xmlns:a16="http://schemas.microsoft.com/office/drawing/2014/main" id="{953F81DA-E0A2-48C0-B9FF-3E2D79FEF842}"/>
              </a:ext>
            </a:extLst>
          </p:cNvPr>
          <p:cNvSpPr>
            <a:spLocks noChangeShapeType="1"/>
          </p:cNvSpPr>
          <p:nvPr/>
        </p:nvSpPr>
        <p:spPr bwMode="auto">
          <a:xfrm>
            <a:off x="1752601" y="4970463"/>
            <a:ext cx="9688513" cy="0"/>
          </a:xfrm>
          <a:prstGeom prst="line">
            <a:avLst/>
          </a:prstGeom>
          <a:noFill/>
          <a:ln w="19050">
            <a:solidFill>
              <a:srgbClr val="EAF2F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4" name="Line 10">
            <a:extLst>
              <a:ext uri="{FF2B5EF4-FFF2-40B4-BE49-F238E27FC236}">
                <a16:creationId xmlns:a16="http://schemas.microsoft.com/office/drawing/2014/main" id="{1D321F69-43DC-4433-80A7-6D769A4875D2}"/>
              </a:ext>
            </a:extLst>
          </p:cNvPr>
          <p:cNvSpPr>
            <a:spLocks noChangeShapeType="1"/>
          </p:cNvSpPr>
          <p:nvPr/>
        </p:nvSpPr>
        <p:spPr bwMode="auto">
          <a:xfrm>
            <a:off x="1752601" y="4370388"/>
            <a:ext cx="9688513" cy="0"/>
          </a:xfrm>
          <a:prstGeom prst="line">
            <a:avLst/>
          </a:prstGeom>
          <a:noFill/>
          <a:ln w="19050">
            <a:solidFill>
              <a:srgbClr val="EAF2F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5" name="Line 11">
            <a:extLst>
              <a:ext uri="{FF2B5EF4-FFF2-40B4-BE49-F238E27FC236}">
                <a16:creationId xmlns:a16="http://schemas.microsoft.com/office/drawing/2014/main" id="{2F384D28-8C02-4B0D-9185-B881F70069DB}"/>
              </a:ext>
            </a:extLst>
          </p:cNvPr>
          <p:cNvSpPr>
            <a:spLocks noChangeShapeType="1"/>
          </p:cNvSpPr>
          <p:nvPr/>
        </p:nvSpPr>
        <p:spPr bwMode="auto">
          <a:xfrm>
            <a:off x="1752601" y="3771900"/>
            <a:ext cx="9688513" cy="0"/>
          </a:xfrm>
          <a:prstGeom prst="line">
            <a:avLst/>
          </a:prstGeom>
          <a:noFill/>
          <a:ln w="19050">
            <a:solidFill>
              <a:srgbClr val="EAF2F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6" name="Line 12">
            <a:extLst>
              <a:ext uri="{FF2B5EF4-FFF2-40B4-BE49-F238E27FC236}">
                <a16:creationId xmlns:a16="http://schemas.microsoft.com/office/drawing/2014/main" id="{9271D6B9-6804-408F-BBD9-B88CE26303FB}"/>
              </a:ext>
            </a:extLst>
          </p:cNvPr>
          <p:cNvSpPr>
            <a:spLocks noChangeShapeType="1"/>
          </p:cNvSpPr>
          <p:nvPr/>
        </p:nvSpPr>
        <p:spPr bwMode="auto">
          <a:xfrm>
            <a:off x="1752601" y="3173412"/>
            <a:ext cx="9688513" cy="0"/>
          </a:xfrm>
          <a:prstGeom prst="line">
            <a:avLst/>
          </a:prstGeom>
          <a:noFill/>
          <a:ln w="19050">
            <a:solidFill>
              <a:srgbClr val="EAF2F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7" name="Line 13">
            <a:extLst>
              <a:ext uri="{FF2B5EF4-FFF2-40B4-BE49-F238E27FC236}">
                <a16:creationId xmlns:a16="http://schemas.microsoft.com/office/drawing/2014/main" id="{7FDD843F-2AF0-4F16-AA15-DD57C5DD322B}"/>
              </a:ext>
            </a:extLst>
          </p:cNvPr>
          <p:cNvSpPr>
            <a:spLocks noChangeShapeType="1"/>
          </p:cNvSpPr>
          <p:nvPr/>
        </p:nvSpPr>
        <p:spPr bwMode="auto">
          <a:xfrm>
            <a:off x="1752601" y="2573337"/>
            <a:ext cx="9688513" cy="0"/>
          </a:xfrm>
          <a:prstGeom prst="line">
            <a:avLst/>
          </a:prstGeom>
          <a:noFill/>
          <a:ln w="19050">
            <a:solidFill>
              <a:srgbClr val="EAF2F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8" name="Line 14">
            <a:extLst>
              <a:ext uri="{FF2B5EF4-FFF2-40B4-BE49-F238E27FC236}">
                <a16:creationId xmlns:a16="http://schemas.microsoft.com/office/drawing/2014/main" id="{73EE7C5C-2CF8-4BA8-9C85-0380F7AD8293}"/>
              </a:ext>
            </a:extLst>
          </p:cNvPr>
          <p:cNvSpPr>
            <a:spLocks noChangeShapeType="1"/>
          </p:cNvSpPr>
          <p:nvPr/>
        </p:nvSpPr>
        <p:spPr bwMode="auto">
          <a:xfrm>
            <a:off x="1752601" y="1974850"/>
            <a:ext cx="9688513" cy="0"/>
          </a:xfrm>
          <a:prstGeom prst="line">
            <a:avLst/>
          </a:prstGeom>
          <a:noFill/>
          <a:ln w="19050">
            <a:solidFill>
              <a:srgbClr val="EAF2F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9" name="Line 15">
            <a:extLst>
              <a:ext uri="{FF2B5EF4-FFF2-40B4-BE49-F238E27FC236}">
                <a16:creationId xmlns:a16="http://schemas.microsoft.com/office/drawing/2014/main" id="{1C58FB2E-BBE2-4001-8A82-956175239462}"/>
              </a:ext>
            </a:extLst>
          </p:cNvPr>
          <p:cNvSpPr>
            <a:spLocks noChangeShapeType="1"/>
          </p:cNvSpPr>
          <p:nvPr/>
        </p:nvSpPr>
        <p:spPr bwMode="auto">
          <a:xfrm>
            <a:off x="1752601" y="1381125"/>
            <a:ext cx="9688513" cy="0"/>
          </a:xfrm>
          <a:prstGeom prst="line">
            <a:avLst/>
          </a:prstGeom>
          <a:noFill/>
          <a:ln w="19050">
            <a:solidFill>
              <a:srgbClr val="EAF2F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0" name="Line 16">
            <a:extLst>
              <a:ext uri="{FF2B5EF4-FFF2-40B4-BE49-F238E27FC236}">
                <a16:creationId xmlns:a16="http://schemas.microsoft.com/office/drawing/2014/main" id="{DE08BFF8-2657-47C9-8B60-9B1FDA780E9D}"/>
              </a:ext>
            </a:extLst>
          </p:cNvPr>
          <p:cNvSpPr>
            <a:spLocks noChangeShapeType="1"/>
          </p:cNvSpPr>
          <p:nvPr/>
        </p:nvSpPr>
        <p:spPr bwMode="auto">
          <a:xfrm>
            <a:off x="1752601" y="1381125"/>
            <a:ext cx="9688513" cy="0"/>
          </a:xfrm>
          <a:prstGeom prst="line">
            <a:avLst/>
          </a:prstGeom>
          <a:noFill/>
          <a:ln w="9525">
            <a:solidFill>
              <a:srgbClr val="008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1" name="Freeform 17">
            <a:extLst>
              <a:ext uri="{FF2B5EF4-FFF2-40B4-BE49-F238E27FC236}">
                <a16:creationId xmlns:a16="http://schemas.microsoft.com/office/drawing/2014/main" id="{A968C021-5B6B-4D3D-9FDD-BE8185B4E9FB}"/>
              </a:ext>
            </a:extLst>
          </p:cNvPr>
          <p:cNvSpPr>
            <a:spLocks/>
          </p:cNvSpPr>
          <p:nvPr/>
        </p:nvSpPr>
        <p:spPr bwMode="auto">
          <a:xfrm>
            <a:off x="5446713" y="4438650"/>
            <a:ext cx="206375" cy="206375"/>
          </a:xfrm>
          <a:custGeom>
            <a:avLst/>
            <a:gdLst>
              <a:gd name="T0" fmla="*/ 66 w 130"/>
              <a:gd name="T1" fmla="*/ 0 h 130"/>
              <a:gd name="T2" fmla="*/ 0 w 130"/>
              <a:gd name="T3" fmla="*/ 67 h 130"/>
              <a:gd name="T4" fmla="*/ 66 w 130"/>
              <a:gd name="T5" fmla="*/ 130 h 130"/>
              <a:gd name="T6" fmla="*/ 130 w 130"/>
              <a:gd name="T7" fmla="*/ 67 h 130"/>
              <a:gd name="T8" fmla="*/ 66 w 130"/>
              <a:gd name="T9" fmla="*/ 0 h 1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30" h="130">
                <a:moveTo>
                  <a:pt x="66" y="0"/>
                </a:moveTo>
                <a:lnTo>
                  <a:pt x="0" y="67"/>
                </a:lnTo>
                <a:lnTo>
                  <a:pt x="66" y="130"/>
                </a:lnTo>
                <a:lnTo>
                  <a:pt x="130" y="67"/>
                </a:lnTo>
                <a:lnTo>
                  <a:pt x="66" y="0"/>
                </a:lnTo>
                <a:close/>
              </a:path>
            </a:pathLst>
          </a:custGeom>
          <a:solidFill>
            <a:srgbClr val="6E8E84"/>
          </a:solidFill>
          <a:ln w="31750">
            <a:solidFill>
              <a:srgbClr val="6E8E84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3" name="Freeform 19">
            <a:extLst>
              <a:ext uri="{FF2B5EF4-FFF2-40B4-BE49-F238E27FC236}">
                <a16:creationId xmlns:a16="http://schemas.microsoft.com/office/drawing/2014/main" id="{55E7C452-EA1C-457B-A159-15E7B9E51A9E}"/>
              </a:ext>
            </a:extLst>
          </p:cNvPr>
          <p:cNvSpPr>
            <a:spLocks/>
          </p:cNvSpPr>
          <p:nvPr/>
        </p:nvSpPr>
        <p:spPr bwMode="auto">
          <a:xfrm>
            <a:off x="2484438" y="1276350"/>
            <a:ext cx="204788" cy="204788"/>
          </a:xfrm>
          <a:custGeom>
            <a:avLst/>
            <a:gdLst>
              <a:gd name="T0" fmla="*/ 66 w 129"/>
              <a:gd name="T1" fmla="*/ 0 h 129"/>
              <a:gd name="T2" fmla="*/ 0 w 129"/>
              <a:gd name="T3" fmla="*/ 66 h 129"/>
              <a:gd name="T4" fmla="*/ 66 w 129"/>
              <a:gd name="T5" fmla="*/ 129 h 129"/>
              <a:gd name="T6" fmla="*/ 129 w 129"/>
              <a:gd name="T7" fmla="*/ 66 h 129"/>
              <a:gd name="T8" fmla="*/ 66 w 129"/>
              <a:gd name="T9" fmla="*/ 0 h 1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29" h="129">
                <a:moveTo>
                  <a:pt x="66" y="0"/>
                </a:moveTo>
                <a:lnTo>
                  <a:pt x="0" y="66"/>
                </a:lnTo>
                <a:lnTo>
                  <a:pt x="66" y="129"/>
                </a:lnTo>
                <a:lnTo>
                  <a:pt x="129" y="66"/>
                </a:lnTo>
                <a:lnTo>
                  <a:pt x="66" y="0"/>
                </a:lnTo>
                <a:close/>
              </a:path>
            </a:pathLst>
          </a:custGeom>
          <a:solidFill>
            <a:srgbClr val="90353B"/>
          </a:solidFill>
          <a:ln w="31750">
            <a:solidFill>
              <a:srgbClr val="90353B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5" name="Freeform 21">
            <a:extLst>
              <a:ext uri="{FF2B5EF4-FFF2-40B4-BE49-F238E27FC236}">
                <a16:creationId xmlns:a16="http://schemas.microsoft.com/office/drawing/2014/main" id="{2A723514-377C-4BFF-9E1C-88822454555B}"/>
              </a:ext>
            </a:extLst>
          </p:cNvPr>
          <p:cNvSpPr>
            <a:spLocks/>
          </p:cNvSpPr>
          <p:nvPr/>
        </p:nvSpPr>
        <p:spPr bwMode="auto">
          <a:xfrm>
            <a:off x="7343776" y="5464175"/>
            <a:ext cx="206375" cy="204788"/>
          </a:xfrm>
          <a:custGeom>
            <a:avLst/>
            <a:gdLst>
              <a:gd name="T0" fmla="*/ 64 w 130"/>
              <a:gd name="T1" fmla="*/ 0 h 129"/>
              <a:gd name="T2" fmla="*/ 0 w 130"/>
              <a:gd name="T3" fmla="*/ 66 h 129"/>
              <a:gd name="T4" fmla="*/ 64 w 130"/>
              <a:gd name="T5" fmla="*/ 129 h 129"/>
              <a:gd name="T6" fmla="*/ 130 w 130"/>
              <a:gd name="T7" fmla="*/ 66 h 129"/>
              <a:gd name="T8" fmla="*/ 64 w 130"/>
              <a:gd name="T9" fmla="*/ 0 h 1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30" h="129">
                <a:moveTo>
                  <a:pt x="64" y="0"/>
                </a:moveTo>
                <a:lnTo>
                  <a:pt x="0" y="66"/>
                </a:lnTo>
                <a:lnTo>
                  <a:pt x="64" y="129"/>
                </a:lnTo>
                <a:lnTo>
                  <a:pt x="130" y="66"/>
                </a:lnTo>
                <a:lnTo>
                  <a:pt x="64" y="0"/>
                </a:lnTo>
                <a:close/>
              </a:path>
            </a:pathLst>
          </a:custGeom>
          <a:solidFill>
            <a:srgbClr val="55752F"/>
          </a:solidFill>
          <a:ln w="31750">
            <a:solidFill>
              <a:srgbClr val="55752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9" name="Freeform 23">
            <a:extLst>
              <a:ext uri="{FF2B5EF4-FFF2-40B4-BE49-F238E27FC236}">
                <a16:creationId xmlns:a16="http://schemas.microsoft.com/office/drawing/2014/main" id="{C6DEF367-8B3C-44E0-8D72-AAFAA509A3DF}"/>
              </a:ext>
            </a:extLst>
          </p:cNvPr>
          <p:cNvSpPr>
            <a:spLocks/>
          </p:cNvSpPr>
          <p:nvPr/>
        </p:nvSpPr>
        <p:spPr bwMode="auto">
          <a:xfrm>
            <a:off x="4138613" y="1874837"/>
            <a:ext cx="206375" cy="204788"/>
          </a:xfrm>
          <a:custGeom>
            <a:avLst/>
            <a:gdLst>
              <a:gd name="T0" fmla="*/ 64 w 130"/>
              <a:gd name="T1" fmla="*/ 0 h 129"/>
              <a:gd name="T2" fmla="*/ 0 w 130"/>
              <a:gd name="T3" fmla="*/ 63 h 129"/>
              <a:gd name="T4" fmla="*/ 64 w 130"/>
              <a:gd name="T5" fmla="*/ 129 h 129"/>
              <a:gd name="T6" fmla="*/ 130 w 130"/>
              <a:gd name="T7" fmla="*/ 63 h 129"/>
              <a:gd name="T8" fmla="*/ 64 w 130"/>
              <a:gd name="T9" fmla="*/ 0 h 1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30" h="129">
                <a:moveTo>
                  <a:pt x="64" y="0"/>
                </a:moveTo>
                <a:lnTo>
                  <a:pt x="0" y="63"/>
                </a:lnTo>
                <a:lnTo>
                  <a:pt x="64" y="129"/>
                </a:lnTo>
                <a:lnTo>
                  <a:pt x="130" y="63"/>
                </a:lnTo>
                <a:lnTo>
                  <a:pt x="64" y="0"/>
                </a:lnTo>
                <a:close/>
              </a:path>
            </a:pathLst>
          </a:custGeom>
          <a:solidFill>
            <a:srgbClr val="E37E00"/>
          </a:solidFill>
          <a:ln w="31750">
            <a:solidFill>
              <a:srgbClr val="E37E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1" name="Freeform 25">
            <a:extLst>
              <a:ext uri="{FF2B5EF4-FFF2-40B4-BE49-F238E27FC236}">
                <a16:creationId xmlns:a16="http://schemas.microsoft.com/office/drawing/2014/main" id="{BF733E18-BC86-421F-BA6E-C39A528EB100}"/>
              </a:ext>
            </a:extLst>
          </p:cNvPr>
          <p:cNvSpPr>
            <a:spLocks/>
          </p:cNvSpPr>
          <p:nvPr/>
        </p:nvSpPr>
        <p:spPr bwMode="auto">
          <a:xfrm>
            <a:off x="7604126" y="4362450"/>
            <a:ext cx="206375" cy="200025"/>
          </a:xfrm>
          <a:custGeom>
            <a:avLst/>
            <a:gdLst>
              <a:gd name="T0" fmla="*/ 67 w 130"/>
              <a:gd name="T1" fmla="*/ 0 h 126"/>
              <a:gd name="T2" fmla="*/ 0 w 130"/>
              <a:gd name="T3" fmla="*/ 63 h 126"/>
              <a:gd name="T4" fmla="*/ 67 w 130"/>
              <a:gd name="T5" fmla="*/ 126 h 126"/>
              <a:gd name="T6" fmla="*/ 130 w 130"/>
              <a:gd name="T7" fmla="*/ 63 h 126"/>
              <a:gd name="T8" fmla="*/ 67 w 130"/>
              <a:gd name="T9" fmla="*/ 0 h 1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30" h="126">
                <a:moveTo>
                  <a:pt x="67" y="0"/>
                </a:moveTo>
                <a:lnTo>
                  <a:pt x="0" y="63"/>
                </a:lnTo>
                <a:lnTo>
                  <a:pt x="67" y="126"/>
                </a:lnTo>
                <a:lnTo>
                  <a:pt x="130" y="63"/>
                </a:lnTo>
                <a:lnTo>
                  <a:pt x="67" y="0"/>
                </a:lnTo>
                <a:close/>
              </a:path>
            </a:pathLst>
          </a:custGeom>
          <a:solidFill>
            <a:srgbClr val="C10534"/>
          </a:solidFill>
          <a:ln w="31750">
            <a:solidFill>
              <a:srgbClr val="C10534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3" name="Freeform 27">
            <a:extLst>
              <a:ext uri="{FF2B5EF4-FFF2-40B4-BE49-F238E27FC236}">
                <a16:creationId xmlns:a16="http://schemas.microsoft.com/office/drawing/2014/main" id="{FFED8302-F76E-48CD-A9D1-43AB327A63D5}"/>
              </a:ext>
            </a:extLst>
          </p:cNvPr>
          <p:cNvSpPr>
            <a:spLocks/>
          </p:cNvSpPr>
          <p:nvPr/>
        </p:nvSpPr>
        <p:spPr bwMode="auto">
          <a:xfrm>
            <a:off x="9415463" y="4333875"/>
            <a:ext cx="201613" cy="206375"/>
          </a:xfrm>
          <a:custGeom>
            <a:avLst/>
            <a:gdLst>
              <a:gd name="T0" fmla="*/ 63 w 127"/>
              <a:gd name="T1" fmla="*/ 0 h 130"/>
              <a:gd name="T2" fmla="*/ 0 w 127"/>
              <a:gd name="T3" fmla="*/ 64 h 130"/>
              <a:gd name="T4" fmla="*/ 63 w 127"/>
              <a:gd name="T5" fmla="*/ 130 h 130"/>
              <a:gd name="T6" fmla="*/ 127 w 127"/>
              <a:gd name="T7" fmla="*/ 64 h 130"/>
              <a:gd name="T8" fmla="*/ 63 w 127"/>
              <a:gd name="T9" fmla="*/ 0 h 1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27" h="130">
                <a:moveTo>
                  <a:pt x="63" y="0"/>
                </a:moveTo>
                <a:lnTo>
                  <a:pt x="0" y="64"/>
                </a:lnTo>
                <a:lnTo>
                  <a:pt x="63" y="130"/>
                </a:lnTo>
                <a:lnTo>
                  <a:pt x="127" y="64"/>
                </a:lnTo>
                <a:lnTo>
                  <a:pt x="63" y="0"/>
                </a:lnTo>
                <a:close/>
              </a:path>
            </a:pathLst>
          </a:custGeom>
          <a:solidFill>
            <a:srgbClr val="938DD2"/>
          </a:solidFill>
          <a:ln w="31750">
            <a:solidFill>
              <a:srgbClr val="938DD2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5" name="Freeform 29">
            <a:extLst>
              <a:ext uri="{FF2B5EF4-FFF2-40B4-BE49-F238E27FC236}">
                <a16:creationId xmlns:a16="http://schemas.microsoft.com/office/drawing/2014/main" id="{AFAEABDF-5008-4DB2-A8D6-41C27DBDD4F8}"/>
              </a:ext>
            </a:extLst>
          </p:cNvPr>
          <p:cNvSpPr>
            <a:spLocks/>
          </p:cNvSpPr>
          <p:nvPr/>
        </p:nvSpPr>
        <p:spPr bwMode="auto">
          <a:xfrm>
            <a:off x="2652713" y="1874837"/>
            <a:ext cx="201613" cy="204788"/>
          </a:xfrm>
          <a:custGeom>
            <a:avLst/>
            <a:gdLst>
              <a:gd name="T0" fmla="*/ 64 w 127"/>
              <a:gd name="T1" fmla="*/ 0 h 129"/>
              <a:gd name="T2" fmla="*/ 0 w 127"/>
              <a:gd name="T3" fmla="*/ 63 h 129"/>
              <a:gd name="T4" fmla="*/ 64 w 127"/>
              <a:gd name="T5" fmla="*/ 129 h 129"/>
              <a:gd name="T6" fmla="*/ 127 w 127"/>
              <a:gd name="T7" fmla="*/ 63 h 129"/>
              <a:gd name="T8" fmla="*/ 64 w 127"/>
              <a:gd name="T9" fmla="*/ 0 h 1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27" h="129">
                <a:moveTo>
                  <a:pt x="64" y="0"/>
                </a:moveTo>
                <a:lnTo>
                  <a:pt x="0" y="63"/>
                </a:lnTo>
                <a:lnTo>
                  <a:pt x="64" y="129"/>
                </a:lnTo>
                <a:lnTo>
                  <a:pt x="127" y="63"/>
                </a:lnTo>
                <a:lnTo>
                  <a:pt x="64" y="0"/>
                </a:lnTo>
                <a:close/>
              </a:path>
            </a:pathLst>
          </a:custGeom>
          <a:solidFill>
            <a:srgbClr val="CAC27E"/>
          </a:solidFill>
          <a:ln w="31750">
            <a:solidFill>
              <a:srgbClr val="CAC27E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7" name="Freeform 31">
            <a:extLst>
              <a:ext uri="{FF2B5EF4-FFF2-40B4-BE49-F238E27FC236}">
                <a16:creationId xmlns:a16="http://schemas.microsoft.com/office/drawing/2014/main" id="{2BEA77A2-30A3-4103-B93B-8B6B058C781E}"/>
              </a:ext>
            </a:extLst>
          </p:cNvPr>
          <p:cNvSpPr>
            <a:spLocks/>
          </p:cNvSpPr>
          <p:nvPr/>
        </p:nvSpPr>
        <p:spPr bwMode="auto">
          <a:xfrm>
            <a:off x="5400676" y="4448175"/>
            <a:ext cx="201613" cy="201613"/>
          </a:xfrm>
          <a:custGeom>
            <a:avLst/>
            <a:gdLst>
              <a:gd name="T0" fmla="*/ 64 w 127"/>
              <a:gd name="T1" fmla="*/ 0 h 127"/>
              <a:gd name="T2" fmla="*/ 0 w 127"/>
              <a:gd name="T3" fmla="*/ 64 h 127"/>
              <a:gd name="T4" fmla="*/ 64 w 127"/>
              <a:gd name="T5" fmla="*/ 127 h 127"/>
              <a:gd name="T6" fmla="*/ 127 w 127"/>
              <a:gd name="T7" fmla="*/ 64 h 127"/>
              <a:gd name="T8" fmla="*/ 64 w 127"/>
              <a:gd name="T9" fmla="*/ 0 h 1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27" h="127">
                <a:moveTo>
                  <a:pt x="64" y="0"/>
                </a:moveTo>
                <a:lnTo>
                  <a:pt x="0" y="64"/>
                </a:lnTo>
                <a:lnTo>
                  <a:pt x="64" y="127"/>
                </a:lnTo>
                <a:lnTo>
                  <a:pt x="127" y="64"/>
                </a:lnTo>
                <a:lnTo>
                  <a:pt x="64" y="0"/>
                </a:lnTo>
                <a:close/>
              </a:path>
            </a:pathLst>
          </a:custGeom>
          <a:solidFill>
            <a:srgbClr val="7B92A8"/>
          </a:solidFill>
          <a:ln w="31750">
            <a:solidFill>
              <a:srgbClr val="7B92A8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9" name="Freeform 33">
            <a:extLst>
              <a:ext uri="{FF2B5EF4-FFF2-40B4-BE49-F238E27FC236}">
                <a16:creationId xmlns:a16="http://schemas.microsoft.com/office/drawing/2014/main" id="{0287AEBF-14DB-4200-820A-14571E535829}"/>
              </a:ext>
            </a:extLst>
          </p:cNvPr>
          <p:cNvSpPr>
            <a:spLocks/>
          </p:cNvSpPr>
          <p:nvPr/>
        </p:nvSpPr>
        <p:spPr bwMode="auto">
          <a:xfrm>
            <a:off x="4395788" y="4859338"/>
            <a:ext cx="204788" cy="206375"/>
          </a:xfrm>
          <a:custGeom>
            <a:avLst/>
            <a:gdLst>
              <a:gd name="T0" fmla="*/ 66 w 129"/>
              <a:gd name="T1" fmla="*/ 0 h 130"/>
              <a:gd name="T2" fmla="*/ 0 w 129"/>
              <a:gd name="T3" fmla="*/ 67 h 130"/>
              <a:gd name="T4" fmla="*/ 66 w 129"/>
              <a:gd name="T5" fmla="*/ 130 h 130"/>
              <a:gd name="T6" fmla="*/ 129 w 129"/>
              <a:gd name="T7" fmla="*/ 67 h 130"/>
              <a:gd name="T8" fmla="*/ 66 w 129"/>
              <a:gd name="T9" fmla="*/ 0 h 1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29" h="130">
                <a:moveTo>
                  <a:pt x="66" y="0"/>
                </a:moveTo>
                <a:lnTo>
                  <a:pt x="0" y="67"/>
                </a:lnTo>
                <a:lnTo>
                  <a:pt x="66" y="130"/>
                </a:lnTo>
                <a:lnTo>
                  <a:pt x="129" y="67"/>
                </a:lnTo>
                <a:lnTo>
                  <a:pt x="66" y="0"/>
                </a:lnTo>
                <a:close/>
              </a:path>
            </a:pathLst>
          </a:custGeom>
          <a:solidFill>
            <a:srgbClr val="2D6D66"/>
          </a:solidFill>
          <a:ln w="31750">
            <a:solidFill>
              <a:srgbClr val="2D6D6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01" name="Freeform 35">
            <a:extLst>
              <a:ext uri="{FF2B5EF4-FFF2-40B4-BE49-F238E27FC236}">
                <a16:creationId xmlns:a16="http://schemas.microsoft.com/office/drawing/2014/main" id="{1AB5B6E1-2D80-4895-96B3-3CBB4C34EEF2}"/>
              </a:ext>
            </a:extLst>
          </p:cNvPr>
          <p:cNvSpPr>
            <a:spLocks/>
          </p:cNvSpPr>
          <p:nvPr/>
        </p:nvSpPr>
        <p:spPr bwMode="auto">
          <a:xfrm>
            <a:off x="5738813" y="4508500"/>
            <a:ext cx="206375" cy="200025"/>
          </a:xfrm>
          <a:custGeom>
            <a:avLst/>
            <a:gdLst>
              <a:gd name="T0" fmla="*/ 64 w 130"/>
              <a:gd name="T1" fmla="*/ 0 h 126"/>
              <a:gd name="T2" fmla="*/ 0 w 130"/>
              <a:gd name="T3" fmla="*/ 63 h 126"/>
              <a:gd name="T4" fmla="*/ 64 w 130"/>
              <a:gd name="T5" fmla="*/ 126 h 126"/>
              <a:gd name="T6" fmla="*/ 130 w 130"/>
              <a:gd name="T7" fmla="*/ 63 h 126"/>
              <a:gd name="T8" fmla="*/ 64 w 130"/>
              <a:gd name="T9" fmla="*/ 0 h 1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30" h="126">
                <a:moveTo>
                  <a:pt x="64" y="0"/>
                </a:moveTo>
                <a:lnTo>
                  <a:pt x="0" y="63"/>
                </a:lnTo>
                <a:lnTo>
                  <a:pt x="64" y="126"/>
                </a:lnTo>
                <a:lnTo>
                  <a:pt x="130" y="63"/>
                </a:lnTo>
                <a:lnTo>
                  <a:pt x="64" y="0"/>
                </a:lnTo>
                <a:close/>
              </a:path>
            </a:pathLst>
          </a:custGeom>
          <a:solidFill>
            <a:srgbClr val="1A476F"/>
          </a:solidFill>
          <a:ln w="31750">
            <a:solidFill>
              <a:srgbClr val="1A476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03" name="Freeform 37">
            <a:extLst>
              <a:ext uri="{FF2B5EF4-FFF2-40B4-BE49-F238E27FC236}">
                <a16:creationId xmlns:a16="http://schemas.microsoft.com/office/drawing/2014/main" id="{C890C6B5-56FE-4AB6-8A80-3BE8D2F20010}"/>
              </a:ext>
            </a:extLst>
          </p:cNvPr>
          <p:cNvSpPr>
            <a:spLocks/>
          </p:cNvSpPr>
          <p:nvPr/>
        </p:nvSpPr>
        <p:spPr bwMode="auto">
          <a:xfrm>
            <a:off x="5675313" y="4421188"/>
            <a:ext cx="201613" cy="201613"/>
          </a:xfrm>
          <a:custGeom>
            <a:avLst/>
            <a:gdLst>
              <a:gd name="T0" fmla="*/ 63 w 127"/>
              <a:gd name="T1" fmla="*/ 0 h 127"/>
              <a:gd name="T2" fmla="*/ 0 w 127"/>
              <a:gd name="T3" fmla="*/ 63 h 127"/>
              <a:gd name="T4" fmla="*/ 63 w 127"/>
              <a:gd name="T5" fmla="*/ 127 h 127"/>
              <a:gd name="T6" fmla="*/ 127 w 127"/>
              <a:gd name="T7" fmla="*/ 63 h 127"/>
              <a:gd name="T8" fmla="*/ 63 w 127"/>
              <a:gd name="T9" fmla="*/ 0 h 1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27" h="127">
                <a:moveTo>
                  <a:pt x="63" y="0"/>
                </a:moveTo>
                <a:lnTo>
                  <a:pt x="0" y="63"/>
                </a:lnTo>
                <a:lnTo>
                  <a:pt x="63" y="127"/>
                </a:lnTo>
                <a:lnTo>
                  <a:pt x="127" y="63"/>
                </a:lnTo>
                <a:lnTo>
                  <a:pt x="63" y="0"/>
                </a:lnTo>
                <a:close/>
              </a:path>
            </a:pathLst>
          </a:custGeom>
          <a:solidFill>
            <a:srgbClr val="FFD200"/>
          </a:solidFill>
          <a:ln w="31750">
            <a:solidFill>
              <a:srgbClr val="FFD2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05" name="Freeform 39">
            <a:extLst>
              <a:ext uri="{FF2B5EF4-FFF2-40B4-BE49-F238E27FC236}">
                <a16:creationId xmlns:a16="http://schemas.microsoft.com/office/drawing/2014/main" id="{14E30154-5554-4D6F-9A75-49E680AA825F}"/>
              </a:ext>
            </a:extLst>
          </p:cNvPr>
          <p:cNvSpPr>
            <a:spLocks/>
          </p:cNvSpPr>
          <p:nvPr/>
        </p:nvSpPr>
        <p:spPr bwMode="auto">
          <a:xfrm>
            <a:off x="7550151" y="3054350"/>
            <a:ext cx="204788" cy="201613"/>
          </a:xfrm>
          <a:custGeom>
            <a:avLst/>
            <a:gdLst>
              <a:gd name="T0" fmla="*/ 63 w 129"/>
              <a:gd name="T1" fmla="*/ 0 h 127"/>
              <a:gd name="T2" fmla="*/ 0 w 129"/>
              <a:gd name="T3" fmla="*/ 63 h 127"/>
              <a:gd name="T4" fmla="*/ 63 w 129"/>
              <a:gd name="T5" fmla="*/ 127 h 127"/>
              <a:gd name="T6" fmla="*/ 129 w 129"/>
              <a:gd name="T7" fmla="*/ 63 h 127"/>
              <a:gd name="T8" fmla="*/ 63 w 129"/>
              <a:gd name="T9" fmla="*/ 0 h 1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29" h="127">
                <a:moveTo>
                  <a:pt x="63" y="0"/>
                </a:moveTo>
                <a:lnTo>
                  <a:pt x="0" y="63"/>
                </a:lnTo>
                <a:lnTo>
                  <a:pt x="63" y="127"/>
                </a:lnTo>
                <a:lnTo>
                  <a:pt x="129" y="63"/>
                </a:lnTo>
                <a:lnTo>
                  <a:pt x="63" y="0"/>
                </a:lnTo>
                <a:close/>
              </a:path>
            </a:pathLst>
          </a:custGeom>
          <a:solidFill>
            <a:srgbClr val="BFA19C"/>
          </a:solidFill>
          <a:ln w="31750">
            <a:solidFill>
              <a:srgbClr val="BFA19C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07" name="Freeform 41">
            <a:extLst>
              <a:ext uri="{FF2B5EF4-FFF2-40B4-BE49-F238E27FC236}">
                <a16:creationId xmlns:a16="http://schemas.microsoft.com/office/drawing/2014/main" id="{C221C499-8BCA-4B86-9AFF-808E0E8DEC5E}"/>
              </a:ext>
            </a:extLst>
          </p:cNvPr>
          <p:cNvSpPr>
            <a:spLocks/>
          </p:cNvSpPr>
          <p:nvPr/>
        </p:nvSpPr>
        <p:spPr bwMode="auto">
          <a:xfrm>
            <a:off x="6278563" y="4498975"/>
            <a:ext cx="201613" cy="206375"/>
          </a:xfrm>
          <a:custGeom>
            <a:avLst/>
            <a:gdLst>
              <a:gd name="T0" fmla="*/ 64 w 127"/>
              <a:gd name="T1" fmla="*/ 0 h 130"/>
              <a:gd name="T2" fmla="*/ 0 w 127"/>
              <a:gd name="T3" fmla="*/ 63 h 130"/>
              <a:gd name="T4" fmla="*/ 64 w 127"/>
              <a:gd name="T5" fmla="*/ 130 h 130"/>
              <a:gd name="T6" fmla="*/ 127 w 127"/>
              <a:gd name="T7" fmla="*/ 63 h 130"/>
              <a:gd name="T8" fmla="*/ 64 w 127"/>
              <a:gd name="T9" fmla="*/ 0 h 1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27" h="130">
                <a:moveTo>
                  <a:pt x="64" y="0"/>
                </a:moveTo>
                <a:lnTo>
                  <a:pt x="0" y="63"/>
                </a:lnTo>
                <a:lnTo>
                  <a:pt x="64" y="130"/>
                </a:lnTo>
                <a:lnTo>
                  <a:pt x="127" y="63"/>
                </a:lnTo>
                <a:lnTo>
                  <a:pt x="64" y="0"/>
                </a:lnTo>
                <a:close/>
              </a:path>
            </a:pathLst>
          </a:custGeom>
          <a:solidFill>
            <a:srgbClr val="9C8847"/>
          </a:solidFill>
          <a:ln w="31750">
            <a:solidFill>
              <a:srgbClr val="9C8847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2" name="Line 43">
            <a:extLst>
              <a:ext uri="{FF2B5EF4-FFF2-40B4-BE49-F238E27FC236}">
                <a16:creationId xmlns:a16="http://schemas.microsoft.com/office/drawing/2014/main" id="{5C6CA3C9-1DAB-4304-9C6D-B4DD4DC7A49A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752601" y="1230312"/>
            <a:ext cx="0" cy="4489451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3" name="Line 44">
            <a:extLst>
              <a:ext uri="{FF2B5EF4-FFF2-40B4-BE49-F238E27FC236}">
                <a16:creationId xmlns:a16="http://schemas.microsoft.com/office/drawing/2014/main" id="{5A260E18-6B28-429C-8EDC-D8FAEB49DE6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57351" y="5568950"/>
            <a:ext cx="95250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4" name="Rectangle 45">
            <a:extLst>
              <a:ext uri="{FF2B5EF4-FFF2-40B4-BE49-F238E27FC236}">
                <a16:creationId xmlns:a16="http://schemas.microsoft.com/office/drawing/2014/main" id="{D50B3095-A77D-4BDD-A15C-29BD7D7C9F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39838" y="5430838"/>
            <a:ext cx="493713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&lt;-1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15" name="Line 46">
            <a:extLst>
              <a:ext uri="{FF2B5EF4-FFF2-40B4-BE49-F238E27FC236}">
                <a16:creationId xmlns:a16="http://schemas.microsoft.com/office/drawing/2014/main" id="{6BE3FF4F-79E8-41F9-A1AF-EC1773FC039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57351" y="4970463"/>
            <a:ext cx="95250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6" name="Rectangle 47">
            <a:extLst>
              <a:ext uri="{FF2B5EF4-FFF2-40B4-BE49-F238E27FC236}">
                <a16:creationId xmlns:a16="http://schemas.microsoft.com/office/drawing/2014/main" id="{46E2D7C8-CA52-4799-90F7-45509A5DF6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68438" y="4832350"/>
            <a:ext cx="255588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0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18" name="Line 48">
            <a:extLst>
              <a:ext uri="{FF2B5EF4-FFF2-40B4-BE49-F238E27FC236}">
                <a16:creationId xmlns:a16="http://schemas.microsoft.com/office/drawing/2014/main" id="{05F7A519-FEC6-4628-9A3A-EE4DB303603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57351" y="4370388"/>
            <a:ext cx="95250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20" name="Rectangle 49">
            <a:extLst>
              <a:ext uri="{FF2B5EF4-FFF2-40B4-BE49-F238E27FC236}">
                <a16:creationId xmlns:a16="http://schemas.microsoft.com/office/drawing/2014/main" id="{F4A6223A-A372-4338-A7DC-4535346006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68438" y="4233863"/>
            <a:ext cx="255588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1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21" name="Line 50">
            <a:extLst>
              <a:ext uri="{FF2B5EF4-FFF2-40B4-BE49-F238E27FC236}">
                <a16:creationId xmlns:a16="http://schemas.microsoft.com/office/drawing/2014/main" id="{0965D567-8A7C-4171-A263-9BAFFD76A81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57351" y="3771900"/>
            <a:ext cx="95250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22" name="Rectangle 51">
            <a:extLst>
              <a:ext uri="{FF2B5EF4-FFF2-40B4-BE49-F238E27FC236}">
                <a16:creationId xmlns:a16="http://schemas.microsoft.com/office/drawing/2014/main" id="{A2CE41EF-D163-4E78-9810-236613B7803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68438" y="3638550"/>
            <a:ext cx="255588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2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23" name="Line 52">
            <a:extLst>
              <a:ext uri="{FF2B5EF4-FFF2-40B4-BE49-F238E27FC236}">
                <a16:creationId xmlns:a16="http://schemas.microsoft.com/office/drawing/2014/main" id="{6D72A51F-1F0D-40A0-B1FF-DA33638B656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57351" y="3173412"/>
            <a:ext cx="95250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24" name="Rectangle 53">
            <a:extLst>
              <a:ext uri="{FF2B5EF4-FFF2-40B4-BE49-F238E27FC236}">
                <a16:creationId xmlns:a16="http://schemas.microsoft.com/office/drawing/2014/main" id="{25EBC454-37B1-45A8-8769-B36C948620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68438" y="3040062"/>
            <a:ext cx="255588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3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26" name="Line 54">
            <a:extLst>
              <a:ext uri="{FF2B5EF4-FFF2-40B4-BE49-F238E27FC236}">
                <a16:creationId xmlns:a16="http://schemas.microsoft.com/office/drawing/2014/main" id="{85E329A0-A98A-4AE6-AB38-C9D6BF28D37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57351" y="2573337"/>
            <a:ext cx="95250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28" name="Rectangle 55">
            <a:extLst>
              <a:ext uri="{FF2B5EF4-FFF2-40B4-BE49-F238E27FC236}">
                <a16:creationId xmlns:a16="http://schemas.microsoft.com/office/drawing/2014/main" id="{28FC3338-B6EF-434F-81BE-7A0124AD0E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68438" y="2441575"/>
            <a:ext cx="255588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4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29" name="Line 56">
            <a:extLst>
              <a:ext uri="{FF2B5EF4-FFF2-40B4-BE49-F238E27FC236}">
                <a16:creationId xmlns:a16="http://schemas.microsoft.com/office/drawing/2014/main" id="{75E8BD52-A238-4028-8385-736A29C7A30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57351" y="1974850"/>
            <a:ext cx="95250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0" name="Rectangle 57">
            <a:extLst>
              <a:ext uri="{FF2B5EF4-FFF2-40B4-BE49-F238E27FC236}">
                <a16:creationId xmlns:a16="http://schemas.microsoft.com/office/drawing/2014/main" id="{321E5DD1-738B-4C22-B0B2-C6EAB482FA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22388" y="1843087"/>
            <a:ext cx="406400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&gt;5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32" name="Line 58">
            <a:extLst>
              <a:ext uri="{FF2B5EF4-FFF2-40B4-BE49-F238E27FC236}">
                <a16:creationId xmlns:a16="http://schemas.microsoft.com/office/drawing/2014/main" id="{6DA98D7D-B9BE-4E4F-B68A-DE5D757C7BE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57351" y="1381125"/>
            <a:ext cx="95250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4" name="Rectangle 60">
            <a:extLst>
              <a:ext uri="{FF2B5EF4-FFF2-40B4-BE49-F238E27FC236}">
                <a16:creationId xmlns:a16="http://schemas.microsoft.com/office/drawing/2014/main" id="{E93E414E-39A4-4B90-B812-59F67E71A44E}"/>
              </a:ext>
            </a:extLst>
          </p:cNvPr>
          <p:cNvSpPr>
            <a:spLocks noChangeArrowheads="1"/>
          </p:cNvSpPr>
          <p:nvPr/>
        </p:nvSpPr>
        <p:spPr bwMode="auto">
          <a:xfrm rot="16200000">
            <a:off x="523875" y="3236912"/>
            <a:ext cx="822325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MVPF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35" name="Line 61">
            <a:extLst>
              <a:ext uri="{FF2B5EF4-FFF2-40B4-BE49-F238E27FC236}">
                <a16:creationId xmlns:a16="http://schemas.microsoft.com/office/drawing/2014/main" id="{9F3515FE-2438-4507-85B9-C6B9255DC652}"/>
              </a:ext>
            </a:extLst>
          </p:cNvPr>
          <p:cNvSpPr>
            <a:spLocks noChangeShapeType="1"/>
          </p:cNvSpPr>
          <p:nvPr/>
        </p:nvSpPr>
        <p:spPr bwMode="auto">
          <a:xfrm>
            <a:off x="1752601" y="5719763"/>
            <a:ext cx="9688513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6" name="Line 62">
            <a:extLst>
              <a:ext uri="{FF2B5EF4-FFF2-40B4-BE49-F238E27FC236}">
                <a16:creationId xmlns:a16="http://schemas.microsoft.com/office/drawing/2014/main" id="{D4C67FD0-3624-4B2E-9CF8-BB26706782AA}"/>
              </a:ext>
            </a:extLst>
          </p:cNvPr>
          <p:cNvSpPr>
            <a:spLocks noChangeShapeType="1"/>
          </p:cNvSpPr>
          <p:nvPr/>
        </p:nvSpPr>
        <p:spPr bwMode="auto">
          <a:xfrm>
            <a:off x="1903413" y="5719763"/>
            <a:ext cx="0" cy="90488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7" name="Rectangle 63">
            <a:extLst>
              <a:ext uri="{FF2B5EF4-FFF2-40B4-BE49-F238E27FC236}">
                <a16:creationId xmlns:a16="http://schemas.microsoft.com/office/drawing/2014/main" id="{18A733C7-6288-4F9F-A2B4-8E07C4A373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30388" y="5861050"/>
            <a:ext cx="255588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0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38" name="Line 64">
            <a:extLst>
              <a:ext uri="{FF2B5EF4-FFF2-40B4-BE49-F238E27FC236}">
                <a16:creationId xmlns:a16="http://schemas.microsoft.com/office/drawing/2014/main" id="{F2FDF83B-413B-43FE-A519-90C9277BAF5F}"/>
              </a:ext>
            </a:extLst>
          </p:cNvPr>
          <p:cNvSpPr>
            <a:spLocks noChangeShapeType="1"/>
          </p:cNvSpPr>
          <p:nvPr/>
        </p:nvSpPr>
        <p:spPr bwMode="auto">
          <a:xfrm>
            <a:off x="4248151" y="5719763"/>
            <a:ext cx="0" cy="90488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9" name="Rectangle 65">
            <a:extLst>
              <a:ext uri="{FF2B5EF4-FFF2-40B4-BE49-F238E27FC236}">
                <a16:creationId xmlns:a16="http://schemas.microsoft.com/office/drawing/2014/main" id="{C2CA440E-E69C-45B0-81E7-060226F89C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06863" y="5861050"/>
            <a:ext cx="398463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20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40" name="Line 66">
            <a:extLst>
              <a:ext uri="{FF2B5EF4-FFF2-40B4-BE49-F238E27FC236}">
                <a16:creationId xmlns:a16="http://schemas.microsoft.com/office/drawing/2014/main" id="{08B808B5-0DEF-4BAD-BAAD-1AD5E5BC2DDB}"/>
              </a:ext>
            </a:extLst>
          </p:cNvPr>
          <p:cNvSpPr>
            <a:spLocks noChangeShapeType="1"/>
          </p:cNvSpPr>
          <p:nvPr/>
        </p:nvSpPr>
        <p:spPr bwMode="auto">
          <a:xfrm>
            <a:off x="6594476" y="5719763"/>
            <a:ext cx="0" cy="90488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41" name="Rectangle 67">
            <a:extLst>
              <a:ext uri="{FF2B5EF4-FFF2-40B4-BE49-F238E27FC236}">
                <a16:creationId xmlns:a16="http://schemas.microsoft.com/office/drawing/2014/main" id="{B9E0FFAB-28B7-4171-A3AC-5D67646723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53188" y="5861050"/>
            <a:ext cx="398463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40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42" name="Line 68">
            <a:extLst>
              <a:ext uri="{FF2B5EF4-FFF2-40B4-BE49-F238E27FC236}">
                <a16:creationId xmlns:a16="http://schemas.microsoft.com/office/drawing/2014/main" id="{EFB8203F-D69B-41E5-867A-5C187EAFCDA7}"/>
              </a:ext>
            </a:extLst>
          </p:cNvPr>
          <p:cNvSpPr>
            <a:spLocks noChangeShapeType="1"/>
          </p:cNvSpPr>
          <p:nvPr/>
        </p:nvSpPr>
        <p:spPr bwMode="auto">
          <a:xfrm>
            <a:off x="8943976" y="5719763"/>
            <a:ext cx="0" cy="90488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43" name="Rectangle 69">
            <a:extLst>
              <a:ext uri="{FF2B5EF4-FFF2-40B4-BE49-F238E27FC236}">
                <a16:creationId xmlns:a16="http://schemas.microsoft.com/office/drawing/2014/main" id="{AD851A68-A7B0-4349-A3EE-DFC689AFB2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802688" y="5861050"/>
            <a:ext cx="398463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60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44" name="Line 70">
            <a:extLst>
              <a:ext uri="{FF2B5EF4-FFF2-40B4-BE49-F238E27FC236}">
                <a16:creationId xmlns:a16="http://schemas.microsoft.com/office/drawing/2014/main" id="{F6FC4829-5AFA-4609-9746-02DD2A3A8A76}"/>
              </a:ext>
            </a:extLst>
          </p:cNvPr>
          <p:cNvSpPr>
            <a:spLocks noChangeShapeType="1"/>
          </p:cNvSpPr>
          <p:nvPr/>
        </p:nvSpPr>
        <p:spPr bwMode="auto">
          <a:xfrm>
            <a:off x="11290301" y="5719763"/>
            <a:ext cx="0" cy="90488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45" name="Rectangle 71">
            <a:extLst>
              <a:ext uri="{FF2B5EF4-FFF2-40B4-BE49-F238E27FC236}">
                <a16:creationId xmlns:a16="http://schemas.microsoft.com/office/drawing/2014/main" id="{A8EAB1DB-132D-4022-BA13-289C5688B4F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147426" y="5861050"/>
            <a:ext cx="398463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80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46" name="Rectangle 72">
            <a:extLst>
              <a:ext uri="{FF2B5EF4-FFF2-40B4-BE49-F238E27FC236}">
                <a16:creationId xmlns:a16="http://schemas.microsoft.com/office/drawing/2014/main" id="{3872B849-E3A5-4227-8E9B-5B4B210642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78463" y="6175375"/>
            <a:ext cx="2400300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Age of Beneficiaries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47" name="Rectangle 73">
            <a:extLst>
              <a:ext uri="{FF2B5EF4-FFF2-40B4-BE49-F238E27FC236}">
                <a16:creationId xmlns:a16="http://schemas.microsoft.com/office/drawing/2014/main" id="{B0B34366-C21A-488B-BCE5-FDDC7D4CB9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02401" y="444500"/>
            <a:ext cx="484188" cy="904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5300" b="0" i="0" u="none" strike="noStrike" cap="none" normalizeH="0" baseline="0">
                <a:ln>
                  <a:noFill/>
                </a:ln>
                <a:solidFill>
                  <a:srgbClr val="1E2D53"/>
                </a:solidFill>
                <a:effectLst/>
                <a:latin typeface="Arial" panose="020B0604020202020204" pitchFamily="34" charset="0"/>
              </a:rPr>
              <a:t> 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19" name="Rectangle 134">
            <a:extLst>
              <a:ext uri="{FF2B5EF4-FFF2-40B4-BE49-F238E27FC236}">
                <a16:creationId xmlns:a16="http://schemas.microsoft.com/office/drawing/2014/main" id="{71D26ED0-FD60-44D1-95A9-BE052CC0A6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0520" y="95828"/>
            <a:ext cx="10712705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lvl="0">
              <a:defRPr/>
            </a:pPr>
            <a:r>
              <a:rPr lang="en-US" sz="2400" b="1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MVPF Robustness to Publication Bias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Adjusting for 35X Bias in Experimental Economics Studies </a:t>
            </a:r>
            <a:r>
              <a:rPr kumimoji="0" lang="en-US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[Camerer (2016)]</a:t>
            </a:r>
          </a:p>
        </p:txBody>
      </p:sp>
      <p:grpSp>
        <p:nvGrpSpPr>
          <p:cNvPr id="253" name="Group 252">
            <a:extLst>
              <a:ext uri="{FF2B5EF4-FFF2-40B4-BE49-F238E27FC236}">
                <a16:creationId xmlns:a16="http://schemas.microsoft.com/office/drawing/2014/main" id="{0625F9EE-82D9-4AD0-B73C-DABB9569AF46}"/>
              </a:ext>
            </a:extLst>
          </p:cNvPr>
          <p:cNvGrpSpPr/>
          <p:nvPr/>
        </p:nvGrpSpPr>
        <p:grpSpPr>
          <a:xfrm>
            <a:off x="1398052" y="1174749"/>
            <a:ext cx="599024" cy="616982"/>
            <a:chOff x="1398052" y="1174749"/>
            <a:chExt cx="599024" cy="616982"/>
          </a:xfrm>
        </p:grpSpPr>
        <p:sp>
          <p:nvSpPr>
            <p:cNvPr id="254" name="Rectangle 253">
              <a:extLst>
                <a:ext uri="{FF2B5EF4-FFF2-40B4-BE49-F238E27FC236}">
                  <a16:creationId xmlns:a16="http://schemas.microsoft.com/office/drawing/2014/main" id="{537DF669-88D2-416C-BEB5-3577C023FEEC}"/>
                </a:ext>
              </a:extLst>
            </p:cNvPr>
            <p:cNvSpPr/>
            <p:nvPr/>
          </p:nvSpPr>
          <p:spPr>
            <a:xfrm>
              <a:off x="1468438" y="1508125"/>
              <a:ext cx="528638" cy="283606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grpSp>
          <p:nvGrpSpPr>
            <p:cNvPr id="255" name="Group 254">
              <a:extLst>
                <a:ext uri="{FF2B5EF4-FFF2-40B4-BE49-F238E27FC236}">
                  <a16:creationId xmlns:a16="http://schemas.microsoft.com/office/drawing/2014/main" id="{8E48DF5D-C2C6-47DE-A135-592CFD88944B}"/>
                </a:ext>
              </a:extLst>
            </p:cNvPr>
            <p:cNvGrpSpPr/>
            <p:nvPr/>
          </p:nvGrpSpPr>
          <p:grpSpPr>
            <a:xfrm>
              <a:off x="1674813" y="1573079"/>
              <a:ext cx="166687" cy="149224"/>
              <a:chOff x="1462882" y="1471634"/>
              <a:chExt cx="166687" cy="149224"/>
            </a:xfrm>
          </p:grpSpPr>
          <p:cxnSp>
            <p:nvCxnSpPr>
              <p:cNvPr id="257" name="Straight Connector 256">
                <a:extLst>
                  <a:ext uri="{FF2B5EF4-FFF2-40B4-BE49-F238E27FC236}">
                    <a16:creationId xmlns:a16="http://schemas.microsoft.com/office/drawing/2014/main" id="{40EA2A87-6699-46A4-AC91-418817331412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546225" y="1512888"/>
                <a:ext cx="0" cy="60326"/>
              </a:xfrm>
              <a:prstGeom prst="line">
                <a:avLst/>
              </a:prstGeom>
              <a:ln w="3810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58" name="Straight Connector 257">
                <a:extLst>
                  <a:ext uri="{FF2B5EF4-FFF2-40B4-BE49-F238E27FC236}">
                    <a16:creationId xmlns:a16="http://schemas.microsoft.com/office/drawing/2014/main" id="{3163BB5C-6318-4F71-935B-95AB31F0755C}"/>
                  </a:ext>
                </a:extLst>
              </p:cNvPr>
              <p:cNvCxnSpPr/>
              <p:nvPr/>
            </p:nvCxnSpPr>
            <p:spPr>
              <a:xfrm flipV="1">
                <a:off x="1462882" y="1471634"/>
                <a:ext cx="166687" cy="83364"/>
              </a:xfrm>
              <a:prstGeom prst="line">
                <a:avLst/>
              </a:prstGeom>
              <a:ln w="19050">
                <a:solidFill>
                  <a:srgbClr val="80808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59" name="Straight Connector 258">
                <a:extLst>
                  <a:ext uri="{FF2B5EF4-FFF2-40B4-BE49-F238E27FC236}">
                    <a16:creationId xmlns:a16="http://schemas.microsoft.com/office/drawing/2014/main" id="{EC0DF0C9-B534-483F-8A05-5D910B13BF58}"/>
                  </a:ext>
                </a:extLst>
              </p:cNvPr>
              <p:cNvCxnSpPr/>
              <p:nvPr/>
            </p:nvCxnSpPr>
            <p:spPr>
              <a:xfrm flipV="1">
                <a:off x="1462882" y="1537494"/>
                <a:ext cx="166687" cy="83364"/>
              </a:xfrm>
              <a:prstGeom prst="line">
                <a:avLst/>
              </a:prstGeom>
              <a:ln w="19050">
                <a:solidFill>
                  <a:srgbClr val="80808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56" name="Rectangle 176">
              <a:extLst>
                <a:ext uri="{FF2B5EF4-FFF2-40B4-BE49-F238E27FC236}">
                  <a16:creationId xmlns:a16="http://schemas.microsoft.com/office/drawing/2014/main" id="{16C46177-810F-4D3D-96FE-4664656CE0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98052" y="1174749"/>
              <a:ext cx="219612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80808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+mn-cs"/>
                </a:rPr>
                <a:t>∞</a:t>
              </a: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80808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</p:grpSp>
      <p:sp>
        <p:nvSpPr>
          <p:cNvPr id="260" name="Rectangle 117">
            <a:extLst>
              <a:ext uri="{FF2B5EF4-FFF2-40B4-BE49-F238E27FC236}">
                <a16:creationId xmlns:a16="http://schemas.microsoft.com/office/drawing/2014/main" id="{11C1B0D4-D4FB-4A78-B0A4-51EC52D1EE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6963" y="5456238"/>
            <a:ext cx="127635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500" b="0" i="0" u="none" strike="noStrike" cap="none" normalizeH="0" baseline="0" dirty="0">
                <a:ln>
                  <a:noFill/>
                </a:ln>
                <a:solidFill>
                  <a:srgbClr val="55752F"/>
                </a:solidFill>
                <a:effectLst/>
                <a:latin typeface="Arial" panose="020B0604020202020204" pitchFamily="34" charset="0"/>
              </a:rPr>
              <a:t>College Adult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61" name="Rectangle 121">
            <a:extLst>
              <a:ext uri="{FF2B5EF4-FFF2-40B4-BE49-F238E27FC236}">
                <a16:creationId xmlns:a16="http://schemas.microsoft.com/office/drawing/2014/main" id="{31AA0E0A-BEA0-4F53-9A39-745D2AFADF2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10501" y="4362450"/>
            <a:ext cx="1266825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500" b="0" i="0" u="none" strike="noStrike" cap="none" normalizeH="0" baseline="0">
                <a:ln>
                  <a:noFill/>
                </a:ln>
                <a:solidFill>
                  <a:srgbClr val="C10534"/>
                </a:solidFill>
                <a:effectLst/>
                <a:latin typeface="Arial" panose="020B0604020202020204" pitchFamily="34" charset="0"/>
              </a:rPr>
              <a:t>Disability Ins.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62" name="Rectangle 123">
            <a:extLst>
              <a:ext uri="{FF2B5EF4-FFF2-40B4-BE49-F238E27FC236}">
                <a16:creationId xmlns:a16="http://schemas.microsoft.com/office/drawing/2014/main" id="{D335A3DF-66B8-4B6F-8AC2-67FF0EFB73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21838" y="4427538"/>
            <a:ext cx="1169988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500" b="0" i="0" u="none" strike="noStrike" cap="none" normalizeH="0" baseline="0" dirty="0">
                <a:ln>
                  <a:noFill/>
                </a:ln>
                <a:solidFill>
                  <a:srgbClr val="938DD2"/>
                </a:solidFill>
                <a:effectLst/>
                <a:latin typeface="Arial" panose="020B0604020202020204" pitchFamily="34" charset="0"/>
              </a:rPr>
              <a:t>Health Adult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63" name="Rectangle 129">
            <a:extLst>
              <a:ext uri="{FF2B5EF4-FFF2-40B4-BE49-F238E27FC236}">
                <a16:creationId xmlns:a16="http://schemas.microsoft.com/office/drawing/2014/main" id="{5AD31CA4-2B77-47B6-A33F-904D486D2C3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35501" y="4927600"/>
            <a:ext cx="1189038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500" b="0" i="0" u="none" strike="noStrike" cap="none" normalizeH="0" baseline="0" dirty="0">
                <a:ln>
                  <a:noFill/>
                </a:ln>
                <a:solidFill>
                  <a:srgbClr val="2D6D66"/>
                </a:solidFill>
                <a:effectLst/>
                <a:latin typeface="Arial" panose="020B0604020202020204" pitchFamily="34" charset="0"/>
              </a:rPr>
              <a:t>Job Training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64" name="Rectangle 131">
            <a:extLst>
              <a:ext uri="{FF2B5EF4-FFF2-40B4-BE49-F238E27FC236}">
                <a16:creationId xmlns:a16="http://schemas.microsoft.com/office/drawing/2014/main" id="{83ECD226-69BC-404D-9799-E9337C3951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24501" y="4754563"/>
            <a:ext cx="83185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500" b="0" i="0" u="none" strike="noStrike" cap="none" normalizeH="0" baseline="0" dirty="0">
                <a:ln>
                  <a:noFill/>
                </a:ln>
                <a:solidFill>
                  <a:srgbClr val="1A476F"/>
                </a:solidFill>
                <a:effectLst/>
                <a:latin typeface="Arial" panose="020B0604020202020204" pitchFamily="34" charset="0"/>
              </a:rPr>
              <a:t>Nutrition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65" name="Rectangle 135">
            <a:extLst>
              <a:ext uri="{FF2B5EF4-FFF2-40B4-BE49-F238E27FC236}">
                <a16:creationId xmlns:a16="http://schemas.microsoft.com/office/drawing/2014/main" id="{44667CAE-E3B9-4DE8-B72D-4266F27554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54938" y="3054350"/>
            <a:ext cx="1023938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500" b="0" i="0" u="none" strike="noStrike" cap="none" normalizeH="0" baseline="0">
                <a:ln>
                  <a:noFill/>
                </a:ln>
                <a:solidFill>
                  <a:srgbClr val="BFA19C"/>
                </a:solidFill>
                <a:effectLst/>
                <a:latin typeface="Arial" panose="020B0604020202020204" pitchFamily="34" charset="0"/>
              </a:rPr>
              <a:t>Top Taxes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66" name="Rectangle 137">
            <a:extLst>
              <a:ext uri="{FF2B5EF4-FFF2-40B4-BE49-F238E27FC236}">
                <a16:creationId xmlns:a16="http://schemas.microsoft.com/office/drawing/2014/main" id="{B0884FA1-CD22-41B4-8EF1-0221CCC21EE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19863" y="4491038"/>
            <a:ext cx="1169988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500" b="0" i="0" u="none" strike="noStrike" cap="none" normalizeH="0" baseline="0" dirty="0" err="1">
                <a:ln>
                  <a:noFill/>
                </a:ln>
                <a:solidFill>
                  <a:srgbClr val="9C8847"/>
                </a:solidFill>
                <a:effectLst/>
                <a:latin typeface="Arial" panose="020B0604020202020204" pitchFamily="34" charset="0"/>
              </a:rPr>
              <a:t>Unemp</a:t>
            </a:r>
            <a:r>
              <a:rPr kumimoji="0" lang="en-US" altLang="en-US" sz="1500" b="0" i="0" u="none" strike="noStrike" cap="none" normalizeH="0" baseline="0" dirty="0">
                <a:ln>
                  <a:noFill/>
                </a:ln>
                <a:solidFill>
                  <a:srgbClr val="9C8847"/>
                </a:solidFill>
                <a:effectLst/>
                <a:latin typeface="Arial" panose="020B0604020202020204" pitchFamily="34" charset="0"/>
              </a:rPr>
              <a:t>. Ins.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67" name="Rectangle 113">
            <a:extLst>
              <a:ext uri="{FF2B5EF4-FFF2-40B4-BE49-F238E27FC236}">
                <a16:creationId xmlns:a16="http://schemas.microsoft.com/office/drawing/2014/main" id="{A1D1D35C-7A21-4137-A76F-560340D083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08676" y="3829050"/>
            <a:ext cx="145415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500" b="0" i="0" u="none" strike="noStrike" cap="none" normalizeH="0" baseline="0" dirty="0">
                <a:ln>
                  <a:noFill/>
                </a:ln>
                <a:solidFill>
                  <a:srgbClr val="6E8E84"/>
                </a:solidFill>
                <a:effectLst/>
                <a:latin typeface="Arial" panose="020B0604020202020204" pitchFamily="34" charset="0"/>
              </a:rPr>
              <a:t>Cash Transfers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68" name="Rectangle 127">
            <a:extLst>
              <a:ext uri="{FF2B5EF4-FFF2-40B4-BE49-F238E27FC236}">
                <a16:creationId xmlns:a16="http://schemas.microsoft.com/office/drawing/2014/main" id="{5E608304-4CBD-49A4-9312-D2AD6D5BC1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97239" y="4173539"/>
            <a:ext cx="1719263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500" b="0" i="0" u="none" strike="noStrike" cap="none" normalizeH="0" baseline="0" dirty="0">
                <a:ln>
                  <a:noFill/>
                </a:ln>
                <a:solidFill>
                  <a:srgbClr val="7B92A8"/>
                </a:solidFill>
                <a:effectLst/>
                <a:latin typeface="Arial" panose="020B0604020202020204" pitchFamily="34" charset="0"/>
              </a:rPr>
              <a:t>Housing Vouchers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69" name="Rectangle 133">
            <a:extLst>
              <a:ext uri="{FF2B5EF4-FFF2-40B4-BE49-F238E27FC236}">
                <a16:creationId xmlns:a16="http://schemas.microsoft.com/office/drawing/2014/main" id="{529EA7E8-4A1D-4107-BE5D-00324679A3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19813" y="4025900"/>
            <a:ext cx="1439863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500" b="0" i="0" u="none" strike="noStrike" cap="none" normalizeH="0" baseline="0" dirty="0">
                <a:ln>
                  <a:noFill/>
                </a:ln>
                <a:solidFill>
                  <a:srgbClr val="FFD200"/>
                </a:solidFill>
                <a:effectLst/>
                <a:latin typeface="Arial" panose="020B0604020202020204" pitchFamily="34" charset="0"/>
              </a:rPr>
              <a:t>Supp. Sec. Inc.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cxnSp>
        <p:nvCxnSpPr>
          <p:cNvPr id="270" name="Straight Connector 269">
            <a:extLst>
              <a:ext uri="{FF2B5EF4-FFF2-40B4-BE49-F238E27FC236}">
                <a16:creationId xmlns:a16="http://schemas.microsoft.com/office/drawing/2014/main" id="{CF0E17A8-6D47-42F7-87AF-D6DCD42294FB}"/>
              </a:ext>
            </a:extLst>
          </p:cNvPr>
          <p:cNvCxnSpPr>
            <a:cxnSpLocks/>
          </p:cNvCxnSpPr>
          <p:nvPr/>
        </p:nvCxnSpPr>
        <p:spPr>
          <a:xfrm>
            <a:off x="4899027" y="4357491"/>
            <a:ext cx="385761" cy="166091"/>
          </a:xfrm>
          <a:prstGeom prst="line">
            <a:avLst/>
          </a:prstGeom>
          <a:ln>
            <a:solidFill>
              <a:srgbClr val="7B92A8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1" name="Straight Connector 270">
            <a:extLst>
              <a:ext uri="{FF2B5EF4-FFF2-40B4-BE49-F238E27FC236}">
                <a16:creationId xmlns:a16="http://schemas.microsoft.com/office/drawing/2014/main" id="{2FFB93C5-AE7D-4EFC-9647-053BFEAA7681}"/>
              </a:ext>
            </a:extLst>
          </p:cNvPr>
          <p:cNvCxnSpPr/>
          <p:nvPr/>
        </p:nvCxnSpPr>
        <p:spPr>
          <a:xfrm flipV="1">
            <a:off x="5611813" y="3987800"/>
            <a:ext cx="257175" cy="396875"/>
          </a:xfrm>
          <a:prstGeom prst="line">
            <a:avLst/>
          </a:prstGeom>
          <a:ln>
            <a:solidFill>
              <a:srgbClr val="6E8E8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2" name="Straight Connector 271">
            <a:extLst>
              <a:ext uri="{FF2B5EF4-FFF2-40B4-BE49-F238E27FC236}">
                <a16:creationId xmlns:a16="http://schemas.microsoft.com/office/drawing/2014/main" id="{3CCDA78A-3634-445D-9119-C2DDF4F78056}"/>
              </a:ext>
            </a:extLst>
          </p:cNvPr>
          <p:cNvCxnSpPr/>
          <p:nvPr/>
        </p:nvCxnSpPr>
        <p:spPr>
          <a:xfrm flipV="1">
            <a:off x="5903913" y="4229100"/>
            <a:ext cx="192087" cy="190501"/>
          </a:xfrm>
          <a:prstGeom prst="line">
            <a:avLst/>
          </a:prstGeom>
          <a:ln>
            <a:solidFill>
              <a:srgbClr val="FFD2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3" name="Rectangle 115">
            <a:extLst>
              <a:ext uri="{FF2B5EF4-FFF2-40B4-BE49-F238E27FC236}">
                <a16:creationId xmlns:a16="http://schemas.microsoft.com/office/drawing/2014/main" id="{632AC2B3-5730-4816-897A-C8E3E9FD99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40013" y="1116012"/>
            <a:ext cx="1481138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500" b="0" i="0" u="none" strike="noStrike" cap="none" normalizeH="0" baseline="0" dirty="0">
                <a:ln>
                  <a:noFill/>
                </a:ln>
                <a:solidFill>
                  <a:srgbClr val="90353B"/>
                </a:solidFill>
                <a:effectLst/>
                <a:latin typeface="Arial" panose="020B0604020202020204" pitchFamily="34" charset="0"/>
              </a:rPr>
              <a:t>Child Education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74" name="Rectangle 119">
            <a:extLst>
              <a:ext uri="{FF2B5EF4-FFF2-40B4-BE49-F238E27FC236}">
                <a16:creationId xmlns:a16="http://schemas.microsoft.com/office/drawing/2014/main" id="{731CE750-2739-406A-8BA5-13576896996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30701" y="2006600"/>
            <a:ext cx="1279525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500" b="0" i="0" u="none" strike="noStrike" cap="none" normalizeH="0" baseline="0" dirty="0">
                <a:ln>
                  <a:noFill/>
                </a:ln>
                <a:solidFill>
                  <a:srgbClr val="E37E00"/>
                </a:solidFill>
                <a:effectLst/>
                <a:latin typeface="Arial" panose="020B0604020202020204" pitchFamily="34" charset="0"/>
              </a:rPr>
              <a:t>College Child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75" name="Rectangle 125">
            <a:extLst>
              <a:ext uri="{FF2B5EF4-FFF2-40B4-BE49-F238E27FC236}">
                <a16:creationId xmlns:a16="http://schemas.microsoft.com/office/drawing/2014/main" id="{5288C54E-EBED-449A-9E4B-2DF5AFA1726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41626" y="2019300"/>
            <a:ext cx="117475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500" b="0" i="0" u="none" strike="noStrike" cap="none" normalizeH="0" baseline="0" dirty="0">
                <a:ln>
                  <a:noFill/>
                </a:ln>
                <a:solidFill>
                  <a:srgbClr val="CAC27E"/>
                </a:solidFill>
                <a:effectLst/>
                <a:latin typeface="Arial" panose="020B0604020202020204" pitchFamily="34" charset="0"/>
              </a:rPr>
              <a:t>Health Child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0180458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50">
        <p:fade/>
      </p:transition>
    </mc:Choice>
    <mc:Fallback xmlns="">
      <p:transition>
        <p:fade/>
      </p:transition>
    </mc:Fallback>
  </mc:AlternateContent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ounded Rectangle 7">
            <a:extLst>
              <a:ext uri="{FF2B5EF4-FFF2-40B4-BE49-F238E27FC236}">
                <a16:creationId xmlns:a16="http://schemas.microsoft.com/office/drawing/2014/main" id="{4D2FA5A0-CEE6-6146-A13D-2212C6CC0DAB}"/>
              </a:ext>
            </a:extLst>
          </p:cNvPr>
          <p:cNvSpPr/>
          <p:nvPr/>
        </p:nvSpPr>
        <p:spPr>
          <a:xfrm>
            <a:off x="749604" y="3736163"/>
            <a:ext cx="7750505" cy="771525"/>
          </a:xfrm>
          <a:prstGeom prst="roundRect">
            <a:avLst/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" name="Oval 5">
            <a:hlinkClick r:id="" action="ppaction://noaction"/>
            <a:extLst>
              <a:ext uri="{FF2B5EF4-FFF2-40B4-BE49-F238E27FC236}">
                <a16:creationId xmlns:a16="http://schemas.microsoft.com/office/drawing/2014/main" id="{03FE699B-2454-44BF-929B-9136065CD605}"/>
              </a:ext>
            </a:extLst>
          </p:cNvPr>
          <p:cNvSpPr/>
          <p:nvPr/>
        </p:nvSpPr>
        <p:spPr>
          <a:xfrm>
            <a:off x="933458" y="1597090"/>
            <a:ext cx="548640" cy="548640"/>
          </a:xfrm>
          <a:prstGeom prst="ellipse">
            <a:avLst/>
          </a:prstGeom>
          <a:solidFill>
            <a:schemeClr val="bg1"/>
          </a:solidFill>
          <a:ln w="38100">
            <a:solidFill>
              <a:srgbClr val="4F81BD"/>
            </a:solidFill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lIns="91432" tIns="45718" rIns="91432" bIns="45718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4472C4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1</a:t>
            </a: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A06996FA-FCD9-4043-BEC6-9497F4887B44}"/>
              </a:ext>
            </a:extLst>
          </p:cNvPr>
          <p:cNvGrpSpPr/>
          <p:nvPr/>
        </p:nvGrpSpPr>
        <p:grpSpPr>
          <a:xfrm>
            <a:off x="933458" y="2712560"/>
            <a:ext cx="9067273" cy="548640"/>
            <a:chOff x="933458" y="2809669"/>
            <a:chExt cx="9067273" cy="548640"/>
          </a:xfrm>
        </p:grpSpPr>
        <p:sp>
          <p:nvSpPr>
            <p:cNvPr id="9" name="Oval 8">
              <a:extLst>
                <a:ext uri="{FF2B5EF4-FFF2-40B4-BE49-F238E27FC236}">
                  <a16:creationId xmlns:a16="http://schemas.microsoft.com/office/drawing/2014/main" id="{47AAB757-AAB8-462E-9BE1-BA72378BBC87}"/>
                </a:ext>
              </a:extLst>
            </p:cNvPr>
            <p:cNvSpPr/>
            <p:nvPr/>
          </p:nvSpPr>
          <p:spPr>
            <a:xfrm>
              <a:off x="933458" y="2809669"/>
              <a:ext cx="548640" cy="548640"/>
            </a:xfrm>
            <a:prstGeom prst="ellipse">
              <a:avLst/>
            </a:prstGeom>
            <a:ln w="38100">
              <a:solidFill>
                <a:srgbClr val="4F81BD"/>
              </a:solidFill>
            </a:ln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lIns="91432" tIns="45718" rIns="91432" bIns="45718"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0" u="none" strike="noStrike" kern="1200" cap="none" spc="0" normalizeH="0" baseline="0" noProof="0" dirty="0">
                  <a:ln>
                    <a:noFill/>
                  </a:ln>
                  <a:solidFill>
                    <a:srgbClr val="4F81BD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2</a:t>
              </a:r>
            </a:p>
          </p:txBody>
        </p:sp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853458C9-203C-48E2-B32C-F3256BC5B2B1}"/>
                </a:ext>
              </a:extLst>
            </p:cNvPr>
            <p:cNvSpPr txBox="1"/>
            <p:nvPr/>
          </p:nvSpPr>
          <p:spPr>
            <a:xfrm>
              <a:off x="1597836" y="2868545"/>
              <a:ext cx="8402895" cy="430887"/>
            </a:xfrm>
            <a:prstGeom prst="rect">
              <a:avLst/>
            </a:prstGeom>
            <a:noFill/>
          </p:spPr>
          <p:txBody>
            <a:bodyPr wrap="square" rtlCol="0" anchor="ctr" anchorCtr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200" b="1" i="0" u="none" strike="noStrike" kern="1200" cap="none" spc="0" normalizeH="0" baseline="0" noProof="0" dirty="0">
                  <a:ln>
                    <a:noFill/>
                  </a:ln>
                  <a:solidFill>
                    <a:srgbClr val="1F497D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What</a:t>
              </a:r>
              <a:r>
                <a:rPr kumimoji="0" lang="en-US" sz="2200" b="1" i="0" u="none" strike="noStrike" kern="1200" cap="none" spc="0" normalizeH="0" noProof="0" dirty="0">
                  <a:ln>
                    <a:noFill/>
                  </a:ln>
                  <a:solidFill>
                    <a:srgbClr val="1F497D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 </a:t>
              </a:r>
              <a:r>
                <a:rPr lang="en-US" sz="2200" b="1" dirty="0">
                  <a:solidFill>
                    <a:srgbClr val="1F497D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W</a:t>
              </a:r>
              <a:r>
                <a:rPr kumimoji="0" lang="en-US" sz="2200" b="1" i="0" u="none" strike="noStrike" kern="1200" cap="none" spc="0" normalizeH="0" baseline="0" noProof="0" dirty="0">
                  <a:ln>
                    <a:noFill/>
                  </a:ln>
                  <a:solidFill>
                    <a:srgbClr val="1F497D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e Find: MVPF Estimates and Robustness</a:t>
              </a:r>
            </a:p>
          </p:txBody>
        </p:sp>
      </p:grpSp>
      <p:sp>
        <p:nvSpPr>
          <p:cNvPr id="32" name="TextBox 31">
            <a:hlinkClick r:id="" action="ppaction://noaction"/>
            <a:extLst>
              <a:ext uri="{FF2B5EF4-FFF2-40B4-BE49-F238E27FC236}">
                <a16:creationId xmlns:a16="http://schemas.microsoft.com/office/drawing/2014/main" id="{8EEED83C-B774-4BDB-B083-082F6602FF5E}"/>
              </a:ext>
            </a:extLst>
          </p:cNvPr>
          <p:cNvSpPr txBox="1"/>
          <p:nvPr/>
        </p:nvSpPr>
        <p:spPr>
          <a:xfrm>
            <a:off x="1597836" y="1021018"/>
            <a:ext cx="7201780" cy="1615827"/>
          </a:xfrm>
          <a:prstGeom prst="rect">
            <a:avLst/>
          </a:prstGeom>
          <a:noFill/>
        </p:spPr>
        <p:txBody>
          <a:bodyPr wrap="square" rtlCol="0" anchor="ctr" anchorCtr="0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200" b="1" i="0" u="none" strike="noStrike" kern="1200" cap="none" spc="0" normalizeH="0" baseline="0" noProof="0" dirty="0">
              <a:ln>
                <a:noFill/>
              </a:ln>
              <a:solidFill>
                <a:srgbClr val="1F497D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  <a:p>
            <a:pPr lvl="0" algn="just">
              <a:lnSpc>
                <a:spcPct val="150000"/>
              </a:lnSpc>
              <a:defRPr/>
            </a:pPr>
            <a:r>
              <a:rPr lang="en-US" sz="2200" b="1" dirty="0">
                <a:solidFill>
                  <a:srgbClr val="1F497D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What We Do: Our Method and An Example</a:t>
            </a:r>
            <a:endParaRPr lang="en-US" sz="2200" b="1" kern="0" dirty="0">
              <a:solidFill>
                <a:srgbClr val="1F497D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200" b="0" i="0" u="none" strike="noStrike" kern="1200" cap="none" spc="0" normalizeH="0" baseline="0" noProof="0" dirty="0">
              <a:ln>
                <a:noFill/>
              </a:ln>
              <a:solidFill>
                <a:srgbClr val="1F497D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" name="Title 1">
            <a:extLst>
              <a:ext uri="{FF2B5EF4-FFF2-40B4-BE49-F238E27FC236}">
                <a16:creationId xmlns:a16="http://schemas.microsoft.com/office/drawing/2014/main" id="{DE125571-163B-A047-9710-9FAE6D1F333C}"/>
              </a:ext>
            </a:extLst>
          </p:cNvPr>
          <p:cNvSpPr txBox="1">
            <a:spLocks/>
          </p:cNvSpPr>
          <p:nvPr/>
        </p:nvSpPr>
        <p:spPr>
          <a:xfrm>
            <a:off x="1524000" y="90714"/>
            <a:ext cx="9144000" cy="1020762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2800" b="1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ea typeface="+mj-ea"/>
                <a:cs typeface="Arial" panose="020B0604020202020204" pitchFamily="34" charset="0"/>
              </a:rPr>
              <a:t>Outline</a:t>
            </a:r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ED86BD38-5633-C648-A4EF-59E1A8536C35}"/>
              </a:ext>
            </a:extLst>
          </p:cNvPr>
          <p:cNvGrpSpPr/>
          <p:nvPr/>
        </p:nvGrpSpPr>
        <p:grpSpPr>
          <a:xfrm>
            <a:off x="933458" y="3847607"/>
            <a:ext cx="9067273" cy="548640"/>
            <a:chOff x="933458" y="2809669"/>
            <a:chExt cx="9067273" cy="548640"/>
          </a:xfrm>
        </p:grpSpPr>
        <p:sp>
          <p:nvSpPr>
            <p:cNvPr id="12" name="Oval 11">
              <a:extLst>
                <a:ext uri="{FF2B5EF4-FFF2-40B4-BE49-F238E27FC236}">
                  <a16:creationId xmlns:a16="http://schemas.microsoft.com/office/drawing/2014/main" id="{696EE87C-5ED5-0742-BFFF-40CBF6AC9C56}"/>
                </a:ext>
              </a:extLst>
            </p:cNvPr>
            <p:cNvSpPr/>
            <p:nvPr/>
          </p:nvSpPr>
          <p:spPr>
            <a:xfrm>
              <a:off x="933458" y="2809669"/>
              <a:ext cx="548640" cy="548640"/>
            </a:xfrm>
            <a:prstGeom prst="ellipse">
              <a:avLst/>
            </a:prstGeom>
            <a:ln w="38100">
              <a:solidFill>
                <a:srgbClr val="4F81BD"/>
              </a:solidFill>
            </a:ln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lIns="91432" tIns="45718" rIns="91432" bIns="45718"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US" sz="2400" b="1" dirty="0">
                  <a:solidFill>
                    <a:srgbClr val="4F81BD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3</a:t>
              </a:r>
              <a:endPara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4F81B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D7A7EA64-C0F6-7240-B494-BB1A385755F5}"/>
                </a:ext>
              </a:extLst>
            </p:cNvPr>
            <p:cNvSpPr txBox="1"/>
            <p:nvPr/>
          </p:nvSpPr>
          <p:spPr>
            <a:xfrm>
              <a:off x="1597836" y="2868545"/>
              <a:ext cx="8402895" cy="430887"/>
            </a:xfrm>
            <a:prstGeom prst="rect">
              <a:avLst/>
            </a:prstGeom>
            <a:noFill/>
          </p:spPr>
          <p:txBody>
            <a:bodyPr wrap="square" rtlCol="0" anchor="ctr" anchorCtr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200" b="1" i="0" u="none" strike="noStrike" kern="1200" cap="none" spc="0" normalizeH="0" baseline="0" noProof="0" dirty="0">
                  <a:ln>
                    <a:noFill/>
                  </a:ln>
                  <a:solidFill>
                    <a:srgbClr val="1F497D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Relation to Previous Theory</a:t>
              </a:r>
            </a:p>
          </p:txBody>
        </p:sp>
      </p:grpSp>
      <p:grpSp>
        <p:nvGrpSpPr>
          <p:cNvPr id="14" name="Group 13">
            <a:extLst>
              <a:ext uri="{FF2B5EF4-FFF2-40B4-BE49-F238E27FC236}">
                <a16:creationId xmlns:a16="http://schemas.microsoft.com/office/drawing/2014/main" id="{DFA8E437-E4D6-8D4B-8252-A0BF83D95C76}"/>
              </a:ext>
            </a:extLst>
          </p:cNvPr>
          <p:cNvGrpSpPr/>
          <p:nvPr/>
        </p:nvGrpSpPr>
        <p:grpSpPr>
          <a:xfrm>
            <a:off x="933458" y="4861422"/>
            <a:ext cx="9067273" cy="548640"/>
            <a:chOff x="933458" y="2809669"/>
            <a:chExt cx="9067273" cy="548640"/>
          </a:xfrm>
        </p:grpSpPr>
        <p:sp>
          <p:nvSpPr>
            <p:cNvPr id="16" name="Oval 15">
              <a:extLst>
                <a:ext uri="{FF2B5EF4-FFF2-40B4-BE49-F238E27FC236}">
                  <a16:creationId xmlns:a16="http://schemas.microsoft.com/office/drawing/2014/main" id="{E954861F-2E19-2340-8C02-A027AE5C212A}"/>
                </a:ext>
              </a:extLst>
            </p:cNvPr>
            <p:cNvSpPr/>
            <p:nvPr/>
          </p:nvSpPr>
          <p:spPr>
            <a:xfrm>
              <a:off x="933458" y="2809669"/>
              <a:ext cx="548640" cy="548640"/>
            </a:xfrm>
            <a:prstGeom prst="ellipse">
              <a:avLst/>
            </a:prstGeom>
            <a:ln w="38100">
              <a:solidFill>
                <a:srgbClr val="4F81BD"/>
              </a:solidFill>
            </a:ln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lIns="91432" tIns="45718" rIns="91432" bIns="45718"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0" u="none" strike="noStrike" kern="1200" cap="none" spc="0" normalizeH="0" baseline="0" noProof="0" dirty="0">
                  <a:ln>
                    <a:noFill/>
                  </a:ln>
                  <a:solidFill>
                    <a:srgbClr val="4F81BD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4</a:t>
              </a:r>
            </a:p>
          </p:txBody>
        </p:sp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AF83807B-6EA3-1F40-A8AD-319744813365}"/>
                </a:ext>
              </a:extLst>
            </p:cNvPr>
            <p:cNvSpPr txBox="1"/>
            <p:nvPr/>
          </p:nvSpPr>
          <p:spPr>
            <a:xfrm>
              <a:off x="1597836" y="2868545"/>
              <a:ext cx="8402895" cy="430887"/>
            </a:xfrm>
            <a:prstGeom prst="rect">
              <a:avLst/>
            </a:prstGeom>
            <a:noFill/>
          </p:spPr>
          <p:txBody>
            <a:bodyPr wrap="square" rtlCol="0" anchor="ctr" anchorCtr="0">
              <a:spAutoFit/>
            </a:bodyPr>
            <a:lstStyle/>
            <a:p>
              <a:pPr lvl="0">
                <a:defRPr/>
              </a:pPr>
              <a:r>
                <a:rPr lang="en-US" sz="2200" b="1" dirty="0">
                  <a:solidFill>
                    <a:srgbClr val="1F497D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Lessons for Future Welfare Analyses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155448520"/>
      </p:ext>
    </p:extLst>
  </p:cSld>
  <p:clrMapOvr>
    <a:masterClrMapping/>
  </p:clrMapOvr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Group 4">
            <a:extLst>
              <a:ext uri="{FF2B5EF4-FFF2-40B4-BE49-F238E27FC236}">
                <a16:creationId xmlns:a16="http://schemas.microsoft.com/office/drawing/2014/main" id="{7DB8385D-8D79-4401-87AD-EC45DE1E8E6E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604837" y="0"/>
            <a:ext cx="10982325" cy="6867526"/>
            <a:chOff x="381" y="-3"/>
            <a:chExt cx="6918" cy="4326"/>
          </a:xfrm>
        </p:grpSpPr>
        <p:sp>
          <p:nvSpPr>
            <p:cNvPr id="25" name="AutoShape 3">
              <a:extLst>
                <a:ext uri="{FF2B5EF4-FFF2-40B4-BE49-F238E27FC236}">
                  <a16:creationId xmlns:a16="http://schemas.microsoft.com/office/drawing/2014/main" id="{F19FDE09-0FF4-4994-A082-C6612CD43EA2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384" y="0"/>
              <a:ext cx="6912" cy="43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" name="Rectangle 5">
              <a:extLst>
                <a:ext uri="{FF2B5EF4-FFF2-40B4-BE49-F238E27FC236}">
                  <a16:creationId xmlns:a16="http://schemas.microsoft.com/office/drawing/2014/main" id="{18E8D5B0-BAE2-4730-8FD9-B5EFD85FA3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1" y="-3"/>
              <a:ext cx="6918" cy="4326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" name="Rectangle 6">
              <a:extLst>
                <a:ext uri="{FF2B5EF4-FFF2-40B4-BE49-F238E27FC236}">
                  <a16:creationId xmlns:a16="http://schemas.microsoft.com/office/drawing/2014/main" id="{3E12A3FC-7736-4D2E-80AE-93FA584860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" y="0"/>
              <a:ext cx="6909" cy="4317"/>
            </a:xfrm>
            <a:prstGeom prst="rect">
              <a:avLst/>
            </a:prstGeom>
            <a:solidFill>
              <a:srgbClr val="FFFFFF"/>
            </a:solidFill>
            <a:ln w="14288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" name="Rectangle 7">
              <a:extLst>
                <a:ext uri="{FF2B5EF4-FFF2-40B4-BE49-F238E27FC236}">
                  <a16:creationId xmlns:a16="http://schemas.microsoft.com/office/drawing/2014/main" id="{5427ADEF-AA6F-4B97-814A-5A1CACCF54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88" y="775"/>
              <a:ext cx="6019" cy="2828"/>
            </a:xfrm>
            <a:prstGeom prst="rect">
              <a:avLst/>
            </a:prstGeom>
            <a:solidFill>
              <a:srgbClr val="FFFFFF"/>
            </a:solidFill>
            <a:ln w="14288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" name="Line 8">
              <a:extLst>
                <a:ext uri="{FF2B5EF4-FFF2-40B4-BE49-F238E27FC236}">
                  <a16:creationId xmlns:a16="http://schemas.microsoft.com/office/drawing/2014/main" id="{3CD92058-6B3F-488E-A848-603237021A0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88" y="3508"/>
              <a:ext cx="6019" cy="0"/>
            </a:xfrm>
            <a:prstGeom prst="line">
              <a:avLst/>
            </a:prstGeom>
            <a:noFill/>
            <a:ln w="19050">
              <a:solidFill>
                <a:srgbClr val="EAF2F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" name="Line 9">
              <a:extLst>
                <a:ext uri="{FF2B5EF4-FFF2-40B4-BE49-F238E27FC236}">
                  <a16:creationId xmlns:a16="http://schemas.microsoft.com/office/drawing/2014/main" id="{C6932EFE-FB83-4691-8991-7F5709B6DF5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88" y="2848"/>
              <a:ext cx="6019" cy="0"/>
            </a:xfrm>
            <a:prstGeom prst="line">
              <a:avLst/>
            </a:prstGeom>
            <a:noFill/>
            <a:ln w="19050">
              <a:solidFill>
                <a:srgbClr val="EAF2F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" name="Line 10">
              <a:extLst>
                <a:ext uri="{FF2B5EF4-FFF2-40B4-BE49-F238E27FC236}">
                  <a16:creationId xmlns:a16="http://schemas.microsoft.com/office/drawing/2014/main" id="{ADC3BC42-C858-4020-8469-8B12CA7EEEF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88" y="2189"/>
              <a:ext cx="6019" cy="0"/>
            </a:xfrm>
            <a:prstGeom prst="line">
              <a:avLst/>
            </a:prstGeom>
            <a:noFill/>
            <a:ln w="19050">
              <a:solidFill>
                <a:srgbClr val="EAF2F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" name="Line 11">
              <a:extLst>
                <a:ext uri="{FF2B5EF4-FFF2-40B4-BE49-F238E27FC236}">
                  <a16:creationId xmlns:a16="http://schemas.microsoft.com/office/drawing/2014/main" id="{F7536FCD-4697-4C4D-964B-D075C8CBC5B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88" y="1529"/>
              <a:ext cx="6019" cy="0"/>
            </a:xfrm>
            <a:prstGeom prst="line">
              <a:avLst/>
            </a:prstGeom>
            <a:noFill/>
            <a:ln w="19050">
              <a:solidFill>
                <a:srgbClr val="EAF2F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" name="Line 12">
              <a:extLst>
                <a:ext uri="{FF2B5EF4-FFF2-40B4-BE49-F238E27FC236}">
                  <a16:creationId xmlns:a16="http://schemas.microsoft.com/office/drawing/2014/main" id="{D4C3D143-CA88-463C-8504-FA9D1672532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88" y="870"/>
              <a:ext cx="6019" cy="0"/>
            </a:xfrm>
            <a:prstGeom prst="line">
              <a:avLst/>
            </a:prstGeom>
            <a:noFill/>
            <a:ln w="19050">
              <a:solidFill>
                <a:srgbClr val="EAF2F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" name="Line 13">
              <a:extLst>
                <a:ext uri="{FF2B5EF4-FFF2-40B4-BE49-F238E27FC236}">
                  <a16:creationId xmlns:a16="http://schemas.microsoft.com/office/drawing/2014/main" id="{273A418F-FDD4-4E6D-8251-43C50D01DFA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88" y="870"/>
              <a:ext cx="6019" cy="0"/>
            </a:xfrm>
            <a:prstGeom prst="line">
              <a:avLst/>
            </a:prstGeom>
            <a:noFill/>
            <a:ln w="9525">
              <a:solidFill>
                <a:srgbClr val="008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" name="Line 14">
              <a:extLst>
                <a:ext uri="{FF2B5EF4-FFF2-40B4-BE49-F238E27FC236}">
                  <a16:creationId xmlns:a16="http://schemas.microsoft.com/office/drawing/2014/main" id="{59589D65-05D0-479C-AD33-49147BC7950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489" y="2595"/>
              <a:ext cx="0" cy="423"/>
            </a:xfrm>
            <a:prstGeom prst="line">
              <a:avLst/>
            </a:prstGeom>
            <a:noFill/>
            <a:ln w="14288">
              <a:solidFill>
                <a:srgbClr val="6E8E8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" name="Line 15">
              <a:extLst>
                <a:ext uri="{FF2B5EF4-FFF2-40B4-BE49-F238E27FC236}">
                  <a16:creationId xmlns:a16="http://schemas.microsoft.com/office/drawing/2014/main" id="{BD8CA073-14EA-4602-9937-053C502FA0F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478" y="2595"/>
              <a:ext cx="23" cy="0"/>
            </a:xfrm>
            <a:prstGeom prst="line">
              <a:avLst/>
            </a:prstGeom>
            <a:noFill/>
            <a:ln w="14288">
              <a:solidFill>
                <a:srgbClr val="6E8E8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" name="Line 16">
              <a:extLst>
                <a:ext uri="{FF2B5EF4-FFF2-40B4-BE49-F238E27FC236}">
                  <a16:creationId xmlns:a16="http://schemas.microsoft.com/office/drawing/2014/main" id="{944F86DD-DCC1-4175-84DE-7FC0075FC9A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478" y="3018"/>
              <a:ext cx="23" cy="0"/>
            </a:xfrm>
            <a:prstGeom prst="line">
              <a:avLst/>
            </a:prstGeom>
            <a:noFill/>
            <a:ln w="14288">
              <a:solidFill>
                <a:srgbClr val="6E8E8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" name="Line 17">
              <a:extLst>
                <a:ext uri="{FF2B5EF4-FFF2-40B4-BE49-F238E27FC236}">
                  <a16:creationId xmlns:a16="http://schemas.microsoft.com/office/drawing/2014/main" id="{B9F043BC-6C5F-43DA-AD64-03994A9D406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890" y="1529"/>
              <a:ext cx="0" cy="1979"/>
            </a:xfrm>
            <a:prstGeom prst="line">
              <a:avLst/>
            </a:prstGeom>
            <a:noFill/>
            <a:ln w="14288">
              <a:solidFill>
                <a:srgbClr val="6E8E8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" name="Line 18">
              <a:extLst>
                <a:ext uri="{FF2B5EF4-FFF2-40B4-BE49-F238E27FC236}">
                  <a16:creationId xmlns:a16="http://schemas.microsoft.com/office/drawing/2014/main" id="{FDFF8E3D-DDB8-4A02-909C-AE513057659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81" y="1529"/>
              <a:ext cx="20" cy="0"/>
            </a:xfrm>
            <a:prstGeom prst="line">
              <a:avLst/>
            </a:prstGeom>
            <a:noFill/>
            <a:ln w="14288">
              <a:solidFill>
                <a:srgbClr val="6E8E8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" name="Line 19">
              <a:extLst>
                <a:ext uri="{FF2B5EF4-FFF2-40B4-BE49-F238E27FC236}">
                  <a16:creationId xmlns:a16="http://schemas.microsoft.com/office/drawing/2014/main" id="{AC9827E9-7839-4988-94C3-73DAAFE22FA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81" y="3508"/>
              <a:ext cx="20" cy="0"/>
            </a:xfrm>
            <a:prstGeom prst="line">
              <a:avLst/>
            </a:prstGeom>
            <a:noFill/>
            <a:ln w="14288">
              <a:solidFill>
                <a:srgbClr val="6E8E8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" name="Line 20">
              <a:extLst>
                <a:ext uri="{FF2B5EF4-FFF2-40B4-BE49-F238E27FC236}">
                  <a16:creationId xmlns:a16="http://schemas.microsoft.com/office/drawing/2014/main" id="{205B79DF-0C07-42DF-8BB7-1D07E521BF6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007" y="2972"/>
              <a:ext cx="0" cy="236"/>
            </a:xfrm>
            <a:prstGeom prst="line">
              <a:avLst/>
            </a:prstGeom>
            <a:noFill/>
            <a:ln w="14288">
              <a:solidFill>
                <a:srgbClr val="6E8E8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" name="Line 21">
              <a:extLst>
                <a:ext uri="{FF2B5EF4-FFF2-40B4-BE49-F238E27FC236}">
                  <a16:creationId xmlns:a16="http://schemas.microsoft.com/office/drawing/2014/main" id="{7F6CC6A3-12C3-4961-829E-2613743EA74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998" y="2972"/>
              <a:ext cx="21" cy="0"/>
            </a:xfrm>
            <a:prstGeom prst="line">
              <a:avLst/>
            </a:prstGeom>
            <a:noFill/>
            <a:ln w="14288">
              <a:solidFill>
                <a:srgbClr val="6E8E8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" name="Line 22">
              <a:extLst>
                <a:ext uri="{FF2B5EF4-FFF2-40B4-BE49-F238E27FC236}">
                  <a16:creationId xmlns:a16="http://schemas.microsoft.com/office/drawing/2014/main" id="{FD6C2E3F-A3E4-4EE6-891F-2A716817F32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998" y="3208"/>
              <a:ext cx="21" cy="0"/>
            </a:xfrm>
            <a:prstGeom prst="line">
              <a:avLst/>
            </a:prstGeom>
            <a:noFill/>
            <a:ln w="14288">
              <a:solidFill>
                <a:srgbClr val="6E8E8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" name="Line 23">
              <a:extLst>
                <a:ext uri="{FF2B5EF4-FFF2-40B4-BE49-F238E27FC236}">
                  <a16:creationId xmlns:a16="http://schemas.microsoft.com/office/drawing/2014/main" id="{5D7922D4-9AD2-4AEC-AA0A-0B978933F71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105" y="2344"/>
              <a:ext cx="0" cy="438"/>
            </a:xfrm>
            <a:prstGeom prst="line">
              <a:avLst/>
            </a:prstGeom>
            <a:noFill/>
            <a:ln w="14288">
              <a:solidFill>
                <a:srgbClr val="6E8E8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" name="Line 24">
              <a:extLst>
                <a:ext uri="{FF2B5EF4-FFF2-40B4-BE49-F238E27FC236}">
                  <a16:creationId xmlns:a16="http://schemas.microsoft.com/office/drawing/2014/main" id="{F3717B4E-0A12-408A-B318-6EEFF3FA26F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93" y="2344"/>
              <a:ext cx="23" cy="0"/>
            </a:xfrm>
            <a:prstGeom prst="line">
              <a:avLst/>
            </a:prstGeom>
            <a:noFill/>
            <a:ln w="14288">
              <a:solidFill>
                <a:srgbClr val="6E8E8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" name="Line 25">
              <a:extLst>
                <a:ext uri="{FF2B5EF4-FFF2-40B4-BE49-F238E27FC236}">
                  <a16:creationId xmlns:a16="http://schemas.microsoft.com/office/drawing/2014/main" id="{BB212772-5EBE-476C-9E9D-A640A4C6144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93" y="2782"/>
              <a:ext cx="23" cy="0"/>
            </a:xfrm>
            <a:prstGeom prst="line">
              <a:avLst/>
            </a:prstGeom>
            <a:noFill/>
            <a:ln w="14288">
              <a:solidFill>
                <a:srgbClr val="6E8E8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8" name="Line 26">
              <a:extLst>
                <a:ext uri="{FF2B5EF4-FFF2-40B4-BE49-F238E27FC236}">
                  <a16:creationId xmlns:a16="http://schemas.microsoft.com/office/drawing/2014/main" id="{9357F15A-D5EB-4A14-9C9E-245BFDBBC06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494" y="2583"/>
              <a:ext cx="0" cy="925"/>
            </a:xfrm>
            <a:prstGeom prst="line">
              <a:avLst/>
            </a:prstGeom>
            <a:noFill/>
            <a:ln w="14288">
              <a:solidFill>
                <a:srgbClr val="6E8E8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9" name="Line 27">
              <a:extLst>
                <a:ext uri="{FF2B5EF4-FFF2-40B4-BE49-F238E27FC236}">
                  <a16:creationId xmlns:a16="http://schemas.microsoft.com/office/drawing/2014/main" id="{1B61D172-5449-4485-AA8F-3ABD7527A37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82" y="2583"/>
              <a:ext cx="23" cy="0"/>
            </a:xfrm>
            <a:prstGeom prst="line">
              <a:avLst/>
            </a:prstGeom>
            <a:noFill/>
            <a:ln w="14288">
              <a:solidFill>
                <a:srgbClr val="6E8E8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0" name="Line 28">
              <a:extLst>
                <a:ext uri="{FF2B5EF4-FFF2-40B4-BE49-F238E27FC236}">
                  <a16:creationId xmlns:a16="http://schemas.microsoft.com/office/drawing/2014/main" id="{8F3091BB-7331-42B9-8F8E-53B577960DA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82" y="3508"/>
              <a:ext cx="23" cy="0"/>
            </a:xfrm>
            <a:prstGeom prst="line">
              <a:avLst/>
            </a:prstGeom>
            <a:noFill/>
            <a:ln w="14288">
              <a:solidFill>
                <a:srgbClr val="6E8E8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1" name="Line 29">
              <a:extLst>
                <a:ext uri="{FF2B5EF4-FFF2-40B4-BE49-F238E27FC236}">
                  <a16:creationId xmlns:a16="http://schemas.microsoft.com/office/drawing/2014/main" id="{0D999073-F7A4-45C8-BCB1-47F96B964F3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312" y="2903"/>
              <a:ext cx="0" cy="86"/>
            </a:xfrm>
            <a:prstGeom prst="line">
              <a:avLst/>
            </a:prstGeom>
            <a:noFill/>
            <a:ln w="14288">
              <a:solidFill>
                <a:srgbClr val="6E8E8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" name="Line 30">
              <a:extLst>
                <a:ext uri="{FF2B5EF4-FFF2-40B4-BE49-F238E27FC236}">
                  <a16:creationId xmlns:a16="http://schemas.microsoft.com/office/drawing/2014/main" id="{141AB091-0DBF-444A-BEFE-2A190198BCC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303" y="2903"/>
              <a:ext cx="20" cy="0"/>
            </a:xfrm>
            <a:prstGeom prst="line">
              <a:avLst/>
            </a:prstGeom>
            <a:noFill/>
            <a:ln w="14288">
              <a:solidFill>
                <a:srgbClr val="6E8E8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3" name="Line 31">
              <a:extLst>
                <a:ext uri="{FF2B5EF4-FFF2-40B4-BE49-F238E27FC236}">
                  <a16:creationId xmlns:a16="http://schemas.microsoft.com/office/drawing/2014/main" id="{12CF2829-7F56-4794-BB7E-26607B6B6F2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303" y="2989"/>
              <a:ext cx="20" cy="0"/>
            </a:xfrm>
            <a:prstGeom prst="line">
              <a:avLst/>
            </a:prstGeom>
            <a:noFill/>
            <a:ln w="14288">
              <a:solidFill>
                <a:srgbClr val="6E8E8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4" name="Line 32">
              <a:extLst>
                <a:ext uri="{FF2B5EF4-FFF2-40B4-BE49-F238E27FC236}">
                  <a16:creationId xmlns:a16="http://schemas.microsoft.com/office/drawing/2014/main" id="{FA33FCC1-777B-4453-AD33-FA2290DE6B3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657" y="2978"/>
              <a:ext cx="0" cy="72"/>
            </a:xfrm>
            <a:prstGeom prst="line">
              <a:avLst/>
            </a:prstGeom>
            <a:noFill/>
            <a:ln w="14288">
              <a:solidFill>
                <a:srgbClr val="6E8E8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5" name="Line 33">
              <a:extLst>
                <a:ext uri="{FF2B5EF4-FFF2-40B4-BE49-F238E27FC236}">
                  <a16:creationId xmlns:a16="http://schemas.microsoft.com/office/drawing/2014/main" id="{F4D6C074-E1B6-479B-81DE-3308941C1B8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646" y="2978"/>
              <a:ext cx="23" cy="0"/>
            </a:xfrm>
            <a:prstGeom prst="line">
              <a:avLst/>
            </a:prstGeom>
            <a:noFill/>
            <a:ln w="14288">
              <a:solidFill>
                <a:srgbClr val="6E8E8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6" name="Line 34">
              <a:extLst>
                <a:ext uri="{FF2B5EF4-FFF2-40B4-BE49-F238E27FC236}">
                  <a16:creationId xmlns:a16="http://schemas.microsoft.com/office/drawing/2014/main" id="{6D397EE7-F875-4E87-BC9F-0A3A5729E7D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646" y="3050"/>
              <a:ext cx="23" cy="0"/>
            </a:xfrm>
            <a:prstGeom prst="line">
              <a:avLst/>
            </a:prstGeom>
            <a:noFill/>
            <a:ln w="14288">
              <a:solidFill>
                <a:srgbClr val="6E8E8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7" name="Line 35">
              <a:extLst>
                <a:ext uri="{FF2B5EF4-FFF2-40B4-BE49-F238E27FC236}">
                  <a16:creationId xmlns:a16="http://schemas.microsoft.com/office/drawing/2014/main" id="{8F1F2C3B-734B-4557-AF0B-3D2C092144D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965" y="1627"/>
              <a:ext cx="0" cy="1388"/>
            </a:xfrm>
            <a:prstGeom prst="line">
              <a:avLst/>
            </a:prstGeom>
            <a:noFill/>
            <a:ln w="14288">
              <a:solidFill>
                <a:srgbClr val="BFA19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8" name="Line 36">
              <a:extLst>
                <a:ext uri="{FF2B5EF4-FFF2-40B4-BE49-F238E27FC236}">
                  <a16:creationId xmlns:a16="http://schemas.microsoft.com/office/drawing/2014/main" id="{510CE01C-C0AF-48CF-86C9-DD86AED6784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953" y="1627"/>
              <a:ext cx="23" cy="0"/>
            </a:xfrm>
            <a:prstGeom prst="line">
              <a:avLst/>
            </a:prstGeom>
            <a:noFill/>
            <a:ln w="14288">
              <a:solidFill>
                <a:srgbClr val="BFA19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9" name="Line 37">
              <a:extLst>
                <a:ext uri="{FF2B5EF4-FFF2-40B4-BE49-F238E27FC236}">
                  <a16:creationId xmlns:a16="http://schemas.microsoft.com/office/drawing/2014/main" id="{930FDCB4-254B-4F1A-8B92-B5CAE280A80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953" y="3015"/>
              <a:ext cx="23" cy="0"/>
            </a:xfrm>
            <a:prstGeom prst="line">
              <a:avLst/>
            </a:prstGeom>
            <a:noFill/>
            <a:ln w="14288">
              <a:solidFill>
                <a:srgbClr val="BFA19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0" name="Line 38">
              <a:extLst>
                <a:ext uri="{FF2B5EF4-FFF2-40B4-BE49-F238E27FC236}">
                  <a16:creationId xmlns:a16="http://schemas.microsoft.com/office/drawing/2014/main" id="{DA730A41-B10C-4327-B505-734760653D7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011" y="1529"/>
              <a:ext cx="0" cy="1426"/>
            </a:xfrm>
            <a:prstGeom prst="line">
              <a:avLst/>
            </a:prstGeom>
            <a:noFill/>
            <a:ln w="14288">
              <a:solidFill>
                <a:srgbClr val="BFA19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1" name="Line 39">
              <a:extLst>
                <a:ext uri="{FF2B5EF4-FFF2-40B4-BE49-F238E27FC236}">
                  <a16:creationId xmlns:a16="http://schemas.microsoft.com/office/drawing/2014/main" id="{8D8ADB39-DBAC-4A90-8B8F-C8E15300E42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999" y="1529"/>
              <a:ext cx="21" cy="0"/>
            </a:xfrm>
            <a:prstGeom prst="line">
              <a:avLst/>
            </a:prstGeom>
            <a:noFill/>
            <a:ln w="14288">
              <a:solidFill>
                <a:srgbClr val="BFA19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2" name="Line 40">
              <a:extLst>
                <a:ext uri="{FF2B5EF4-FFF2-40B4-BE49-F238E27FC236}">
                  <a16:creationId xmlns:a16="http://schemas.microsoft.com/office/drawing/2014/main" id="{C6760FA2-D698-484D-B8E4-29ABE16DA36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999" y="2955"/>
              <a:ext cx="21" cy="0"/>
            </a:xfrm>
            <a:prstGeom prst="line">
              <a:avLst/>
            </a:prstGeom>
            <a:noFill/>
            <a:ln w="14288">
              <a:solidFill>
                <a:srgbClr val="BFA19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9" name="Line 41">
              <a:extLst>
                <a:ext uri="{FF2B5EF4-FFF2-40B4-BE49-F238E27FC236}">
                  <a16:creationId xmlns:a16="http://schemas.microsoft.com/office/drawing/2014/main" id="{D6731412-91C7-4C1F-A554-2F10021FA45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022" y="870"/>
              <a:ext cx="0" cy="2050"/>
            </a:xfrm>
            <a:prstGeom prst="line">
              <a:avLst/>
            </a:prstGeom>
            <a:noFill/>
            <a:ln w="14288">
              <a:solidFill>
                <a:srgbClr val="BFA19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0" name="Line 42">
              <a:extLst>
                <a:ext uri="{FF2B5EF4-FFF2-40B4-BE49-F238E27FC236}">
                  <a16:creationId xmlns:a16="http://schemas.microsoft.com/office/drawing/2014/main" id="{43173F1D-9E22-4993-9E70-C0BFCD47BAF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011" y="870"/>
              <a:ext cx="20" cy="0"/>
            </a:xfrm>
            <a:prstGeom prst="line">
              <a:avLst/>
            </a:prstGeom>
            <a:noFill/>
            <a:ln w="14288">
              <a:solidFill>
                <a:srgbClr val="BFA19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1" name="Line 43">
              <a:extLst>
                <a:ext uri="{FF2B5EF4-FFF2-40B4-BE49-F238E27FC236}">
                  <a16:creationId xmlns:a16="http://schemas.microsoft.com/office/drawing/2014/main" id="{F57287DE-F6F5-4C71-AA34-68E2328EDA9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011" y="2920"/>
              <a:ext cx="20" cy="0"/>
            </a:xfrm>
            <a:prstGeom prst="line">
              <a:avLst/>
            </a:prstGeom>
            <a:noFill/>
            <a:ln w="14288">
              <a:solidFill>
                <a:srgbClr val="BFA19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2" name="Line 44">
              <a:extLst>
                <a:ext uri="{FF2B5EF4-FFF2-40B4-BE49-F238E27FC236}">
                  <a16:creationId xmlns:a16="http://schemas.microsoft.com/office/drawing/2014/main" id="{475F92F3-22F3-4218-BB29-51320F81035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100" y="1529"/>
              <a:ext cx="0" cy="1040"/>
            </a:xfrm>
            <a:prstGeom prst="line">
              <a:avLst/>
            </a:prstGeom>
            <a:noFill/>
            <a:ln w="14288">
              <a:solidFill>
                <a:srgbClr val="BFA19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3" name="Line 45">
              <a:extLst>
                <a:ext uri="{FF2B5EF4-FFF2-40B4-BE49-F238E27FC236}">
                  <a16:creationId xmlns:a16="http://schemas.microsoft.com/office/drawing/2014/main" id="{76F3F303-EC92-40C5-AC4A-9F0D1F8F735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089" y="1529"/>
              <a:ext cx="23" cy="0"/>
            </a:xfrm>
            <a:prstGeom prst="line">
              <a:avLst/>
            </a:prstGeom>
            <a:noFill/>
            <a:ln w="14288">
              <a:solidFill>
                <a:srgbClr val="BFA19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4" name="Line 46">
              <a:extLst>
                <a:ext uri="{FF2B5EF4-FFF2-40B4-BE49-F238E27FC236}">
                  <a16:creationId xmlns:a16="http://schemas.microsoft.com/office/drawing/2014/main" id="{CF016818-E7C9-4A93-B5F6-1C209F59FF9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089" y="2569"/>
              <a:ext cx="23" cy="0"/>
            </a:xfrm>
            <a:prstGeom prst="line">
              <a:avLst/>
            </a:prstGeom>
            <a:noFill/>
            <a:ln w="14288">
              <a:solidFill>
                <a:srgbClr val="BFA19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3" name="Line 47">
              <a:extLst>
                <a:ext uri="{FF2B5EF4-FFF2-40B4-BE49-F238E27FC236}">
                  <a16:creationId xmlns:a16="http://schemas.microsoft.com/office/drawing/2014/main" id="{F613E985-4F4A-4DDA-9114-DF003549D60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112" y="870"/>
              <a:ext cx="0" cy="659"/>
            </a:xfrm>
            <a:prstGeom prst="line">
              <a:avLst/>
            </a:prstGeom>
            <a:noFill/>
            <a:ln w="14288">
              <a:solidFill>
                <a:srgbClr val="BFA19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0" name="Line 48">
              <a:extLst>
                <a:ext uri="{FF2B5EF4-FFF2-40B4-BE49-F238E27FC236}">
                  <a16:creationId xmlns:a16="http://schemas.microsoft.com/office/drawing/2014/main" id="{2C35E4CB-7FE0-4065-A96D-823A0FAEFC3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100" y="870"/>
              <a:ext cx="23" cy="0"/>
            </a:xfrm>
            <a:prstGeom prst="line">
              <a:avLst/>
            </a:prstGeom>
            <a:noFill/>
            <a:ln w="14288">
              <a:solidFill>
                <a:srgbClr val="BFA19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1" name="Line 49">
              <a:extLst>
                <a:ext uri="{FF2B5EF4-FFF2-40B4-BE49-F238E27FC236}">
                  <a16:creationId xmlns:a16="http://schemas.microsoft.com/office/drawing/2014/main" id="{864624F3-432A-402A-9493-7A623EED430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100" y="1529"/>
              <a:ext cx="23" cy="0"/>
            </a:xfrm>
            <a:prstGeom prst="line">
              <a:avLst/>
            </a:prstGeom>
            <a:noFill/>
            <a:ln w="14288">
              <a:solidFill>
                <a:srgbClr val="BFA19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2" name="Oval 50">
              <a:extLst>
                <a:ext uri="{FF2B5EF4-FFF2-40B4-BE49-F238E27FC236}">
                  <a16:creationId xmlns:a16="http://schemas.microsoft.com/office/drawing/2014/main" id="{A1D1BC94-51D6-4550-842E-AB80CBB89F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63" y="2825"/>
              <a:ext cx="52" cy="52"/>
            </a:xfrm>
            <a:prstGeom prst="ellipse">
              <a:avLst/>
            </a:prstGeom>
            <a:solidFill>
              <a:srgbClr val="6E8E84"/>
            </a:solidFill>
            <a:ln w="31750">
              <a:solidFill>
                <a:srgbClr val="6E8E84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3" name="Rectangle 51">
              <a:extLst>
                <a:ext uri="{FF2B5EF4-FFF2-40B4-BE49-F238E27FC236}">
                  <a16:creationId xmlns:a16="http://schemas.microsoft.com/office/drawing/2014/main" id="{F7F27149-C0C2-421C-A3D1-EAED515967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41" y="2791"/>
              <a:ext cx="671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>
                  <a:ln>
                    <a:noFill/>
                  </a:ln>
                  <a:solidFill>
                    <a:srgbClr val="B0B0B0"/>
                  </a:solidFill>
                  <a:effectLst/>
                  <a:latin typeface="Arial" panose="020B0604020202020204" pitchFamily="34" charset="0"/>
                </a:rPr>
                <a:t>Paycheck+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64" name="Oval 52">
              <a:extLst>
                <a:ext uri="{FF2B5EF4-FFF2-40B4-BE49-F238E27FC236}">
                  <a16:creationId xmlns:a16="http://schemas.microsoft.com/office/drawing/2014/main" id="{2AEBD098-D70C-4674-AE81-36FBE0C788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64" y="3482"/>
              <a:ext cx="52" cy="52"/>
            </a:xfrm>
            <a:prstGeom prst="ellipse">
              <a:avLst/>
            </a:prstGeom>
            <a:solidFill>
              <a:srgbClr val="6E8E84"/>
            </a:solidFill>
            <a:ln w="31750">
              <a:solidFill>
                <a:srgbClr val="6E8E84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5" name="Rectangle 53">
              <a:extLst>
                <a:ext uri="{FF2B5EF4-FFF2-40B4-BE49-F238E27FC236}">
                  <a16:creationId xmlns:a16="http://schemas.microsoft.com/office/drawing/2014/main" id="{A81BC8E4-FC85-4BA1-A7B1-7A2286EA68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84" y="3444"/>
              <a:ext cx="732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>
                  <a:ln>
                    <a:noFill/>
                  </a:ln>
                  <a:solidFill>
                    <a:srgbClr val="B0B0B0"/>
                  </a:solidFill>
                  <a:effectLst/>
                  <a:latin typeface="Arial" panose="020B0604020202020204" pitchFamily="34" charset="0"/>
                </a:rPr>
                <a:t>Neg Inc Tax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66" name="Oval 54">
              <a:extLst>
                <a:ext uri="{FF2B5EF4-FFF2-40B4-BE49-F238E27FC236}">
                  <a16:creationId xmlns:a16="http://schemas.microsoft.com/office/drawing/2014/main" id="{C0CE2E38-DAC1-4F65-BA31-87C2BE7F3B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81" y="3067"/>
              <a:ext cx="52" cy="52"/>
            </a:xfrm>
            <a:prstGeom prst="ellipse">
              <a:avLst/>
            </a:prstGeom>
            <a:solidFill>
              <a:srgbClr val="6E8E84"/>
            </a:solidFill>
            <a:ln w="31750">
              <a:solidFill>
                <a:srgbClr val="6E8E84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8" name="Oval 56">
              <a:extLst>
                <a:ext uri="{FF2B5EF4-FFF2-40B4-BE49-F238E27FC236}">
                  <a16:creationId xmlns:a16="http://schemas.microsoft.com/office/drawing/2014/main" id="{F94A41B3-B1D0-43C4-BABF-62F13A2C39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79" y="2563"/>
              <a:ext cx="52" cy="52"/>
            </a:xfrm>
            <a:prstGeom prst="ellipse">
              <a:avLst/>
            </a:prstGeom>
            <a:solidFill>
              <a:srgbClr val="6E8E84"/>
            </a:solidFill>
            <a:ln w="31750">
              <a:solidFill>
                <a:srgbClr val="6E8E84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9" name="Rectangle 57">
              <a:extLst>
                <a:ext uri="{FF2B5EF4-FFF2-40B4-BE49-F238E27FC236}">
                  <a16:creationId xmlns:a16="http://schemas.microsoft.com/office/drawing/2014/main" id="{5410AAE5-B2E5-4CE0-8D57-05F7678F7F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74" y="2526"/>
              <a:ext cx="651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>
                  <a:ln>
                    <a:noFill/>
                  </a:ln>
                  <a:solidFill>
                    <a:srgbClr val="B0B0B0"/>
                  </a:solidFill>
                  <a:effectLst/>
                  <a:latin typeface="Arial" panose="020B0604020202020204" pitchFamily="34" charset="0"/>
                </a:rPr>
                <a:t>EITC 1986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70" name="Oval 58">
              <a:extLst>
                <a:ext uri="{FF2B5EF4-FFF2-40B4-BE49-F238E27FC236}">
                  <a16:creationId xmlns:a16="http://schemas.microsoft.com/office/drawing/2014/main" id="{9B6796F8-9CC2-4852-91DA-3013A09F58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8" y="2664"/>
              <a:ext cx="52" cy="52"/>
            </a:xfrm>
            <a:prstGeom prst="ellipse">
              <a:avLst/>
            </a:prstGeom>
            <a:solidFill>
              <a:srgbClr val="6E8E84"/>
            </a:solidFill>
            <a:ln w="31750">
              <a:solidFill>
                <a:srgbClr val="6E8E84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1" name="Rectangle 59">
              <a:extLst>
                <a:ext uri="{FF2B5EF4-FFF2-40B4-BE49-F238E27FC236}">
                  <a16:creationId xmlns:a16="http://schemas.microsoft.com/office/drawing/2014/main" id="{D2AD886C-F8BA-4724-B7A8-9C0D7535FB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31" y="2662"/>
              <a:ext cx="651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 dirty="0">
                  <a:ln>
                    <a:noFill/>
                  </a:ln>
                  <a:solidFill>
                    <a:srgbClr val="B0B0B0"/>
                  </a:solidFill>
                  <a:effectLst/>
                  <a:latin typeface="Arial" panose="020B0604020202020204" pitchFamily="34" charset="0"/>
                </a:rPr>
                <a:t>EITC 1993</a:t>
              </a:r>
              <a:endParaRPr kumimoji="0" lang="en-US" altLang="en-US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72" name="Oval 60">
              <a:extLst>
                <a:ext uri="{FF2B5EF4-FFF2-40B4-BE49-F238E27FC236}">
                  <a16:creationId xmlns:a16="http://schemas.microsoft.com/office/drawing/2014/main" id="{35E7A9E1-F2F8-47DE-8AE3-A7FEE61514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86" y="2926"/>
              <a:ext cx="52" cy="52"/>
            </a:xfrm>
            <a:prstGeom prst="ellipse">
              <a:avLst/>
            </a:prstGeom>
            <a:solidFill>
              <a:srgbClr val="6E8E84"/>
            </a:solidFill>
            <a:ln w="31750">
              <a:solidFill>
                <a:srgbClr val="6E8E84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3" name="Rectangle 61">
              <a:extLst>
                <a:ext uri="{FF2B5EF4-FFF2-40B4-BE49-F238E27FC236}">
                  <a16:creationId xmlns:a16="http://schemas.microsoft.com/office/drawing/2014/main" id="{DCE40944-D1FD-45BA-B1FB-03D8E2BEE9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6" y="2868"/>
              <a:ext cx="677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 dirty="0">
                  <a:ln>
                    <a:noFill/>
                  </a:ln>
                  <a:solidFill>
                    <a:srgbClr val="B0B0B0"/>
                  </a:solidFill>
                  <a:effectLst/>
                  <a:latin typeface="Arial" panose="020B0604020202020204" pitchFamily="34" charset="0"/>
                </a:rPr>
                <a:t>Alaska UBI</a:t>
              </a:r>
              <a:endParaRPr kumimoji="0" lang="en-US" altLang="en-US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74" name="Oval 62">
              <a:extLst>
                <a:ext uri="{FF2B5EF4-FFF2-40B4-BE49-F238E27FC236}">
                  <a16:creationId xmlns:a16="http://schemas.microsoft.com/office/drawing/2014/main" id="{CA5A1077-138C-49CC-A037-D4D56BD8D2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31" y="2992"/>
              <a:ext cx="52" cy="52"/>
            </a:xfrm>
            <a:prstGeom prst="ellipse">
              <a:avLst/>
            </a:prstGeom>
            <a:solidFill>
              <a:srgbClr val="6E8E84"/>
            </a:solidFill>
            <a:ln w="31750">
              <a:solidFill>
                <a:srgbClr val="6E8E84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5" name="Rectangle 63">
              <a:extLst>
                <a:ext uri="{FF2B5EF4-FFF2-40B4-BE49-F238E27FC236}">
                  <a16:creationId xmlns:a16="http://schemas.microsoft.com/office/drawing/2014/main" id="{F627E36A-30DF-42A1-A16B-C27CD82DA7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6" y="2971"/>
              <a:ext cx="1040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 dirty="0">
                  <a:ln>
                    <a:noFill/>
                  </a:ln>
                  <a:solidFill>
                    <a:srgbClr val="B0B0B0"/>
                  </a:solidFill>
                  <a:effectLst/>
                  <a:latin typeface="Arial" panose="020B0604020202020204" pitchFamily="34" charset="0"/>
                </a:rPr>
                <a:t>AFDC Generosity</a:t>
              </a:r>
              <a:endParaRPr kumimoji="0" lang="en-US" altLang="en-US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76" name="Oval 64">
              <a:extLst>
                <a:ext uri="{FF2B5EF4-FFF2-40B4-BE49-F238E27FC236}">
                  <a16:creationId xmlns:a16="http://schemas.microsoft.com/office/drawing/2014/main" id="{31F3709E-347E-45B0-90FF-0691B8A926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39" y="2615"/>
              <a:ext cx="52" cy="52"/>
            </a:xfrm>
            <a:prstGeom prst="ellipse">
              <a:avLst/>
            </a:prstGeom>
            <a:solidFill>
              <a:srgbClr val="BFA19C"/>
            </a:solidFill>
            <a:ln w="31750">
              <a:solidFill>
                <a:srgbClr val="BFA19C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7" name="Rectangle 65">
              <a:extLst>
                <a:ext uri="{FF2B5EF4-FFF2-40B4-BE49-F238E27FC236}">
                  <a16:creationId xmlns:a16="http://schemas.microsoft.com/office/drawing/2014/main" id="{982D6118-CFE9-4209-A203-E2D9B5D7D7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64" y="2578"/>
              <a:ext cx="824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>
                  <a:ln>
                    <a:noFill/>
                  </a:ln>
                  <a:solidFill>
                    <a:srgbClr val="B0B0B0"/>
                  </a:solidFill>
                  <a:effectLst/>
                  <a:latin typeface="Arial" panose="020B0604020202020204" pitchFamily="34" charset="0"/>
                </a:rPr>
                <a:t>Top Tax 2013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78" name="Oval 66">
              <a:extLst>
                <a:ext uri="{FF2B5EF4-FFF2-40B4-BE49-F238E27FC236}">
                  <a16:creationId xmlns:a16="http://schemas.microsoft.com/office/drawing/2014/main" id="{63DE103E-4FD2-4B17-A409-09F77AEBFC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85" y="2333"/>
              <a:ext cx="52" cy="52"/>
            </a:xfrm>
            <a:prstGeom prst="ellipse">
              <a:avLst/>
            </a:prstGeom>
            <a:solidFill>
              <a:srgbClr val="BFA19C"/>
            </a:solidFill>
            <a:ln w="31750">
              <a:solidFill>
                <a:srgbClr val="BFA19C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9" name="Rectangle 67">
              <a:extLst>
                <a:ext uri="{FF2B5EF4-FFF2-40B4-BE49-F238E27FC236}">
                  <a16:creationId xmlns:a16="http://schemas.microsoft.com/office/drawing/2014/main" id="{C860A028-61BA-4B56-8666-8A691FBD42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10" y="2298"/>
              <a:ext cx="824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>
                  <a:ln>
                    <a:noFill/>
                  </a:ln>
                  <a:solidFill>
                    <a:srgbClr val="B0B0B0"/>
                  </a:solidFill>
                  <a:effectLst/>
                  <a:latin typeface="Arial" panose="020B0604020202020204" pitchFamily="34" charset="0"/>
                </a:rPr>
                <a:t>Top Tax 2001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80" name="Oval 68">
              <a:extLst>
                <a:ext uri="{FF2B5EF4-FFF2-40B4-BE49-F238E27FC236}">
                  <a16:creationId xmlns:a16="http://schemas.microsoft.com/office/drawing/2014/main" id="{3E8F7CE3-1C74-48C6-9DE4-DBDDC3F54D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96" y="844"/>
              <a:ext cx="52" cy="52"/>
            </a:xfrm>
            <a:prstGeom prst="ellipse">
              <a:avLst/>
            </a:prstGeom>
            <a:solidFill>
              <a:srgbClr val="BFA19C"/>
            </a:solidFill>
            <a:ln w="31750">
              <a:solidFill>
                <a:srgbClr val="BFA19C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1" name="Rectangle 69">
              <a:extLst>
                <a:ext uri="{FF2B5EF4-FFF2-40B4-BE49-F238E27FC236}">
                  <a16:creationId xmlns:a16="http://schemas.microsoft.com/office/drawing/2014/main" id="{69937FB7-99A8-423D-8F5E-42018D1169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87" y="734"/>
              <a:ext cx="824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 dirty="0">
                  <a:ln>
                    <a:noFill/>
                  </a:ln>
                  <a:solidFill>
                    <a:srgbClr val="B0B0B0"/>
                  </a:solidFill>
                  <a:effectLst/>
                  <a:latin typeface="Arial" panose="020B0604020202020204" pitchFamily="34" charset="0"/>
                </a:rPr>
                <a:t>Top Tax 1981</a:t>
              </a:r>
              <a:endParaRPr kumimoji="0" lang="en-US" altLang="en-US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82" name="Oval 70">
              <a:extLst>
                <a:ext uri="{FF2B5EF4-FFF2-40B4-BE49-F238E27FC236}">
                  <a16:creationId xmlns:a16="http://schemas.microsoft.com/office/drawing/2014/main" id="{FE88D11D-96B8-46C7-A00C-E69210793F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74" y="1699"/>
              <a:ext cx="52" cy="52"/>
            </a:xfrm>
            <a:prstGeom prst="ellipse">
              <a:avLst/>
            </a:prstGeom>
            <a:solidFill>
              <a:srgbClr val="BFA19C"/>
            </a:solidFill>
            <a:ln w="31750">
              <a:solidFill>
                <a:srgbClr val="BFA19C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3" name="Rectangle 71">
              <a:extLst>
                <a:ext uri="{FF2B5EF4-FFF2-40B4-BE49-F238E27FC236}">
                  <a16:creationId xmlns:a16="http://schemas.microsoft.com/office/drawing/2014/main" id="{2E32E824-B40F-4AD9-A79B-6E1F259905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59" y="1654"/>
              <a:ext cx="824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 dirty="0">
                  <a:ln>
                    <a:noFill/>
                  </a:ln>
                  <a:solidFill>
                    <a:srgbClr val="B0B0B0"/>
                  </a:solidFill>
                  <a:effectLst/>
                  <a:latin typeface="Arial" panose="020B0604020202020204" pitchFamily="34" charset="0"/>
                </a:rPr>
                <a:t>Top Tax 1993</a:t>
              </a:r>
              <a:endParaRPr kumimoji="0" lang="en-US" altLang="en-US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84" name="Oval 72">
              <a:extLst>
                <a:ext uri="{FF2B5EF4-FFF2-40B4-BE49-F238E27FC236}">
                  <a16:creationId xmlns:a16="http://schemas.microsoft.com/office/drawing/2014/main" id="{171642E4-A29A-4B43-891C-74F8C71507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86" y="1503"/>
              <a:ext cx="52" cy="52"/>
            </a:xfrm>
            <a:prstGeom prst="ellipse">
              <a:avLst/>
            </a:prstGeom>
            <a:solidFill>
              <a:srgbClr val="BFA19C"/>
            </a:solidFill>
            <a:ln w="31750">
              <a:solidFill>
                <a:srgbClr val="BFA19C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5" name="Rectangle 73">
              <a:extLst>
                <a:ext uri="{FF2B5EF4-FFF2-40B4-BE49-F238E27FC236}">
                  <a16:creationId xmlns:a16="http://schemas.microsoft.com/office/drawing/2014/main" id="{78A5993F-447C-4D82-B96A-1FD5B7AD55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95" y="1450"/>
              <a:ext cx="824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 dirty="0">
                  <a:ln>
                    <a:noFill/>
                  </a:ln>
                  <a:solidFill>
                    <a:srgbClr val="B0B0B0"/>
                  </a:solidFill>
                  <a:effectLst/>
                  <a:latin typeface="Arial" panose="020B0604020202020204" pitchFamily="34" charset="0"/>
                </a:rPr>
                <a:t>Top Tax 1986</a:t>
              </a:r>
              <a:endParaRPr kumimoji="0" lang="en-US" altLang="en-US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86" name="Line 74">
              <a:extLst>
                <a:ext uri="{FF2B5EF4-FFF2-40B4-BE49-F238E27FC236}">
                  <a16:creationId xmlns:a16="http://schemas.microsoft.com/office/drawing/2014/main" id="{FCA663D5-0C0C-44FB-9C98-A39A4C3C09B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188" y="775"/>
              <a:ext cx="0" cy="2828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7" name="Line 75">
              <a:extLst>
                <a:ext uri="{FF2B5EF4-FFF2-40B4-BE49-F238E27FC236}">
                  <a16:creationId xmlns:a16="http://schemas.microsoft.com/office/drawing/2014/main" id="{E50A17DF-F0B0-4605-B160-AB37AEA1126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127" y="3508"/>
              <a:ext cx="61" cy="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8" name="Rectangle 76">
              <a:extLst>
                <a:ext uri="{FF2B5EF4-FFF2-40B4-BE49-F238E27FC236}">
                  <a16:creationId xmlns:a16="http://schemas.microsoft.com/office/drawing/2014/main" id="{69AF9F5C-BFC5-4A07-92AE-FFDB24DCF7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4" y="3421"/>
              <a:ext cx="392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&lt;0.5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89" name="Line 77">
              <a:extLst>
                <a:ext uri="{FF2B5EF4-FFF2-40B4-BE49-F238E27FC236}">
                  <a16:creationId xmlns:a16="http://schemas.microsoft.com/office/drawing/2014/main" id="{7C38F4BA-3183-476F-87D0-365F7EA7CF8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127" y="2848"/>
              <a:ext cx="61" cy="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0" name="Rectangle 78">
              <a:extLst>
                <a:ext uri="{FF2B5EF4-FFF2-40B4-BE49-F238E27FC236}">
                  <a16:creationId xmlns:a16="http://schemas.microsoft.com/office/drawing/2014/main" id="{2A866C11-D4AC-4798-9F8C-CF50BB9850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9" y="2762"/>
              <a:ext cx="161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1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91" name="Line 79">
              <a:extLst>
                <a:ext uri="{FF2B5EF4-FFF2-40B4-BE49-F238E27FC236}">
                  <a16:creationId xmlns:a16="http://schemas.microsoft.com/office/drawing/2014/main" id="{36700832-DFFF-42D3-A7F0-5E10BDC22CB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127" y="2189"/>
              <a:ext cx="61" cy="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2" name="Rectangle 80">
              <a:extLst>
                <a:ext uri="{FF2B5EF4-FFF2-40B4-BE49-F238E27FC236}">
                  <a16:creationId xmlns:a16="http://schemas.microsoft.com/office/drawing/2014/main" id="{E440A37D-4DD6-48BA-80CD-FF1E50C46C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76" y="2102"/>
              <a:ext cx="297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1.5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93" name="Line 81">
              <a:extLst>
                <a:ext uri="{FF2B5EF4-FFF2-40B4-BE49-F238E27FC236}">
                  <a16:creationId xmlns:a16="http://schemas.microsoft.com/office/drawing/2014/main" id="{05D5FD7D-897E-42D1-88D2-A91E28721BB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127" y="1529"/>
              <a:ext cx="61" cy="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4" name="Rectangle 82">
              <a:extLst>
                <a:ext uri="{FF2B5EF4-FFF2-40B4-BE49-F238E27FC236}">
                  <a16:creationId xmlns:a16="http://schemas.microsoft.com/office/drawing/2014/main" id="{F634A688-2AA7-4763-9153-6EBA25F4F4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17" y="1443"/>
              <a:ext cx="256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&gt;2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95" name="Line 83">
              <a:extLst>
                <a:ext uri="{FF2B5EF4-FFF2-40B4-BE49-F238E27FC236}">
                  <a16:creationId xmlns:a16="http://schemas.microsoft.com/office/drawing/2014/main" id="{A35F513C-F45A-47A0-AEA8-EF376F5EB32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127" y="870"/>
              <a:ext cx="61" cy="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7" name="Rectangle 85">
              <a:extLst>
                <a:ext uri="{FF2B5EF4-FFF2-40B4-BE49-F238E27FC236}">
                  <a16:creationId xmlns:a16="http://schemas.microsoft.com/office/drawing/2014/main" id="{45E14746-1259-47E5-B396-92CAD12C1B9D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330" y="2039"/>
              <a:ext cx="518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MVPF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98" name="Line 86">
              <a:extLst>
                <a:ext uri="{FF2B5EF4-FFF2-40B4-BE49-F238E27FC236}">
                  <a16:creationId xmlns:a16="http://schemas.microsoft.com/office/drawing/2014/main" id="{0F6A5997-90E2-4C54-907D-7669DA9AB01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88" y="3603"/>
              <a:ext cx="6019" cy="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9" name="Line 87">
              <a:extLst>
                <a:ext uri="{FF2B5EF4-FFF2-40B4-BE49-F238E27FC236}">
                  <a16:creationId xmlns:a16="http://schemas.microsoft.com/office/drawing/2014/main" id="{0E98C2DB-109B-45A8-8D3A-D71B2B6EB06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283" y="3603"/>
              <a:ext cx="0" cy="57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0" name="Rectangle 88">
              <a:extLst>
                <a:ext uri="{FF2B5EF4-FFF2-40B4-BE49-F238E27FC236}">
                  <a16:creationId xmlns:a16="http://schemas.microsoft.com/office/drawing/2014/main" id="{C51BCA31-5325-4BF4-916E-5953713088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9" y="3692"/>
              <a:ext cx="161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0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01" name="Line 89">
              <a:extLst>
                <a:ext uri="{FF2B5EF4-FFF2-40B4-BE49-F238E27FC236}">
                  <a16:creationId xmlns:a16="http://schemas.microsoft.com/office/drawing/2014/main" id="{D97D4DCC-D94E-4930-9C7C-959E308DFE0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417" y="3603"/>
              <a:ext cx="0" cy="57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2" name="Rectangle 90">
              <a:extLst>
                <a:ext uri="{FF2B5EF4-FFF2-40B4-BE49-F238E27FC236}">
                  <a16:creationId xmlns:a16="http://schemas.microsoft.com/office/drawing/2014/main" id="{819756AB-F4F9-4172-931C-968FE4E4CF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28" y="3692"/>
              <a:ext cx="251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10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03" name="Line 91">
              <a:extLst>
                <a:ext uri="{FF2B5EF4-FFF2-40B4-BE49-F238E27FC236}">
                  <a16:creationId xmlns:a16="http://schemas.microsoft.com/office/drawing/2014/main" id="{C8097479-AB01-4663-B40B-EDAAC7A9333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52" y="3603"/>
              <a:ext cx="0" cy="57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4" name="Rectangle 92">
              <a:extLst>
                <a:ext uri="{FF2B5EF4-FFF2-40B4-BE49-F238E27FC236}">
                  <a16:creationId xmlns:a16="http://schemas.microsoft.com/office/drawing/2014/main" id="{078B5C9E-4469-405B-BCD8-C01B5B489B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63" y="3692"/>
              <a:ext cx="251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20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05" name="Line 93">
              <a:extLst>
                <a:ext uri="{FF2B5EF4-FFF2-40B4-BE49-F238E27FC236}">
                  <a16:creationId xmlns:a16="http://schemas.microsoft.com/office/drawing/2014/main" id="{54CFE954-A05B-430F-8F5A-142EE5D98DE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684" y="3603"/>
              <a:ext cx="0" cy="57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" name="Rectangle 94">
              <a:extLst>
                <a:ext uri="{FF2B5EF4-FFF2-40B4-BE49-F238E27FC236}">
                  <a16:creationId xmlns:a16="http://schemas.microsoft.com/office/drawing/2014/main" id="{9C07432A-E286-4F58-8BCF-85AE532DF8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95" y="3692"/>
              <a:ext cx="251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30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07" name="Line 95">
              <a:extLst>
                <a:ext uri="{FF2B5EF4-FFF2-40B4-BE49-F238E27FC236}">
                  <a16:creationId xmlns:a16="http://schemas.microsoft.com/office/drawing/2014/main" id="{700A0330-9026-4295-8AB8-4E17A259DC0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819" y="3603"/>
              <a:ext cx="0" cy="57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8" name="Rectangle 96">
              <a:extLst>
                <a:ext uri="{FF2B5EF4-FFF2-40B4-BE49-F238E27FC236}">
                  <a16:creationId xmlns:a16="http://schemas.microsoft.com/office/drawing/2014/main" id="{497AF923-48DF-44F3-B569-107BC76DF6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29" y="3692"/>
              <a:ext cx="251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40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09" name="Line 97">
              <a:extLst>
                <a:ext uri="{FF2B5EF4-FFF2-40B4-BE49-F238E27FC236}">
                  <a16:creationId xmlns:a16="http://schemas.microsoft.com/office/drawing/2014/main" id="{DAA3DD0C-55C6-4885-A5FB-7B65B763509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953" y="3603"/>
              <a:ext cx="0" cy="57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0" name="Rectangle 98">
              <a:extLst>
                <a:ext uri="{FF2B5EF4-FFF2-40B4-BE49-F238E27FC236}">
                  <a16:creationId xmlns:a16="http://schemas.microsoft.com/office/drawing/2014/main" id="{2B13721D-3F35-4461-9B42-FCC5923624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63" y="3692"/>
              <a:ext cx="452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&gt;50K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11" name="Rectangle 99">
              <a:extLst>
                <a:ext uri="{FF2B5EF4-FFF2-40B4-BE49-F238E27FC236}">
                  <a16:creationId xmlns:a16="http://schemas.microsoft.com/office/drawing/2014/main" id="{F7D18D2F-1CB0-4350-BE34-1E1F08C9B7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67" y="3890"/>
              <a:ext cx="2578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Approximate Income of Beneficiary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12" name="Rectangle 100">
              <a:extLst>
                <a:ext uri="{FF2B5EF4-FFF2-40B4-BE49-F238E27FC236}">
                  <a16:creationId xmlns:a16="http://schemas.microsoft.com/office/drawing/2014/main" id="{FC7BF79A-CFA8-4D6C-BFC8-50D04EAACF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80"/>
              <a:ext cx="305" cy="57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5300" b="0" i="0" u="none" strike="noStrike" cap="none" normalizeH="0" baseline="0">
                  <a:ln>
                    <a:noFill/>
                  </a:ln>
                  <a:solidFill>
                    <a:srgbClr val="1E2D53"/>
                  </a:solidFill>
                  <a:effectLst/>
                  <a:latin typeface="Arial" panose="020B0604020202020204" pitchFamily="34" charset="0"/>
                </a:rPr>
                <a:t> 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</p:grpSp>
      <p:grpSp>
        <p:nvGrpSpPr>
          <p:cNvPr id="145" name="Group 144">
            <a:extLst>
              <a:ext uri="{FF2B5EF4-FFF2-40B4-BE49-F238E27FC236}">
                <a16:creationId xmlns:a16="http://schemas.microsoft.com/office/drawing/2014/main" id="{EF50FBF1-CE60-4FB5-8904-6F6517AF73FE}"/>
              </a:ext>
            </a:extLst>
          </p:cNvPr>
          <p:cNvGrpSpPr/>
          <p:nvPr/>
        </p:nvGrpSpPr>
        <p:grpSpPr>
          <a:xfrm>
            <a:off x="1527972" y="1269999"/>
            <a:ext cx="589755" cy="549276"/>
            <a:chOff x="1431926" y="1243012"/>
            <a:chExt cx="589755" cy="549276"/>
          </a:xfrm>
        </p:grpSpPr>
        <p:grpSp>
          <p:nvGrpSpPr>
            <p:cNvPr id="146" name="Group 145">
              <a:extLst>
                <a:ext uri="{FF2B5EF4-FFF2-40B4-BE49-F238E27FC236}">
                  <a16:creationId xmlns:a16="http://schemas.microsoft.com/office/drawing/2014/main" id="{C1E44379-1B28-4C8F-931D-38C1B4A3588D}"/>
                </a:ext>
              </a:extLst>
            </p:cNvPr>
            <p:cNvGrpSpPr/>
            <p:nvPr/>
          </p:nvGrpSpPr>
          <p:grpSpPr>
            <a:xfrm>
              <a:off x="1431926" y="1243012"/>
              <a:ext cx="318293" cy="422579"/>
              <a:chOff x="1431926" y="1243012"/>
              <a:chExt cx="318293" cy="422579"/>
            </a:xfrm>
          </p:grpSpPr>
          <p:sp>
            <p:nvSpPr>
              <p:cNvPr id="151" name="Rectangle 35">
                <a:extLst>
                  <a:ext uri="{FF2B5EF4-FFF2-40B4-BE49-F238E27FC236}">
                    <a16:creationId xmlns:a16="http://schemas.microsoft.com/office/drawing/2014/main" id="{66CA0811-9AEA-4388-963A-D0AFEAF8E3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31926" y="1243012"/>
                <a:ext cx="165100" cy="2762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lvl="0"/>
                <a:r>
                  <a:rPr lang="en-US" dirty="0">
                    <a:solidFill>
                      <a:srgbClr val="808080"/>
                    </a:solidFill>
                  </a:rPr>
                  <a:t>∞</a:t>
                </a:r>
                <a:endParaRPr kumimoji="0" lang="en-US" altLang="en-US" sz="1800" b="0" i="0" u="none" strike="noStrike" cap="none" normalizeH="0" baseline="0" dirty="0">
                  <a:ln>
                    <a:noFill/>
                  </a:ln>
                  <a:solidFill>
                    <a:srgbClr val="808080"/>
                  </a:solidFill>
                  <a:effectLst/>
                </a:endParaRPr>
              </a:p>
            </p:txBody>
          </p:sp>
          <p:cxnSp>
            <p:nvCxnSpPr>
              <p:cNvPr id="152" name="Straight Connector 151">
                <a:extLst>
                  <a:ext uri="{FF2B5EF4-FFF2-40B4-BE49-F238E27FC236}">
                    <a16:creationId xmlns:a16="http://schemas.microsoft.com/office/drawing/2014/main" id="{07A0B12D-4694-498F-AE05-B7FBC7DE1755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750219" y="1605265"/>
                <a:ext cx="0" cy="60326"/>
              </a:xfrm>
              <a:prstGeom prst="line">
                <a:avLst/>
              </a:prstGeom>
              <a:ln w="3810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47" name="Group 146">
              <a:extLst>
                <a:ext uri="{FF2B5EF4-FFF2-40B4-BE49-F238E27FC236}">
                  <a16:creationId xmlns:a16="http://schemas.microsoft.com/office/drawing/2014/main" id="{0944C4C5-E6FD-4E38-B634-6924242256EB}"/>
                </a:ext>
              </a:extLst>
            </p:cNvPr>
            <p:cNvGrpSpPr/>
            <p:nvPr/>
          </p:nvGrpSpPr>
          <p:grpSpPr>
            <a:xfrm>
              <a:off x="1493043" y="1508682"/>
              <a:ext cx="528638" cy="283606"/>
              <a:chOff x="1493043" y="1508682"/>
              <a:chExt cx="528638" cy="283606"/>
            </a:xfrm>
          </p:grpSpPr>
          <p:sp>
            <p:nvSpPr>
              <p:cNvPr id="148" name="Rectangle 147">
                <a:extLst>
                  <a:ext uri="{FF2B5EF4-FFF2-40B4-BE49-F238E27FC236}">
                    <a16:creationId xmlns:a16="http://schemas.microsoft.com/office/drawing/2014/main" id="{94701E2E-6FE9-426D-ABE6-3B7472CCA0C1}"/>
                  </a:ext>
                </a:extLst>
              </p:cNvPr>
              <p:cNvSpPr/>
              <p:nvPr/>
            </p:nvSpPr>
            <p:spPr>
              <a:xfrm>
                <a:off x="1493043" y="1508682"/>
                <a:ext cx="528638" cy="283606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149" name="Straight Connector 148">
                <a:extLst>
                  <a:ext uri="{FF2B5EF4-FFF2-40B4-BE49-F238E27FC236}">
                    <a16:creationId xmlns:a16="http://schemas.microsoft.com/office/drawing/2014/main" id="{C7F2FE46-0B62-4DAE-9C3F-ED20CF589C72}"/>
                  </a:ext>
                </a:extLst>
              </p:cNvPr>
              <p:cNvCxnSpPr/>
              <p:nvPr/>
            </p:nvCxnSpPr>
            <p:spPr>
              <a:xfrm flipV="1">
                <a:off x="1666876" y="1564011"/>
                <a:ext cx="166687" cy="83364"/>
              </a:xfrm>
              <a:prstGeom prst="line">
                <a:avLst/>
              </a:prstGeom>
              <a:ln w="19050">
                <a:solidFill>
                  <a:srgbClr val="80808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0" name="Straight Connector 149">
                <a:extLst>
                  <a:ext uri="{FF2B5EF4-FFF2-40B4-BE49-F238E27FC236}">
                    <a16:creationId xmlns:a16="http://schemas.microsoft.com/office/drawing/2014/main" id="{467ED936-E58E-413E-97DB-B5D1753E6B81}"/>
                  </a:ext>
                </a:extLst>
              </p:cNvPr>
              <p:cNvCxnSpPr/>
              <p:nvPr/>
            </p:nvCxnSpPr>
            <p:spPr>
              <a:xfrm flipV="1">
                <a:off x="1666876" y="1629871"/>
                <a:ext cx="166687" cy="83364"/>
              </a:xfrm>
              <a:prstGeom prst="line">
                <a:avLst/>
              </a:prstGeom>
              <a:ln w="19050">
                <a:solidFill>
                  <a:srgbClr val="80808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sp>
        <p:nvSpPr>
          <p:cNvPr id="154" name="TextBox 153">
            <a:extLst>
              <a:ext uri="{FF2B5EF4-FFF2-40B4-BE49-F238E27FC236}">
                <a16:creationId xmlns:a16="http://schemas.microsoft.com/office/drawing/2014/main" id="{78EC0892-0777-4CE2-9350-386C76554D7D}"/>
              </a:ext>
            </a:extLst>
          </p:cNvPr>
          <p:cNvSpPr txBox="1"/>
          <p:nvPr/>
        </p:nvSpPr>
        <p:spPr>
          <a:xfrm>
            <a:off x="5682437" y="2329943"/>
            <a:ext cx="3671371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/>
              <a:t>Prefer 1993 OBRA tax change </a:t>
            </a:r>
            <a:r>
              <a:rPr lang="en-US" dirty="0" err="1"/>
              <a:t>iff</a:t>
            </a:r>
            <a:r>
              <a:rPr lang="en-US" dirty="0"/>
              <a:t> prefer $1.12 to low-income EITC beneficiaries to $1.85 to top earners</a:t>
            </a:r>
          </a:p>
        </p:txBody>
      </p:sp>
      <p:cxnSp>
        <p:nvCxnSpPr>
          <p:cNvPr id="155" name="Straight Arrow Connector 154">
            <a:extLst>
              <a:ext uri="{FF2B5EF4-FFF2-40B4-BE49-F238E27FC236}">
                <a16:creationId xmlns:a16="http://schemas.microsoft.com/office/drawing/2014/main" id="{EAF2E373-BF54-428B-B33E-BE64D6089BFB}"/>
              </a:ext>
            </a:extLst>
          </p:cNvPr>
          <p:cNvCxnSpPr>
            <a:cxnSpLocks/>
          </p:cNvCxnSpPr>
          <p:nvPr/>
        </p:nvCxnSpPr>
        <p:spPr>
          <a:xfrm flipV="1">
            <a:off x="9010651" y="2791608"/>
            <a:ext cx="965200" cy="100548"/>
          </a:xfrm>
          <a:prstGeom prst="straightConnector1">
            <a:avLst/>
          </a:prstGeom>
          <a:ln w="63500"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6" name="Straight Arrow Connector 155">
            <a:extLst>
              <a:ext uri="{FF2B5EF4-FFF2-40B4-BE49-F238E27FC236}">
                <a16:creationId xmlns:a16="http://schemas.microsoft.com/office/drawing/2014/main" id="{DC829F22-A334-4B22-987D-3FCEE1073D98}"/>
              </a:ext>
            </a:extLst>
          </p:cNvPr>
          <p:cNvCxnSpPr>
            <a:cxnSpLocks/>
          </p:cNvCxnSpPr>
          <p:nvPr/>
        </p:nvCxnSpPr>
        <p:spPr>
          <a:xfrm flipH="1">
            <a:off x="7224710" y="3343024"/>
            <a:ext cx="114303" cy="815164"/>
          </a:xfrm>
          <a:prstGeom prst="straightConnector1">
            <a:avLst/>
          </a:prstGeom>
          <a:ln w="63500"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7" name="Rectangle 134">
            <a:extLst>
              <a:ext uri="{FF2B5EF4-FFF2-40B4-BE49-F238E27FC236}">
                <a16:creationId xmlns:a16="http://schemas.microsoft.com/office/drawing/2014/main" id="{17399A4C-8301-4B87-A096-D7EAA67C4C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0521" y="95828"/>
            <a:ext cx="10620914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>
              <a:defRPr/>
            </a:pPr>
            <a:r>
              <a:rPr lang="en-US" sz="2400" b="1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Quantifying the Tradeoffs of Redistribution through the Tax Schedule </a:t>
            </a:r>
            <a:r>
              <a:rPr lang="en-US" sz="2400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(</a:t>
            </a:r>
            <a:r>
              <a:rPr lang="en-US" sz="2400" dirty="0" err="1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Mirrlees</a:t>
            </a:r>
            <a:r>
              <a:rPr lang="en-US" sz="2400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1976)</a:t>
            </a:r>
          </a:p>
        </p:txBody>
      </p:sp>
      <p:sp>
        <p:nvSpPr>
          <p:cNvPr id="113" name="Rectangle 112">
            <a:extLst>
              <a:ext uri="{FF2B5EF4-FFF2-40B4-BE49-F238E27FC236}">
                <a16:creationId xmlns:a16="http://schemas.microsoft.com/office/drawing/2014/main" id="{129ACCA3-80B9-4772-8E37-44C1E71C8F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72026" y="4872038"/>
            <a:ext cx="174625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5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AFDC Term Limits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C473F52D-A975-0E4E-9199-4DE72E4F0218}"/>
              </a:ext>
            </a:extLst>
          </p:cNvPr>
          <p:cNvSpPr txBox="1"/>
          <p:nvPr/>
        </p:nvSpPr>
        <p:spPr>
          <a:xfrm>
            <a:off x="9968488" y="6436797"/>
            <a:ext cx="221182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rgbClr val="979797"/>
                </a:solidFill>
                <a:hlinkClick r:id="rId3" action="ppaction://hlinksldjump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Spillovers on Children</a:t>
            </a:r>
            <a:endParaRPr lang="en-US" dirty="0">
              <a:solidFill>
                <a:srgbClr val="97979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6565007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4" grpId="0"/>
    </p:bldLst>
  </p:timing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4">
            <a:extLst>
              <a:ext uri="{FF2B5EF4-FFF2-40B4-BE49-F238E27FC236}">
                <a16:creationId xmlns:a16="http://schemas.microsoft.com/office/drawing/2014/main" id="{28C2B6E8-02F5-4D6F-AC6A-4B03C9362C7C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604838" y="-4763"/>
            <a:ext cx="10982325" cy="6867526"/>
            <a:chOff x="381" y="-3"/>
            <a:chExt cx="6918" cy="4326"/>
          </a:xfrm>
        </p:grpSpPr>
        <p:sp>
          <p:nvSpPr>
            <p:cNvPr id="5" name="AutoShape 3">
              <a:extLst>
                <a:ext uri="{FF2B5EF4-FFF2-40B4-BE49-F238E27FC236}">
                  <a16:creationId xmlns:a16="http://schemas.microsoft.com/office/drawing/2014/main" id="{BE5B4F86-0AEA-4825-A3DE-629565871593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384" y="0"/>
              <a:ext cx="6912" cy="43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" name="Rectangle 5">
              <a:extLst>
                <a:ext uri="{FF2B5EF4-FFF2-40B4-BE49-F238E27FC236}">
                  <a16:creationId xmlns:a16="http://schemas.microsoft.com/office/drawing/2014/main" id="{BC759414-BFBE-45B8-8605-31613E26CC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1" y="-3"/>
              <a:ext cx="6918" cy="4326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" name="Rectangle 6">
              <a:extLst>
                <a:ext uri="{FF2B5EF4-FFF2-40B4-BE49-F238E27FC236}">
                  <a16:creationId xmlns:a16="http://schemas.microsoft.com/office/drawing/2014/main" id="{D3DCB133-AE16-4A27-BDA9-EB07F9EFA7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" y="0"/>
              <a:ext cx="6909" cy="4317"/>
            </a:xfrm>
            <a:prstGeom prst="rect">
              <a:avLst/>
            </a:prstGeom>
            <a:solidFill>
              <a:srgbClr val="FFFFFF"/>
            </a:solidFill>
            <a:ln w="14288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" name="Rectangle 7">
              <a:extLst>
                <a:ext uri="{FF2B5EF4-FFF2-40B4-BE49-F238E27FC236}">
                  <a16:creationId xmlns:a16="http://schemas.microsoft.com/office/drawing/2014/main" id="{AECDDD79-298B-477C-955B-0769EB4B56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88" y="775"/>
              <a:ext cx="6019" cy="2828"/>
            </a:xfrm>
            <a:prstGeom prst="rect">
              <a:avLst/>
            </a:prstGeom>
            <a:solidFill>
              <a:srgbClr val="FFFFFF"/>
            </a:solidFill>
            <a:ln w="14288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" name="Line 8">
              <a:extLst>
                <a:ext uri="{FF2B5EF4-FFF2-40B4-BE49-F238E27FC236}">
                  <a16:creationId xmlns:a16="http://schemas.microsoft.com/office/drawing/2014/main" id="{0823556E-738E-437B-BEA2-6C88FBA8F77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88" y="3508"/>
              <a:ext cx="6019" cy="0"/>
            </a:xfrm>
            <a:prstGeom prst="line">
              <a:avLst/>
            </a:prstGeom>
            <a:noFill/>
            <a:ln w="19050">
              <a:solidFill>
                <a:srgbClr val="EAF2F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" name="Line 9">
              <a:extLst>
                <a:ext uri="{FF2B5EF4-FFF2-40B4-BE49-F238E27FC236}">
                  <a16:creationId xmlns:a16="http://schemas.microsoft.com/office/drawing/2014/main" id="{B739E2DD-8757-4672-A522-C8F7D58468F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88" y="2848"/>
              <a:ext cx="6019" cy="0"/>
            </a:xfrm>
            <a:prstGeom prst="line">
              <a:avLst/>
            </a:prstGeom>
            <a:noFill/>
            <a:ln w="19050">
              <a:solidFill>
                <a:srgbClr val="EAF2F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" name="Line 10">
              <a:extLst>
                <a:ext uri="{FF2B5EF4-FFF2-40B4-BE49-F238E27FC236}">
                  <a16:creationId xmlns:a16="http://schemas.microsoft.com/office/drawing/2014/main" id="{A40E22DB-4BF6-45C9-8974-1A10C1784E3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88" y="2189"/>
              <a:ext cx="6019" cy="0"/>
            </a:xfrm>
            <a:prstGeom prst="line">
              <a:avLst/>
            </a:prstGeom>
            <a:noFill/>
            <a:ln w="19050">
              <a:solidFill>
                <a:srgbClr val="EAF2F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" name="Line 11">
              <a:extLst>
                <a:ext uri="{FF2B5EF4-FFF2-40B4-BE49-F238E27FC236}">
                  <a16:creationId xmlns:a16="http://schemas.microsoft.com/office/drawing/2014/main" id="{AC9BFFEF-B1DA-47AA-98CF-6CA3FE3C68E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88" y="1529"/>
              <a:ext cx="6019" cy="0"/>
            </a:xfrm>
            <a:prstGeom prst="line">
              <a:avLst/>
            </a:prstGeom>
            <a:noFill/>
            <a:ln w="19050">
              <a:solidFill>
                <a:srgbClr val="EAF2F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" name="Line 12">
              <a:extLst>
                <a:ext uri="{FF2B5EF4-FFF2-40B4-BE49-F238E27FC236}">
                  <a16:creationId xmlns:a16="http://schemas.microsoft.com/office/drawing/2014/main" id="{24C075C4-F44E-4E1D-ACC0-115C6654010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88" y="870"/>
              <a:ext cx="6019" cy="0"/>
            </a:xfrm>
            <a:prstGeom prst="line">
              <a:avLst/>
            </a:prstGeom>
            <a:noFill/>
            <a:ln w="19050">
              <a:solidFill>
                <a:srgbClr val="EAF2F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" name="Line 13">
              <a:extLst>
                <a:ext uri="{FF2B5EF4-FFF2-40B4-BE49-F238E27FC236}">
                  <a16:creationId xmlns:a16="http://schemas.microsoft.com/office/drawing/2014/main" id="{EB131ACB-4D17-41E5-9114-0E5D75CF80A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88" y="870"/>
              <a:ext cx="6019" cy="0"/>
            </a:xfrm>
            <a:prstGeom prst="line">
              <a:avLst/>
            </a:prstGeom>
            <a:noFill/>
            <a:ln w="9525">
              <a:solidFill>
                <a:srgbClr val="008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" name="Oval 14">
              <a:extLst>
                <a:ext uri="{FF2B5EF4-FFF2-40B4-BE49-F238E27FC236}">
                  <a16:creationId xmlns:a16="http://schemas.microsoft.com/office/drawing/2014/main" id="{E58B7DF9-2841-4642-B03B-664E23678A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63" y="2825"/>
              <a:ext cx="52" cy="52"/>
            </a:xfrm>
            <a:prstGeom prst="ellipse">
              <a:avLst/>
            </a:prstGeom>
            <a:solidFill>
              <a:srgbClr val="6E8E84"/>
            </a:solidFill>
            <a:ln w="31750">
              <a:solidFill>
                <a:srgbClr val="6E8E84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" name="Rectangle 15">
              <a:extLst>
                <a:ext uri="{FF2B5EF4-FFF2-40B4-BE49-F238E27FC236}">
                  <a16:creationId xmlns:a16="http://schemas.microsoft.com/office/drawing/2014/main" id="{441727EB-25CC-4D63-B0A5-D3868252CF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75" y="2737"/>
              <a:ext cx="671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 dirty="0">
                  <a:ln>
                    <a:noFill/>
                  </a:ln>
                  <a:solidFill>
                    <a:srgbClr val="B0B0B0"/>
                  </a:solidFill>
                  <a:effectLst/>
                  <a:latin typeface="Arial" panose="020B0604020202020204" pitchFamily="34" charset="0"/>
                </a:rPr>
                <a:t>Paycheck+</a:t>
              </a:r>
              <a:endParaRPr kumimoji="0" lang="en-US" altLang="en-US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7" name="Oval 16">
              <a:extLst>
                <a:ext uri="{FF2B5EF4-FFF2-40B4-BE49-F238E27FC236}">
                  <a16:creationId xmlns:a16="http://schemas.microsoft.com/office/drawing/2014/main" id="{0F0003DC-9179-4641-B02D-1161BC8097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64" y="3482"/>
              <a:ext cx="52" cy="52"/>
            </a:xfrm>
            <a:prstGeom prst="ellipse">
              <a:avLst/>
            </a:prstGeom>
            <a:solidFill>
              <a:srgbClr val="6E8E84"/>
            </a:solidFill>
            <a:ln w="31750">
              <a:solidFill>
                <a:srgbClr val="6E8E84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" name="Rectangle 17">
              <a:extLst>
                <a:ext uri="{FF2B5EF4-FFF2-40B4-BE49-F238E27FC236}">
                  <a16:creationId xmlns:a16="http://schemas.microsoft.com/office/drawing/2014/main" id="{459A6B96-CE3B-4719-8726-FB8A2272D4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84" y="3444"/>
              <a:ext cx="732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>
                  <a:ln>
                    <a:noFill/>
                  </a:ln>
                  <a:solidFill>
                    <a:srgbClr val="B0B0B0"/>
                  </a:solidFill>
                  <a:effectLst/>
                  <a:latin typeface="Arial" panose="020B0604020202020204" pitchFamily="34" charset="0"/>
                </a:rPr>
                <a:t>Neg Inc Tax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9" name="Oval 18">
              <a:extLst>
                <a:ext uri="{FF2B5EF4-FFF2-40B4-BE49-F238E27FC236}">
                  <a16:creationId xmlns:a16="http://schemas.microsoft.com/office/drawing/2014/main" id="{431471A3-1491-4B2E-B7CA-C1D1101DB5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81" y="3067"/>
              <a:ext cx="52" cy="52"/>
            </a:xfrm>
            <a:prstGeom prst="ellipse">
              <a:avLst/>
            </a:prstGeom>
            <a:solidFill>
              <a:srgbClr val="6E8E84"/>
            </a:solidFill>
            <a:ln w="31750">
              <a:solidFill>
                <a:srgbClr val="6E8E84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Rectangle 19">
              <a:extLst>
                <a:ext uri="{FF2B5EF4-FFF2-40B4-BE49-F238E27FC236}">
                  <a16:creationId xmlns:a16="http://schemas.microsoft.com/office/drawing/2014/main" id="{622AE5AD-2DD6-4B55-BA6E-0D3DBA5E43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06" y="3069"/>
              <a:ext cx="1100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 dirty="0">
                  <a:ln>
                    <a:noFill/>
                  </a:ln>
                  <a:solidFill>
                    <a:srgbClr val="B0B0B0"/>
                  </a:solidFill>
                  <a:effectLst/>
                  <a:latin typeface="Arial" panose="020B0604020202020204" pitchFamily="34" charset="0"/>
                </a:rPr>
                <a:t>AFDC Term Limits</a:t>
              </a:r>
              <a:endParaRPr kumimoji="0" lang="en-US" altLang="en-US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1" name="Oval 20">
              <a:extLst>
                <a:ext uri="{FF2B5EF4-FFF2-40B4-BE49-F238E27FC236}">
                  <a16:creationId xmlns:a16="http://schemas.microsoft.com/office/drawing/2014/main" id="{9FAEE6A2-17EB-464A-912F-10CE0A2A8A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79" y="2563"/>
              <a:ext cx="52" cy="52"/>
            </a:xfrm>
            <a:prstGeom prst="ellipse">
              <a:avLst/>
            </a:prstGeom>
            <a:solidFill>
              <a:srgbClr val="6E8E84"/>
            </a:solidFill>
            <a:ln w="31750">
              <a:solidFill>
                <a:srgbClr val="6E8E84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" name="Rectangle 21">
              <a:extLst>
                <a:ext uri="{FF2B5EF4-FFF2-40B4-BE49-F238E27FC236}">
                  <a16:creationId xmlns:a16="http://schemas.microsoft.com/office/drawing/2014/main" id="{270BFA74-DB46-47AB-9FC3-34D551CB29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74" y="2526"/>
              <a:ext cx="651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>
                  <a:ln>
                    <a:noFill/>
                  </a:ln>
                  <a:solidFill>
                    <a:srgbClr val="B0B0B0"/>
                  </a:solidFill>
                  <a:effectLst/>
                  <a:latin typeface="Arial" panose="020B0604020202020204" pitchFamily="34" charset="0"/>
                </a:rPr>
                <a:t>EITC 1986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3" name="Oval 22">
              <a:extLst>
                <a:ext uri="{FF2B5EF4-FFF2-40B4-BE49-F238E27FC236}">
                  <a16:creationId xmlns:a16="http://schemas.microsoft.com/office/drawing/2014/main" id="{66ABE485-BCB3-490A-A1B1-FA4EF69C36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8" y="2664"/>
              <a:ext cx="52" cy="52"/>
            </a:xfrm>
            <a:prstGeom prst="ellipse">
              <a:avLst/>
            </a:prstGeom>
            <a:solidFill>
              <a:srgbClr val="6E8E84"/>
            </a:solidFill>
            <a:ln w="31750">
              <a:solidFill>
                <a:srgbClr val="6E8E84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Oval 24">
              <a:extLst>
                <a:ext uri="{FF2B5EF4-FFF2-40B4-BE49-F238E27FC236}">
                  <a16:creationId xmlns:a16="http://schemas.microsoft.com/office/drawing/2014/main" id="{26A03F4A-355D-4116-AFD4-D3B625E87F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86" y="2926"/>
              <a:ext cx="52" cy="52"/>
            </a:xfrm>
            <a:prstGeom prst="ellipse">
              <a:avLst/>
            </a:prstGeom>
            <a:solidFill>
              <a:srgbClr val="6E8E84"/>
            </a:solidFill>
            <a:ln w="31750">
              <a:solidFill>
                <a:srgbClr val="6E8E84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" name="Oval 26">
              <a:extLst>
                <a:ext uri="{FF2B5EF4-FFF2-40B4-BE49-F238E27FC236}">
                  <a16:creationId xmlns:a16="http://schemas.microsoft.com/office/drawing/2014/main" id="{F4D330E7-561A-4772-ABAC-E3DC760C0E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31" y="2992"/>
              <a:ext cx="52" cy="52"/>
            </a:xfrm>
            <a:prstGeom prst="ellipse">
              <a:avLst/>
            </a:prstGeom>
            <a:solidFill>
              <a:srgbClr val="6E8E84"/>
            </a:solidFill>
            <a:ln w="31750">
              <a:solidFill>
                <a:srgbClr val="6E8E84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" name="Oval 28">
              <a:extLst>
                <a:ext uri="{FF2B5EF4-FFF2-40B4-BE49-F238E27FC236}">
                  <a16:creationId xmlns:a16="http://schemas.microsoft.com/office/drawing/2014/main" id="{E9E24C32-5CE1-4D79-AE0E-9452CE8267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66" y="3136"/>
              <a:ext cx="52" cy="52"/>
            </a:xfrm>
            <a:prstGeom prst="ellipse">
              <a:avLst/>
            </a:prstGeom>
            <a:solidFill>
              <a:srgbClr val="7B92A8"/>
            </a:solidFill>
            <a:ln w="31750">
              <a:solidFill>
                <a:srgbClr val="7B92A8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" name="Rectangle 29">
              <a:extLst>
                <a:ext uri="{FF2B5EF4-FFF2-40B4-BE49-F238E27FC236}">
                  <a16:creationId xmlns:a16="http://schemas.microsoft.com/office/drawing/2014/main" id="{6C3336D9-2C75-4069-92B5-A670F51296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0" y="3061"/>
              <a:ext cx="1233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 dirty="0">
                  <a:ln>
                    <a:noFill/>
                  </a:ln>
                  <a:solidFill>
                    <a:srgbClr val="B0B0B0"/>
                  </a:solidFill>
                  <a:effectLst/>
                  <a:latin typeface="Arial" panose="020B0604020202020204" pitchFamily="34" charset="0"/>
                </a:rPr>
                <a:t>HCV RCT to Welfare</a:t>
              </a:r>
              <a:endParaRPr kumimoji="0" lang="en-US" altLang="en-US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31" name="Oval 30">
              <a:extLst>
                <a:ext uri="{FF2B5EF4-FFF2-40B4-BE49-F238E27FC236}">
                  <a16:creationId xmlns:a16="http://schemas.microsoft.com/office/drawing/2014/main" id="{AAF037F7-96BE-482A-98C6-84119F7157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58" y="3280"/>
              <a:ext cx="52" cy="52"/>
            </a:xfrm>
            <a:prstGeom prst="ellipse">
              <a:avLst/>
            </a:prstGeom>
            <a:solidFill>
              <a:srgbClr val="7B92A8"/>
            </a:solidFill>
            <a:ln w="31750">
              <a:solidFill>
                <a:srgbClr val="7B92A8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" name="Rectangle 31">
              <a:extLst>
                <a:ext uri="{FF2B5EF4-FFF2-40B4-BE49-F238E27FC236}">
                  <a16:creationId xmlns:a16="http://schemas.microsoft.com/office/drawing/2014/main" id="{71815683-672A-4D52-B653-0DE2940CC1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98" y="3243"/>
              <a:ext cx="1236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>
                  <a:ln>
                    <a:noFill/>
                  </a:ln>
                  <a:solidFill>
                    <a:srgbClr val="B0B0B0"/>
                  </a:solidFill>
                  <a:effectLst/>
                  <a:latin typeface="Arial" panose="020B0604020202020204" pitchFamily="34" charset="0"/>
                </a:rPr>
                <a:t>HCV Chicago Lottery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29" name="Oval 32">
              <a:extLst>
                <a:ext uri="{FF2B5EF4-FFF2-40B4-BE49-F238E27FC236}">
                  <a16:creationId xmlns:a16="http://schemas.microsoft.com/office/drawing/2014/main" id="{C521F99B-403D-4837-AB50-F72906B881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20" y="844"/>
              <a:ext cx="52" cy="52"/>
            </a:xfrm>
            <a:prstGeom prst="ellipse">
              <a:avLst/>
            </a:prstGeom>
            <a:solidFill>
              <a:srgbClr val="A0522D"/>
            </a:solidFill>
            <a:ln w="31750">
              <a:solidFill>
                <a:srgbClr val="A0522D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0" name="Rectangle 33">
              <a:extLst>
                <a:ext uri="{FF2B5EF4-FFF2-40B4-BE49-F238E27FC236}">
                  <a16:creationId xmlns:a16="http://schemas.microsoft.com/office/drawing/2014/main" id="{432FFBF0-742B-4631-AB1D-ABF023753A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38" y="748"/>
              <a:ext cx="334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 dirty="0">
                  <a:ln>
                    <a:noFill/>
                  </a:ln>
                  <a:solidFill>
                    <a:srgbClr val="B0B0B0"/>
                  </a:solidFill>
                  <a:effectLst/>
                  <a:latin typeface="Arial" panose="020B0604020202020204" pitchFamily="34" charset="0"/>
                </a:rPr>
                <a:t>MTO</a:t>
              </a:r>
              <a:endParaRPr kumimoji="0" lang="en-US" altLang="en-US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31" name="Oval 34">
              <a:extLst>
                <a:ext uri="{FF2B5EF4-FFF2-40B4-BE49-F238E27FC236}">
                  <a16:creationId xmlns:a16="http://schemas.microsoft.com/office/drawing/2014/main" id="{EEBB7D6E-2D62-48C0-AAF3-4DC40EEEC0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68" y="3482"/>
              <a:ext cx="49" cy="52"/>
            </a:xfrm>
            <a:prstGeom prst="ellipse">
              <a:avLst/>
            </a:prstGeom>
            <a:solidFill>
              <a:srgbClr val="1A476F"/>
            </a:solidFill>
            <a:ln w="31750">
              <a:solidFill>
                <a:srgbClr val="1A476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2" name="Rectangle 35">
              <a:extLst>
                <a:ext uri="{FF2B5EF4-FFF2-40B4-BE49-F238E27FC236}">
                  <a16:creationId xmlns:a16="http://schemas.microsoft.com/office/drawing/2014/main" id="{7C3EE80D-C086-4435-A435-808D37C471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00" y="3444"/>
              <a:ext cx="720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>
                  <a:ln>
                    <a:noFill/>
                  </a:ln>
                  <a:solidFill>
                    <a:srgbClr val="B0B0B0"/>
                  </a:solidFill>
                  <a:effectLst/>
                  <a:latin typeface="Arial" panose="020B0604020202020204" pitchFamily="34" charset="0"/>
                </a:rPr>
                <a:t>SNAP Imm.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33" name="Oval 36">
              <a:extLst>
                <a:ext uri="{FF2B5EF4-FFF2-40B4-BE49-F238E27FC236}">
                  <a16:creationId xmlns:a16="http://schemas.microsoft.com/office/drawing/2014/main" id="{EA942DA7-9854-4966-8CE0-7742328323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6" y="2768"/>
              <a:ext cx="52" cy="52"/>
            </a:xfrm>
            <a:prstGeom prst="ellipse">
              <a:avLst/>
            </a:prstGeom>
            <a:solidFill>
              <a:srgbClr val="1A476F"/>
            </a:solidFill>
            <a:ln w="31750">
              <a:solidFill>
                <a:srgbClr val="1A476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" name="Rectangle 37">
              <a:extLst>
                <a:ext uri="{FF2B5EF4-FFF2-40B4-BE49-F238E27FC236}">
                  <a16:creationId xmlns:a16="http://schemas.microsoft.com/office/drawing/2014/main" id="{00DF1B70-971E-4949-899A-F2EC3DC73E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74" y="2699"/>
              <a:ext cx="683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 dirty="0">
                  <a:ln>
                    <a:noFill/>
                  </a:ln>
                  <a:solidFill>
                    <a:srgbClr val="B0B0B0"/>
                  </a:solidFill>
                  <a:effectLst/>
                  <a:latin typeface="Arial" panose="020B0604020202020204" pitchFamily="34" charset="0"/>
                </a:rPr>
                <a:t>SNAP Intro</a:t>
              </a:r>
              <a:endParaRPr kumimoji="0" lang="en-US" altLang="en-US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35" name="Oval 38">
              <a:extLst>
                <a:ext uri="{FF2B5EF4-FFF2-40B4-BE49-F238E27FC236}">
                  <a16:creationId xmlns:a16="http://schemas.microsoft.com/office/drawing/2014/main" id="{C0149D14-A395-4A04-B611-AF3556FEE2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25" y="2926"/>
              <a:ext cx="52" cy="49"/>
            </a:xfrm>
            <a:prstGeom prst="ellipse">
              <a:avLst/>
            </a:prstGeom>
            <a:solidFill>
              <a:srgbClr val="1A476F"/>
            </a:solidFill>
            <a:ln w="31750">
              <a:solidFill>
                <a:srgbClr val="1A476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6" name="Rectangle 39">
              <a:extLst>
                <a:ext uri="{FF2B5EF4-FFF2-40B4-BE49-F238E27FC236}">
                  <a16:creationId xmlns:a16="http://schemas.microsoft.com/office/drawing/2014/main" id="{C0FCD33D-669B-4202-A237-436740BCE7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0" y="2836"/>
              <a:ext cx="769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 dirty="0">
                  <a:ln>
                    <a:noFill/>
                  </a:ln>
                  <a:solidFill>
                    <a:srgbClr val="B0B0B0"/>
                  </a:solidFill>
                  <a:effectLst/>
                  <a:latin typeface="Arial" panose="020B0604020202020204" pitchFamily="34" charset="0"/>
                </a:rPr>
                <a:t>SNAP Assist</a:t>
              </a:r>
              <a:endParaRPr kumimoji="0" lang="en-US" altLang="en-US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37" name="Oval 40">
              <a:extLst>
                <a:ext uri="{FF2B5EF4-FFF2-40B4-BE49-F238E27FC236}">
                  <a16:creationId xmlns:a16="http://schemas.microsoft.com/office/drawing/2014/main" id="{212D5425-3F73-4C1C-9FF1-729B08B379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36" y="2972"/>
              <a:ext cx="52" cy="52"/>
            </a:xfrm>
            <a:prstGeom prst="ellipse">
              <a:avLst/>
            </a:prstGeom>
            <a:solidFill>
              <a:srgbClr val="1A476F"/>
            </a:solidFill>
            <a:ln w="31750">
              <a:solidFill>
                <a:srgbClr val="1A476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8" name="Rectangle 41">
              <a:extLst>
                <a:ext uri="{FF2B5EF4-FFF2-40B4-BE49-F238E27FC236}">
                  <a16:creationId xmlns:a16="http://schemas.microsoft.com/office/drawing/2014/main" id="{DCA1B944-DA50-4A57-9931-E249C3CE08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53" y="2961"/>
              <a:ext cx="642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 dirty="0">
                  <a:ln>
                    <a:noFill/>
                  </a:ln>
                  <a:solidFill>
                    <a:srgbClr val="B0B0B0"/>
                  </a:solidFill>
                  <a:effectLst/>
                  <a:latin typeface="Arial" panose="020B0604020202020204" pitchFamily="34" charset="0"/>
                </a:rPr>
                <a:t>SNAP Info</a:t>
              </a:r>
              <a:endParaRPr kumimoji="0" lang="en-US" altLang="en-US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39" name="Oval 42">
              <a:extLst>
                <a:ext uri="{FF2B5EF4-FFF2-40B4-BE49-F238E27FC236}">
                  <a16:creationId xmlns:a16="http://schemas.microsoft.com/office/drawing/2014/main" id="{B4C0D6B8-75E6-49AA-AED2-5809FE9EE2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39" y="2615"/>
              <a:ext cx="52" cy="52"/>
            </a:xfrm>
            <a:prstGeom prst="ellipse">
              <a:avLst/>
            </a:prstGeom>
            <a:solidFill>
              <a:srgbClr val="BFA19C"/>
            </a:solidFill>
            <a:ln w="31750">
              <a:solidFill>
                <a:srgbClr val="BFA19C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0" name="Rectangle 43">
              <a:extLst>
                <a:ext uri="{FF2B5EF4-FFF2-40B4-BE49-F238E27FC236}">
                  <a16:creationId xmlns:a16="http://schemas.microsoft.com/office/drawing/2014/main" id="{F67D4163-1AB2-43E3-AD3F-8D77447B45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64" y="2578"/>
              <a:ext cx="824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>
                  <a:ln>
                    <a:noFill/>
                  </a:ln>
                  <a:solidFill>
                    <a:srgbClr val="B0B0B0"/>
                  </a:solidFill>
                  <a:effectLst/>
                  <a:latin typeface="Arial" panose="020B0604020202020204" pitchFamily="34" charset="0"/>
                </a:rPr>
                <a:t>Top Tax 2013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41" name="Oval 44">
              <a:extLst>
                <a:ext uri="{FF2B5EF4-FFF2-40B4-BE49-F238E27FC236}">
                  <a16:creationId xmlns:a16="http://schemas.microsoft.com/office/drawing/2014/main" id="{BCB676D9-8F7B-4710-8FB2-7000CFDC98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85" y="2333"/>
              <a:ext cx="52" cy="52"/>
            </a:xfrm>
            <a:prstGeom prst="ellipse">
              <a:avLst/>
            </a:prstGeom>
            <a:solidFill>
              <a:srgbClr val="BFA19C"/>
            </a:solidFill>
            <a:ln w="31750">
              <a:solidFill>
                <a:srgbClr val="BFA19C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2" name="Rectangle 45">
              <a:extLst>
                <a:ext uri="{FF2B5EF4-FFF2-40B4-BE49-F238E27FC236}">
                  <a16:creationId xmlns:a16="http://schemas.microsoft.com/office/drawing/2014/main" id="{815F1EB8-A936-4740-86B2-2A0812F12F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10" y="2298"/>
              <a:ext cx="824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>
                  <a:ln>
                    <a:noFill/>
                  </a:ln>
                  <a:solidFill>
                    <a:srgbClr val="B0B0B0"/>
                  </a:solidFill>
                  <a:effectLst/>
                  <a:latin typeface="Arial" panose="020B0604020202020204" pitchFamily="34" charset="0"/>
                </a:rPr>
                <a:t>Top Tax 2001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43" name="Oval 46">
              <a:extLst>
                <a:ext uri="{FF2B5EF4-FFF2-40B4-BE49-F238E27FC236}">
                  <a16:creationId xmlns:a16="http://schemas.microsoft.com/office/drawing/2014/main" id="{522FCB46-E3F0-429C-83EE-90BC869AEC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96" y="844"/>
              <a:ext cx="52" cy="52"/>
            </a:xfrm>
            <a:prstGeom prst="ellipse">
              <a:avLst/>
            </a:prstGeom>
            <a:solidFill>
              <a:srgbClr val="BFA19C"/>
            </a:solidFill>
            <a:ln w="31750">
              <a:solidFill>
                <a:srgbClr val="BFA19C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3" name="Oval 48">
              <a:extLst>
                <a:ext uri="{FF2B5EF4-FFF2-40B4-BE49-F238E27FC236}">
                  <a16:creationId xmlns:a16="http://schemas.microsoft.com/office/drawing/2014/main" id="{A7C4479A-1E9A-4B12-922D-93AE242B94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74" y="1699"/>
              <a:ext cx="52" cy="52"/>
            </a:xfrm>
            <a:prstGeom prst="ellipse">
              <a:avLst/>
            </a:prstGeom>
            <a:solidFill>
              <a:srgbClr val="BFA19C"/>
            </a:solidFill>
            <a:ln w="31750">
              <a:solidFill>
                <a:srgbClr val="BFA19C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5" name="Oval 50">
              <a:extLst>
                <a:ext uri="{FF2B5EF4-FFF2-40B4-BE49-F238E27FC236}">
                  <a16:creationId xmlns:a16="http://schemas.microsoft.com/office/drawing/2014/main" id="{3C8AC025-6FD4-4E44-AE27-BDA43CA1E4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86" y="1503"/>
              <a:ext cx="52" cy="52"/>
            </a:xfrm>
            <a:prstGeom prst="ellipse">
              <a:avLst/>
            </a:prstGeom>
            <a:solidFill>
              <a:srgbClr val="BFA19C"/>
            </a:solidFill>
            <a:ln w="31750">
              <a:solidFill>
                <a:srgbClr val="BFA19C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8" name="Line 52">
              <a:extLst>
                <a:ext uri="{FF2B5EF4-FFF2-40B4-BE49-F238E27FC236}">
                  <a16:creationId xmlns:a16="http://schemas.microsoft.com/office/drawing/2014/main" id="{DC85FB70-91A5-4140-A0D6-445389D075A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489" y="2595"/>
              <a:ext cx="0" cy="423"/>
            </a:xfrm>
            <a:prstGeom prst="line">
              <a:avLst/>
            </a:prstGeom>
            <a:noFill/>
            <a:ln w="14288">
              <a:solidFill>
                <a:srgbClr val="6E8E8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9" name="Line 53">
              <a:extLst>
                <a:ext uri="{FF2B5EF4-FFF2-40B4-BE49-F238E27FC236}">
                  <a16:creationId xmlns:a16="http://schemas.microsoft.com/office/drawing/2014/main" id="{55C782E9-B407-4540-A35F-1E9447D1E78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478" y="2595"/>
              <a:ext cx="23" cy="0"/>
            </a:xfrm>
            <a:prstGeom prst="line">
              <a:avLst/>
            </a:prstGeom>
            <a:noFill/>
            <a:ln w="14288">
              <a:solidFill>
                <a:srgbClr val="6E8E8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0" name="Line 54">
              <a:extLst>
                <a:ext uri="{FF2B5EF4-FFF2-40B4-BE49-F238E27FC236}">
                  <a16:creationId xmlns:a16="http://schemas.microsoft.com/office/drawing/2014/main" id="{B2878803-3B55-4CD4-B00D-A38859307A7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478" y="3018"/>
              <a:ext cx="23" cy="0"/>
            </a:xfrm>
            <a:prstGeom prst="line">
              <a:avLst/>
            </a:prstGeom>
            <a:noFill/>
            <a:ln w="14288">
              <a:solidFill>
                <a:srgbClr val="6E8E8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1" name="Line 55">
              <a:extLst>
                <a:ext uri="{FF2B5EF4-FFF2-40B4-BE49-F238E27FC236}">
                  <a16:creationId xmlns:a16="http://schemas.microsoft.com/office/drawing/2014/main" id="{D509DF68-10D8-440A-B734-686E6A07E81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890" y="1529"/>
              <a:ext cx="0" cy="1979"/>
            </a:xfrm>
            <a:prstGeom prst="line">
              <a:avLst/>
            </a:prstGeom>
            <a:noFill/>
            <a:ln w="14288">
              <a:solidFill>
                <a:srgbClr val="6E8E8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2" name="Line 56">
              <a:extLst>
                <a:ext uri="{FF2B5EF4-FFF2-40B4-BE49-F238E27FC236}">
                  <a16:creationId xmlns:a16="http://schemas.microsoft.com/office/drawing/2014/main" id="{CE9E3F7F-EE9E-4CE3-B2D5-ACA3EA63518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81" y="1529"/>
              <a:ext cx="20" cy="0"/>
            </a:xfrm>
            <a:prstGeom prst="line">
              <a:avLst/>
            </a:prstGeom>
            <a:noFill/>
            <a:ln w="14288">
              <a:solidFill>
                <a:srgbClr val="6E8E8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3" name="Line 57">
              <a:extLst>
                <a:ext uri="{FF2B5EF4-FFF2-40B4-BE49-F238E27FC236}">
                  <a16:creationId xmlns:a16="http://schemas.microsoft.com/office/drawing/2014/main" id="{57EED50C-D055-422B-BF72-3F9F5A211D6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81" y="3508"/>
              <a:ext cx="20" cy="0"/>
            </a:xfrm>
            <a:prstGeom prst="line">
              <a:avLst/>
            </a:prstGeom>
            <a:noFill/>
            <a:ln w="14288">
              <a:solidFill>
                <a:srgbClr val="6E8E8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4" name="Line 58">
              <a:extLst>
                <a:ext uri="{FF2B5EF4-FFF2-40B4-BE49-F238E27FC236}">
                  <a16:creationId xmlns:a16="http://schemas.microsoft.com/office/drawing/2014/main" id="{27812F13-219D-4FD7-B1F1-0AC37B6CA6B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007" y="2972"/>
              <a:ext cx="0" cy="236"/>
            </a:xfrm>
            <a:prstGeom prst="line">
              <a:avLst/>
            </a:prstGeom>
            <a:noFill/>
            <a:ln w="14288">
              <a:solidFill>
                <a:srgbClr val="6E8E8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5" name="Line 59">
              <a:extLst>
                <a:ext uri="{FF2B5EF4-FFF2-40B4-BE49-F238E27FC236}">
                  <a16:creationId xmlns:a16="http://schemas.microsoft.com/office/drawing/2014/main" id="{B1903DC4-4715-4F58-96B3-5F9821B2C85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998" y="2972"/>
              <a:ext cx="21" cy="0"/>
            </a:xfrm>
            <a:prstGeom prst="line">
              <a:avLst/>
            </a:prstGeom>
            <a:noFill/>
            <a:ln w="14288">
              <a:solidFill>
                <a:srgbClr val="6E8E8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6" name="Line 60">
              <a:extLst>
                <a:ext uri="{FF2B5EF4-FFF2-40B4-BE49-F238E27FC236}">
                  <a16:creationId xmlns:a16="http://schemas.microsoft.com/office/drawing/2014/main" id="{3E4A09AB-7D78-4353-99D1-236F39383B3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998" y="3208"/>
              <a:ext cx="21" cy="0"/>
            </a:xfrm>
            <a:prstGeom prst="line">
              <a:avLst/>
            </a:prstGeom>
            <a:noFill/>
            <a:ln w="14288">
              <a:solidFill>
                <a:srgbClr val="6E8E8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7" name="Line 61">
              <a:extLst>
                <a:ext uri="{FF2B5EF4-FFF2-40B4-BE49-F238E27FC236}">
                  <a16:creationId xmlns:a16="http://schemas.microsoft.com/office/drawing/2014/main" id="{860DB3C6-EAC5-4689-94D1-E03CA8E77DB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105" y="2344"/>
              <a:ext cx="0" cy="438"/>
            </a:xfrm>
            <a:prstGeom prst="line">
              <a:avLst/>
            </a:prstGeom>
            <a:noFill/>
            <a:ln w="14288">
              <a:solidFill>
                <a:srgbClr val="6E8E8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8" name="Line 62">
              <a:extLst>
                <a:ext uri="{FF2B5EF4-FFF2-40B4-BE49-F238E27FC236}">
                  <a16:creationId xmlns:a16="http://schemas.microsoft.com/office/drawing/2014/main" id="{D4DFAAA0-1BBE-44E0-B87D-BED974B1DF7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93" y="2344"/>
              <a:ext cx="23" cy="0"/>
            </a:xfrm>
            <a:prstGeom prst="line">
              <a:avLst/>
            </a:prstGeom>
            <a:noFill/>
            <a:ln w="14288">
              <a:solidFill>
                <a:srgbClr val="6E8E8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9" name="Line 63">
              <a:extLst>
                <a:ext uri="{FF2B5EF4-FFF2-40B4-BE49-F238E27FC236}">
                  <a16:creationId xmlns:a16="http://schemas.microsoft.com/office/drawing/2014/main" id="{C528FB3A-C2E5-43A6-BCB4-917DD6B266B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93" y="2782"/>
              <a:ext cx="23" cy="0"/>
            </a:xfrm>
            <a:prstGeom prst="line">
              <a:avLst/>
            </a:prstGeom>
            <a:noFill/>
            <a:ln w="14288">
              <a:solidFill>
                <a:srgbClr val="6E8E8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0" name="Line 64">
              <a:extLst>
                <a:ext uri="{FF2B5EF4-FFF2-40B4-BE49-F238E27FC236}">
                  <a16:creationId xmlns:a16="http://schemas.microsoft.com/office/drawing/2014/main" id="{4F05B5CD-52EC-47C2-A31B-ADD0BD4BA59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494" y="2583"/>
              <a:ext cx="0" cy="925"/>
            </a:xfrm>
            <a:prstGeom prst="line">
              <a:avLst/>
            </a:prstGeom>
            <a:noFill/>
            <a:ln w="14288">
              <a:solidFill>
                <a:srgbClr val="6E8E8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1" name="Line 65">
              <a:extLst>
                <a:ext uri="{FF2B5EF4-FFF2-40B4-BE49-F238E27FC236}">
                  <a16:creationId xmlns:a16="http://schemas.microsoft.com/office/drawing/2014/main" id="{C4E78008-DB1C-4238-A552-5774514DDBC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82" y="2583"/>
              <a:ext cx="23" cy="0"/>
            </a:xfrm>
            <a:prstGeom prst="line">
              <a:avLst/>
            </a:prstGeom>
            <a:noFill/>
            <a:ln w="14288">
              <a:solidFill>
                <a:srgbClr val="6E8E8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2" name="Line 66">
              <a:extLst>
                <a:ext uri="{FF2B5EF4-FFF2-40B4-BE49-F238E27FC236}">
                  <a16:creationId xmlns:a16="http://schemas.microsoft.com/office/drawing/2014/main" id="{84D3EA5F-D91E-4872-8515-545ACE2724D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82" y="3508"/>
              <a:ext cx="23" cy="0"/>
            </a:xfrm>
            <a:prstGeom prst="line">
              <a:avLst/>
            </a:prstGeom>
            <a:noFill/>
            <a:ln w="14288">
              <a:solidFill>
                <a:srgbClr val="6E8E8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3" name="Line 67">
              <a:extLst>
                <a:ext uri="{FF2B5EF4-FFF2-40B4-BE49-F238E27FC236}">
                  <a16:creationId xmlns:a16="http://schemas.microsoft.com/office/drawing/2014/main" id="{B94D4A9B-51A7-4593-BE78-A31AF90DAEC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312" y="2903"/>
              <a:ext cx="0" cy="86"/>
            </a:xfrm>
            <a:prstGeom prst="line">
              <a:avLst/>
            </a:prstGeom>
            <a:noFill/>
            <a:ln w="14288">
              <a:solidFill>
                <a:srgbClr val="6E8E8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4" name="Line 68">
              <a:extLst>
                <a:ext uri="{FF2B5EF4-FFF2-40B4-BE49-F238E27FC236}">
                  <a16:creationId xmlns:a16="http://schemas.microsoft.com/office/drawing/2014/main" id="{E21C2C2A-24D7-4CE6-918E-C31ECAE3A8B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303" y="2903"/>
              <a:ext cx="20" cy="0"/>
            </a:xfrm>
            <a:prstGeom prst="line">
              <a:avLst/>
            </a:prstGeom>
            <a:noFill/>
            <a:ln w="14288">
              <a:solidFill>
                <a:srgbClr val="6E8E8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5" name="Line 69">
              <a:extLst>
                <a:ext uri="{FF2B5EF4-FFF2-40B4-BE49-F238E27FC236}">
                  <a16:creationId xmlns:a16="http://schemas.microsoft.com/office/drawing/2014/main" id="{961070DB-ED5C-4594-82FE-0AFEAB5E6EA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303" y="2989"/>
              <a:ext cx="20" cy="0"/>
            </a:xfrm>
            <a:prstGeom prst="line">
              <a:avLst/>
            </a:prstGeom>
            <a:noFill/>
            <a:ln w="14288">
              <a:solidFill>
                <a:srgbClr val="6E8E8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6" name="Line 70">
              <a:extLst>
                <a:ext uri="{FF2B5EF4-FFF2-40B4-BE49-F238E27FC236}">
                  <a16:creationId xmlns:a16="http://schemas.microsoft.com/office/drawing/2014/main" id="{E07EC3F3-F1E6-4B84-8BE6-AF27856EE48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657" y="2978"/>
              <a:ext cx="0" cy="72"/>
            </a:xfrm>
            <a:prstGeom prst="line">
              <a:avLst/>
            </a:prstGeom>
            <a:noFill/>
            <a:ln w="14288">
              <a:solidFill>
                <a:srgbClr val="6E8E8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7" name="Line 71">
              <a:extLst>
                <a:ext uri="{FF2B5EF4-FFF2-40B4-BE49-F238E27FC236}">
                  <a16:creationId xmlns:a16="http://schemas.microsoft.com/office/drawing/2014/main" id="{025462CB-BE7A-40AF-9383-5E7EC8660C7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646" y="2978"/>
              <a:ext cx="23" cy="0"/>
            </a:xfrm>
            <a:prstGeom prst="line">
              <a:avLst/>
            </a:prstGeom>
            <a:noFill/>
            <a:ln w="14288">
              <a:solidFill>
                <a:srgbClr val="6E8E8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8" name="Line 72">
              <a:extLst>
                <a:ext uri="{FF2B5EF4-FFF2-40B4-BE49-F238E27FC236}">
                  <a16:creationId xmlns:a16="http://schemas.microsoft.com/office/drawing/2014/main" id="{E37F812C-76CD-454D-AE1C-3CFA051E39E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646" y="3050"/>
              <a:ext cx="23" cy="0"/>
            </a:xfrm>
            <a:prstGeom prst="line">
              <a:avLst/>
            </a:prstGeom>
            <a:noFill/>
            <a:ln w="14288">
              <a:solidFill>
                <a:srgbClr val="6E8E8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9" name="Line 73">
              <a:extLst>
                <a:ext uri="{FF2B5EF4-FFF2-40B4-BE49-F238E27FC236}">
                  <a16:creationId xmlns:a16="http://schemas.microsoft.com/office/drawing/2014/main" id="{174F567E-9991-413C-8E7E-A2387899981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792" y="3096"/>
              <a:ext cx="0" cy="135"/>
            </a:xfrm>
            <a:prstGeom prst="line">
              <a:avLst/>
            </a:prstGeom>
            <a:noFill/>
            <a:ln w="14288">
              <a:solidFill>
                <a:srgbClr val="7B92A8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0" name="Line 74">
              <a:extLst>
                <a:ext uri="{FF2B5EF4-FFF2-40B4-BE49-F238E27FC236}">
                  <a16:creationId xmlns:a16="http://schemas.microsoft.com/office/drawing/2014/main" id="{C086F0E2-3D1E-4817-8672-3D1962E3BE9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781" y="3096"/>
              <a:ext cx="23" cy="0"/>
            </a:xfrm>
            <a:prstGeom prst="line">
              <a:avLst/>
            </a:prstGeom>
            <a:noFill/>
            <a:ln w="14288">
              <a:solidFill>
                <a:srgbClr val="7B92A8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1" name="Line 75">
              <a:extLst>
                <a:ext uri="{FF2B5EF4-FFF2-40B4-BE49-F238E27FC236}">
                  <a16:creationId xmlns:a16="http://schemas.microsoft.com/office/drawing/2014/main" id="{5B6BBA30-496A-44CA-901C-2D3F73A700A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781" y="3231"/>
              <a:ext cx="23" cy="0"/>
            </a:xfrm>
            <a:prstGeom prst="line">
              <a:avLst/>
            </a:prstGeom>
            <a:noFill/>
            <a:ln w="14288">
              <a:solidFill>
                <a:srgbClr val="7B92A8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2" name="Line 76">
              <a:extLst>
                <a:ext uri="{FF2B5EF4-FFF2-40B4-BE49-F238E27FC236}">
                  <a16:creationId xmlns:a16="http://schemas.microsoft.com/office/drawing/2014/main" id="{BBF1F5A6-F7A1-4791-A974-570A9F09FD0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284" y="3237"/>
              <a:ext cx="0" cy="127"/>
            </a:xfrm>
            <a:prstGeom prst="line">
              <a:avLst/>
            </a:prstGeom>
            <a:noFill/>
            <a:ln w="14288">
              <a:solidFill>
                <a:srgbClr val="7B92A8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3" name="Line 77">
              <a:extLst>
                <a:ext uri="{FF2B5EF4-FFF2-40B4-BE49-F238E27FC236}">
                  <a16:creationId xmlns:a16="http://schemas.microsoft.com/office/drawing/2014/main" id="{C48B9158-5368-4633-8AD4-A54EEB640E6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73" y="3237"/>
              <a:ext cx="23" cy="0"/>
            </a:xfrm>
            <a:prstGeom prst="line">
              <a:avLst/>
            </a:prstGeom>
            <a:noFill/>
            <a:ln w="14288">
              <a:solidFill>
                <a:srgbClr val="7B92A8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4" name="Line 78">
              <a:extLst>
                <a:ext uri="{FF2B5EF4-FFF2-40B4-BE49-F238E27FC236}">
                  <a16:creationId xmlns:a16="http://schemas.microsoft.com/office/drawing/2014/main" id="{6DC389D3-7C1F-4F4D-B073-4CA9836D4B2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73" y="3364"/>
              <a:ext cx="23" cy="0"/>
            </a:xfrm>
            <a:prstGeom prst="line">
              <a:avLst/>
            </a:prstGeom>
            <a:noFill/>
            <a:ln w="14288">
              <a:solidFill>
                <a:srgbClr val="7B92A8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5" name="Line 79">
              <a:extLst>
                <a:ext uri="{FF2B5EF4-FFF2-40B4-BE49-F238E27FC236}">
                  <a16:creationId xmlns:a16="http://schemas.microsoft.com/office/drawing/2014/main" id="{E9CF6C09-22D1-4A13-9AFD-D9064092FCE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146" y="870"/>
              <a:ext cx="0" cy="2638"/>
            </a:xfrm>
            <a:prstGeom prst="line">
              <a:avLst/>
            </a:prstGeom>
            <a:noFill/>
            <a:ln w="14288">
              <a:solidFill>
                <a:srgbClr val="A0522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6" name="Line 80">
              <a:extLst>
                <a:ext uri="{FF2B5EF4-FFF2-40B4-BE49-F238E27FC236}">
                  <a16:creationId xmlns:a16="http://schemas.microsoft.com/office/drawing/2014/main" id="{5D262790-7623-48F8-A8C8-58472226323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34" y="870"/>
              <a:ext cx="23" cy="0"/>
            </a:xfrm>
            <a:prstGeom prst="line">
              <a:avLst/>
            </a:prstGeom>
            <a:noFill/>
            <a:ln w="14288">
              <a:solidFill>
                <a:srgbClr val="A0522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7" name="Line 81">
              <a:extLst>
                <a:ext uri="{FF2B5EF4-FFF2-40B4-BE49-F238E27FC236}">
                  <a16:creationId xmlns:a16="http://schemas.microsoft.com/office/drawing/2014/main" id="{336E8F81-2061-4CA8-8073-3D6A04C61F8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34" y="3508"/>
              <a:ext cx="23" cy="0"/>
            </a:xfrm>
            <a:prstGeom prst="line">
              <a:avLst/>
            </a:prstGeom>
            <a:noFill/>
            <a:ln w="14288">
              <a:solidFill>
                <a:srgbClr val="A0522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8" name="Line 82">
              <a:extLst>
                <a:ext uri="{FF2B5EF4-FFF2-40B4-BE49-F238E27FC236}">
                  <a16:creationId xmlns:a16="http://schemas.microsoft.com/office/drawing/2014/main" id="{3D2C40E1-4238-4E68-8ADC-817F8F9C292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994" y="2848"/>
              <a:ext cx="0" cy="660"/>
            </a:xfrm>
            <a:prstGeom prst="line">
              <a:avLst/>
            </a:prstGeom>
            <a:noFill/>
            <a:ln w="14288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9" name="Line 83">
              <a:extLst>
                <a:ext uri="{FF2B5EF4-FFF2-40B4-BE49-F238E27FC236}">
                  <a16:creationId xmlns:a16="http://schemas.microsoft.com/office/drawing/2014/main" id="{11A8E035-904C-4424-B106-C2D7A67F8AE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982" y="2848"/>
              <a:ext cx="21" cy="0"/>
            </a:xfrm>
            <a:prstGeom prst="line">
              <a:avLst/>
            </a:prstGeom>
            <a:noFill/>
            <a:ln w="14288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0" name="Line 84">
              <a:extLst>
                <a:ext uri="{FF2B5EF4-FFF2-40B4-BE49-F238E27FC236}">
                  <a16:creationId xmlns:a16="http://schemas.microsoft.com/office/drawing/2014/main" id="{4E1180E2-F44B-48C6-B848-2A81F447EFD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982" y="3508"/>
              <a:ext cx="21" cy="0"/>
            </a:xfrm>
            <a:prstGeom prst="line">
              <a:avLst/>
            </a:prstGeom>
            <a:noFill/>
            <a:ln w="14288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1" name="Line 85">
              <a:extLst>
                <a:ext uri="{FF2B5EF4-FFF2-40B4-BE49-F238E27FC236}">
                  <a16:creationId xmlns:a16="http://schemas.microsoft.com/office/drawing/2014/main" id="{CF18724D-9FBD-4DF1-852D-FBAD2476F80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722" y="870"/>
              <a:ext cx="0" cy="2638"/>
            </a:xfrm>
            <a:prstGeom prst="line">
              <a:avLst/>
            </a:prstGeom>
            <a:noFill/>
            <a:ln w="14288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2" name="Line 86">
              <a:extLst>
                <a:ext uri="{FF2B5EF4-FFF2-40B4-BE49-F238E27FC236}">
                  <a16:creationId xmlns:a16="http://schemas.microsoft.com/office/drawing/2014/main" id="{DFCFF79C-06D9-4C96-A1CB-A86AA88F8FD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10" y="870"/>
              <a:ext cx="23" cy="0"/>
            </a:xfrm>
            <a:prstGeom prst="line">
              <a:avLst/>
            </a:prstGeom>
            <a:noFill/>
            <a:ln w="14288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3" name="Line 87">
              <a:extLst>
                <a:ext uri="{FF2B5EF4-FFF2-40B4-BE49-F238E27FC236}">
                  <a16:creationId xmlns:a16="http://schemas.microsoft.com/office/drawing/2014/main" id="{A16BA221-1BEF-49DD-AFE3-B212EA3B4E1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10" y="3508"/>
              <a:ext cx="23" cy="0"/>
            </a:xfrm>
            <a:prstGeom prst="line">
              <a:avLst/>
            </a:prstGeom>
            <a:noFill/>
            <a:ln w="14288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4" name="Line 88">
              <a:extLst>
                <a:ext uri="{FF2B5EF4-FFF2-40B4-BE49-F238E27FC236}">
                  <a16:creationId xmlns:a16="http://schemas.microsoft.com/office/drawing/2014/main" id="{00957FBF-CBD6-4328-B9AC-A10BB4251DE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751" y="2897"/>
              <a:ext cx="0" cy="69"/>
            </a:xfrm>
            <a:prstGeom prst="line">
              <a:avLst/>
            </a:prstGeom>
            <a:noFill/>
            <a:ln w="14288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5" name="Line 89">
              <a:extLst>
                <a:ext uri="{FF2B5EF4-FFF2-40B4-BE49-F238E27FC236}">
                  <a16:creationId xmlns:a16="http://schemas.microsoft.com/office/drawing/2014/main" id="{D1187CC2-7DAD-4BBE-8B6B-632DC870BAF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39" y="2897"/>
              <a:ext cx="23" cy="0"/>
            </a:xfrm>
            <a:prstGeom prst="line">
              <a:avLst/>
            </a:prstGeom>
            <a:noFill/>
            <a:ln w="14288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6" name="Line 90">
              <a:extLst>
                <a:ext uri="{FF2B5EF4-FFF2-40B4-BE49-F238E27FC236}">
                  <a16:creationId xmlns:a16="http://schemas.microsoft.com/office/drawing/2014/main" id="{CCEC9454-D44D-464D-87DE-5D0B45BC24C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39" y="2966"/>
              <a:ext cx="23" cy="0"/>
            </a:xfrm>
            <a:prstGeom prst="line">
              <a:avLst/>
            </a:prstGeom>
            <a:noFill/>
            <a:ln w="14288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7" name="Line 91">
              <a:extLst>
                <a:ext uri="{FF2B5EF4-FFF2-40B4-BE49-F238E27FC236}">
                  <a16:creationId xmlns:a16="http://schemas.microsoft.com/office/drawing/2014/main" id="{38DAA92D-976B-4B96-BCEE-8E59C932DC4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62" y="2998"/>
              <a:ext cx="0" cy="0"/>
            </a:xfrm>
            <a:prstGeom prst="line">
              <a:avLst/>
            </a:prstGeom>
            <a:noFill/>
            <a:ln w="14288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8" name="Line 92">
              <a:extLst>
                <a:ext uri="{FF2B5EF4-FFF2-40B4-BE49-F238E27FC236}">
                  <a16:creationId xmlns:a16="http://schemas.microsoft.com/office/drawing/2014/main" id="{5C7104B2-6282-4EF8-AA4F-0842F91D5A3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51" y="2998"/>
              <a:ext cx="23" cy="0"/>
            </a:xfrm>
            <a:prstGeom prst="line">
              <a:avLst/>
            </a:prstGeom>
            <a:noFill/>
            <a:ln w="14288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9" name="Line 93">
              <a:extLst>
                <a:ext uri="{FF2B5EF4-FFF2-40B4-BE49-F238E27FC236}">
                  <a16:creationId xmlns:a16="http://schemas.microsoft.com/office/drawing/2014/main" id="{CD9D6DD6-19DF-497E-86F9-6AE47A4E58C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51" y="2998"/>
              <a:ext cx="23" cy="0"/>
            </a:xfrm>
            <a:prstGeom prst="line">
              <a:avLst/>
            </a:prstGeom>
            <a:noFill/>
            <a:ln w="14288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0" name="Line 94">
              <a:extLst>
                <a:ext uri="{FF2B5EF4-FFF2-40B4-BE49-F238E27FC236}">
                  <a16:creationId xmlns:a16="http://schemas.microsoft.com/office/drawing/2014/main" id="{EF7CD8C4-315C-4559-B249-819585E741B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965" y="1627"/>
              <a:ext cx="0" cy="1388"/>
            </a:xfrm>
            <a:prstGeom prst="line">
              <a:avLst/>
            </a:prstGeom>
            <a:noFill/>
            <a:ln w="14288">
              <a:solidFill>
                <a:srgbClr val="BFA19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1" name="Line 95">
              <a:extLst>
                <a:ext uri="{FF2B5EF4-FFF2-40B4-BE49-F238E27FC236}">
                  <a16:creationId xmlns:a16="http://schemas.microsoft.com/office/drawing/2014/main" id="{2A2F68F1-1148-43E6-8D6C-FD68CB4C189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953" y="1627"/>
              <a:ext cx="23" cy="0"/>
            </a:xfrm>
            <a:prstGeom prst="line">
              <a:avLst/>
            </a:prstGeom>
            <a:noFill/>
            <a:ln w="14288">
              <a:solidFill>
                <a:srgbClr val="BFA19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2" name="Line 96">
              <a:extLst>
                <a:ext uri="{FF2B5EF4-FFF2-40B4-BE49-F238E27FC236}">
                  <a16:creationId xmlns:a16="http://schemas.microsoft.com/office/drawing/2014/main" id="{0A04AACE-3AE0-45D3-9766-5FC79D40768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953" y="3015"/>
              <a:ext cx="23" cy="0"/>
            </a:xfrm>
            <a:prstGeom prst="line">
              <a:avLst/>
            </a:prstGeom>
            <a:noFill/>
            <a:ln w="14288">
              <a:solidFill>
                <a:srgbClr val="BFA19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3" name="Line 97">
              <a:extLst>
                <a:ext uri="{FF2B5EF4-FFF2-40B4-BE49-F238E27FC236}">
                  <a16:creationId xmlns:a16="http://schemas.microsoft.com/office/drawing/2014/main" id="{D833AD17-24B6-45A4-A85B-1BF50AA1D60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011" y="1529"/>
              <a:ext cx="0" cy="1426"/>
            </a:xfrm>
            <a:prstGeom prst="line">
              <a:avLst/>
            </a:prstGeom>
            <a:noFill/>
            <a:ln w="14288">
              <a:solidFill>
                <a:srgbClr val="BFA19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4" name="Line 98">
              <a:extLst>
                <a:ext uri="{FF2B5EF4-FFF2-40B4-BE49-F238E27FC236}">
                  <a16:creationId xmlns:a16="http://schemas.microsoft.com/office/drawing/2014/main" id="{37D72CD1-2F8D-4419-9050-88B7762D197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999" y="1529"/>
              <a:ext cx="21" cy="0"/>
            </a:xfrm>
            <a:prstGeom prst="line">
              <a:avLst/>
            </a:prstGeom>
            <a:noFill/>
            <a:ln w="14288">
              <a:solidFill>
                <a:srgbClr val="BFA19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5" name="Line 99">
              <a:extLst>
                <a:ext uri="{FF2B5EF4-FFF2-40B4-BE49-F238E27FC236}">
                  <a16:creationId xmlns:a16="http://schemas.microsoft.com/office/drawing/2014/main" id="{A802F875-3EBB-4BC2-AB82-61EC4F72F11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999" y="2955"/>
              <a:ext cx="21" cy="0"/>
            </a:xfrm>
            <a:prstGeom prst="line">
              <a:avLst/>
            </a:prstGeom>
            <a:noFill/>
            <a:ln w="14288">
              <a:solidFill>
                <a:srgbClr val="BFA19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" name="Line 100">
              <a:extLst>
                <a:ext uri="{FF2B5EF4-FFF2-40B4-BE49-F238E27FC236}">
                  <a16:creationId xmlns:a16="http://schemas.microsoft.com/office/drawing/2014/main" id="{FF2CC180-6FDC-450E-B156-C8728FCD5BF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022" y="870"/>
              <a:ext cx="0" cy="2050"/>
            </a:xfrm>
            <a:prstGeom prst="line">
              <a:avLst/>
            </a:prstGeom>
            <a:noFill/>
            <a:ln w="14288">
              <a:solidFill>
                <a:srgbClr val="BFA19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7" name="Line 101">
              <a:extLst>
                <a:ext uri="{FF2B5EF4-FFF2-40B4-BE49-F238E27FC236}">
                  <a16:creationId xmlns:a16="http://schemas.microsoft.com/office/drawing/2014/main" id="{85BAFF34-DD7B-46E3-B3E8-7374CCB0819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011" y="870"/>
              <a:ext cx="20" cy="0"/>
            </a:xfrm>
            <a:prstGeom prst="line">
              <a:avLst/>
            </a:prstGeom>
            <a:noFill/>
            <a:ln w="14288">
              <a:solidFill>
                <a:srgbClr val="BFA19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8" name="Line 102">
              <a:extLst>
                <a:ext uri="{FF2B5EF4-FFF2-40B4-BE49-F238E27FC236}">
                  <a16:creationId xmlns:a16="http://schemas.microsoft.com/office/drawing/2014/main" id="{2898E0DE-FE85-44A6-A2AC-4C5770A8A35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011" y="2920"/>
              <a:ext cx="20" cy="0"/>
            </a:xfrm>
            <a:prstGeom prst="line">
              <a:avLst/>
            </a:prstGeom>
            <a:noFill/>
            <a:ln w="14288">
              <a:solidFill>
                <a:srgbClr val="BFA19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9" name="Line 103">
              <a:extLst>
                <a:ext uri="{FF2B5EF4-FFF2-40B4-BE49-F238E27FC236}">
                  <a16:creationId xmlns:a16="http://schemas.microsoft.com/office/drawing/2014/main" id="{C842D8AE-20E3-4624-8FC7-7DC1A2F592E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100" y="1529"/>
              <a:ext cx="0" cy="1040"/>
            </a:xfrm>
            <a:prstGeom prst="line">
              <a:avLst/>
            </a:prstGeom>
            <a:noFill/>
            <a:ln w="14288">
              <a:solidFill>
                <a:srgbClr val="BFA19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0" name="Line 104">
              <a:extLst>
                <a:ext uri="{FF2B5EF4-FFF2-40B4-BE49-F238E27FC236}">
                  <a16:creationId xmlns:a16="http://schemas.microsoft.com/office/drawing/2014/main" id="{DF165D9B-A12A-498C-A13A-45D12AEC861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089" y="1529"/>
              <a:ext cx="23" cy="0"/>
            </a:xfrm>
            <a:prstGeom prst="line">
              <a:avLst/>
            </a:prstGeom>
            <a:noFill/>
            <a:ln w="14288">
              <a:solidFill>
                <a:srgbClr val="BFA19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1" name="Line 105">
              <a:extLst>
                <a:ext uri="{FF2B5EF4-FFF2-40B4-BE49-F238E27FC236}">
                  <a16:creationId xmlns:a16="http://schemas.microsoft.com/office/drawing/2014/main" id="{12CB049E-18DC-4AE5-8335-2B66558E07D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089" y="2569"/>
              <a:ext cx="23" cy="0"/>
            </a:xfrm>
            <a:prstGeom prst="line">
              <a:avLst/>
            </a:prstGeom>
            <a:noFill/>
            <a:ln w="14288">
              <a:solidFill>
                <a:srgbClr val="BFA19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2" name="Line 106">
              <a:extLst>
                <a:ext uri="{FF2B5EF4-FFF2-40B4-BE49-F238E27FC236}">
                  <a16:creationId xmlns:a16="http://schemas.microsoft.com/office/drawing/2014/main" id="{BD90E506-F583-4A77-8991-CB1DD1AB2FE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112" y="870"/>
              <a:ext cx="0" cy="659"/>
            </a:xfrm>
            <a:prstGeom prst="line">
              <a:avLst/>
            </a:prstGeom>
            <a:noFill/>
            <a:ln w="14288">
              <a:solidFill>
                <a:srgbClr val="BFA19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3" name="Line 107">
              <a:extLst>
                <a:ext uri="{FF2B5EF4-FFF2-40B4-BE49-F238E27FC236}">
                  <a16:creationId xmlns:a16="http://schemas.microsoft.com/office/drawing/2014/main" id="{C06C7319-111C-405D-8415-C380004CB39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100" y="870"/>
              <a:ext cx="23" cy="0"/>
            </a:xfrm>
            <a:prstGeom prst="line">
              <a:avLst/>
            </a:prstGeom>
            <a:noFill/>
            <a:ln w="14288">
              <a:solidFill>
                <a:srgbClr val="BFA19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4" name="Line 108">
              <a:extLst>
                <a:ext uri="{FF2B5EF4-FFF2-40B4-BE49-F238E27FC236}">
                  <a16:creationId xmlns:a16="http://schemas.microsoft.com/office/drawing/2014/main" id="{315FF00A-7C49-4D5E-8D49-C8971D433E7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100" y="1529"/>
              <a:ext cx="23" cy="0"/>
            </a:xfrm>
            <a:prstGeom prst="line">
              <a:avLst/>
            </a:prstGeom>
            <a:noFill/>
            <a:ln w="14288">
              <a:solidFill>
                <a:srgbClr val="BFA19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5" name="Line 109">
              <a:extLst>
                <a:ext uri="{FF2B5EF4-FFF2-40B4-BE49-F238E27FC236}">
                  <a16:creationId xmlns:a16="http://schemas.microsoft.com/office/drawing/2014/main" id="{6428589B-C800-4A49-AA27-C9965A29136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188" y="775"/>
              <a:ext cx="0" cy="2828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6" name="Line 110">
              <a:extLst>
                <a:ext uri="{FF2B5EF4-FFF2-40B4-BE49-F238E27FC236}">
                  <a16:creationId xmlns:a16="http://schemas.microsoft.com/office/drawing/2014/main" id="{CE8BA3AC-44E3-404A-9AB8-F2CE79655D9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127" y="3508"/>
              <a:ext cx="61" cy="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7" name="Rectangle 111">
              <a:extLst>
                <a:ext uri="{FF2B5EF4-FFF2-40B4-BE49-F238E27FC236}">
                  <a16:creationId xmlns:a16="http://schemas.microsoft.com/office/drawing/2014/main" id="{EBDE1559-8EA5-4766-A115-983454690F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4" y="3421"/>
              <a:ext cx="392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&lt;0.5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18" name="Line 112">
              <a:extLst>
                <a:ext uri="{FF2B5EF4-FFF2-40B4-BE49-F238E27FC236}">
                  <a16:creationId xmlns:a16="http://schemas.microsoft.com/office/drawing/2014/main" id="{D71A96D3-6621-409F-86BB-64114969287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127" y="2848"/>
              <a:ext cx="61" cy="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9" name="Rectangle 113">
              <a:extLst>
                <a:ext uri="{FF2B5EF4-FFF2-40B4-BE49-F238E27FC236}">
                  <a16:creationId xmlns:a16="http://schemas.microsoft.com/office/drawing/2014/main" id="{64BBC0E9-A4DC-4FF0-9C36-6149865594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9" y="2762"/>
              <a:ext cx="161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1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20" name="Line 114">
              <a:extLst>
                <a:ext uri="{FF2B5EF4-FFF2-40B4-BE49-F238E27FC236}">
                  <a16:creationId xmlns:a16="http://schemas.microsoft.com/office/drawing/2014/main" id="{EA305BAA-7F14-403E-AE59-C27274FF630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127" y="2189"/>
              <a:ext cx="61" cy="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1" name="Rectangle 115">
              <a:extLst>
                <a:ext uri="{FF2B5EF4-FFF2-40B4-BE49-F238E27FC236}">
                  <a16:creationId xmlns:a16="http://schemas.microsoft.com/office/drawing/2014/main" id="{5F7CA24A-C40C-4F53-A301-DD26F05052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76" y="2102"/>
              <a:ext cx="297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1.5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22" name="Line 116">
              <a:extLst>
                <a:ext uri="{FF2B5EF4-FFF2-40B4-BE49-F238E27FC236}">
                  <a16:creationId xmlns:a16="http://schemas.microsoft.com/office/drawing/2014/main" id="{855A597A-CEBB-4105-86F2-845723D01E5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127" y="1529"/>
              <a:ext cx="61" cy="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3" name="Rectangle 117">
              <a:extLst>
                <a:ext uri="{FF2B5EF4-FFF2-40B4-BE49-F238E27FC236}">
                  <a16:creationId xmlns:a16="http://schemas.microsoft.com/office/drawing/2014/main" id="{73F64873-84B1-4225-B56F-6BEA058558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17" y="1443"/>
              <a:ext cx="256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&gt;2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24" name="Line 118">
              <a:extLst>
                <a:ext uri="{FF2B5EF4-FFF2-40B4-BE49-F238E27FC236}">
                  <a16:creationId xmlns:a16="http://schemas.microsoft.com/office/drawing/2014/main" id="{7C9885F5-5469-4F8D-8B3F-075DA112461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127" y="870"/>
              <a:ext cx="61" cy="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6" name="Rectangle 120">
              <a:extLst>
                <a:ext uri="{FF2B5EF4-FFF2-40B4-BE49-F238E27FC236}">
                  <a16:creationId xmlns:a16="http://schemas.microsoft.com/office/drawing/2014/main" id="{959C4FD1-7AD0-4C8B-996C-A827016EB526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330" y="2039"/>
              <a:ext cx="518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MVPF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27" name="Line 121">
              <a:extLst>
                <a:ext uri="{FF2B5EF4-FFF2-40B4-BE49-F238E27FC236}">
                  <a16:creationId xmlns:a16="http://schemas.microsoft.com/office/drawing/2014/main" id="{E5CD1661-DCAB-4BC8-9E5B-80C7D10571B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88" y="3603"/>
              <a:ext cx="6019" cy="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8" name="Line 122">
              <a:extLst>
                <a:ext uri="{FF2B5EF4-FFF2-40B4-BE49-F238E27FC236}">
                  <a16:creationId xmlns:a16="http://schemas.microsoft.com/office/drawing/2014/main" id="{E3B6AC12-7197-4AB6-A1B6-4C8CE59B058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283" y="3603"/>
              <a:ext cx="0" cy="57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9" name="Rectangle 123">
              <a:extLst>
                <a:ext uri="{FF2B5EF4-FFF2-40B4-BE49-F238E27FC236}">
                  <a16:creationId xmlns:a16="http://schemas.microsoft.com/office/drawing/2014/main" id="{77E16E63-B709-4B94-8D1B-EA5DF24A39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9" y="3692"/>
              <a:ext cx="161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0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30" name="Line 124">
              <a:extLst>
                <a:ext uri="{FF2B5EF4-FFF2-40B4-BE49-F238E27FC236}">
                  <a16:creationId xmlns:a16="http://schemas.microsoft.com/office/drawing/2014/main" id="{4E209B84-45FC-44AC-A687-49AD3CF44A3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417" y="3603"/>
              <a:ext cx="0" cy="57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1" name="Rectangle 125">
              <a:extLst>
                <a:ext uri="{FF2B5EF4-FFF2-40B4-BE49-F238E27FC236}">
                  <a16:creationId xmlns:a16="http://schemas.microsoft.com/office/drawing/2014/main" id="{D2276F95-5E2C-4DD6-A7A0-4E620574AE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28" y="3692"/>
              <a:ext cx="251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10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32" name="Line 126">
              <a:extLst>
                <a:ext uri="{FF2B5EF4-FFF2-40B4-BE49-F238E27FC236}">
                  <a16:creationId xmlns:a16="http://schemas.microsoft.com/office/drawing/2014/main" id="{6A7460CE-0AB1-47CF-BF25-B8705E889EB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52" y="3603"/>
              <a:ext cx="0" cy="57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3" name="Rectangle 127">
              <a:extLst>
                <a:ext uri="{FF2B5EF4-FFF2-40B4-BE49-F238E27FC236}">
                  <a16:creationId xmlns:a16="http://schemas.microsoft.com/office/drawing/2014/main" id="{95F79000-EF1C-4E95-A339-3B95606A5C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63" y="3692"/>
              <a:ext cx="251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20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34" name="Line 128">
              <a:extLst>
                <a:ext uri="{FF2B5EF4-FFF2-40B4-BE49-F238E27FC236}">
                  <a16:creationId xmlns:a16="http://schemas.microsoft.com/office/drawing/2014/main" id="{8E05C6CD-83DA-49BD-A4C7-8ECBCF4010C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684" y="3603"/>
              <a:ext cx="0" cy="57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5" name="Rectangle 129">
              <a:extLst>
                <a:ext uri="{FF2B5EF4-FFF2-40B4-BE49-F238E27FC236}">
                  <a16:creationId xmlns:a16="http://schemas.microsoft.com/office/drawing/2014/main" id="{FFA44B21-CFD7-4276-B535-F15E054B4D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95" y="3692"/>
              <a:ext cx="251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30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36" name="Line 130">
              <a:extLst>
                <a:ext uri="{FF2B5EF4-FFF2-40B4-BE49-F238E27FC236}">
                  <a16:creationId xmlns:a16="http://schemas.microsoft.com/office/drawing/2014/main" id="{891B6883-9718-4D5B-BD21-8CDE2947DDE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819" y="3603"/>
              <a:ext cx="0" cy="57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7" name="Rectangle 131">
              <a:extLst>
                <a:ext uri="{FF2B5EF4-FFF2-40B4-BE49-F238E27FC236}">
                  <a16:creationId xmlns:a16="http://schemas.microsoft.com/office/drawing/2014/main" id="{52E0EC32-D597-45AB-83E2-362D20FECD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29" y="3692"/>
              <a:ext cx="251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40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38" name="Line 132">
              <a:extLst>
                <a:ext uri="{FF2B5EF4-FFF2-40B4-BE49-F238E27FC236}">
                  <a16:creationId xmlns:a16="http://schemas.microsoft.com/office/drawing/2014/main" id="{67538F06-071C-44B6-B3A0-8BD59D4BA27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953" y="3603"/>
              <a:ext cx="0" cy="57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9" name="Rectangle 133">
              <a:extLst>
                <a:ext uri="{FF2B5EF4-FFF2-40B4-BE49-F238E27FC236}">
                  <a16:creationId xmlns:a16="http://schemas.microsoft.com/office/drawing/2014/main" id="{B0B86518-8382-4C32-8BA7-73F4392E25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63" y="3692"/>
              <a:ext cx="452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&gt;50K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40" name="Rectangle 134">
              <a:extLst>
                <a:ext uri="{FF2B5EF4-FFF2-40B4-BE49-F238E27FC236}">
                  <a16:creationId xmlns:a16="http://schemas.microsoft.com/office/drawing/2014/main" id="{FF38B62B-A889-4F9B-A297-884AD2E615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67" y="3890"/>
              <a:ext cx="2578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Approximate Income of Beneficiary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41" name="Rectangle 135">
              <a:extLst>
                <a:ext uri="{FF2B5EF4-FFF2-40B4-BE49-F238E27FC236}">
                  <a16:creationId xmlns:a16="http://schemas.microsoft.com/office/drawing/2014/main" id="{0F8AF40D-2934-4CF3-962E-F0C3000FAF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80"/>
              <a:ext cx="305" cy="57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5300" b="0" i="0" u="none" strike="noStrike" cap="none" normalizeH="0" baseline="0">
                  <a:ln>
                    <a:noFill/>
                  </a:ln>
                  <a:solidFill>
                    <a:srgbClr val="1E2D53"/>
                  </a:solidFill>
                  <a:effectLst/>
                  <a:latin typeface="Arial" panose="020B0604020202020204" pitchFamily="34" charset="0"/>
                </a:rPr>
                <a:t> 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</p:grpSp>
      <p:grpSp>
        <p:nvGrpSpPr>
          <p:cNvPr id="145" name="Group 144">
            <a:extLst>
              <a:ext uri="{FF2B5EF4-FFF2-40B4-BE49-F238E27FC236}">
                <a16:creationId xmlns:a16="http://schemas.microsoft.com/office/drawing/2014/main" id="{EF50FBF1-CE60-4FB5-8904-6F6517AF73FE}"/>
              </a:ext>
            </a:extLst>
          </p:cNvPr>
          <p:cNvGrpSpPr/>
          <p:nvPr/>
        </p:nvGrpSpPr>
        <p:grpSpPr>
          <a:xfrm>
            <a:off x="1527972" y="1269999"/>
            <a:ext cx="589755" cy="549276"/>
            <a:chOff x="1431926" y="1243012"/>
            <a:chExt cx="589755" cy="549276"/>
          </a:xfrm>
        </p:grpSpPr>
        <p:grpSp>
          <p:nvGrpSpPr>
            <p:cNvPr id="146" name="Group 145">
              <a:extLst>
                <a:ext uri="{FF2B5EF4-FFF2-40B4-BE49-F238E27FC236}">
                  <a16:creationId xmlns:a16="http://schemas.microsoft.com/office/drawing/2014/main" id="{C1E44379-1B28-4C8F-931D-38C1B4A3588D}"/>
                </a:ext>
              </a:extLst>
            </p:cNvPr>
            <p:cNvGrpSpPr/>
            <p:nvPr/>
          </p:nvGrpSpPr>
          <p:grpSpPr>
            <a:xfrm>
              <a:off x="1431926" y="1243012"/>
              <a:ext cx="318293" cy="422579"/>
              <a:chOff x="1431926" y="1243012"/>
              <a:chExt cx="318293" cy="422579"/>
            </a:xfrm>
          </p:grpSpPr>
          <p:sp>
            <p:nvSpPr>
              <p:cNvPr id="151" name="Rectangle 35">
                <a:extLst>
                  <a:ext uri="{FF2B5EF4-FFF2-40B4-BE49-F238E27FC236}">
                    <a16:creationId xmlns:a16="http://schemas.microsoft.com/office/drawing/2014/main" id="{66CA0811-9AEA-4388-963A-D0AFEAF8E3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31926" y="1243012"/>
                <a:ext cx="165100" cy="2762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lvl="0"/>
                <a:r>
                  <a:rPr lang="en-US" dirty="0">
                    <a:solidFill>
                      <a:srgbClr val="808080"/>
                    </a:solidFill>
                  </a:rPr>
                  <a:t>∞</a:t>
                </a:r>
                <a:endParaRPr kumimoji="0" lang="en-US" altLang="en-US" sz="1800" b="0" i="0" u="none" strike="noStrike" cap="none" normalizeH="0" baseline="0" dirty="0">
                  <a:ln>
                    <a:noFill/>
                  </a:ln>
                  <a:solidFill>
                    <a:srgbClr val="808080"/>
                  </a:solidFill>
                  <a:effectLst/>
                </a:endParaRPr>
              </a:p>
            </p:txBody>
          </p:sp>
          <p:cxnSp>
            <p:nvCxnSpPr>
              <p:cNvPr id="152" name="Straight Connector 151">
                <a:extLst>
                  <a:ext uri="{FF2B5EF4-FFF2-40B4-BE49-F238E27FC236}">
                    <a16:creationId xmlns:a16="http://schemas.microsoft.com/office/drawing/2014/main" id="{07A0B12D-4694-498F-AE05-B7FBC7DE1755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750219" y="1605265"/>
                <a:ext cx="0" cy="60326"/>
              </a:xfrm>
              <a:prstGeom prst="line">
                <a:avLst/>
              </a:prstGeom>
              <a:ln w="3810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47" name="Group 146">
              <a:extLst>
                <a:ext uri="{FF2B5EF4-FFF2-40B4-BE49-F238E27FC236}">
                  <a16:creationId xmlns:a16="http://schemas.microsoft.com/office/drawing/2014/main" id="{0944C4C5-E6FD-4E38-B634-6924242256EB}"/>
                </a:ext>
              </a:extLst>
            </p:cNvPr>
            <p:cNvGrpSpPr/>
            <p:nvPr/>
          </p:nvGrpSpPr>
          <p:grpSpPr>
            <a:xfrm>
              <a:off x="1493043" y="1508682"/>
              <a:ext cx="528638" cy="283606"/>
              <a:chOff x="1493043" y="1508682"/>
              <a:chExt cx="528638" cy="283606"/>
            </a:xfrm>
          </p:grpSpPr>
          <p:sp>
            <p:nvSpPr>
              <p:cNvPr id="148" name="Rectangle 147">
                <a:extLst>
                  <a:ext uri="{FF2B5EF4-FFF2-40B4-BE49-F238E27FC236}">
                    <a16:creationId xmlns:a16="http://schemas.microsoft.com/office/drawing/2014/main" id="{94701E2E-6FE9-426D-ABE6-3B7472CCA0C1}"/>
                  </a:ext>
                </a:extLst>
              </p:cNvPr>
              <p:cNvSpPr/>
              <p:nvPr/>
            </p:nvSpPr>
            <p:spPr>
              <a:xfrm>
                <a:off x="1493043" y="1508682"/>
                <a:ext cx="528638" cy="283606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149" name="Straight Connector 148">
                <a:extLst>
                  <a:ext uri="{FF2B5EF4-FFF2-40B4-BE49-F238E27FC236}">
                    <a16:creationId xmlns:a16="http://schemas.microsoft.com/office/drawing/2014/main" id="{C7F2FE46-0B62-4DAE-9C3F-ED20CF589C72}"/>
                  </a:ext>
                </a:extLst>
              </p:cNvPr>
              <p:cNvCxnSpPr/>
              <p:nvPr/>
            </p:nvCxnSpPr>
            <p:spPr>
              <a:xfrm flipV="1">
                <a:off x="1666876" y="1564011"/>
                <a:ext cx="166687" cy="83364"/>
              </a:xfrm>
              <a:prstGeom prst="line">
                <a:avLst/>
              </a:prstGeom>
              <a:ln w="19050">
                <a:solidFill>
                  <a:srgbClr val="80808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0" name="Straight Connector 149">
                <a:extLst>
                  <a:ext uri="{FF2B5EF4-FFF2-40B4-BE49-F238E27FC236}">
                    <a16:creationId xmlns:a16="http://schemas.microsoft.com/office/drawing/2014/main" id="{467ED936-E58E-413E-97DB-B5D1753E6B81}"/>
                  </a:ext>
                </a:extLst>
              </p:cNvPr>
              <p:cNvCxnSpPr/>
              <p:nvPr/>
            </p:nvCxnSpPr>
            <p:spPr>
              <a:xfrm flipV="1">
                <a:off x="1666876" y="1629871"/>
                <a:ext cx="166687" cy="83364"/>
              </a:xfrm>
              <a:prstGeom prst="line">
                <a:avLst/>
              </a:prstGeom>
              <a:ln w="19050">
                <a:solidFill>
                  <a:srgbClr val="80808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sp>
        <p:nvSpPr>
          <p:cNvPr id="157" name="Rectangle 134">
            <a:extLst>
              <a:ext uri="{FF2B5EF4-FFF2-40B4-BE49-F238E27FC236}">
                <a16:creationId xmlns:a16="http://schemas.microsoft.com/office/drawing/2014/main" id="{17399A4C-8301-4B87-A096-D7EAA67C4C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0521" y="95828"/>
            <a:ext cx="10620914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>
              <a:defRPr/>
            </a:pPr>
            <a:r>
              <a:rPr lang="en-US" sz="2400" b="1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In-Kind versus Cash Transfers (“Atkinson-Stiglitz” Theorem)</a:t>
            </a:r>
          </a:p>
        </p:txBody>
      </p:sp>
      <p:sp>
        <p:nvSpPr>
          <p:cNvPr id="242" name="Rectangle 59">
            <a:extLst>
              <a:ext uri="{FF2B5EF4-FFF2-40B4-BE49-F238E27FC236}">
                <a16:creationId xmlns:a16="http://schemas.microsoft.com/office/drawing/2014/main" id="{4DB6108E-33D1-4DAF-8AFA-B7B963F37E6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81713" y="4225925"/>
            <a:ext cx="1033463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5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EITC 1993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43" name="Rectangle 61">
            <a:extLst>
              <a:ext uri="{FF2B5EF4-FFF2-40B4-BE49-F238E27FC236}">
                <a16:creationId xmlns:a16="http://schemas.microsoft.com/office/drawing/2014/main" id="{4E4F1FE3-1ABA-4E60-94EC-E1FC1CD8ABF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07276" y="4552950"/>
            <a:ext cx="1074738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5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Alaska UBI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44" name="Rectangle 63">
            <a:extLst>
              <a:ext uri="{FF2B5EF4-FFF2-40B4-BE49-F238E27FC236}">
                <a16:creationId xmlns:a16="http://schemas.microsoft.com/office/drawing/2014/main" id="{21876116-C02A-4DA2-932D-4D300219673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07276" y="4716463"/>
            <a:ext cx="16510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5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AFDC Generosity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45" name="Rectangle 69">
            <a:extLst>
              <a:ext uri="{FF2B5EF4-FFF2-40B4-BE49-F238E27FC236}">
                <a16:creationId xmlns:a16="http://schemas.microsoft.com/office/drawing/2014/main" id="{E252C439-43C8-4D26-B7F4-36006C2101E7}"/>
              </a:ext>
            </a:extLst>
          </p:cNvPr>
          <p:cNvSpPr>
            <a:spLocks noChangeArrowheads="1"/>
          </p:cNvSpPr>
          <p:nvPr/>
        </p:nvSpPr>
        <p:spPr bwMode="auto">
          <a:xfrm>
            <a:off x="9980613" y="1165225"/>
            <a:ext cx="13081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5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Top Tax 1981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46" name="Rectangle 71">
            <a:extLst>
              <a:ext uri="{FF2B5EF4-FFF2-40B4-BE49-F238E27FC236}">
                <a16:creationId xmlns:a16="http://schemas.microsoft.com/office/drawing/2014/main" id="{F33BB64F-BF57-47E9-A298-FE192C000835}"/>
              </a:ext>
            </a:extLst>
          </p:cNvPr>
          <p:cNvSpPr>
            <a:spLocks noChangeArrowheads="1"/>
          </p:cNvSpPr>
          <p:nvPr/>
        </p:nvSpPr>
        <p:spPr bwMode="auto">
          <a:xfrm>
            <a:off x="9936163" y="2625725"/>
            <a:ext cx="13081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5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Top Tax 1993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47" name="Rectangle 73">
            <a:extLst>
              <a:ext uri="{FF2B5EF4-FFF2-40B4-BE49-F238E27FC236}">
                <a16:creationId xmlns:a16="http://schemas.microsoft.com/office/drawing/2014/main" id="{3C45487E-9C60-4319-8F7B-725118C910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9993313" y="2301875"/>
            <a:ext cx="13081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500" b="0" i="0" u="none" strike="noStrike" cap="none" normalizeH="0" baseline="0" dirty="0">
                <a:ln>
                  <a:noFill/>
                </a:ln>
                <a:solidFill>
                  <a:srgbClr val="B0B0B0"/>
                </a:solidFill>
                <a:effectLst/>
                <a:latin typeface="Arial" panose="020B0604020202020204" pitchFamily="34" charset="0"/>
              </a:rPr>
              <a:t>Top Tax 1986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44" name="TextBox 143">
            <a:extLst>
              <a:ext uri="{FF2B5EF4-FFF2-40B4-BE49-F238E27FC236}">
                <a16:creationId xmlns:a16="http://schemas.microsoft.com/office/drawing/2014/main" id="{000064F5-ADE0-6F41-B14D-FAD3F6BA76C3}"/>
              </a:ext>
            </a:extLst>
          </p:cNvPr>
          <p:cNvSpPr txBox="1"/>
          <p:nvPr/>
        </p:nvSpPr>
        <p:spPr>
          <a:xfrm>
            <a:off x="1956257" y="3672461"/>
            <a:ext cx="367137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/>
              <a:t>Food stamps vs housing vouchers</a:t>
            </a:r>
          </a:p>
        </p:txBody>
      </p:sp>
      <p:cxnSp>
        <p:nvCxnSpPr>
          <p:cNvPr id="154" name="Straight Arrow Connector 153">
            <a:extLst>
              <a:ext uri="{FF2B5EF4-FFF2-40B4-BE49-F238E27FC236}">
                <a16:creationId xmlns:a16="http://schemas.microsoft.com/office/drawing/2014/main" id="{B8A6157F-1EAF-C14D-8F94-2F17A8E4F622}"/>
              </a:ext>
            </a:extLst>
          </p:cNvPr>
          <p:cNvCxnSpPr>
            <a:cxnSpLocks/>
          </p:cNvCxnSpPr>
          <p:nvPr/>
        </p:nvCxnSpPr>
        <p:spPr>
          <a:xfrm>
            <a:off x="4674870" y="3980416"/>
            <a:ext cx="1158498" cy="382828"/>
          </a:xfrm>
          <a:prstGeom prst="straightConnector1">
            <a:avLst/>
          </a:prstGeom>
          <a:ln w="63500"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6" name="Straight Arrow Connector 155">
            <a:extLst>
              <a:ext uri="{FF2B5EF4-FFF2-40B4-BE49-F238E27FC236}">
                <a16:creationId xmlns:a16="http://schemas.microsoft.com/office/drawing/2014/main" id="{347AD700-1336-8647-820C-D84DAA489808}"/>
              </a:ext>
            </a:extLst>
          </p:cNvPr>
          <p:cNvCxnSpPr>
            <a:cxnSpLocks/>
          </p:cNvCxnSpPr>
          <p:nvPr/>
        </p:nvCxnSpPr>
        <p:spPr>
          <a:xfrm>
            <a:off x="4149090" y="4103170"/>
            <a:ext cx="948690" cy="1120340"/>
          </a:xfrm>
          <a:prstGeom prst="straightConnector1">
            <a:avLst/>
          </a:prstGeom>
          <a:ln w="63500"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73140413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4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ounded Rectangle 7">
            <a:extLst>
              <a:ext uri="{FF2B5EF4-FFF2-40B4-BE49-F238E27FC236}">
                <a16:creationId xmlns:a16="http://schemas.microsoft.com/office/drawing/2014/main" id="{4D2FA5A0-CEE6-6146-A13D-2212C6CC0DAB}"/>
              </a:ext>
            </a:extLst>
          </p:cNvPr>
          <p:cNvSpPr/>
          <p:nvPr/>
        </p:nvSpPr>
        <p:spPr>
          <a:xfrm>
            <a:off x="783894" y="1483146"/>
            <a:ext cx="7750505" cy="771525"/>
          </a:xfrm>
          <a:prstGeom prst="roundRect">
            <a:avLst/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" name="Oval 5">
            <a:hlinkClick r:id="" action="ppaction://noaction"/>
            <a:extLst>
              <a:ext uri="{FF2B5EF4-FFF2-40B4-BE49-F238E27FC236}">
                <a16:creationId xmlns:a16="http://schemas.microsoft.com/office/drawing/2014/main" id="{03FE699B-2454-44BF-929B-9136065CD605}"/>
              </a:ext>
            </a:extLst>
          </p:cNvPr>
          <p:cNvSpPr/>
          <p:nvPr/>
        </p:nvSpPr>
        <p:spPr>
          <a:xfrm>
            <a:off x="933458" y="1597090"/>
            <a:ext cx="548640" cy="548640"/>
          </a:xfrm>
          <a:prstGeom prst="ellipse">
            <a:avLst/>
          </a:prstGeom>
          <a:solidFill>
            <a:schemeClr val="bg1"/>
          </a:solidFill>
          <a:ln w="38100">
            <a:solidFill>
              <a:srgbClr val="4F81BD"/>
            </a:solidFill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lIns="91432" tIns="45718" rIns="91432" bIns="45718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4472C4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1</a:t>
            </a: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A06996FA-FCD9-4043-BEC6-9497F4887B44}"/>
              </a:ext>
            </a:extLst>
          </p:cNvPr>
          <p:cNvGrpSpPr/>
          <p:nvPr/>
        </p:nvGrpSpPr>
        <p:grpSpPr>
          <a:xfrm>
            <a:off x="933458" y="2712560"/>
            <a:ext cx="9067273" cy="548640"/>
            <a:chOff x="933458" y="2809669"/>
            <a:chExt cx="9067273" cy="548640"/>
          </a:xfrm>
        </p:grpSpPr>
        <p:sp>
          <p:nvSpPr>
            <p:cNvPr id="9" name="Oval 8">
              <a:extLst>
                <a:ext uri="{FF2B5EF4-FFF2-40B4-BE49-F238E27FC236}">
                  <a16:creationId xmlns:a16="http://schemas.microsoft.com/office/drawing/2014/main" id="{47AAB757-AAB8-462E-9BE1-BA72378BBC87}"/>
                </a:ext>
              </a:extLst>
            </p:cNvPr>
            <p:cNvSpPr/>
            <p:nvPr/>
          </p:nvSpPr>
          <p:spPr>
            <a:xfrm>
              <a:off x="933458" y="2809669"/>
              <a:ext cx="548640" cy="548640"/>
            </a:xfrm>
            <a:prstGeom prst="ellipse">
              <a:avLst/>
            </a:prstGeom>
            <a:ln w="38100">
              <a:solidFill>
                <a:srgbClr val="4F81BD"/>
              </a:solidFill>
            </a:ln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lIns="91432" tIns="45718" rIns="91432" bIns="45718"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0" u="none" strike="noStrike" kern="1200" cap="none" spc="0" normalizeH="0" baseline="0" noProof="0" dirty="0">
                  <a:ln>
                    <a:noFill/>
                  </a:ln>
                  <a:solidFill>
                    <a:srgbClr val="4F81BD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2</a:t>
              </a:r>
            </a:p>
          </p:txBody>
        </p:sp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853458C9-203C-48E2-B32C-F3256BC5B2B1}"/>
                </a:ext>
              </a:extLst>
            </p:cNvPr>
            <p:cNvSpPr txBox="1"/>
            <p:nvPr/>
          </p:nvSpPr>
          <p:spPr>
            <a:xfrm>
              <a:off x="1597836" y="2868545"/>
              <a:ext cx="8402895" cy="430887"/>
            </a:xfrm>
            <a:prstGeom prst="rect">
              <a:avLst/>
            </a:prstGeom>
            <a:noFill/>
          </p:spPr>
          <p:txBody>
            <a:bodyPr wrap="square" rtlCol="0" anchor="ctr" anchorCtr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200" b="1" i="0" u="none" strike="noStrike" kern="1200" cap="none" spc="0" normalizeH="0" baseline="0" noProof="0" dirty="0">
                  <a:ln>
                    <a:noFill/>
                  </a:ln>
                  <a:solidFill>
                    <a:srgbClr val="1F497D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What</a:t>
              </a:r>
              <a:r>
                <a:rPr kumimoji="0" lang="en-US" sz="2200" b="1" i="0" u="none" strike="noStrike" kern="1200" cap="none" spc="0" normalizeH="0" noProof="0" dirty="0">
                  <a:ln>
                    <a:noFill/>
                  </a:ln>
                  <a:solidFill>
                    <a:srgbClr val="1F497D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 </a:t>
              </a:r>
              <a:r>
                <a:rPr lang="en-US" sz="2200" b="1" dirty="0">
                  <a:solidFill>
                    <a:srgbClr val="1F497D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W</a:t>
              </a:r>
              <a:r>
                <a:rPr kumimoji="0" lang="en-US" sz="2200" b="1" i="0" u="none" strike="noStrike" kern="1200" cap="none" spc="0" normalizeH="0" baseline="0" noProof="0" dirty="0">
                  <a:ln>
                    <a:noFill/>
                  </a:ln>
                  <a:solidFill>
                    <a:srgbClr val="1F497D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e Find: MVPF Estimates and Robustness</a:t>
              </a:r>
            </a:p>
          </p:txBody>
        </p:sp>
      </p:grpSp>
      <p:sp>
        <p:nvSpPr>
          <p:cNvPr id="32" name="TextBox 31">
            <a:hlinkClick r:id="" action="ppaction://noaction"/>
            <a:extLst>
              <a:ext uri="{FF2B5EF4-FFF2-40B4-BE49-F238E27FC236}">
                <a16:creationId xmlns:a16="http://schemas.microsoft.com/office/drawing/2014/main" id="{8EEED83C-B774-4BDB-B083-082F6602FF5E}"/>
              </a:ext>
            </a:extLst>
          </p:cNvPr>
          <p:cNvSpPr txBox="1"/>
          <p:nvPr/>
        </p:nvSpPr>
        <p:spPr>
          <a:xfrm>
            <a:off x="1597836" y="1021018"/>
            <a:ext cx="7201780" cy="1615827"/>
          </a:xfrm>
          <a:prstGeom prst="rect">
            <a:avLst/>
          </a:prstGeom>
          <a:noFill/>
        </p:spPr>
        <p:txBody>
          <a:bodyPr wrap="square" rtlCol="0" anchor="ctr" anchorCtr="0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200" b="1" i="0" u="none" strike="noStrike" kern="1200" cap="none" spc="0" normalizeH="0" baseline="0" noProof="0" dirty="0">
              <a:ln>
                <a:noFill/>
              </a:ln>
              <a:solidFill>
                <a:srgbClr val="1F497D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  <a:p>
            <a:pPr lvl="0" algn="just">
              <a:lnSpc>
                <a:spcPct val="150000"/>
              </a:lnSpc>
              <a:defRPr/>
            </a:pPr>
            <a:r>
              <a:rPr lang="en-US" sz="2200" b="1" dirty="0">
                <a:solidFill>
                  <a:srgbClr val="1F497D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What We Do: Our Method and An Example</a:t>
            </a:r>
            <a:endParaRPr lang="en-US" sz="2200" b="1" kern="0" dirty="0">
              <a:solidFill>
                <a:srgbClr val="1F497D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200" b="0" i="0" u="none" strike="noStrike" kern="1200" cap="none" spc="0" normalizeH="0" baseline="0" noProof="0" dirty="0">
              <a:ln>
                <a:noFill/>
              </a:ln>
              <a:solidFill>
                <a:srgbClr val="1F497D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" name="Title 1">
            <a:extLst>
              <a:ext uri="{FF2B5EF4-FFF2-40B4-BE49-F238E27FC236}">
                <a16:creationId xmlns:a16="http://schemas.microsoft.com/office/drawing/2014/main" id="{DE125571-163B-A047-9710-9FAE6D1F333C}"/>
              </a:ext>
            </a:extLst>
          </p:cNvPr>
          <p:cNvSpPr txBox="1">
            <a:spLocks/>
          </p:cNvSpPr>
          <p:nvPr/>
        </p:nvSpPr>
        <p:spPr>
          <a:xfrm>
            <a:off x="1524000" y="90714"/>
            <a:ext cx="9144000" cy="1020762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2800" b="1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ea typeface="+mj-ea"/>
                <a:cs typeface="Arial" panose="020B0604020202020204" pitchFamily="34" charset="0"/>
              </a:rPr>
              <a:t>Outline</a:t>
            </a:r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ED86BD38-5633-C648-A4EF-59E1A8536C35}"/>
              </a:ext>
            </a:extLst>
          </p:cNvPr>
          <p:cNvGrpSpPr/>
          <p:nvPr/>
        </p:nvGrpSpPr>
        <p:grpSpPr>
          <a:xfrm>
            <a:off x="933458" y="3847607"/>
            <a:ext cx="9067273" cy="548640"/>
            <a:chOff x="933458" y="2809669"/>
            <a:chExt cx="9067273" cy="548640"/>
          </a:xfrm>
        </p:grpSpPr>
        <p:sp>
          <p:nvSpPr>
            <p:cNvPr id="12" name="Oval 11">
              <a:extLst>
                <a:ext uri="{FF2B5EF4-FFF2-40B4-BE49-F238E27FC236}">
                  <a16:creationId xmlns:a16="http://schemas.microsoft.com/office/drawing/2014/main" id="{696EE87C-5ED5-0742-BFFF-40CBF6AC9C56}"/>
                </a:ext>
              </a:extLst>
            </p:cNvPr>
            <p:cNvSpPr/>
            <p:nvPr/>
          </p:nvSpPr>
          <p:spPr>
            <a:xfrm>
              <a:off x="933458" y="2809669"/>
              <a:ext cx="548640" cy="548640"/>
            </a:xfrm>
            <a:prstGeom prst="ellipse">
              <a:avLst/>
            </a:prstGeom>
            <a:ln w="38100">
              <a:solidFill>
                <a:srgbClr val="4F81BD"/>
              </a:solidFill>
            </a:ln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lIns="91432" tIns="45718" rIns="91432" bIns="45718"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US" sz="2400" b="1" dirty="0">
                  <a:solidFill>
                    <a:srgbClr val="4F81BD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3</a:t>
              </a:r>
              <a:endPara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4F81B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D7A7EA64-C0F6-7240-B494-BB1A385755F5}"/>
                </a:ext>
              </a:extLst>
            </p:cNvPr>
            <p:cNvSpPr txBox="1"/>
            <p:nvPr/>
          </p:nvSpPr>
          <p:spPr>
            <a:xfrm>
              <a:off x="1597836" y="2868545"/>
              <a:ext cx="8402895" cy="430887"/>
            </a:xfrm>
            <a:prstGeom prst="rect">
              <a:avLst/>
            </a:prstGeom>
            <a:noFill/>
          </p:spPr>
          <p:txBody>
            <a:bodyPr wrap="square" rtlCol="0" anchor="ctr" anchorCtr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200" b="1" i="0" u="none" strike="noStrike" kern="1200" cap="none" spc="0" normalizeH="0" baseline="0" noProof="0" dirty="0">
                  <a:ln>
                    <a:noFill/>
                  </a:ln>
                  <a:solidFill>
                    <a:srgbClr val="1F497D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Relation to Previous Theory</a:t>
              </a:r>
            </a:p>
          </p:txBody>
        </p:sp>
      </p:grpSp>
      <p:grpSp>
        <p:nvGrpSpPr>
          <p:cNvPr id="14" name="Group 13">
            <a:extLst>
              <a:ext uri="{FF2B5EF4-FFF2-40B4-BE49-F238E27FC236}">
                <a16:creationId xmlns:a16="http://schemas.microsoft.com/office/drawing/2014/main" id="{DFA8E437-E4D6-8D4B-8252-A0BF83D95C76}"/>
              </a:ext>
            </a:extLst>
          </p:cNvPr>
          <p:cNvGrpSpPr/>
          <p:nvPr/>
        </p:nvGrpSpPr>
        <p:grpSpPr>
          <a:xfrm>
            <a:off x="933458" y="4861422"/>
            <a:ext cx="9067273" cy="548640"/>
            <a:chOff x="933458" y="2809669"/>
            <a:chExt cx="9067273" cy="548640"/>
          </a:xfrm>
        </p:grpSpPr>
        <p:sp>
          <p:nvSpPr>
            <p:cNvPr id="16" name="Oval 15">
              <a:extLst>
                <a:ext uri="{FF2B5EF4-FFF2-40B4-BE49-F238E27FC236}">
                  <a16:creationId xmlns:a16="http://schemas.microsoft.com/office/drawing/2014/main" id="{E954861F-2E19-2340-8C02-A027AE5C212A}"/>
                </a:ext>
              </a:extLst>
            </p:cNvPr>
            <p:cNvSpPr/>
            <p:nvPr/>
          </p:nvSpPr>
          <p:spPr>
            <a:xfrm>
              <a:off x="933458" y="2809669"/>
              <a:ext cx="548640" cy="548640"/>
            </a:xfrm>
            <a:prstGeom prst="ellipse">
              <a:avLst/>
            </a:prstGeom>
            <a:ln w="38100">
              <a:solidFill>
                <a:srgbClr val="4F81BD"/>
              </a:solidFill>
            </a:ln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lIns="91432" tIns="45718" rIns="91432" bIns="45718"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0" u="none" strike="noStrike" kern="1200" cap="none" spc="0" normalizeH="0" baseline="0" noProof="0" dirty="0">
                  <a:ln>
                    <a:noFill/>
                  </a:ln>
                  <a:solidFill>
                    <a:srgbClr val="4F81BD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4</a:t>
              </a:r>
            </a:p>
          </p:txBody>
        </p:sp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AF83807B-6EA3-1F40-A8AD-319744813365}"/>
                </a:ext>
              </a:extLst>
            </p:cNvPr>
            <p:cNvSpPr txBox="1"/>
            <p:nvPr/>
          </p:nvSpPr>
          <p:spPr>
            <a:xfrm>
              <a:off x="1597836" y="2868545"/>
              <a:ext cx="8402895" cy="430887"/>
            </a:xfrm>
            <a:prstGeom prst="rect">
              <a:avLst/>
            </a:prstGeom>
            <a:noFill/>
          </p:spPr>
          <p:txBody>
            <a:bodyPr wrap="square" rtlCol="0" anchor="ctr" anchorCtr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US" sz="2200" b="1" dirty="0">
                  <a:solidFill>
                    <a:srgbClr val="1F497D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Lessons for Future Welfare Analyses</a:t>
              </a:r>
              <a:endParaRPr kumimoji="0" lang="en-US" sz="2200" b="1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386439004"/>
      </p:ext>
    </p:extLst>
  </p:cSld>
  <p:clrMapOvr>
    <a:masterClrMapping/>
  </p:clrMapOvr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39" name="Group 134">
            <a:extLst>
              <a:ext uri="{FF2B5EF4-FFF2-40B4-BE49-F238E27FC236}">
                <a16:creationId xmlns:a16="http://schemas.microsoft.com/office/drawing/2014/main" id="{5BDC93A5-15D2-416D-BF1F-C794279A4827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604838" y="-4763"/>
            <a:ext cx="11328400" cy="6867526"/>
            <a:chOff x="381" y="-3"/>
            <a:chExt cx="7136" cy="4326"/>
          </a:xfrm>
        </p:grpSpPr>
        <p:sp>
          <p:nvSpPr>
            <p:cNvPr id="340" name="AutoShape 133">
              <a:extLst>
                <a:ext uri="{FF2B5EF4-FFF2-40B4-BE49-F238E27FC236}">
                  <a16:creationId xmlns:a16="http://schemas.microsoft.com/office/drawing/2014/main" id="{FB89CED1-CC18-4331-9D36-A6279C83CFCA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384" y="0"/>
              <a:ext cx="6912" cy="43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6" name="Rectangle 135">
              <a:extLst>
                <a:ext uri="{FF2B5EF4-FFF2-40B4-BE49-F238E27FC236}">
                  <a16:creationId xmlns:a16="http://schemas.microsoft.com/office/drawing/2014/main" id="{9AC8BB96-6548-4E92-BFFF-6DDD4447DA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1" y="-3"/>
              <a:ext cx="6918" cy="4326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7" name="Rectangle 136">
              <a:extLst>
                <a:ext uri="{FF2B5EF4-FFF2-40B4-BE49-F238E27FC236}">
                  <a16:creationId xmlns:a16="http://schemas.microsoft.com/office/drawing/2014/main" id="{FA0661A9-ADA8-44BC-9EE8-978A611859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" y="0"/>
              <a:ext cx="6909" cy="4317"/>
            </a:xfrm>
            <a:prstGeom prst="rect">
              <a:avLst/>
            </a:prstGeom>
            <a:solidFill>
              <a:srgbClr val="FFFFFF"/>
            </a:solidFill>
            <a:ln w="14288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8" name="Rectangle 137">
              <a:extLst>
                <a:ext uri="{FF2B5EF4-FFF2-40B4-BE49-F238E27FC236}">
                  <a16:creationId xmlns:a16="http://schemas.microsoft.com/office/drawing/2014/main" id="{DB37E772-BA55-4BF3-95A1-FDA740ECCA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88" y="775"/>
              <a:ext cx="6019" cy="2828"/>
            </a:xfrm>
            <a:prstGeom prst="rect">
              <a:avLst/>
            </a:prstGeom>
            <a:solidFill>
              <a:srgbClr val="FFFFFF"/>
            </a:solidFill>
            <a:ln w="14288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0" name="Line 138">
              <a:extLst>
                <a:ext uri="{FF2B5EF4-FFF2-40B4-BE49-F238E27FC236}">
                  <a16:creationId xmlns:a16="http://schemas.microsoft.com/office/drawing/2014/main" id="{9921AEC9-DCA5-47C7-9F5E-8015FABF0F9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88" y="3508"/>
              <a:ext cx="6019" cy="0"/>
            </a:xfrm>
            <a:prstGeom prst="line">
              <a:avLst/>
            </a:prstGeom>
            <a:noFill/>
            <a:ln w="19050">
              <a:solidFill>
                <a:srgbClr val="EAF2F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2" name="Line 139">
              <a:extLst>
                <a:ext uri="{FF2B5EF4-FFF2-40B4-BE49-F238E27FC236}">
                  <a16:creationId xmlns:a16="http://schemas.microsoft.com/office/drawing/2014/main" id="{2303BC88-BC01-4AFC-9FEB-40F5BB6931A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88" y="2848"/>
              <a:ext cx="6019" cy="0"/>
            </a:xfrm>
            <a:prstGeom prst="line">
              <a:avLst/>
            </a:prstGeom>
            <a:noFill/>
            <a:ln w="19050">
              <a:solidFill>
                <a:srgbClr val="EAF2F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3" name="Line 140">
              <a:extLst>
                <a:ext uri="{FF2B5EF4-FFF2-40B4-BE49-F238E27FC236}">
                  <a16:creationId xmlns:a16="http://schemas.microsoft.com/office/drawing/2014/main" id="{933F44FD-4A21-43D0-8372-3AE7F699807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88" y="2189"/>
              <a:ext cx="6019" cy="0"/>
            </a:xfrm>
            <a:prstGeom prst="line">
              <a:avLst/>
            </a:prstGeom>
            <a:noFill/>
            <a:ln w="19050">
              <a:solidFill>
                <a:srgbClr val="EAF2F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5" name="Line 141">
              <a:extLst>
                <a:ext uri="{FF2B5EF4-FFF2-40B4-BE49-F238E27FC236}">
                  <a16:creationId xmlns:a16="http://schemas.microsoft.com/office/drawing/2014/main" id="{982D0B5A-E75A-4719-8495-8F5E6A45F28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88" y="1529"/>
              <a:ext cx="6019" cy="0"/>
            </a:xfrm>
            <a:prstGeom prst="line">
              <a:avLst/>
            </a:prstGeom>
            <a:noFill/>
            <a:ln w="19050">
              <a:solidFill>
                <a:srgbClr val="EAF2F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6" name="Line 142">
              <a:extLst>
                <a:ext uri="{FF2B5EF4-FFF2-40B4-BE49-F238E27FC236}">
                  <a16:creationId xmlns:a16="http://schemas.microsoft.com/office/drawing/2014/main" id="{BA279DEF-2FF4-4E22-AACE-3A83F601910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88" y="870"/>
              <a:ext cx="6019" cy="0"/>
            </a:xfrm>
            <a:prstGeom prst="line">
              <a:avLst/>
            </a:prstGeom>
            <a:noFill/>
            <a:ln w="19050">
              <a:solidFill>
                <a:srgbClr val="EAF2F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7" name="Line 143">
              <a:extLst>
                <a:ext uri="{FF2B5EF4-FFF2-40B4-BE49-F238E27FC236}">
                  <a16:creationId xmlns:a16="http://schemas.microsoft.com/office/drawing/2014/main" id="{13387814-E649-4C0C-AA63-58A639F9E00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88" y="870"/>
              <a:ext cx="6019" cy="0"/>
            </a:xfrm>
            <a:prstGeom prst="line">
              <a:avLst/>
            </a:prstGeom>
            <a:noFill/>
            <a:ln w="9525">
              <a:solidFill>
                <a:srgbClr val="008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8" name="Oval 144">
              <a:extLst>
                <a:ext uri="{FF2B5EF4-FFF2-40B4-BE49-F238E27FC236}">
                  <a16:creationId xmlns:a16="http://schemas.microsoft.com/office/drawing/2014/main" id="{898AE2AE-D5E0-4FEA-A462-B9B3366ADB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63" y="2825"/>
              <a:ext cx="52" cy="52"/>
            </a:xfrm>
            <a:prstGeom prst="ellipse">
              <a:avLst/>
            </a:prstGeom>
            <a:solidFill>
              <a:srgbClr val="6E8E84"/>
            </a:solidFill>
            <a:ln w="31750">
              <a:solidFill>
                <a:srgbClr val="6E8E84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9" name="Rectangle 145">
              <a:extLst>
                <a:ext uri="{FF2B5EF4-FFF2-40B4-BE49-F238E27FC236}">
                  <a16:creationId xmlns:a16="http://schemas.microsoft.com/office/drawing/2014/main" id="{F4AF4BC9-C7C4-44E7-9F32-18E8957A2E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41" y="2791"/>
              <a:ext cx="671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>
                  <a:ln>
                    <a:noFill/>
                  </a:ln>
                  <a:solidFill>
                    <a:srgbClr val="B0B0B0"/>
                  </a:solidFill>
                  <a:effectLst/>
                  <a:latin typeface="Arial" panose="020B0604020202020204" pitchFamily="34" charset="0"/>
                </a:rPr>
                <a:t>Paycheck+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360" name="Oval 146">
              <a:extLst>
                <a:ext uri="{FF2B5EF4-FFF2-40B4-BE49-F238E27FC236}">
                  <a16:creationId xmlns:a16="http://schemas.microsoft.com/office/drawing/2014/main" id="{1E5BD794-9432-4788-B48E-F891B6C44C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64" y="3482"/>
              <a:ext cx="52" cy="52"/>
            </a:xfrm>
            <a:prstGeom prst="ellipse">
              <a:avLst/>
            </a:prstGeom>
            <a:solidFill>
              <a:srgbClr val="6E8E84"/>
            </a:solidFill>
            <a:ln w="31750">
              <a:solidFill>
                <a:srgbClr val="6E8E84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1" name="Rectangle 147">
              <a:extLst>
                <a:ext uri="{FF2B5EF4-FFF2-40B4-BE49-F238E27FC236}">
                  <a16:creationId xmlns:a16="http://schemas.microsoft.com/office/drawing/2014/main" id="{7F430916-DF57-4489-91E4-444BF19976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84" y="3444"/>
              <a:ext cx="732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>
                  <a:ln>
                    <a:noFill/>
                  </a:ln>
                  <a:solidFill>
                    <a:srgbClr val="B0B0B0"/>
                  </a:solidFill>
                  <a:effectLst/>
                  <a:latin typeface="Arial" panose="020B0604020202020204" pitchFamily="34" charset="0"/>
                </a:rPr>
                <a:t>Neg Inc Tax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362" name="Oval 148">
              <a:extLst>
                <a:ext uri="{FF2B5EF4-FFF2-40B4-BE49-F238E27FC236}">
                  <a16:creationId xmlns:a16="http://schemas.microsoft.com/office/drawing/2014/main" id="{FB66539A-6CDC-4E13-82F9-40F3A71E6B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81" y="3067"/>
              <a:ext cx="52" cy="52"/>
            </a:xfrm>
            <a:prstGeom prst="ellipse">
              <a:avLst/>
            </a:prstGeom>
            <a:solidFill>
              <a:srgbClr val="6E8E84"/>
            </a:solidFill>
            <a:ln w="31750">
              <a:solidFill>
                <a:srgbClr val="6E8E84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3" name="Rectangle 149">
              <a:extLst>
                <a:ext uri="{FF2B5EF4-FFF2-40B4-BE49-F238E27FC236}">
                  <a16:creationId xmlns:a16="http://schemas.microsoft.com/office/drawing/2014/main" id="{47E31D2A-90B9-4D15-BEAD-F5FD172B4A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1" y="2969"/>
              <a:ext cx="1100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 dirty="0">
                  <a:ln>
                    <a:noFill/>
                  </a:ln>
                  <a:solidFill>
                    <a:srgbClr val="B0B0B0"/>
                  </a:solidFill>
                  <a:effectLst/>
                  <a:latin typeface="Arial" panose="020B0604020202020204" pitchFamily="34" charset="0"/>
                </a:rPr>
                <a:t>AFDC Term Limits</a:t>
              </a:r>
              <a:endParaRPr kumimoji="0" lang="en-US" altLang="en-US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364" name="Oval 150">
              <a:extLst>
                <a:ext uri="{FF2B5EF4-FFF2-40B4-BE49-F238E27FC236}">
                  <a16:creationId xmlns:a16="http://schemas.microsoft.com/office/drawing/2014/main" id="{6D89B10D-0A9B-4EAA-B56C-4D5140C1DD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79" y="2563"/>
              <a:ext cx="52" cy="52"/>
            </a:xfrm>
            <a:prstGeom prst="ellipse">
              <a:avLst/>
            </a:prstGeom>
            <a:solidFill>
              <a:srgbClr val="6E8E84"/>
            </a:solidFill>
            <a:ln w="31750">
              <a:solidFill>
                <a:srgbClr val="6E8E84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5" name="Rectangle 151">
              <a:extLst>
                <a:ext uri="{FF2B5EF4-FFF2-40B4-BE49-F238E27FC236}">
                  <a16:creationId xmlns:a16="http://schemas.microsoft.com/office/drawing/2014/main" id="{52ADE93B-C2B1-4F86-B3CA-71DE423826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74" y="2526"/>
              <a:ext cx="651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>
                  <a:ln>
                    <a:noFill/>
                  </a:ln>
                  <a:solidFill>
                    <a:srgbClr val="B0B0B0"/>
                  </a:solidFill>
                  <a:effectLst/>
                  <a:latin typeface="Arial" panose="020B0604020202020204" pitchFamily="34" charset="0"/>
                </a:rPr>
                <a:t>EITC 1986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366" name="Oval 152">
              <a:extLst>
                <a:ext uri="{FF2B5EF4-FFF2-40B4-BE49-F238E27FC236}">
                  <a16:creationId xmlns:a16="http://schemas.microsoft.com/office/drawing/2014/main" id="{0DE3B7AC-ED72-4783-8B22-3E69DEC7E8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8" y="2664"/>
              <a:ext cx="52" cy="52"/>
            </a:xfrm>
            <a:prstGeom prst="ellipse">
              <a:avLst/>
            </a:prstGeom>
            <a:solidFill>
              <a:srgbClr val="6E8E84"/>
            </a:solidFill>
            <a:ln w="31750">
              <a:solidFill>
                <a:srgbClr val="6E8E84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7" name="Rectangle 153">
              <a:extLst>
                <a:ext uri="{FF2B5EF4-FFF2-40B4-BE49-F238E27FC236}">
                  <a16:creationId xmlns:a16="http://schemas.microsoft.com/office/drawing/2014/main" id="{928A9C4E-BFA1-481D-A031-87DE922137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63" y="2629"/>
              <a:ext cx="651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>
                  <a:ln>
                    <a:noFill/>
                  </a:ln>
                  <a:solidFill>
                    <a:srgbClr val="B0B0B0"/>
                  </a:solidFill>
                  <a:effectLst/>
                  <a:latin typeface="Arial" panose="020B0604020202020204" pitchFamily="34" charset="0"/>
                </a:rPr>
                <a:t>EITC 1993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368" name="Oval 154">
              <a:extLst>
                <a:ext uri="{FF2B5EF4-FFF2-40B4-BE49-F238E27FC236}">
                  <a16:creationId xmlns:a16="http://schemas.microsoft.com/office/drawing/2014/main" id="{268508C7-BAE7-4455-8360-B77FB26B6D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86" y="2926"/>
              <a:ext cx="52" cy="52"/>
            </a:xfrm>
            <a:prstGeom prst="ellipse">
              <a:avLst/>
            </a:prstGeom>
            <a:solidFill>
              <a:srgbClr val="6E8E84"/>
            </a:solidFill>
            <a:ln w="31750">
              <a:solidFill>
                <a:srgbClr val="6E8E84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9" name="Rectangle 155">
              <a:extLst>
                <a:ext uri="{FF2B5EF4-FFF2-40B4-BE49-F238E27FC236}">
                  <a16:creationId xmlns:a16="http://schemas.microsoft.com/office/drawing/2014/main" id="{70A9C5EC-4CD9-4B0D-B428-B9955D9EA3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4" y="2892"/>
              <a:ext cx="677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>
                  <a:ln>
                    <a:noFill/>
                  </a:ln>
                  <a:solidFill>
                    <a:srgbClr val="B0B0B0"/>
                  </a:solidFill>
                  <a:effectLst/>
                  <a:latin typeface="Arial" panose="020B0604020202020204" pitchFamily="34" charset="0"/>
                </a:rPr>
                <a:t>Alaska UBI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370" name="Oval 156">
              <a:extLst>
                <a:ext uri="{FF2B5EF4-FFF2-40B4-BE49-F238E27FC236}">
                  <a16:creationId xmlns:a16="http://schemas.microsoft.com/office/drawing/2014/main" id="{AD7AA3E9-5630-4E85-8276-1743F05051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31" y="2992"/>
              <a:ext cx="52" cy="52"/>
            </a:xfrm>
            <a:prstGeom prst="ellipse">
              <a:avLst/>
            </a:prstGeom>
            <a:solidFill>
              <a:srgbClr val="6E8E84"/>
            </a:solidFill>
            <a:ln w="31750">
              <a:solidFill>
                <a:srgbClr val="6E8E84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1" name="Rectangle 157">
              <a:extLst>
                <a:ext uri="{FF2B5EF4-FFF2-40B4-BE49-F238E27FC236}">
                  <a16:creationId xmlns:a16="http://schemas.microsoft.com/office/drawing/2014/main" id="{47611F0D-CF44-4D28-996D-72D118F2E6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84" y="3004"/>
              <a:ext cx="1040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 dirty="0">
                  <a:ln>
                    <a:noFill/>
                  </a:ln>
                  <a:solidFill>
                    <a:srgbClr val="B0B0B0"/>
                  </a:solidFill>
                  <a:effectLst/>
                  <a:latin typeface="Arial" panose="020B0604020202020204" pitchFamily="34" charset="0"/>
                </a:rPr>
                <a:t>AFDC Generosity</a:t>
              </a:r>
              <a:endParaRPr kumimoji="0" lang="en-US" altLang="en-US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372" name="Oval 158">
              <a:extLst>
                <a:ext uri="{FF2B5EF4-FFF2-40B4-BE49-F238E27FC236}">
                  <a16:creationId xmlns:a16="http://schemas.microsoft.com/office/drawing/2014/main" id="{4320F1CC-DB4F-424C-B1D5-ADC017CA6E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61" y="1503"/>
              <a:ext cx="52" cy="52"/>
            </a:xfrm>
            <a:prstGeom prst="ellipse">
              <a:avLst/>
            </a:prstGeom>
            <a:solidFill>
              <a:srgbClr val="90353B"/>
            </a:solidFill>
            <a:ln w="31750">
              <a:solidFill>
                <a:srgbClr val="90353B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3" name="Rectangle 159">
              <a:extLst>
                <a:ext uri="{FF2B5EF4-FFF2-40B4-BE49-F238E27FC236}">
                  <a16:creationId xmlns:a16="http://schemas.microsoft.com/office/drawing/2014/main" id="{2237D3E8-94BE-42E2-951D-4A004CA69C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68" y="1331"/>
              <a:ext cx="94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 dirty="0">
                  <a:ln>
                    <a:noFill/>
                  </a:ln>
                  <a:solidFill>
                    <a:srgbClr val="B0B0B0"/>
                  </a:solidFill>
                  <a:effectLst/>
                  <a:latin typeface="Arial" panose="020B0604020202020204" pitchFamily="34" charset="0"/>
                </a:rPr>
                <a:t>Perry Preschool</a:t>
              </a:r>
              <a:endParaRPr kumimoji="0" lang="en-US" altLang="en-US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374" name="Oval 160">
              <a:extLst>
                <a:ext uri="{FF2B5EF4-FFF2-40B4-BE49-F238E27FC236}">
                  <a16:creationId xmlns:a16="http://schemas.microsoft.com/office/drawing/2014/main" id="{7BB3F8B6-4920-4410-9304-B4D682FE51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36" y="1503"/>
              <a:ext cx="52" cy="52"/>
            </a:xfrm>
            <a:prstGeom prst="ellipse">
              <a:avLst/>
            </a:prstGeom>
            <a:solidFill>
              <a:srgbClr val="90353B"/>
            </a:solidFill>
            <a:ln w="31750">
              <a:solidFill>
                <a:srgbClr val="90353B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5" name="Rectangle 161">
              <a:extLst>
                <a:ext uri="{FF2B5EF4-FFF2-40B4-BE49-F238E27FC236}">
                  <a16:creationId xmlns:a16="http://schemas.microsoft.com/office/drawing/2014/main" id="{A50573FE-7F5D-4707-9907-2FEF45BB19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99" y="1907"/>
              <a:ext cx="760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 dirty="0">
                  <a:ln>
                    <a:noFill/>
                  </a:ln>
                  <a:solidFill>
                    <a:srgbClr val="B0B0B0"/>
                  </a:solidFill>
                  <a:effectLst/>
                  <a:latin typeface="Arial" panose="020B0604020202020204" pitchFamily="34" charset="0"/>
                </a:rPr>
                <a:t>Abecedarian</a:t>
              </a:r>
              <a:endParaRPr kumimoji="0" lang="en-US" altLang="en-US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376" name="Oval 162">
              <a:extLst>
                <a:ext uri="{FF2B5EF4-FFF2-40B4-BE49-F238E27FC236}">
                  <a16:creationId xmlns:a16="http://schemas.microsoft.com/office/drawing/2014/main" id="{0F6B1F0C-FB6A-404F-B3AE-F34F5B9BCC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28" y="844"/>
              <a:ext cx="52" cy="52"/>
            </a:xfrm>
            <a:prstGeom prst="ellipse">
              <a:avLst/>
            </a:prstGeom>
            <a:solidFill>
              <a:srgbClr val="90353B"/>
            </a:solidFill>
            <a:ln w="31750">
              <a:solidFill>
                <a:srgbClr val="90353B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7" name="Rectangle 163">
              <a:extLst>
                <a:ext uri="{FF2B5EF4-FFF2-40B4-BE49-F238E27FC236}">
                  <a16:creationId xmlns:a16="http://schemas.microsoft.com/office/drawing/2014/main" id="{C8429D6A-3AA2-4B27-8FDF-631477D769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43" y="571"/>
              <a:ext cx="674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 dirty="0">
                  <a:ln>
                    <a:noFill/>
                  </a:ln>
                  <a:solidFill>
                    <a:srgbClr val="B0B0B0"/>
                  </a:solidFill>
                  <a:effectLst/>
                  <a:latin typeface="Arial" panose="020B0604020202020204" pitchFamily="34" charset="0"/>
                </a:rPr>
                <a:t>K12 Spend</a:t>
              </a:r>
              <a:endParaRPr kumimoji="0" lang="en-US" altLang="en-US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378" name="Oval 164">
              <a:extLst>
                <a:ext uri="{FF2B5EF4-FFF2-40B4-BE49-F238E27FC236}">
                  <a16:creationId xmlns:a16="http://schemas.microsoft.com/office/drawing/2014/main" id="{12E891D3-9C19-494A-AC78-1D0BB89D3A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93" y="1503"/>
              <a:ext cx="52" cy="52"/>
            </a:xfrm>
            <a:prstGeom prst="ellipse">
              <a:avLst/>
            </a:prstGeom>
            <a:solidFill>
              <a:srgbClr val="E37E00"/>
            </a:solidFill>
            <a:ln w="31750">
              <a:solidFill>
                <a:srgbClr val="E37E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9" name="Rectangle 165">
              <a:extLst>
                <a:ext uri="{FF2B5EF4-FFF2-40B4-BE49-F238E27FC236}">
                  <a16:creationId xmlns:a16="http://schemas.microsoft.com/office/drawing/2014/main" id="{188119DF-2AEC-4DFF-B5C9-54ECA03283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59" y="1232"/>
              <a:ext cx="985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 dirty="0">
                  <a:ln>
                    <a:noFill/>
                  </a:ln>
                  <a:solidFill>
                    <a:srgbClr val="B0B0B0"/>
                  </a:solidFill>
                  <a:effectLst/>
                  <a:latin typeface="Arial" panose="020B0604020202020204" pitchFamily="34" charset="0"/>
                </a:rPr>
                <a:t>Soc Sec College</a:t>
              </a:r>
              <a:endParaRPr kumimoji="0" lang="en-US" altLang="en-US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380" name="Oval 166">
              <a:extLst>
                <a:ext uri="{FF2B5EF4-FFF2-40B4-BE49-F238E27FC236}">
                  <a16:creationId xmlns:a16="http://schemas.microsoft.com/office/drawing/2014/main" id="{54811EF8-CFE3-4223-BBAB-95CE8ED52C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3" y="1503"/>
              <a:ext cx="52" cy="52"/>
            </a:xfrm>
            <a:prstGeom prst="ellipse">
              <a:avLst/>
            </a:prstGeom>
            <a:solidFill>
              <a:srgbClr val="E37E00"/>
            </a:solidFill>
            <a:ln w="31750">
              <a:solidFill>
                <a:srgbClr val="E37E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1" name="Rectangle 167">
              <a:extLst>
                <a:ext uri="{FF2B5EF4-FFF2-40B4-BE49-F238E27FC236}">
                  <a16:creationId xmlns:a16="http://schemas.microsoft.com/office/drawing/2014/main" id="{3BF5861A-71B7-41EC-B944-7C28E9833F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77" y="1098"/>
              <a:ext cx="564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 dirty="0">
                  <a:ln>
                    <a:noFill/>
                  </a:ln>
                  <a:solidFill>
                    <a:srgbClr val="B0B0B0"/>
                  </a:solidFill>
                  <a:effectLst/>
                  <a:latin typeface="Arial" panose="020B0604020202020204" pitchFamily="34" charset="0"/>
                </a:rPr>
                <a:t>Ohio Pell</a:t>
              </a:r>
              <a:endParaRPr kumimoji="0" lang="en-US" altLang="en-US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382" name="Oval 168">
              <a:extLst>
                <a:ext uri="{FF2B5EF4-FFF2-40B4-BE49-F238E27FC236}">
                  <a16:creationId xmlns:a16="http://schemas.microsoft.com/office/drawing/2014/main" id="{203EC6FE-A192-49A9-A2BD-6DAF3AC563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3" y="1503"/>
              <a:ext cx="52" cy="52"/>
            </a:xfrm>
            <a:prstGeom prst="ellipse">
              <a:avLst/>
            </a:prstGeom>
            <a:solidFill>
              <a:srgbClr val="E37E00"/>
            </a:solidFill>
            <a:ln w="31750">
              <a:solidFill>
                <a:srgbClr val="E37E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3" name="Rectangle 169">
              <a:extLst>
                <a:ext uri="{FF2B5EF4-FFF2-40B4-BE49-F238E27FC236}">
                  <a16:creationId xmlns:a16="http://schemas.microsoft.com/office/drawing/2014/main" id="{A2367695-E17F-411D-B4BC-84A1FDAF66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42" y="1042"/>
              <a:ext cx="613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 dirty="0">
                  <a:ln>
                    <a:noFill/>
                  </a:ln>
                  <a:solidFill>
                    <a:srgbClr val="B0B0B0"/>
                  </a:solidFill>
                  <a:effectLst/>
                  <a:latin typeface="Arial" panose="020B0604020202020204" pitchFamily="34" charset="0"/>
                </a:rPr>
                <a:t>CC Texas</a:t>
              </a:r>
              <a:endParaRPr kumimoji="0" lang="en-US" altLang="en-US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384" name="Oval 170">
              <a:extLst>
                <a:ext uri="{FF2B5EF4-FFF2-40B4-BE49-F238E27FC236}">
                  <a16:creationId xmlns:a16="http://schemas.microsoft.com/office/drawing/2014/main" id="{4ED89392-003C-4062-A621-AAF21A04C0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22" y="1503"/>
              <a:ext cx="52" cy="52"/>
            </a:xfrm>
            <a:prstGeom prst="ellipse">
              <a:avLst/>
            </a:prstGeom>
            <a:solidFill>
              <a:srgbClr val="E37E00"/>
            </a:solidFill>
            <a:ln w="31750">
              <a:solidFill>
                <a:srgbClr val="E37E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5" name="Rectangle 171">
              <a:extLst>
                <a:ext uri="{FF2B5EF4-FFF2-40B4-BE49-F238E27FC236}">
                  <a16:creationId xmlns:a16="http://schemas.microsoft.com/office/drawing/2014/main" id="{3834DB5D-36AB-4495-AF3B-5F0C7C8E52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14" y="1170"/>
              <a:ext cx="789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 dirty="0">
                  <a:ln>
                    <a:noFill/>
                  </a:ln>
                  <a:solidFill>
                    <a:srgbClr val="B0B0B0"/>
                  </a:solidFill>
                  <a:effectLst/>
                  <a:latin typeface="Arial" panose="020B0604020202020204" pitchFamily="34" charset="0"/>
                </a:rPr>
                <a:t>Florida Grant</a:t>
              </a:r>
              <a:endParaRPr kumimoji="0" lang="en-US" altLang="en-US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386" name="Oval 172">
              <a:extLst>
                <a:ext uri="{FF2B5EF4-FFF2-40B4-BE49-F238E27FC236}">
                  <a16:creationId xmlns:a16="http://schemas.microsoft.com/office/drawing/2014/main" id="{60468A7F-37E6-41C4-875B-C92EA0AC8F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97" y="2249"/>
              <a:ext cx="52" cy="52"/>
            </a:xfrm>
            <a:prstGeom prst="ellipse">
              <a:avLst/>
            </a:prstGeom>
            <a:solidFill>
              <a:srgbClr val="E37E00"/>
            </a:solidFill>
            <a:ln w="31750">
              <a:solidFill>
                <a:srgbClr val="E37E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7" name="Rectangle 173">
              <a:extLst>
                <a:ext uri="{FF2B5EF4-FFF2-40B4-BE49-F238E27FC236}">
                  <a16:creationId xmlns:a16="http://schemas.microsoft.com/office/drawing/2014/main" id="{79B1A3D5-EF4F-4277-8F51-E0B4979892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3" y="2215"/>
              <a:ext cx="910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>
                  <a:ln>
                    <a:noFill/>
                  </a:ln>
                  <a:solidFill>
                    <a:srgbClr val="B0B0B0"/>
                  </a:solidFill>
                  <a:effectLst/>
                  <a:latin typeface="Arial" panose="020B0604020202020204" pitchFamily="34" charset="0"/>
                </a:rPr>
                <a:t>WI Scholarship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388" name="Oval 174">
              <a:extLst>
                <a:ext uri="{FF2B5EF4-FFF2-40B4-BE49-F238E27FC236}">
                  <a16:creationId xmlns:a16="http://schemas.microsoft.com/office/drawing/2014/main" id="{DA976629-A5DE-4D03-9620-42167D32C0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28" y="3131"/>
              <a:ext cx="52" cy="51"/>
            </a:xfrm>
            <a:prstGeom prst="ellipse">
              <a:avLst/>
            </a:prstGeom>
            <a:solidFill>
              <a:srgbClr val="E37E00"/>
            </a:solidFill>
            <a:ln w="31750">
              <a:solidFill>
                <a:srgbClr val="E37E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9" name="Rectangle 175">
              <a:extLst>
                <a:ext uri="{FF2B5EF4-FFF2-40B4-BE49-F238E27FC236}">
                  <a16:creationId xmlns:a16="http://schemas.microsoft.com/office/drawing/2014/main" id="{365AC2D7-9403-47EA-9E1C-3BBE560AE0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99" y="3093"/>
              <a:ext cx="467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>
                  <a:ln>
                    <a:noFill/>
                  </a:ln>
                  <a:solidFill>
                    <a:srgbClr val="B0B0B0"/>
                  </a:solidFill>
                  <a:effectLst/>
                  <a:latin typeface="Arial" panose="020B0604020202020204" pitchFamily="34" charset="0"/>
                </a:rPr>
                <a:t>TN Pell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86" name="Oval 176">
              <a:extLst>
                <a:ext uri="{FF2B5EF4-FFF2-40B4-BE49-F238E27FC236}">
                  <a16:creationId xmlns:a16="http://schemas.microsoft.com/office/drawing/2014/main" id="{A32D96FC-8790-43CB-8444-1EDC60654C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75" y="1503"/>
              <a:ext cx="51" cy="52"/>
            </a:xfrm>
            <a:prstGeom prst="ellipse">
              <a:avLst/>
            </a:prstGeom>
            <a:solidFill>
              <a:srgbClr val="E37E00"/>
            </a:solidFill>
            <a:ln w="31750">
              <a:solidFill>
                <a:srgbClr val="E37E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7" name="Rectangle 177">
              <a:extLst>
                <a:ext uri="{FF2B5EF4-FFF2-40B4-BE49-F238E27FC236}">
                  <a16:creationId xmlns:a16="http://schemas.microsoft.com/office/drawing/2014/main" id="{2EB47E2C-B183-4888-97AA-E2E4D0E7D3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68" y="1250"/>
              <a:ext cx="58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 dirty="0">
                  <a:ln>
                    <a:noFill/>
                  </a:ln>
                  <a:solidFill>
                    <a:srgbClr val="B0B0B0"/>
                  </a:solidFill>
                  <a:effectLst/>
                  <a:latin typeface="Arial" panose="020B0604020202020204" pitchFamily="34" charset="0"/>
                </a:rPr>
                <a:t>DC Grant</a:t>
              </a:r>
              <a:endParaRPr kumimoji="0" lang="en-US" altLang="en-US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88" name="Oval 178">
              <a:extLst>
                <a:ext uri="{FF2B5EF4-FFF2-40B4-BE49-F238E27FC236}">
                  <a16:creationId xmlns:a16="http://schemas.microsoft.com/office/drawing/2014/main" id="{E6231BDC-154A-4935-8594-3EABDC13BD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3" y="2301"/>
              <a:ext cx="52" cy="52"/>
            </a:xfrm>
            <a:prstGeom prst="ellipse">
              <a:avLst/>
            </a:prstGeom>
            <a:solidFill>
              <a:srgbClr val="E37E00"/>
            </a:solidFill>
            <a:ln w="31750">
              <a:solidFill>
                <a:srgbClr val="E37E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9" name="Rectangle 179">
              <a:extLst>
                <a:ext uri="{FF2B5EF4-FFF2-40B4-BE49-F238E27FC236}">
                  <a16:creationId xmlns:a16="http://schemas.microsoft.com/office/drawing/2014/main" id="{C621A6A8-5C08-429A-A56A-E856BB17E5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34" y="2251"/>
              <a:ext cx="657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 dirty="0">
                  <a:ln>
                    <a:noFill/>
                  </a:ln>
                  <a:solidFill>
                    <a:srgbClr val="B0B0B0"/>
                  </a:solidFill>
                  <a:effectLst/>
                  <a:latin typeface="Arial" panose="020B0604020202020204" pitchFamily="34" charset="0"/>
                </a:rPr>
                <a:t>CUNY Pell</a:t>
              </a:r>
              <a:endParaRPr kumimoji="0" lang="en-US" altLang="en-US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90" name="Oval 180">
              <a:extLst>
                <a:ext uri="{FF2B5EF4-FFF2-40B4-BE49-F238E27FC236}">
                  <a16:creationId xmlns:a16="http://schemas.microsoft.com/office/drawing/2014/main" id="{2BBA548C-9430-49CF-A63B-03FB0C734D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4" y="3191"/>
              <a:ext cx="52" cy="52"/>
            </a:xfrm>
            <a:prstGeom prst="ellipse">
              <a:avLst/>
            </a:prstGeom>
            <a:solidFill>
              <a:srgbClr val="E37E00"/>
            </a:solidFill>
            <a:ln w="31750">
              <a:solidFill>
                <a:srgbClr val="E37E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1" name="Rectangle 181">
              <a:extLst>
                <a:ext uri="{FF2B5EF4-FFF2-40B4-BE49-F238E27FC236}">
                  <a16:creationId xmlns:a16="http://schemas.microsoft.com/office/drawing/2014/main" id="{94033AE0-32EC-4585-A8A1-8135A21AA3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49" y="3221"/>
              <a:ext cx="939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 dirty="0">
                  <a:ln>
                    <a:noFill/>
                  </a:ln>
                  <a:solidFill>
                    <a:srgbClr val="B0B0B0"/>
                  </a:solidFill>
                  <a:effectLst/>
                  <a:latin typeface="Arial" panose="020B0604020202020204" pitchFamily="34" charset="0"/>
                </a:rPr>
                <a:t>MA Scholarship</a:t>
              </a:r>
              <a:endParaRPr kumimoji="0" lang="en-US" altLang="en-US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416" name="Oval 182">
              <a:extLst>
                <a:ext uri="{FF2B5EF4-FFF2-40B4-BE49-F238E27FC236}">
                  <a16:creationId xmlns:a16="http://schemas.microsoft.com/office/drawing/2014/main" id="{EAE456CA-600F-4AD7-B0F3-0DCCD68E8C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75" y="1584"/>
              <a:ext cx="52" cy="52"/>
            </a:xfrm>
            <a:prstGeom prst="ellipse">
              <a:avLst/>
            </a:prstGeom>
            <a:solidFill>
              <a:srgbClr val="E37E00"/>
            </a:solidFill>
            <a:ln w="31750">
              <a:solidFill>
                <a:srgbClr val="E37E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7" name="Rectangle 183">
              <a:extLst>
                <a:ext uri="{FF2B5EF4-FFF2-40B4-BE49-F238E27FC236}">
                  <a16:creationId xmlns:a16="http://schemas.microsoft.com/office/drawing/2014/main" id="{37D211EA-B36D-42A6-A725-7594616912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99" y="1653"/>
              <a:ext cx="559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 dirty="0">
                  <a:ln>
                    <a:noFill/>
                  </a:ln>
                  <a:solidFill>
                    <a:srgbClr val="B0B0B0"/>
                  </a:solidFill>
                  <a:effectLst/>
                  <a:latin typeface="Arial" panose="020B0604020202020204" pitchFamily="34" charset="0"/>
                </a:rPr>
                <a:t>TN Hope</a:t>
              </a:r>
              <a:endParaRPr kumimoji="0" lang="en-US" altLang="en-US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418" name="Oval 184">
              <a:extLst>
                <a:ext uri="{FF2B5EF4-FFF2-40B4-BE49-F238E27FC236}">
                  <a16:creationId xmlns:a16="http://schemas.microsoft.com/office/drawing/2014/main" id="{4B432B7A-255F-43B9-8F2D-951089B90C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48" y="1503"/>
              <a:ext cx="52" cy="52"/>
            </a:xfrm>
            <a:prstGeom prst="ellipse">
              <a:avLst/>
            </a:prstGeom>
            <a:solidFill>
              <a:srgbClr val="E37E00"/>
            </a:solidFill>
            <a:ln w="31750">
              <a:solidFill>
                <a:srgbClr val="E37E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9" name="Rectangle 185">
              <a:extLst>
                <a:ext uri="{FF2B5EF4-FFF2-40B4-BE49-F238E27FC236}">
                  <a16:creationId xmlns:a16="http://schemas.microsoft.com/office/drawing/2014/main" id="{F2DC60BA-F58F-48E0-A78F-0F1C503B80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26" y="1186"/>
              <a:ext cx="541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 dirty="0">
                  <a:ln>
                    <a:noFill/>
                  </a:ln>
                  <a:solidFill>
                    <a:srgbClr val="B0B0B0"/>
                  </a:solidFill>
                  <a:effectLst/>
                  <a:latin typeface="Arial" panose="020B0604020202020204" pitchFamily="34" charset="0"/>
                </a:rPr>
                <a:t>CC </a:t>
              </a:r>
              <a:r>
                <a:rPr kumimoji="0" lang="en-US" altLang="en-US" sz="1500" b="0" i="0" u="none" strike="noStrike" cap="none" normalizeH="0" baseline="0" dirty="0" err="1">
                  <a:ln>
                    <a:noFill/>
                  </a:ln>
                  <a:solidFill>
                    <a:srgbClr val="B0B0B0"/>
                  </a:solidFill>
                  <a:effectLst/>
                  <a:latin typeface="Arial" panose="020B0604020202020204" pitchFamily="34" charset="0"/>
                </a:rPr>
                <a:t>Mich</a:t>
              </a:r>
              <a:endParaRPr kumimoji="0" lang="en-US" altLang="en-US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420" name="Oval 186">
              <a:extLst>
                <a:ext uri="{FF2B5EF4-FFF2-40B4-BE49-F238E27FC236}">
                  <a16:creationId xmlns:a16="http://schemas.microsoft.com/office/drawing/2014/main" id="{7D45B881-5FBC-493B-8656-0CB1407286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56" y="1593"/>
              <a:ext cx="52" cy="51"/>
            </a:xfrm>
            <a:prstGeom prst="ellipse">
              <a:avLst/>
            </a:prstGeom>
            <a:solidFill>
              <a:srgbClr val="E37E00"/>
            </a:solidFill>
            <a:ln w="31750">
              <a:solidFill>
                <a:srgbClr val="E37E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1" name="Rectangle 187">
              <a:extLst>
                <a:ext uri="{FF2B5EF4-FFF2-40B4-BE49-F238E27FC236}">
                  <a16:creationId xmlns:a16="http://schemas.microsoft.com/office/drawing/2014/main" id="{5D7753DA-B3F0-4A64-A82C-41B5861DFD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95" y="1651"/>
              <a:ext cx="685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 dirty="0">
                  <a:ln>
                    <a:noFill/>
                  </a:ln>
                  <a:solidFill>
                    <a:srgbClr val="B0B0B0"/>
                  </a:solidFill>
                  <a:effectLst/>
                  <a:latin typeface="Arial" panose="020B0604020202020204" pitchFamily="34" charset="0"/>
                </a:rPr>
                <a:t>Kalamazoo</a:t>
              </a:r>
              <a:endParaRPr kumimoji="0" lang="en-US" altLang="en-US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422" name="Oval 188">
              <a:extLst>
                <a:ext uri="{FF2B5EF4-FFF2-40B4-BE49-F238E27FC236}">
                  <a16:creationId xmlns:a16="http://schemas.microsoft.com/office/drawing/2014/main" id="{CE87FFC5-59B8-4821-99F1-F54BF08236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93" y="1503"/>
              <a:ext cx="52" cy="52"/>
            </a:xfrm>
            <a:prstGeom prst="ellipse">
              <a:avLst/>
            </a:prstGeom>
            <a:solidFill>
              <a:srgbClr val="E37E00"/>
            </a:solidFill>
            <a:ln w="31750">
              <a:solidFill>
                <a:srgbClr val="E37E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3" name="Rectangle 189">
              <a:extLst>
                <a:ext uri="{FF2B5EF4-FFF2-40B4-BE49-F238E27FC236}">
                  <a16:creationId xmlns:a16="http://schemas.microsoft.com/office/drawing/2014/main" id="{1FC00660-8BB9-4F8E-9C0B-15BEB07C86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32" y="1306"/>
              <a:ext cx="896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 dirty="0">
                  <a:ln>
                    <a:noFill/>
                  </a:ln>
                  <a:solidFill>
                    <a:srgbClr val="B0B0B0"/>
                  </a:solidFill>
                  <a:effectLst/>
                  <a:latin typeface="Arial" panose="020B0604020202020204" pitchFamily="34" charset="0"/>
                </a:rPr>
                <a:t>Georgia HOPE</a:t>
              </a:r>
              <a:endParaRPr kumimoji="0" lang="en-US" altLang="en-US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424" name="Oval 190">
              <a:extLst>
                <a:ext uri="{FF2B5EF4-FFF2-40B4-BE49-F238E27FC236}">
                  <a16:creationId xmlns:a16="http://schemas.microsoft.com/office/drawing/2014/main" id="{DD6312B1-1449-40EA-96DF-EB5877209A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00" y="1503"/>
              <a:ext cx="52" cy="52"/>
            </a:xfrm>
            <a:prstGeom prst="ellipse">
              <a:avLst/>
            </a:prstGeom>
            <a:solidFill>
              <a:srgbClr val="E37E00"/>
            </a:solidFill>
            <a:ln w="31750">
              <a:solidFill>
                <a:srgbClr val="E37E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5" name="Rectangle 191">
              <a:extLst>
                <a:ext uri="{FF2B5EF4-FFF2-40B4-BE49-F238E27FC236}">
                  <a16:creationId xmlns:a16="http://schemas.microsoft.com/office/drawing/2014/main" id="{ABF7A36A-FFC7-4738-8AB7-E7A953BCC5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84" y="1457"/>
              <a:ext cx="881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 dirty="0">
                  <a:ln>
                    <a:noFill/>
                  </a:ln>
                  <a:solidFill>
                    <a:srgbClr val="B0B0B0"/>
                  </a:solidFill>
                  <a:effectLst/>
                  <a:latin typeface="Arial" panose="020B0604020202020204" pitchFamily="34" charset="0"/>
                </a:rPr>
                <a:t>College Spend</a:t>
              </a:r>
              <a:endParaRPr kumimoji="0" lang="en-US" altLang="en-US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426" name="Oval 192">
              <a:extLst>
                <a:ext uri="{FF2B5EF4-FFF2-40B4-BE49-F238E27FC236}">
                  <a16:creationId xmlns:a16="http://schemas.microsoft.com/office/drawing/2014/main" id="{A057BD39-FECA-4EEF-A1F0-3313DD65E8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11" y="2794"/>
              <a:ext cx="52" cy="49"/>
            </a:xfrm>
            <a:prstGeom prst="ellipse">
              <a:avLst/>
            </a:prstGeom>
            <a:solidFill>
              <a:srgbClr val="E37E00"/>
            </a:solidFill>
            <a:ln w="31750">
              <a:solidFill>
                <a:srgbClr val="E37E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7" name="Rectangle 193">
              <a:extLst>
                <a:ext uri="{FF2B5EF4-FFF2-40B4-BE49-F238E27FC236}">
                  <a16:creationId xmlns:a16="http://schemas.microsoft.com/office/drawing/2014/main" id="{89B39A11-C3E0-4D0D-B440-BAD989DD4F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73" y="2756"/>
              <a:ext cx="893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>
                  <a:ln>
                    <a:noFill/>
                  </a:ln>
                  <a:solidFill>
                    <a:srgbClr val="B0B0B0"/>
                  </a:solidFill>
                  <a:effectLst/>
                  <a:latin typeface="Arial" panose="020B0604020202020204" pitchFamily="34" charset="0"/>
                </a:rPr>
                <a:t>College Tuition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428" name="Oval 194">
              <a:extLst>
                <a:ext uri="{FF2B5EF4-FFF2-40B4-BE49-F238E27FC236}">
                  <a16:creationId xmlns:a16="http://schemas.microsoft.com/office/drawing/2014/main" id="{EA60B3AE-AD37-43DA-B106-7CA3D2ED14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92" y="844"/>
              <a:ext cx="52" cy="52"/>
            </a:xfrm>
            <a:prstGeom prst="ellipse">
              <a:avLst/>
            </a:prstGeom>
            <a:solidFill>
              <a:srgbClr val="E37E00"/>
            </a:solidFill>
            <a:ln w="31750">
              <a:solidFill>
                <a:srgbClr val="E37E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9" name="Rectangle 195">
              <a:extLst>
                <a:ext uri="{FF2B5EF4-FFF2-40B4-BE49-F238E27FC236}">
                  <a16:creationId xmlns:a16="http://schemas.microsoft.com/office/drawing/2014/main" id="{4F7AC05F-7DFE-4DB9-8F18-629AF15F01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7" y="502"/>
              <a:ext cx="639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 dirty="0">
                  <a:ln>
                    <a:noFill/>
                  </a:ln>
                  <a:solidFill>
                    <a:srgbClr val="B0B0B0"/>
                  </a:solidFill>
                  <a:effectLst/>
                  <a:latin typeface="Arial" panose="020B0604020202020204" pitchFamily="34" charset="0"/>
                </a:rPr>
                <a:t>Texas Pell</a:t>
              </a:r>
              <a:endParaRPr kumimoji="0" lang="en-US" altLang="en-US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430" name="Oval 196">
              <a:extLst>
                <a:ext uri="{FF2B5EF4-FFF2-40B4-BE49-F238E27FC236}">
                  <a16:creationId xmlns:a16="http://schemas.microsoft.com/office/drawing/2014/main" id="{84FB35AB-8DB7-4491-AE81-F82A4B1D65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63" y="844"/>
              <a:ext cx="52" cy="52"/>
            </a:xfrm>
            <a:prstGeom prst="ellipse">
              <a:avLst/>
            </a:prstGeom>
            <a:solidFill>
              <a:srgbClr val="E37E00"/>
            </a:solidFill>
            <a:ln w="31750">
              <a:solidFill>
                <a:srgbClr val="E37E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1" name="Rectangle 197">
              <a:extLst>
                <a:ext uri="{FF2B5EF4-FFF2-40B4-BE49-F238E27FC236}">
                  <a16:creationId xmlns:a16="http://schemas.microsoft.com/office/drawing/2014/main" id="{0A2D9EA0-6ED7-4EAD-B4A6-F1C50D54CB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05" y="371"/>
              <a:ext cx="559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 dirty="0">
                  <a:ln>
                    <a:noFill/>
                  </a:ln>
                  <a:solidFill>
                    <a:srgbClr val="B0B0B0"/>
                  </a:solidFill>
                  <a:effectLst/>
                  <a:latin typeface="Arial" panose="020B0604020202020204" pitchFamily="34" charset="0"/>
                </a:rPr>
                <a:t>FIU GPA</a:t>
              </a:r>
              <a:endParaRPr kumimoji="0" lang="en-US" altLang="en-US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432" name="Oval 198">
              <a:extLst>
                <a:ext uri="{FF2B5EF4-FFF2-40B4-BE49-F238E27FC236}">
                  <a16:creationId xmlns:a16="http://schemas.microsoft.com/office/drawing/2014/main" id="{999F0388-415C-4FFE-8F0C-1EA6D4AA33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21" y="844"/>
              <a:ext cx="52" cy="52"/>
            </a:xfrm>
            <a:prstGeom prst="ellipse">
              <a:avLst/>
            </a:prstGeom>
            <a:solidFill>
              <a:srgbClr val="E37E00"/>
            </a:solidFill>
            <a:ln w="31750">
              <a:solidFill>
                <a:srgbClr val="E37E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3" name="Rectangle 199">
              <a:extLst>
                <a:ext uri="{FF2B5EF4-FFF2-40B4-BE49-F238E27FC236}">
                  <a16:creationId xmlns:a16="http://schemas.microsoft.com/office/drawing/2014/main" id="{C9F5E830-69D3-4C04-893A-89ECB1F5E7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33" y="372"/>
              <a:ext cx="893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 dirty="0">
                  <a:ln>
                    <a:noFill/>
                  </a:ln>
                  <a:solidFill>
                    <a:srgbClr val="B0B0B0"/>
                  </a:solidFill>
                  <a:effectLst/>
                  <a:latin typeface="Arial" panose="020B0604020202020204" pitchFamily="34" charset="0"/>
                </a:rPr>
                <a:t>Cal Grant GPA</a:t>
              </a:r>
              <a:endParaRPr kumimoji="0" lang="en-US" altLang="en-US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434" name="Oval 200">
              <a:extLst>
                <a:ext uri="{FF2B5EF4-FFF2-40B4-BE49-F238E27FC236}">
                  <a16:creationId xmlns:a16="http://schemas.microsoft.com/office/drawing/2014/main" id="{957FCC9C-7674-4119-A3D8-0574259D2F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97" y="3482"/>
              <a:ext cx="52" cy="52"/>
            </a:xfrm>
            <a:prstGeom prst="ellipse">
              <a:avLst/>
            </a:prstGeom>
            <a:solidFill>
              <a:srgbClr val="E37E00"/>
            </a:solidFill>
            <a:ln w="31750">
              <a:solidFill>
                <a:srgbClr val="E37E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5" name="Rectangle 201">
              <a:extLst>
                <a:ext uri="{FF2B5EF4-FFF2-40B4-BE49-F238E27FC236}">
                  <a16:creationId xmlns:a16="http://schemas.microsoft.com/office/drawing/2014/main" id="{5A3650E1-EA62-4204-9A17-ED0E2531C6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54" y="3444"/>
              <a:ext cx="795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>
                  <a:ln>
                    <a:noFill/>
                  </a:ln>
                  <a:solidFill>
                    <a:srgbClr val="B0B0B0"/>
                  </a:solidFill>
                  <a:effectLst/>
                  <a:latin typeface="Arial" panose="020B0604020202020204" pitchFamily="34" charset="0"/>
                </a:rPr>
                <a:t>Cal Grant Inc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480" name="Oval 202">
              <a:extLst>
                <a:ext uri="{FF2B5EF4-FFF2-40B4-BE49-F238E27FC236}">
                  <a16:creationId xmlns:a16="http://schemas.microsoft.com/office/drawing/2014/main" id="{58F7ADEF-EB90-41AA-A567-73AB70FEA9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87" y="844"/>
              <a:ext cx="52" cy="52"/>
            </a:xfrm>
            <a:prstGeom prst="ellipse">
              <a:avLst/>
            </a:prstGeom>
            <a:solidFill>
              <a:srgbClr val="CAC27E"/>
            </a:solidFill>
            <a:ln w="31750">
              <a:solidFill>
                <a:srgbClr val="CAC27E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1" name="Rectangle 203">
              <a:extLst>
                <a:ext uri="{FF2B5EF4-FFF2-40B4-BE49-F238E27FC236}">
                  <a16:creationId xmlns:a16="http://schemas.microsoft.com/office/drawing/2014/main" id="{5E064496-3E0B-4157-BB69-AA924AC579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23" y="742"/>
              <a:ext cx="824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 dirty="0">
                  <a:ln>
                    <a:noFill/>
                  </a:ln>
                  <a:solidFill>
                    <a:srgbClr val="B0B0B0"/>
                  </a:solidFill>
                  <a:effectLst/>
                  <a:latin typeface="Arial" panose="020B0604020202020204" pitchFamily="34" charset="0"/>
                </a:rPr>
                <a:t>MC Child 83+</a:t>
              </a:r>
              <a:endParaRPr kumimoji="0" lang="en-US" altLang="en-US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482" name="Oval 204">
              <a:extLst>
                <a:ext uri="{FF2B5EF4-FFF2-40B4-BE49-F238E27FC236}">
                  <a16:creationId xmlns:a16="http://schemas.microsoft.com/office/drawing/2014/main" id="{E32224AB-1ED0-4E95-929C-1EEEFAFA26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70" y="1503"/>
              <a:ext cx="51" cy="52"/>
            </a:xfrm>
            <a:prstGeom prst="ellipse">
              <a:avLst/>
            </a:prstGeom>
            <a:solidFill>
              <a:srgbClr val="CAC27E"/>
            </a:solidFill>
            <a:ln w="31750">
              <a:solidFill>
                <a:srgbClr val="CAC27E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3" name="Rectangle 205">
              <a:extLst>
                <a:ext uri="{FF2B5EF4-FFF2-40B4-BE49-F238E27FC236}">
                  <a16:creationId xmlns:a16="http://schemas.microsoft.com/office/drawing/2014/main" id="{96C2899D-B743-4000-8F18-B17E67CDD9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89" y="1762"/>
              <a:ext cx="539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 dirty="0">
                  <a:ln>
                    <a:noFill/>
                  </a:ln>
                  <a:solidFill>
                    <a:srgbClr val="B0B0B0"/>
                  </a:solidFill>
                  <a:effectLst/>
                  <a:latin typeface="Arial" panose="020B0604020202020204" pitchFamily="34" charset="0"/>
                </a:rPr>
                <a:t>MC Intro</a:t>
              </a:r>
              <a:endParaRPr kumimoji="0" lang="en-US" altLang="en-US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484" name="Oval 206">
              <a:extLst>
                <a:ext uri="{FF2B5EF4-FFF2-40B4-BE49-F238E27FC236}">
                  <a16:creationId xmlns:a16="http://schemas.microsoft.com/office/drawing/2014/main" id="{AB55ED83-2374-47EA-AF3D-B29D6F1E8F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88" y="844"/>
              <a:ext cx="52" cy="52"/>
            </a:xfrm>
            <a:prstGeom prst="ellipse">
              <a:avLst/>
            </a:prstGeom>
            <a:solidFill>
              <a:srgbClr val="CAC27E"/>
            </a:solidFill>
            <a:ln w="31750">
              <a:solidFill>
                <a:srgbClr val="CAC27E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5" name="Rectangle 207">
              <a:extLst>
                <a:ext uri="{FF2B5EF4-FFF2-40B4-BE49-F238E27FC236}">
                  <a16:creationId xmlns:a16="http://schemas.microsoft.com/office/drawing/2014/main" id="{920F953D-440D-4591-960F-2296D97DBE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81" y="614"/>
              <a:ext cx="132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 dirty="0">
                  <a:ln>
                    <a:noFill/>
                  </a:ln>
                  <a:solidFill>
                    <a:srgbClr val="B0B0B0"/>
                  </a:solidFill>
                  <a:effectLst/>
                  <a:latin typeface="Arial" panose="020B0604020202020204" pitchFamily="34" charset="0"/>
                </a:rPr>
                <a:t>MC Pregnant &amp; Infants</a:t>
              </a:r>
              <a:endParaRPr kumimoji="0" lang="en-US" altLang="en-US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486" name="Oval 208">
              <a:extLst>
                <a:ext uri="{FF2B5EF4-FFF2-40B4-BE49-F238E27FC236}">
                  <a16:creationId xmlns:a16="http://schemas.microsoft.com/office/drawing/2014/main" id="{BD90DFE2-2C73-49FD-A8E1-3A21E0DED4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23" y="844"/>
              <a:ext cx="52" cy="52"/>
            </a:xfrm>
            <a:prstGeom prst="ellipse">
              <a:avLst/>
            </a:prstGeom>
            <a:solidFill>
              <a:srgbClr val="CAC27E"/>
            </a:solidFill>
            <a:ln w="31750">
              <a:solidFill>
                <a:srgbClr val="CAC27E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7" name="Rectangle 209">
              <a:extLst>
                <a:ext uri="{FF2B5EF4-FFF2-40B4-BE49-F238E27FC236}">
                  <a16:creationId xmlns:a16="http://schemas.microsoft.com/office/drawing/2014/main" id="{39089EAF-F065-490C-AA7F-AB29ABE272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64" y="406"/>
              <a:ext cx="1241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 dirty="0">
                  <a:ln>
                    <a:noFill/>
                  </a:ln>
                  <a:solidFill>
                    <a:srgbClr val="B0B0B0"/>
                  </a:solidFill>
                  <a:effectLst/>
                  <a:latin typeface="Arial" panose="020B0604020202020204" pitchFamily="34" charset="0"/>
                </a:rPr>
                <a:t>MC Child (State Exp)</a:t>
              </a:r>
              <a:endParaRPr kumimoji="0" lang="en-US" altLang="en-US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488" name="Oval 210">
              <a:extLst>
                <a:ext uri="{FF2B5EF4-FFF2-40B4-BE49-F238E27FC236}">
                  <a16:creationId xmlns:a16="http://schemas.microsoft.com/office/drawing/2014/main" id="{6176DEAB-FC1D-4F60-95BD-7897D038B2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39" y="2615"/>
              <a:ext cx="52" cy="52"/>
            </a:xfrm>
            <a:prstGeom prst="ellipse">
              <a:avLst/>
            </a:prstGeom>
            <a:solidFill>
              <a:srgbClr val="BFA19C"/>
            </a:solidFill>
            <a:ln w="31750">
              <a:solidFill>
                <a:srgbClr val="BFA19C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9" name="Rectangle 211">
              <a:extLst>
                <a:ext uri="{FF2B5EF4-FFF2-40B4-BE49-F238E27FC236}">
                  <a16:creationId xmlns:a16="http://schemas.microsoft.com/office/drawing/2014/main" id="{F405C3A6-685D-4D6C-B28D-29336EE625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64" y="2578"/>
              <a:ext cx="824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>
                  <a:ln>
                    <a:noFill/>
                  </a:ln>
                  <a:solidFill>
                    <a:srgbClr val="B0B0B0"/>
                  </a:solidFill>
                  <a:effectLst/>
                  <a:latin typeface="Arial" panose="020B0604020202020204" pitchFamily="34" charset="0"/>
                </a:rPr>
                <a:t>Top Tax 2013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490" name="Oval 212">
              <a:extLst>
                <a:ext uri="{FF2B5EF4-FFF2-40B4-BE49-F238E27FC236}">
                  <a16:creationId xmlns:a16="http://schemas.microsoft.com/office/drawing/2014/main" id="{110E56F3-044E-4DC2-A051-E9527EEDC1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85" y="2333"/>
              <a:ext cx="52" cy="52"/>
            </a:xfrm>
            <a:prstGeom prst="ellipse">
              <a:avLst/>
            </a:prstGeom>
            <a:solidFill>
              <a:srgbClr val="BFA19C"/>
            </a:solidFill>
            <a:ln w="31750">
              <a:solidFill>
                <a:srgbClr val="BFA19C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1" name="Rectangle 213">
              <a:extLst>
                <a:ext uri="{FF2B5EF4-FFF2-40B4-BE49-F238E27FC236}">
                  <a16:creationId xmlns:a16="http://schemas.microsoft.com/office/drawing/2014/main" id="{ED8F7B37-770D-4943-843B-21480C0909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10" y="2298"/>
              <a:ext cx="824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>
                  <a:ln>
                    <a:noFill/>
                  </a:ln>
                  <a:solidFill>
                    <a:srgbClr val="B0B0B0"/>
                  </a:solidFill>
                  <a:effectLst/>
                  <a:latin typeface="Arial" panose="020B0604020202020204" pitchFamily="34" charset="0"/>
                </a:rPr>
                <a:t>Top Tax 2001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492" name="Oval 214">
              <a:extLst>
                <a:ext uri="{FF2B5EF4-FFF2-40B4-BE49-F238E27FC236}">
                  <a16:creationId xmlns:a16="http://schemas.microsoft.com/office/drawing/2014/main" id="{C9877D47-23ED-4160-9CA1-852B664583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96" y="844"/>
              <a:ext cx="52" cy="52"/>
            </a:xfrm>
            <a:prstGeom prst="ellipse">
              <a:avLst/>
            </a:prstGeom>
            <a:solidFill>
              <a:srgbClr val="BFA19C"/>
            </a:solidFill>
            <a:ln w="31750">
              <a:solidFill>
                <a:srgbClr val="BFA19C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3" name="Rectangle 215">
              <a:extLst>
                <a:ext uri="{FF2B5EF4-FFF2-40B4-BE49-F238E27FC236}">
                  <a16:creationId xmlns:a16="http://schemas.microsoft.com/office/drawing/2014/main" id="{62C6C81A-7CB8-4AEA-BAB0-2DE14E47BE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26" y="1059"/>
              <a:ext cx="824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 dirty="0">
                  <a:ln>
                    <a:noFill/>
                  </a:ln>
                  <a:solidFill>
                    <a:srgbClr val="B0B0B0"/>
                  </a:solidFill>
                  <a:effectLst/>
                  <a:latin typeface="Arial" panose="020B0604020202020204" pitchFamily="34" charset="0"/>
                </a:rPr>
                <a:t>Top Tax 1981</a:t>
              </a:r>
              <a:endParaRPr kumimoji="0" lang="en-US" altLang="en-US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494" name="Oval 216">
              <a:extLst>
                <a:ext uri="{FF2B5EF4-FFF2-40B4-BE49-F238E27FC236}">
                  <a16:creationId xmlns:a16="http://schemas.microsoft.com/office/drawing/2014/main" id="{8A0D6A4B-A88B-4B98-9132-83A74DBDFF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74" y="1699"/>
              <a:ext cx="52" cy="52"/>
            </a:xfrm>
            <a:prstGeom prst="ellipse">
              <a:avLst/>
            </a:prstGeom>
            <a:solidFill>
              <a:srgbClr val="BFA19C"/>
            </a:solidFill>
            <a:ln w="31750">
              <a:solidFill>
                <a:srgbClr val="BFA19C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5" name="Rectangle 217">
              <a:extLst>
                <a:ext uri="{FF2B5EF4-FFF2-40B4-BE49-F238E27FC236}">
                  <a16:creationId xmlns:a16="http://schemas.microsoft.com/office/drawing/2014/main" id="{73707CF6-42D0-44C2-B6D0-028F3F5013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00" y="1662"/>
              <a:ext cx="824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>
                  <a:ln>
                    <a:noFill/>
                  </a:ln>
                  <a:solidFill>
                    <a:srgbClr val="B0B0B0"/>
                  </a:solidFill>
                  <a:effectLst/>
                  <a:latin typeface="Arial" panose="020B0604020202020204" pitchFamily="34" charset="0"/>
                </a:rPr>
                <a:t>Top Tax 1993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496" name="Oval 218">
              <a:extLst>
                <a:ext uri="{FF2B5EF4-FFF2-40B4-BE49-F238E27FC236}">
                  <a16:creationId xmlns:a16="http://schemas.microsoft.com/office/drawing/2014/main" id="{8111B483-037F-4003-A2D6-7AB76EC506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86" y="1503"/>
              <a:ext cx="52" cy="52"/>
            </a:xfrm>
            <a:prstGeom prst="ellipse">
              <a:avLst/>
            </a:prstGeom>
            <a:solidFill>
              <a:srgbClr val="BFA19C"/>
            </a:solidFill>
            <a:ln w="31750">
              <a:solidFill>
                <a:srgbClr val="BFA19C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7" name="Rectangle 219">
              <a:extLst>
                <a:ext uri="{FF2B5EF4-FFF2-40B4-BE49-F238E27FC236}">
                  <a16:creationId xmlns:a16="http://schemas.microsoft.com/office/drawing/2014/main" id="{F60B78AC-DAEA-4681-B02C-EB8642A2A2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11" y="1466"/>
              <a:ext cx="824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>
                  <a:ln>
                    <a:noFill/>
                  </a:ln>
                  <a:solidFill>
                    <a:srgbClr val="B0B0B0"/>
                  </a:solidFill>
                  <a:effectLst/>
                  <a:latin typeface="Arial" panose="020B0604020202020204" pitchFamily="34" charset="0"/>
                </a:rPr>
                <a:t>Top Tax 1986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498" name="Line 220">
              <a:extLst>
                <a:ext uri="{FF2B5EF4-FFF2-40B4-BE49-F238E27FC236}">
                  <a16:creationId xmlns:a16="http://schemas.microsoft.com/office/drawing/2014/main" id="{7C92AA24-A4E8-49DE-94C5-AA9E4D74E68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188" y="775"/>
              <a:ext cx="0" cy="2828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9" name="Line 221">
              <a:extLst>
                <a:ext uri="{FF2B5EF4-FFF2-40B4-BE49-F238E27FC236}">
                  <a16:creationId xmlns:a16="http://schemas.microsoft.com/office/drawing/2014/main" id="{0CE49791-1DA1-43A5-9D60-E04CE7B71FB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127" y="3508"/>
              <a:ext cx="61" cy="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0" name="Rectangle 222">
              <a:extLst>
                <a:ext uri="{FF2B5EF4-FFF2-40B4-BE49-F238E27FC236}">
                  <a16:creationId xmlns:a16="http://schemas.microsoft.com/office/drawing/2014/main" id="{AD6525BE-F30B-4859-8985-32685915B9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4" y="3421"/>
              <a:ext cx="392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&lt;0.5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501" name="Line 223">
              <a:extLst>
                <a:ext uri="{FF2B5EF4-FFF2-40B4-BE49-F238E27FC236}">
                  <a16:creationId xmlns:a16="http://schemas.microsoft.com/office/drawing/2014/main" id="{B99D925A-8E76-41E9-A15A-77D77193009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127" y="2848"/>
              <a:ext cx="61" cy="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2" name="Rectangle 224">
              <a:extLst>
                <a:ext uri="{FF2B5EF4-FFF2-40B4-BE49-F238E27FC236}">
                  <a16:creationId xmlns:a16="http://schemas.microsoft.com/office/drawing/2014/main" id="{AB4CB97D-27CA-434B-BF1C-90BAEA39C6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9" y="2762"/>
              <a:ext cx="161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1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503" name="Line 225">
              <a:extLst>
                <a:ext uri="{FF2B5EF4-FFF2-40B4-BE49-F238E27FC236}">
                  <a16:creationId xmlns:a16="http://schemas.microsoft.com/office/drawing/2014/main" id="{3B40B83D-3F2F-4729-8ADA-654C3E7689A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127" y="2189"/>
              <a:ext cx="61" cy="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4" name="Rectangle 226">
              <a:extLst>
                <a:ext uri="{FF2B5EF4-FFF2-40B4-BE49-F238E27FC236}">
                  <a16:creationId xmlns:a16="http://schemas.microsoft.com/office/drawing/2014/main" id="{C1C9C873-47CF-441A-9267-A4428DF920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76" y="2102"/>
              <a:ext cx="297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1.5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505" name="Line 227">
              <a:extLst>
                <a:ext uri="{FF2B5EF4-FFF2-40B4-BE49-F238E27FC236}">
                  <a16:creationId xmlns:a16="http://schemas.microsoft.com/office/drawing/2014/main" id="{9C62C1FA-477F-4DA9-A9AE-43D7D3D09F4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127" y="1529"/>
              <a:ext cx="61" cy="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6" name="Rectangle 228">
              <a:extLst>
                <a:ext uri="{FF2B5EF4-FFF2-40B4-BE49-F238E27FC236}">
                  <a16:creationId xmlns:a16="http://schemas.microsoft.com/office/drawing/2014/main" id="{B9130094-2E7A-438F-81AB-03D293E54B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17" y="1443"/>
              <a:ext cx="256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&gt;2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507" name="Line 229">
              <a:extLst>
                <a:ext uri="{FF2B5EF4-FFF2-40B4-BE49-F238E27FC236}">
                  <a16:creationId xmlns:a16="http://schemas.microsoft.com/office/drawing/2014/main" id="{7BC0CC24-4470-4B39-BA02-558F1A23C44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127" y="870"/>
              <a:ext cx="61" cy="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9" name="Rectangle 231">
              <a:extLst>
                <a:ext uri="{FF2B5EF4-FFF2-40B4-BE49-F238E27FC236}">
                  <a16:creationId xmlns:a16="http://schemas.microsoft.com/office/drawing/2014/main" id="{376CD63E-0C26-44A1-9622-F5BC0DADD991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330" y="2039"/>
              <a:ext cx="518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MVPF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510" name="Line 232">
              <a:extLst>
                <a:ext uri="{FF2B5EF4-FFF2-40B4-BE49-F238E27FC236}">
                  <a16:creationId xmlns:a16="http://schemas.microsoft.com/office/drawing/2014/main" id="{1F041E1A-8A99-4C23-8AB4-D9F53AA7D95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88" y="3603"/>
              <a:ext cx="6019" cy="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1" name="Line 233">
              <a:extLst>
                <a:ext uri="{FF2B5EF4-FFF2-40B4-BE49-F238E27FC236}">
                  <a16:creationId xmlns:a16="http://schemas.microsoft.com/office/drawing/2014/main" id="{DC7B1A14-D394-46E8-81EE-EFA25220314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283" y="3603"/>
              <a:ext cx="0" cy="57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2" name="Rectangle 234">
              <a:extLst>
                <a:ext uri="{FF2B5EF4-FFF2-40B4-BE49-F238E27FC236}">
                  <a16:creationId xmlns:a16="http://schemas.microsoft.com/office/drawing/2014/main" id="{4A847230-B2BC-4B78-8971-EC5F378C22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9" y="3692"/>
              <a:ext cx="161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0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513" name="Line 235">
              <a:extLst>
                <a:ext uri="{FF2B5EF4-FFF2-40B4-BE49-F238E27FC236}">
                  <a16:creationId xmlns:a16="http://schemas.microsoft.com/office/drawing/2014/main" id="{10956923-C9E6-4458-A48B-F3735CD4343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417" y="3603"/>
              <a:ext cx="0" cy="57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4" name="Rectangle 236">
              <a:extLst>
                <a:ext uri="{FF2B5EF4-FFF2-40B4-BE49-F238E27FC236}">
                  <a16:creationId xmlns:a16="http://schemas.microsoft.com/office/drawing/2014/main" id="{8D380E70-8FF8-4A9E-A7D0-4832C65351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28" y="3692"/>
              <a:ext cx="251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10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515" name="Line 237">
              <a:extLst>
                <a:ext uri="{FF2B5EF4-FFF2-40B4-BE49-F238E27FC236}">
                  <a16:creationId xmlns:a16="http://schemas.microsoft.com/office/drawing/2014/main" id="{FD7F314E-32F6-47B9-A8C2-79F3CD74C40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52" y="3603"/>
              <a:ext cx="0" cy="57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6" name="Rectangle 238">
              <a:extLst>
                <a:ext uri="{FF2B5EF4-FFF2-40B4-BE49-F238E27FC236}">
                  <a16:creationId xmlns:a16="http://schemas.microsoft.com/office/drawing/2014/main" id="{3690EFF3-56B3-4607-8D42-912DF7E756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63" y="3692"/>
              <a:ext cx="251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20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517" name="Line 239">
              <a:extLst>
                <a:ext uri="{FF2B5EF4-FFF2-40B4-BE49-F238E27FC236}">
                  <a16:creationId xmlns:a16="http://schemas.microsoft.com/office/drawing/2014/main" id="{EC5CABA8-B1E9-487D-934E-5A3D0D605F5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684" y="3603"/>
              <a:ext cx="0" cy="57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8" name="Rectangle 240">
              <a:extLst>
                <a:ext uri="{FF2B5EF4-FFF2-40B4-BE49-F238E27FC236}">
                  <a16:creationId xmlns:a16="http://schemas.microsoft.com/office/drawing/2014/main" id="{14B72664-762F-427B-BEEB-DB15262B7B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95" y="3692"/>
              <a:ext cx="251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30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519" name="Line 241">
              <a:extLst>
                <a:ext uri="{FF2B5EF4-FFF2-40B4-BE49-F238E27FC236}">
                  <a16:creationId xmlns:a16="http://schemas.microsoft.com/office/drawing/2014/main" id="{5D4A4034-9859-46C0-80DA-F77A612E350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819" y="3603"/>
              <a:ext cx="0" cy="57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0" name="Rectangle 242">
              <a:extLst>
                <a:ext uri="{FF2B5EF4-FFF2-40B4-BE49-F238E27FC236}">
                  <a16:creationId xmlns:a16="http://schemas.microsoft.com/office/drawing/2014/main" id="{78DF4354-0504-43C3-BC6E-79DF8770AC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29" y="3692"/>
              <a:ext cx="251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40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521" name="Line 243">
              <a:extLst>
                <a:ext uri="{FF2B5EF4-FFF2-40B4-BE49-F238E27FC236}">
                  <a16:creationId xmlns:a16="http://schemas.microsoft.com/office/drawing/2014/main" id="{8FFFFB62-7A82-46E9-BBCB-38E4372329D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953" y="3603"/>
              <a:ext cx="0" cy="57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2" name="Rectangle 244">
              <a:extLst>
                <a:ext uri="{FF2B5EF4-FFF2-40B4-BE49-F238E27FC236}">
                  <a16:creationId xmlns:a16="http://schemas.microsoft.com/office/drawing/2014/main" id="{D7A37FE6-015C-4DBE-BB86-21AA2C85B0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63" y="3692"/>
              <a:ext cx="452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&gt;50K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523" name="Rectangle 245">
              <a:extLst>
                <a:ext uri="{FF2B5EF4-FFF2-40B4-BE49-F238E27FC236}">
                  <a16:creationId xmlns:a16="http://schemas.microsoft.com/office/drawing/2014/main" id="{D209CA28-C413-4EA6-B7EF-072F958A12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67" y="3890"/>
              <a:ext cx="2578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Approximate Income of Beneficiary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524" name="Rectangle 246">
              <a:extLst>
                <a:ext uri="{FF2B5EF4-FFF2-40B4-BE49-F238E27FC236}">
                  <a16:creationId xmlns:a16="http://schemas.microsoft.com/office/drawing/2014/main" id="{FAD4BCCF-077A-43B6-A93F-12067A227B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80"/>
              <a:ext cx="305" cy="57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5300" b="0" i="0" u="none" strike="noStrike" cap="none" normalizeH="0" baseline="0">
                  <a:ln>
                    <a:noFill/>
                  </a:ln>
                  <a:solidFill>
                    <a:srgbClr val="1E2D53"/>
                  </a:solidFill>
                  <a:effectLst/>
                  <a:latin typeface="Arial" panose="020B0604020202020204" pitchFamily="34" charset="0"/>
                </a:rPr>
                <a:t> 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</p:grpSp>
      <p:grpSp>
        <p:nvGrpSpPr>
          <p:cNvPr id="321" name="Group 320">
            <a:extLst>
              <a:ext uri="{FF2B5EF4-FFF2-40B4-BE49-F238E27FC236}">
                <a16:creationId xmlns:a16="http://schemas.microsoft.com/office/drawing/2014/main" id="{7CC380F2-D4A2-4419-9D41-12450C5B102C}"/>
              </a:ext>
            </a:extLst>
          </p:cNvPr>
          <p:cNvGrpSpPr/>
          <p:nvPr/>
        </p:nvGrpSpPr>
        <p:grpSpPr>
          <a:xfrm>
            <a:off x="1527972" y="1269999"/>
            <a:ext cx="589755" cy="549276"/>
            <a:chOff x="1431926" y="1243012"/>
            <a:chExt cx="589755" cy="549276"/>
          </a:xfrm>
        </p:grpSpPr>
        <p:grpSp>
          <p:nvGrpSpPr>
            <p:cNvPr id="322" name="Group 321">
              <a:extLst>
                <a:ext uri="{FF2B5EF4-FFF2-40B4-BE49-F238E27FC236}">
                  <a16:creationId xmlns:a16="http://schemas.microsoft.com/office/drawing/2014/main" id="{AD914D89-4F04-46CD-8C68-50D582EEA1F3}"/>
                </a:ext>
              </a:extLst>
            </p:cNvPr>
            <p:cNvGrpSpPr/>
            <p:nvPr/>
          </p:nvGrpSpPr>
          <p:grpSpPr>
            <a:xfrm>
              <a:off x="1431926" y="1243012"/>
              <a:ext cx="318293" cy="422579"/>
              <a:chOff x="1431926" y="1243012"/>
              <a:chExt cx="318293" cy="422579"/>
            </a:xfrm>
          </p:grpSpPr>
          <p:sp>
            <p:nvSpPr>
              <p:cNvPr id="327" name="Rectangle 35">
                <a:extLst>
                  <a:ext uri="{FF2B5EF4-FFF2-40B4-BE49-F238E27FC236}">
                    <a16:creationId xmlns:a16="http://schemas.microsoft.com/office/drawing/2014/main" id="{1B7B9771-21A2-4DCF-BC62-5B9B212DE8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31926" y="1243012"/>
                <a:ext cx="165100" cy="2762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lvl="0"/>
                <a:r>
                  <a:rPr lang="en-US" dirty="0">
                    <a:solidFill>
                      <a:srgbClr val="808080"/>
                    </a:solidFill>
                  </a:rPr>
                  <a:t>∞</a:t>
                </a:r>
                <a:endParaRPr kumimoji="0" lang="en-US" altLang="en-US" sz="1800" b="0" i="0" u="none" strike="noStrike" cap="none" normalizeH="0" baseline="0" dirty="0">
                  <a:ln>
                    <a:noFill/>
                  </a:ln>
                  <a:solidFill>
                    <a:srgbClr val="808080"/>
                  </a:solidFill>
                  <a:effectLst/>
                </a:endParaRPr>
              </a:p>
            </p:txBody>
          </p:sp>
          <p:cxnSp>
            <p:nvCxnSpPr>
              <p:cNvPr id="328" name="Straight Connector 327">
                <a:extLst>
                  <a:ext uri="{FF2B5EF4-FFF2-40B4-BE49-F238E27FC236}">
                    <a16:creationId xmlns:a16="http://schemas.microsoft.com/office/drawing/2014/main" id="{A74E6678-6FAF-4C74-BB9B-D52BACF5F20D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750219" y="1605265"/>
                <a:ext cx="0" cy="60326"/>
              </a:xfrm>
              <a:prstGeom prst="line">
                <a:avLst/>
              </a:prstGeom>
              <a:ln w="3810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323" name="Group 322">
              <a:extLst>
                <a:ext uri="{FF2B5EF4-FFF2-40B4-BE49-F238E27FC236}">
                  <a16:creationId xmlns:a16="http://schemas.microsoft.com/office/drawing/2014/main" id="{07FCA45D-DB2F-4C87-836B-09E8D3E8E475}"/>
                </a:ext>
              </a:extLst>
            </p:cNvPr>
            <p:cNvGrpSpPr/>
            <p:nvPr/>
          </p:nvGrpSpPr>
          <p:grpSpPr>
            <a:xfrm>
              <a:off x="1493043" y="1508682"/>
              <a:ext cx="528638" cy="283606"/>
              <a:chOff x="1493043" y="1508682"/>
              <a:chExt cx="528638" cy="283606"/>
            </a:xfrm>
          </p:grpSpPr>
          <p:sp>
            <p:nvSpPr>
              <p:cNvPr id="324" name="Rectangle 323">
                <a:extLst>
                  <a:ext uri="{FF2B5EF4-FFF2-40B4-BE49-F238E27FC236}">
                    <a16:creationId xmlns:a16="http://schemas.microsoft.com/office/drawing/2014/main" id="{39DCD0FE-DECD-48CE-85C2-9EBAFE662162}"/>
                  </a:ext>
                </a:extLst>
              </p:cNvPr>
              <p:cNvSpPr/>
              <p:nvPr/>
            </p:nvSpPr>
            <p:spPr>
              <a:xfrm>
                <a:off x="1493043" y="1508682"/>
                <a:ext cx="528638" cy="283606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325" name="Straight Connector 324">
                <a:extLst>
                  <a:ext uri="{FF2B5EF4-FFF2-40B4-BE49-F238E27FC236}">
                    <a16:creationId xmlns:a16="http://schemas.microsoft.com/office/drawing/2014/main" id="{0C191A9F-F2D9-4A09-8793-D89A74EDD520}"/>
                  </a:ext>
                </a:extLst>
              </p:cNvPr>
              <p:cNvCxnSpPr/>
              <p:nvPr/>
            </p:nvCxnSpPr>
            <p:spPr>
              <a:xfrm flipV="1">
                <a:off x="1666876" y="1564011"/>
                <a:ext cx="166687" cy="83364"/>
              </a:xfrm>
              <a:prstGeom prst="line">
                <a:avLst/>
              </a:prstGeom>
              <a:ln w="19050">
                <a:solidFill>
                  <a:srgbClr val="80808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6" name="Straight Connector 325">
                <a:extLst>
                  <a:ext uri="{FF2B5EF4-FFF2-40B4-BE49-F238E27FC236}">
                    <a16:creationId xmlns:a16="http://schemas.microsoft.com/office/drawing/2014/main" id="{599634A2-09EF-4AD6-AE8A-6EC5D0A107BD}"/>
                  </a:ext>
                </a:extLst>
              </p:cNvPr>
              <p:cNvCxnSpPr/>
              <p:nvPr/>
            </p:nvCxnSpPr>
            <p:spPr>
              <a:xfrm flipV="1">
                <a:off x="1666876" y="1629871"/>
                <a:ext cx="166687" cy="83364"/>
              </a:xfrm>
              <a:prstGeom prst="line">
                <a:avLst/>
              </a:prstGeom>
              <a:ln w="19050">
                <a:solidFill>
                  <a:srgbClr val="80808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cxnSp>
        <p:nvCxnSpPr>
          <p:cNvPr id="526" name="Straight Connector 525">
            <a:extLst>
              <a:ext uri="{FF2B5EF4-FFF2-40B4-BE49-F238E27FC236}">
                <a16:creationId xmlns:a16="http://schemas.microsoft.com/office/drawing/2014/main" id="{0B0DA0DA-AC1E-4FE3-B752-2BBA63F943E8}"/>
              </a:ext>
            </a:extLst>
          </p:cNvPr>
          <p:cNvCxnSpPr/>
          <p:nvPr/>
        </p:nvCxnSpPr>
        <p:spPr>
          <a:xfrm>
            <a:off x="4090968" y="2130425"/>
            <a:ext cx="596920" cy="207169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8" name="Straight Connector 527">
            <a:extLst>
              <a:ext uri="{FF2B5EF4-FFF2-40B4-BE49-F238E27FC236}">
                <a16:creationId xmlns:a16="http://schemas.microsoft.com/office/drawing/2014/main" id="{D7FF7757-7A28-49E3-BF76-1E49C8DCAB4E}"/>
              </a:ext>
            </a:extLst>
          </p:cNvPr>
          <p:cNvCxnSpPr/>
          <p:nvPr/>
        </p:nvCxnSpPr>
        <p:spPr>
          <a:xfrm>
            <a:off x="5446713" y="2070099"/>
            <a:ext cx="384175" cy="251620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2" name="Straight Connector 531">
            <a:extLst>
              <a:ext uri="{FF2B5EF4-FFF2-40B4-BE49-F238E27FC236}">
                <a16:creationId xmlns:a16="http://schemas.microsoft.com/office/drawing/2014/main" id="{40EAD9C8-9C71-4055-A215-489C07D68277}"/>
              </a:ext>
            </a:extLst>
          </p:cNvPr>
          <p:cNvCxnSpPr>
            <a:cxnSpLocks/>
          </p:cNvCxnSpPr>
          <p:nvPr/>
        </p:nvCxnSpPr>
        <p:spPr>
          <a:xfrm flipV="1">
            <a:off x="6244432" y="2119313"/>
            <a:ext cx="313531" cy="202406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5" name="Straight Connector 534">
            <a:extLst>
              <a:ext uri="{FF2B5EF4-FFF2-40B4-BE49-F238E27FC236}">
                <a16:creationId xmlns:a16="http://schemas.microsoft.com/office/drawing/2014/main" id="{E51093DC-7C42-4592-89E5-772A843754DA}"/>
              </a:ext>
            </a:extLst>
          </p:cNvPr>
          <p:cNvCxnSpPr>
            <a:cxnSpLocks/>
          </p:cNvCxnSpPr>
          <p:nvPr/>
        </p:nvCxnSpPr>
        <p:spPr>
          <a:xfrm flipV="1">
            <a:off x="6020595" y="1916113"/>
            <a:ext cx="396080" cy="394493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8" name="Straight Connector 537">
            <a:extLst>
              <a:ext uri="{FF2B5EF4-FFF2-40B4-BE49-F238E27FC236}">
                <a16:creationId xmlns:a16="http://schemas.microsoft.com/office/drawing/2014/main" id="{6B257025-A956-458A-B1A9-DCA6A529401D}"/>
              </a:ext>
            </a:extLst>
          </p:cNvPr>
          <p:cNvCxnSpPr/>
          <p:nvPr/>
        </p:nvCxnSpPr>
        <p:spPr>
          <a:xfrm flipV="1">
            <a:off x="5878514" y="2540000"/>
            <a:ext cx="365918" cy="252412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40" name="Straight Connector 539">
            <a:extLst>
              <a:ext uri="{FF2B5EF4-FFF2-40B4-BE49-F238E27FC236}">
                <a16:creationId xmlns:a16="http://schemas.microsoft.com/office/drawing/2014/main" id="{9BDFC8B3-F36F-443C-A58C-1C585E1849CC}"/>
              </a:ext>
            </a:extLst>
          </p:cNvPr>
          <p:cNvCxnSpPr/>
          <p:nvPr/>
        </p:nvCxnSpPr>
        <p:spPr>
          <a:xfrm flipV="1">
            <a:off x="6319838" y="2500313"/>
            <a:ext cx="81359" cy="482598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42" name="Straight Connector 541">
            <a:extLst>
              <a:ext uri="{FF2B5EF4-FFF2-40B4-BE49-F238E27FC236}">
                <a16:creationId xmlns:a16="http://schemas.microsoft.com/office/drawing/2014/main" id="{87ED6AE1-F9D8-4ED7-A313-C920AA8A37BC}"/>
              </a:ext>
            </a:extLst>
          </p:cNvPr>
          <p:cNvCxnSpPr>
            <a:cxnSpLocks/>
          </p:cNvCxnSpPr>
          <p:nvPr/>
        </p:nvCxnSpPr>
        <p:spPr>
          <a:xfrm flipV="1">
            <a:off x="7729141" y="2208212"/>
            <a:ext cx="212329" cy="101601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49" name="Straight Connector 548">
            <a:extLst>
              <a:ext uri="{FF2B5EF4-FFF2-40B4-BE49-F238E27FC236}">
                <a16:creationId xmlns:a16="http://schemas.microsoft.com/office/drawing/2014/main" id="{D4A30B96-D2B0-42A3-B25C-77C4D350A340}"/>
              </a:ext>
            </a:extLst>
          </p:cNvPr>
          <p:cNvCxnSpPr/>
          <p:nvPr/>
        </p:nvCxnSpPr>
        <p:spPr>
          <a:xfrm flipV="1">
            <a:off x="7165976" y="2027237"/>
            <a:ext cx="775494" cy="309563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1" name="Straight Connector 550">
            <a:extLst>
              <a:ext uri="{FF2B5EF4-FFF2-40B4-BE49-F238E27FC236}">
                <a16:creationId xmlns:a16="http://schemas.microsoft.com/office/drawing/2014/main" id="{2BCA515A-6386-46F6-83CD-8CF4BAFCED23}"/>
              </a:ext>
            </a:extLst>
          </p:cNvPr>
          <p:cNvCxnSpPr/>
          <p:nvPr/>
        </p:nvCxnSpPr>
        <p:spPr>
          <a:xfrm>
            <a:off x="7493794" y="1144191"/>
            <a:ext cx="235347" cy="136922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3" name="Straight Connector 552">
            <a:extLst>
              <a:ext uri="{FF2B5EF4-FFF2-40B4-BE49-F238E27FC236}">
                <a16:creationId xmlns:a16="http://schemas.microsoft.com/office/drawing/2014/main" id="{37A2EB0D-CC97-437E-A9B5-DC32E5585134}"/>
              </a:ext>
            </a:extLst>
          </p:cNvPr>
          <p:cNvCxnSpPr>
            <a:cxnSpLocks/>
          </p:cNvCxnSpPr>
          <p:nvPr/>
        </p:nvCxnSpPr>
        <p:spPr>
          <a:xfrm>
            <a:off x="7655722" y="1017588"/>
            <a:ext cx="313132" cy="249238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5" name="Straight Connector 554">
            <a:extLst>
              <a:ext uri="{FF2B5EF4-FFF2-40B4-BE49-F238E27FC236}">
                <a16:creationId xmlns:a16="http://schemas.microsoft.com/office/drawing/2014/main" id="{B7604ABF-6084-42C1-A3E8-4F19AA59B0CA}"/>
              </a:ext>
            </a:extLst>
          </p:cNvPr>
          <p:cNvCxnSpPr>
            <a:cxnSpLocks/>
            <a:stCxn id="431" idx="2"/>
          </p:cNvCxnSpPr>
          <p:nvPr/>
        </p:nvCxnSpPr>
        <p:spPr>
          <a:xfrm>
            <a:off x="7754145" y="863600"/>
            <a:ext cx="560585" cy="434181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7" name="Straight Connector 556">
            <a:extLst>
              <a:ext uri="{FF2B5EF4-FFF2-40B4-BE49-F238E27FC236}">
                <a16:creationId xmlns:a16="http://schemas.microsoft.com/office/drawing/2014/main" id="{1E8D02E1-2B5B-4292-9452-5DB68D0539D2}"/>
              </a:ext>
            </a:extLst>
          </p:cNvPr>
          <p:cNvCxnSpPr>
            <a:cxnSpLocks/>
          </p:cNvCxnSpPr>
          <p:nvPr/>
        </p:nvCxnSpPr>
        <p:spPr>
          <a:xfrm>
            <a:off x="10587545" y="962285"/>
            <a:ext cx="62001" cy="345815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62" name="Rectangle 134">
            <a:extLst>
              <a:ext uri="{FF2B5EF4-FFF2-40B4-BE49-F238E27FC236}">
                <a16:creationId xmlns:a16="http://schemas.microsoft.com/office/drawing/2014/main" id="{4F08B4F4-C981-495A-B000-142E9C50268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0521" y="95828"/>
            <a:ext cx="10620914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>
              <a:defRPr/>
            </a:pPr>
            <a:r>
              <a:rPr lang="en-US" sz="2400" b="1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Efficient Redistribution through Investments in Low-Income Children</a:t>
            </a:r>
          </a:p>
          <a:p>
            <a:pPr>
              <a:defRPr/>
            </a:pPr>
            <a:r>
              <a:rPr lang="en-US" sz="2400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Child Health, College and Education Programs</a:t>
            </a:r>
          </a:p>
        </p:txBody>
      </p:sp>
      <p:cxnSp>
        <p:nvCxnSpPr>
          <p:cNvPr id="564" name="Straight Connector 563">
            <a:extLst>
              <a:ext uri="{FF2B5EF4-FFF2-40B4-BE49-F238E27FC236}">
                <a16:creationId xmlns:a16="http://schemas.microsoft.com/office/drawing/2014/main" id="{5B769DC8-2783-40E7-9C90-20BA2FACD02B}"/>
              </a:ext>
            </a:extLst>
          </p:cNvPr>
          <p:cNvCxnSpPr/>
          <p:nvPr/>
        </p:nvCxnSpPr>
        <p:spPr>
          <a:xfrm flipH="1">
            <a:off x="8647113" y="867829"/>
            <a:ext cx="52388" cy="366452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7" name="Straight Connector 566">
            <a:extLst>
              <a:ext uri="{FF2B5EF4-FFF2-40B4-BE49-F238E27FC236}">
                <a16:creationId xmlns:a16="http://schemas.microsoft.com/office/drawing/2014/main" id="{D2110DCE-3AE7-4E99-A1CE-46898DA549F6}"/>
              </a:ext>
            </a:extLst>
          </p:cNvPr>
          <p:cNvCxnSpPr>
            <a:stCxn id="377" idx="2"/>
          </p:cNvCxnSpPr>
          <p:nvPr/>
        </p:nvCxnSpPr>
        <p:spPr>
          <a:xfrm flipH="1">
            <a:off x="11270853" y="1181100"/>
            <a:ext cx="127398" cy="134938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9" name="Straight Connector 568">
            <a:extLst>
              <a:ext uri="{FF2B5EF4-FFF2-40B4-BE49-F238E27FC236}">
                <a16:creationId xmlns:a16="http://schemas.microsoft.com/office/drawing/2014/main" id="{90647EA5-9E01-441F-8601-8B33D1BAF42B}"/>
              </a:ext>
            </a:extLst>
          </p:cNvPr>
          <p:cNvCxnSpPr/>
          <p:nvPr/>
        </p:nvCxnSpPr>
        <p:spPr>
          <a:xfrm>
            <a:off x="11166476" y="1493836"/>
            <a:ext cx="0" cy="157163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26782866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0">
        <p:fade/>
      </p:transition>
    </mc:Choice>
    <mc:Fallback xmlns="">
      <p:transition>
        <p:fade/>
      </p:transition>
    </mc:Fallback>
  </mc:AlternateContent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ounded Rectangle 7">
            <a:extLst>
              <a:ext uri="{FF2B5EF4-FFF2-40B4-BE49-F238E27FC236}">
                <a16:creationId xmlns:a16="http://schemas.microsoft.com/office/drawing/2014/main" id="{4D2FA5A0-CEE6-6146-A13D-2212C6CC0DAB}"/>
              </a:ext>
            </a:extLst>
          </p:cNvPr>
          <p:cNvSpPr/>
          <p:nvPr/>
        </p:nvSpPr>
        <p:spPr>
          <a:xfrm>
            <a:off x="749604" y="4749978"/>
            <a:ext cx="7750505" cy="771525"/>
          </a:xfrm>
          <a:prstGeom prst="roundRect">
            <a:avLst/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" name="Oval 5">
            <a:hlinkClick r:id="" action="ppaction://noaction"/>
            <a:extLst>
              <a:ext uri="{FF2B5EF4-FFF2-40B4-BE49-F238E27FC236}">
                <a16:creationId xmlns:a16="http://schemas.microsoft.com/office/drawing/2014/main" id="{03FE699B-2454-44BF-929B-9136065CD605}"/>
              </a:ext>
            </a:extLst>
          </p:cNvPr>
          <p:cNvSpPr/>
          <p:nvPr/>
        </p:nvSpPr>
        <p:spPr>
          <a:xfrm>
            <a:off x="933458" y="1597090"/>
            <a:ext cx="548640" cy="548640"/>
          </a:xfrm>
          <a:prstGeom prst="ellipse">
            <a:avLst/>
          </a:prstGeom>
          <a:solidFill>
            <a:schemeClr val="bg1"/>
          </a:solidFill>
          <a:ln w="38100">
            <a:solidFill>
              <a:srgbClr val="4F81BD"/>
            </a:solidFill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lIns="91432" tIns="45718" rIns="91432" bIns="45718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4472C4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1</a:t>
            </a: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A06996FA-FCD9-4043-BEC6-9497F4887B44}"/>
              </a:ext>
            </a:extLst>
          </p:cNvPr>
          <p:cNvGrpSpPr/>
          <p:nvPr/>
        </p:nvGrpSpPr>
        <p:grpSpPr>
          <a:xfrm>
            <a:off x="933458" y="2712560"/>
            <a:ext cx="9067273" cy="548640"/>
            <a:chOff x="933458" y="2809669"/>
            <a:chExt cx="9067273" cy="548640"/>
          </a:xfrm>
        </p:grpSpPr>
        <p:sp>
          <p:nvSpPr>
            <p:cNvPr id="9" name="Oval 8">
              <a:extLst>
                <a:ext uri="{FF2B5EF4-FFF2-40B4-BE49-F238E27FC236}">
                  <a16:creationId xmlns:a16="http://schemas.microsoft.com/office/drawing/2014/main" id="{47AAB757-AAB8-462E-9BE1-BA72378BBC87}"/>
                </a:ext>
              </a:extLst>
            </p:cNvPr>
            <p:cNvSpPr/>
            <p:nvPr/>
          </p:nvSpPr>
          <p:spPr>
            <a:xfrm>
              <a:off x="933458" y="2809669"/>
              <a:ext cx="548640" cy="548640"/>
            </a:xfrm>
            <a:prstGeom prst="ellipse">
              <a:avLst/>
            </a:prstGeom>
            <a:ln w="38100">
              <a:solidFill>
                <a:srgbClr val="4F81BD"/>
              </a:solidFill>
            </a:ln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lIns="91432" tIns="45718" rIns="91432" bIns="45718"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0" u="none" strike="noStrike" kern="1200" cap="none" spc="0" normalizeH="0" baseline="0" noProof="0" dirty="0">
                  <a:ln>
                    <a:noFill/>
                  </a:ln>
                  <a:solidFill>
                    <a:srgbClr val="4F81BD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2</a:t>
              </a:r>
            </a:p>
          </p:txBody>
        </p:sp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853458C9-203C-48E2-B32C-F3256BC5B2B1}"/>
                </a:ext>
              </a:extLst>
            </p:cNvPr>
            <p:cNvSpPr txBox="1"/>
            <p:nvPr/>
          </p:nvSpPr>
          <p:spPr>
            <a:xfrm>
              <a:off x="1597836" y="2868545"/>
              <a:ext cx="8402895" cy="430887"/>
            </a:xfrm>
            <a:prstGeom prst="rect">
              <a:avLst/>
            </a:prstGeom>
            <a:noFill/>
          </p:spPr>
          <p:txBody>
            <a:bodyPr wrap="square" rtlCol="0" anchor="ctr" anchorCtr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200" b="1" i="0" u="none" strike="noStrike" kern="1200" cap="none" spc="0" normalizeH="0" baseline="0" noProof="0" dirty="0">
                  <a:ln>
                    <a:noFill/>
                  </a:ln>
                  <a:solidFill>
                    <a:srgbClr val="1F497D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What</a:t>
              </a:r>
              <a:r>
                <a:rPr kumimoji="0" lang="en-US" sz="2200" b="1" i="0" u="none" strike="noStrike" kern="1200" cap="none" spc="0" normalizeH="0" noProof="0" dirty="0">
                  <a:ln>
                    <a:noFill/>
                  </a:ln>
                  <a:solidFill>
                    <a:srgbClr val="1F497D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 </a:t>
              </a:r>
              <a:r>
                <a:rPr lang="en-US" sz="2200" b="1" dirty="0">
                  <a:solidFill>
                    <a:srgbClr val="1F497D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W</a:t>
              </a:r>
              <a:r>
                <a:rPr kumimoji="0" lang="en-US" sz="2200" b="1" i="0" u="none" strike="noStrike" kern="1200" cap="none" spc="0" normalizeH="0" baseline="0" noProof="0" dirty="0">
                  <a:ln>
                    <a:noFill/>
                  </a:ln>
                  <a:solidFill>
                    <a:srgbClr val="1F497D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e Find: MVPF Estimates and Robustness</a:t>
              </a:r>
            </a:p>
          </p:txBody>
        </p:sp>
      </p:grpSp>
      <p:sp>
        <p:nvSpPr>
          <p:cNvPr id="32" name="TextBox 31">
            <a:hlinkClick r:id="" action="ppaction://noaction"/>
            <a:extLst>
              <a:ext uri="{FF2B5EF4-FFF2-40B4-BE49-F238E27FC236}">
                <a16:creationId xmlns:a16="http://schemas.microsoft.com/office/drawing/2014/main" id="{8EEED83C-B774-4BDB-B083-082F6602FF5E}"/>
              </a:ext>
            </a:extLst>
          </p:cNvPr>
          <p:cNvSpPr txBox="1"/>
          <p:nvPr/>
        </p:nvSpPr>
        <p:spPr>
          <a:xfrm>
            <a:off x="1597836" y="1021018"/>
            <a:ext cx="7201780" cy="1615827"/>
          </a:xfrm>
          <a:prstGeom prst="rect">
            <a:avLst/>
          </a:prstGeom>
          <a:noFill/>
        </p:spPr>
        <p:txBody>
          <a:bodyPr wrap="square" rtlCol="0" anchor="ctr" anchorCtr="0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200" b="1" i="0" u="none" strike="noStrike" kern="1200" cap="none" spc="0" normalizeH="0" baseline="0" noProof="0" dirty="0">
              <a:ln>
                <a:noFill/>
              </a:ln>
              <a:solidFill>
                <a:srgbClr val="1F497D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  <a:p>
            <a:pPr lvl="0" algn="just">
              <a:lnSpc>
                <a:spcPct val="150000"/>
              </a:lnSpc>
              <a:defRPr/>
            </a:pPr>
            <a:r>
              <a:rPr lang="en-US" sz="2200" b="1" dirty="0">
                <a:solidFill>
                  <a:srgbClr val="1F497D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What We Do: Our Method and An Example</a:t>
            </a:r>
            <a:endParaRPr lang="en-US" sz="2200" b="1" kern="0" dirty="0">
              <a:solidFill>
                <a:srgbClr val="1F497D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200" b="0" i="0" u="none" strike="noStrike" kern="1200" cap="none" spc="0" normalizeH="0" baseline="0" noProof="0" dirty="0">
              <a:ln>
                <a:noFill/>
              </a:ln>
              <a:solidFill>
                <a:srgbClr val="1F497D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" name="Title 1">
            <a:extLst>
              <a:ext uri="{FF2B5EF4-FFF2-40B4-BE49-F238E27FC236}">
                <a16:creationId xmlns:a16="http://schemas.microsoft.com/office/drawing/2014/main" id="{DE125571-163B-A047-9710-9FAE6D1F333C}"/>
              </a:ext>
            </a:extLst>
          </p:cNvPr>
          <p:cNvSpPr txBox="1">
            <a:spLocks/>
          </p:cNvSpPr>
          <p:nvPr/>
        </p:nvSpPr>
        <p:spPr>
          <a:xfrm>
            <a:off x="1524000" y="90714"/>
            <a:ext cx="9144000" cy="1020762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2800" b="1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ea typeface="+mj-ea"/>
                <a:cs typeface="Arial" panose="020B0604020202020204" pitchFamily="34" charset="0"/>
              </a:rPr>
              <a:t>Outline</a:t>
            </a:r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ED86BD38-5633-C648-A4EF-59E1A8536C35}"/>
              </a:ext>
            </a:extLst>
          </p:cNvPr>
          <p:cNvGrpSpPr/>
          <p:nvPr/>
        </p:nvGrpSpPr>
        <p:grpSpPr>
          <a:xfrm>
            <a:off x="933458" y="3847607"/>
            <a:ext cx="9067273" cy="548640"/>
            <a:chOff x="933458" y="2809669"/>
            <a:chExt cx="9067273" cy="548640"/>
          </a:xfrm>
        </p:grpSpPr>
        <p:sp>
          <p:nvSpPr>
            <p:cNvPr id="12" name="Oval 11">
              <a:extLst>
                <a:ext uri="{FF2B5EF4-FFF2-40B4-BE49-F238E27FC236}">
                  <a16:creationId xmlns:a16="http://schemas.microsoft.com/office/drawing/2014/main" id="{696EE87C-5ED5-0742-BFFF-40CBF6AC9C56}"/>
                </a:ext>
              </a:extLst>
            </p:cNvPr>
            <p:cNvSpPr/>
            <p:nvPr/>
          </p:nvSpPr>
          <p:spPr>
            <a:xfrm>
              <a:off x="933458" y="2809669"/>
              <a:ext cx="548640" cy="548640"/>
            </a:xfrm>
            <a:prstGeom prst="ellipse">
              <a:avLst/>
            </a:prstGeom>
            <a:ln w="38100">
              <a:solidFill>
                <a:srgbClr val="4F81BD"/>
              </a:solidFill>
            </a:ln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lIns="91432" tIns="45718" rIns="91432" bIns="45718"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US" sz="2400" b="1" dirty="0">
                  <a:solidFill>
                    <a:srgbClr val="4F81BD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3</a:t>
              </a:r>
              <a:endPara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4F81BD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D7A7EA64-C0F6-7240-B494-BB1A385755F5}"/>
                </a:ext>
              </a:extLst>
            </p:cNvPr>
            <p:cNvSpPr txBox="1"/>
            <p:nvPr/>
          </p:nvSpPr>
          <p:spPr>
            <a:xfrm>
              <a:off x="1597836" y="2868545"/>
              <a:ext cx="8402895" cy="430887"/>
            </a:xfrm>
            <a:prstGeom prst="rect">
              <a:avLst/>
            </a:prstGeom>
            <a:noFill/>
          </p:spPr>
          <p:txBody>
            <a:bodyPr wrap="square" rtlCol="0" anchor="ctr" anchorCtr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200" b="1" i="0" u="none" strike="noStrike" kern="1200" cap="none" spc="0" normalizeH="0" baseline="0" noProof="0" dirty="0">
                  <a:ln>
                    <a:noFill/>
                  </a:ln>
                  <a:solidFill>
                    <a:srgbClr val="1F497D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Relation to Previous Theory</a:t>
              </a:r>
            </a:p>
          </p:txBody>
        </p:sp>
      </p:grpSp>
      <p:grpSp>
        <p:nvGrpSpPr>
          <p:cNvPr id="14" name="Group 13">
            <a:extLst>
              <a:ext uri="{FF2B5EF4-FFF2-40B4-BE49-F238E27FC236}">
                <a16:creationId xmlns:a16="http://schemas.microsoft.com/office/drawing/2014/main" id="{DFA8E437-E4D6-8D4B-8252-A0BF83D95C76}"/>
              </a:ext>
            </a:extLst>
          </p:cNvPr>
          <p:cNvGrpSpPr/>
          <p:nvPr/>
        </p:nvGrpSpPr>
        <p:grpSpPr>
          <a:xfrm>
            <a:off x="933458" y="4861422"/>
            <a:ext cx="9067273" cy="548640"/>
            <a:chOff x="933458" y="2809669"/>
            <a:chExt cx="9067273" cy="548640"/>
          </a:xfrm>
        </p:grpSpPr>
        <p:sp>
          <p:nvSpPr>
            <p:cNvPr id="16" name="Oval 15">
              <a:extLst>
                <a:ext uri="{FF2B5EF4-FFF2-40B4-BE49-F238E27FC236}">
                  <a16:creationId xmlns:a16="http://schemas.microsoft.com/office/drawing/2014/main" id="{E954861F-2E19-2340-8C02-A027AE5C212A}"/>
                </a:ext>
              </a:extLst>
            </p:cNvPr>
            <p:cNvSpPr/>
            <p:nvPr/>
          </p:nvSpPr>
          <p:spPr>
            <a:xfrm>
              <a:off x="933458" y="2809669"/>
              <a:ext cx="548640" cy="548640"/>
            </a:xfrm>
            <a:prstGeom prst="ellipse">
              <a:avLst/>
            </a:prstGeom>
            <a:ln w="38100">
              <a:solidFill>
                <a:srgbClr val="4F81BD"/>
              </a:solidFill>
            </a:ln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lIns="91432" tIns="45718" rIns="91432" bIns="45718"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0" u="none" strike="noStrike" kern="1200" cap="none" spc="0" normalizeH="0" baseline="0" noProof="0" dirty="0">
                  <a:ln>
                    <a:noFill/>
                  </a:ln>
                  <a:solidFill>
                    <a:srgbClr val="4F81BD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4</a:t>
              </a:r>
            </a:p>
          </p:txBody>
        </p:sp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AF83807B-6EA3-1F40-A8AD-319744813365}"/>
                </a:ext>
              </a:extLst>
            </p:cNvPr>
            <p:cNvSpPr txBox="1"/>
            <p:nvPr/>
          </p:nvSpPr>
          <p:spPr>
            <a:xfrm>
              <a:off x="1597836" y="2868545"/>
              <a:ext cx="8402895" cy="430887"/>
            </a:xfrm>
            <a:prstGeom prst="rect">
              <a:avLst/>
            </a:prstGeom>
            <a:noFill/>
          </p:spPr>
          <p:txBody>
            <a:bodyPr wrap="square" rtlCol="0" anchor="ctr" anchorCtr="0">
              <a:spAutoFit/>
            </a:bodyPr>
            <a:lstStyle/>
            <a:p>
              <a:pPr lvl="0">
                <a:defRPr/>
              </a:pPr>
              <a:r>
                <a:rPr lang="en-US" sz="2200" b="1" dirty="0">
                  <a:solidFill>
                    <a:srgbClr val="1F497D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Lessons for Future Welfare Analyses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284678726"/>
      </p:ext>
    </p:extLst>
  </p:cSld>
  <p:clrMapOvr>
    <a:masterClrMapping/>
  </p:clrMapOvr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roup 4">
            <a:extLst>
              <a:ext uri="{FF2B5EF4-FFF2-40B4-BE49-F238E27FC236}">
                <a16:creationId xmlns:a16="http://schemas.microsoft.com/office/drawing/2014/main" id="{874916CF-7EA1-442D-9A61-E37C7CDAF484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604838" y="-4763"/>
            <a:ext cx="10982325" cy="6867526"/>
            <a:chOff x="381" y="-3"/>
            <a:chExt cx="6918" cy="4326"/>
          </a:xfrm>
        </p:grpSpPr>
        <p:sp>
          <p:nvSpPr>
            <p:cNvPr id="8" name="AutoShape 3">
              <a:extLst>
                <a:ext uri="{FF2B5EF4-FFF2-40B4-BE49-F238E27FC236}">
                  <a16:creationId xmlns:a16="http://schemas.microsoft.com/office/drawing/2014/main" id="{66F44371-BE14-43D5-BD2D-F2EEE595B8CE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384" y="0"/>
              <a:ext cx="6912" cy="43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grpSp>
          <p:nvGrpSpPr>
            <p:cNvPr id="9" name="Group 205">
              <a:extLst>
                <a:ext uri="{FF2B5EF4-FFF2-40B4-BE49-F238E27FC236}">
                  <a16:creationId xmlns:a16="http://schemas.microsoft.com/office/drawing/2014/main" id="{69B3FCDF-DE45-4353-A179-A59B3D9F8B1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1" y="-3"/>
              <a:ext cx="6918" cy="4326"/>
              <a:chOff x="381" y="-3"/>
              <a:chExt cx="6918" cy="4326"/>
            </a:xfrm>
          </p:grpSpPr>
          <p:sp>
            <p:nvSpPr>
              <p:cNvPr id="25" name="Rectangle 5">
                <a:extLst>
                  <a:ext uri="{FF2B5EF4-FFF2-40B4-BE49-F238E27FC236}">
                    <a16:creationId xmlns:a16="http://schemas.microsoft.com/office/drawing/2014/main" id="{822EBE7F-D43B-47A1-8A45-56D9BFC7B4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1" y="-3"/>
                <a:ext cx="6918" cy="4326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" name="Rectangle 6">
                <a:extLst>
                  <a:ext uri="{FF2B5EF4-FFF2-40B4-BE49-F238E27FC236}">
                    <a16:creationId xmlns:a16="http://schemas.microsoft.com/office/drawing/2014/main" id="{C7CED882-8C4B-4DE1-9B79-0C6C5AB120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4" y="0"/>
                <a:ext cx="6909" cy="4317"/>
              </a:xfrm>
              <a:prstGeom prst="rect">
                <a:avLst/>
              </a:prstGeom>
              <a:solidFill>
                <a:srgbClr val="FFFFFF"/>
              </a:solidFill>
              <a:ln w="14288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" name="Rectangle 7">
                <a:extLst>
                  <a:ext uri="{FF2B5EF4-FFF2-40B4-BE49-F238E27FC236}">
                    <a16:creationId xmlns:a16="http://schemas.microsoft.com/office/drawing/2014/main" id="{0856506A-6F69-46AB-85F9-A7CC94ABA0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4" y="775"/>
                <a:ext cx="6103" cy="2828"/>
              </a:xfrm>
              <a:prstGeom prst="rect">
                <a:avLst/>
              </a:prstGeom>
              <a:solidFill>
                <a:srgbClr val="FFFFFF"/>
              </a:solidFill>
              <a:ln w="14288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" name="Line 8">
                <a:extLst>
                  <a:ext uri="{FF2B5EF4-FFF2-40B4-BE49-F238E27FC236}">
                    <a16:creationId xmlns:a16="http://schemas.microsoft.com/office/drawing/2014/main" id="{112A6BB4-E901-4BB3-8957-1FE90BA5CE5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104" y="3508"/>
                <a:ext cx="6103" cy="0"/>
              </a:xfrm>
              <a:prstGeom prst="line">
                <a:avLst/>
              </a:prstGeom>
              <a:noFill/>
              <a:ln w="19050">
                <a:solidFill>
                  <a:srgbClr val="EAF2F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" name="Line 9">
                <a:extLst>
                  <a:ext uri="{FF2B5EF4-FFF2-40B4-BE49-F238E27FC236}">
                    <a16:creationId xmlns:a16="http://schemas.microsoft.com/office/drawing/2014/main" id="{F850A15F-D88C-4B0C-9E84-E66CD50BCC8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104" y="3067"/>
                <a:ext cx="6103" cy="0"/>
              </a:xfrm>
              <a:prstGeom prst="line">
                <a:avLst/>
              </a:prstGeom>
              <a:noFill/>
              <a:ln w="19050">
                <a:solidFill>
                  <a:srgbClr val="EAF2F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" name="Line 10">
                <a:extLst>
                  <a:ext uri="{FF2B5EF4-FFF2-40B4-BE49-F238E27FC236}">
                    <a16:creationId xmlns:a16="http://schemas.microsoft.com/office/drawing/2014/main" id="{BEDAEFA9-1E39-45AB-8D00-0E250A56931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104" y="2627"/>
                <a:ext cx="6103" cy="0"/>
              </a:xfrm>
              <a:prstGeom prst="line">
                <a:avLst/>
              </a:prstGeom>
              <a:noFill/>
              <a:ln w="19050">
                <a:solidFill>
                  <a:srgbClr val="EAF2F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" name="Line 11">
                <a:extLst>
                  <a:ext uri="{FF2B5EF4-FFF2-40B4-BE49-F238E27FC236}">
                    <a16:creationId xmlns:a16="http://schemas.microsoft.com/office/drawing/2014/main" id="{80D0F003-61D9-4833-98F6-5592164FCFC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104" y="2189"/>
                <a:ext cx="6103" cy="0"/>
              </a:xfrm>
              <a:prstGeom prst="line">
                <a:avLst/>
              </a:prstGeom>
              <a:noFill/>
              <a:ln w="19050">
                <a:solidFill>
                  <a:srgbClr val="EAF2F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2" name="Line 12">
                <a:extLst>
                  <a:ext uri="{FF2B5EF4-FFF2-40B4-BE49-F238E27FC236}">
                    <a16:creationId xmlns:a16="http://schemas.microsoft.com/office/drawing/2014/main" id="{7FC3BF62-6DEC-4F38-AD09-887B8C0B475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104" y="1748"/>
                <a:ext cx="6103" cy="0"/>
              </a:xfrm>
              <a:prstGeom prst="line">
                <a:avLst/>
              </a:prstGeom>
              <a:noFill/>
              <a:ln w="19050">
                <a:solidFill>
                  <a:srgbClr val="EAF2F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3" name="Line 13">
                <a:extLst>
                  <a:ext uri="{FF2B5EF4-FFF2-40B4-BE49-F238E27FC236}">
                    <a16:creationId xmlns:a16="http://schemas.microsoft.com/office/drawing/2014/main" id="{1B869519-8633-49F4-8EBE-BFA67D9591D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104" y="1308"/>
                <a:ext cx="6103" cy="0"/>
              </a:xfrm>
              <a:prstGeom prst="line">
                <a:avLst/>
              </a:prstGeom>
              <a:noFill/>
              <a:ln w="19050">
                <a:solidFill>
                  <a:srgbClr val="EAF2F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4" name="Line 14">
                <a:extLst>
                  <a:ext uri="{FF2B5EF4-FFF2-40B4-BE49-F238E27FC236}">
                    <a16:creationId xmlns:a16="http://schemas.microsoft.com/office/drawing/2014/main" id="{F524E5F3-3B39-40A6-AFF0-119544C1676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104" y="870"/>
                <a:ext cx="6103" cy="0"/>
              </a:xfrm>
              <a:prstGeom prst="line">
                <a:avLst/>
              </a:prstGeom>
              <a:noFill/>
              <a:ln w="19050">
                <a:solidFill>
                  <a:srgbClr val="EAF2F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5" name="Line 15">
                <a:extLst>
                  <a:ext uri="{FF2B5EF4-FFF2-40B4-BE49-F238E27FC236}">
                    <a16:creationId xmlns:a16="http://schemas.microsoft.com/office/drawing/2014/main" id="{57D357AE-75E0-4E0C-8A16-097D3F12E0F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887" y="3516"/>
                <a:ext cx="0" cy="87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6" name="Line 16">
                <a:extLst>
                  <a:ext uri="{FF2B5EF4-FFF2-40B4-BE49-F238E27FC236}">
                    <a16:creationId xmlns:a16="http://schemas.microsoft.com/office/drawing/2014/main" id="{17779804-264F-43F5-9309-F8FEA6555C4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887" y="3387"/>
                <a:ext cx="0" cy="86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7" name="Line 17">
                <a:extLst>
                  <a:ext uri="{FF2B5EF4-FFF2-40B4-BE49-F238E27FC236}">
                    <a16:creationId xmlns:a16="http://schemas.microsoft.com/office/drawing/2014/main" id="{FE5B258A-F151-400F-9B72-4A6E6136458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887" y="3257"/>
                <a:ext cx="0" cy="87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8" name="Line 18">
                <a:extLst>
                  <a:ext uri="{FF2B5EF4-FFF2-40B4-BE49-F238E27FC236}">
                    <a16:creationId xmlns:a16="http://schemas.microsoft.com/office/drawing/2014/main" id="{61B884B0-B65B-403D-8C9E-908DF01B576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887" y="3128"/>
                <a:ext cx="0" cy="86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9" name="Line 19">
                <a:extLst>
                  <a:ext uri="{FF2B5EF4-FFF2-40B4-BE49-F238E27FC236}">
                    <a16:creationId xmlns:a16="http://schemas.microsoft.com/office/drawing/2014/main" id="{38D343F1-16D1-4C2D-9D85-368C3DA29FB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887" y="2998"/>
                <a:ext cx="0" cy="86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0" name="Line 20">
                <a:extLst>
                  <a:ext uri="{FF2B5EF4-FFF2-40B4-BE49-F238E27FC236}">
                    <a16:creationId xmlns:a16="http://schemas.microsoft.com/office/drawing/2014/main" id="{56ED8ECB-F7F9-474A-B692-763AF56B86E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887" y="2868"/>
                <a:ext cx="0" cy="87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1" name="Line 21">
                <a:extLst>
                  <a:ext uri="{FF2B5EF4-FFF2-40B4-BE49-F238E27FC236}">
                    <a16:creationId xmlns:a16="http://schemas.microsoft.com/office/drawing/2014/main" id="{45D13160-813B-4440-B053-D763E270A16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887" y="2739"/>
                <a:ext cx="0" cy="86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2" name="Line 22">
                <a:extLst>
                  <a:ext uri="{FF2B5EF4-FFF2-40B4-BE49-F238E27FC236}">
                    <a16:creationId xmlns:a16="http://schemas.microsoft.com/office/drawing/2014/main" id="{9074365D-13E8-44D0-AEAC-85CC2737992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887" y="2609"/>
                <a:ext cx="0" cy="87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3" name="Line 23">
                <a:extLst>
                  <a:ext uri="{FF2B5EF4-FFF2-40B4-BE49-F238E27FC236}">
                    <a16:creationId xmlns:a16="http://schemas.microsoft.com/office/drawing/2014/main" id="{6B4B6E49-0462-496A-A0D2-9759CBDAF4D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887" y="2480"/>
                <a:ext cx="0" cy="86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4" name="Line 24">
                <a:extLst>
                  <a:ext uri="{FF2B5EF4-FFF2-40B4-BE49-F238E27FC236}">
                    <a16:creationId xmlns:a16="http://schemas.microsoft.com/office/drawing/2014/main" id="{D021A6B4-0E86-493F-AA7D-CB9AB3B8749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887" y="2350"/>
                <a:ext cx="0" cy="86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5" name="Line 25">
                <a:extLst>
                  <a:ext uri="{FF2B5EF4-FFF2-40B4-BE49-F238E27FC236}">
                    <a16:creationId xmlns:a16="http://schemas.microsoft.com/office/drawing/2014/main" id="{F652ECA4-CC3F-43C9-99B3-1F34DC0842B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887" y="2220"/>
                <a:ext cx="0" cy="87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6" name="Line 26">
                <a:extLst>
                  <a:ext uri="{FF2B5EF4-FFF2-40B4-BE49-F238E27FC236}">
                    <a16:creationId xmlns:a16="http://schemas.microsoft.com/office/drawing/2014/main" id="{3D882B02-FFD5-4866-9293-CD67CEE9C7F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887" y="2091"/>
                <a:ext cx="0" cy="86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7" name="Line 27">
                <a:extLst>
                  <a:ext uri="{FF2B5EF4-FFF2-40B4-BE49-F238E27FC236}">
                    <a16:creationId xmlns:a16="http://schemas.microsoft.com/office/drawing/2014/main" id="{1C64C806-9C59-4723-92CA-1C54AD28E13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887" y="1961"/>
                <a:ext cx="0" cy="87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8" name="Line 28">
                <a:extLst>
                  <a:ext uri="{FF2B5EF4-FFF2-40B4-BE49-F238E27FC236}">
                    <a16:creationId xmlns:a16="http://schemas.microsoft.com/office/drawing/2014/main" id="{5062C75A-CEC1-4C9C-AE07-8ACC7B65665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887" y="1832"/>
                <a:ext cx="0" cy="86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9" name="Line 29">
                <a:extLst>
                  <a:ext uri="{FF2B5EF4-FFF2-40B4-BE49-F238E27FC236}">
                    <a16:creationId xmlns:a16="http://schemas.microsoft.com/office/drawing/2014/main" id="{8582CE35-1D6D-45D7-A905-80FDDD234DB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887" y="1702"/>
                <a:ext cx="0" cy="86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0" name="Line 30">
                <a:extLst>
                  <a:ext uri="{FF2B5EF4-FFF2-40B4-BE49-F238E27FC236}">
                    <a16:creationId xmlns:a16="http://schemas.microsoft.com/office/drawing/2014/main" id="{67F62ACE-1889-42ED-962F-B9AC7874852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887" y="1572"/>
                <a:ext cx="0" cy="87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1" name="Line 31">
                <a:extLst>
                  <a:ext uri="{FF2B5EF4-FFF2-40B4-BE49-F238E27FC236}">
                    <a16:creationId xmlns:a16="http://schemas.microsoft.com/office/drawing/2014/main" id="{79C38E92-5BB6-4A2A-ACBC-30B63D82274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887" y="1443"/>
                <a:ext cx="0" cy="86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2" name="Line 32">
                <a:extLst>
                  <a:ext uri="{FF2B5EF4-FFF2-40B4-BE49-F238E27FC236}">
                    <a16:creationId xmlns:a16="http://schemas.microsoft.com/office/drawing/2014/main" id="{F5832DA6-4F37-49D5-9FF9-EEB3FD99479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887" y="1313"/>
                <a:ext cx="0" cy="87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3" name="Line 33">
                <a:extLst>
                  <a:ext uri="{FF2B5EF4-FFF2-40B4-BE49-F238E27FC236}">
                    <a16:creationId xmlns:a16="http://schemas.microsoft.com/office/drawing/2014/main" id="{DF0F430A-0EA5-47A0-A3AD-44455FAC339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887" y="1184"/>
                <a:ext cx="0" cy="86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4" name="Line 34">
                <a:extLst>
                  <a:ext uri="{FF2B5EF4-FFF2-40B4-BE49-F238E27FC236}">
                    <a16:creationId xmlns:a16="http://schemas.microsoft.com/office/drawing/2014/main" id="{A690F5E1-D044-4999-8274-22F934754FF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887" y="1054"/>
                <a:ext cx="0" cy="86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5" name="Line 35">
                <a:extLst>
                  <a:ext uri="{FF2B5EF4-FFF2-40B4-BE49-F238E27FC236}">
                    <a16:creationId xmlns:a16="http://schemas.microsoft.com/office/drawing/2014/main" id="{25DBDCEA-478B-4EAA-853A-244CD462499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887" y="924"/>
                <a:ext cx="0" cy="87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6" name="Line 36">
                <a:extLst>
                  <a:ext uri="{FF2B5EF4-FFF2-40B4-BE49-F238E27FC236}">
                    <a16:creationId xmlns:a16="http://schemas.microsoft.com/office/drawing/2014/main" id="{64910EBF-4560-4942-B396-13459930A35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887" y="795"/>
                <a:ext cx="0" cy="86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7" name="Line 37">
                <a:extLst>
                  <a:ext uri="{FF2B5EF4-FFF2-40B4-BE49-F238E27FC236}">
                    <a16:creationId xmlns:a16="http://schemas.microsoft.com/office/drawing/2014/main" id="{FA4E88C0-6F76-4D12-A056-1FABBCA3445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104" y="2627"/>
                <a:ext cx="86" cy="0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8" name="Line 38">
                <a:extLst>
                  <a:ext uri="{FF2B5EF4-FFF2-40B4-BE49-F238E27FC236}">
                    <a16:creationId xmlns:a16="http://schemas.microsoft.com/office/drawing/2014/main" id="{76749A61-51D7-4053-9230-511ACD4DBD3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234" y="2627"/>
                <a:ext cx="86" cy="0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9" name="Line 39">
                <a:extLst>
                  <a:ext uri="{FF2B5EF4-FFF2-40B4-BE49-F238E27FC236}">
                    <a16:creationId xmlns:a16="http://schemas.microsoft.com/office/drawing/2014/main" id="{ED56AD21-5B3D-4783-80F2-94620601355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363" y="2627"/>
                <a:ext cx="87" cy="0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0" name="Line 40">
                <a:extLst>
                  <a:ext uri="{FF2B5EF4-FFF2-40B4-BE49-F238E27FC236}">
                    <a16:creationId xmlns:a16="http://schemas.microsoft.com/office/drawing/2014/main" id="{801678C3-98C3-4820-A52C-61D68660454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493" y="2627"/>
                <a:ext cx="86" cy="0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1" name="Line 41">
                <a:extLst>
                  <a:ext uri="{FF2B5EF4-FFF2-40B4-BE49-F238E27FC236}">
                    <a16:creationId xmlns:a16="http://schemas.microsoft.com/office/drawing/2014/main" id="{5B960F2B-F75B-4E67-9E84-9A24F0E2FCA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622" y="2627"/>
                <a:ext cx="87" cy="0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3" name="Line 42">
                <a:extLst>
                  <a:ext uri="{FF2B5EF4-FFF2-40B4-BE49-F238E27FC236}">
                    <a16:creationId xmlns:a16="http://schemas.microsoft.com/office/drawing/2014/main" id="{3649FD04-9320-4839-B118-F81141882CF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52" y="2627"/>
                <a:ext cx="86" cy="0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48" name="Line 43">
                <a:extLst>
                  <a:ext uri="{FF2B5EF4-FFF2-40B4-BE49-F238E27FC236}">
                    <a16:creationId xmlns:a16="http://schemas.microsoft.com/office/drawing/2014/main" id="{C043F511-AB24-439C-B36D-8D619F6C24A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82" y="2627"/>
                <a:ext cx="86" cy="0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49" name="Line 44">
                <a:extLst>
                  <a:ext uri="{FF2B5EF4-FFF2-40B4-BE49-F238E27FC236}">
                    <a16:creationId xmlns:a16="http://schemas.microsoft.com/office/drawing/2014/main" id="{17AF59F0-DEB8-4148-9B52-6988092EA4E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11" y="2627"/>
                <a:ext cx="87" cy="0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50" name="Line 45">
                <a:extLst>
                  <a:ext uri="{FF2B5EF4-FFF2-40B4-BE49-F238E27FC236}">
                    <a16:creationId xmlns:a16="http://schemas.microsoft.com/office/drawing/2014/main" id="{C0C10C72-C2FC-429D-9998-C7757911AC6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141" y="2627"/>
                <a:ext cx="86" cy="0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51" name="Line 46">
                <a:extLst>
                  <a:ext uri="{FF2B5EF4-FFF2-40B4-BE49-F238E27FC236}">
                    <a16:creationId xmlns:a16="http://schemas.microsoft.com/office/drawing/2014/main" id="{FEA28D4C-79DE-46C0-AB94-32049E55868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270" y="2627"/>
                <a:ext cx="87" cy="0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52" name="Line 47">
                <a:extLst>
                  <a:ext uri="{FF2B5EF4-FFF2-40B4-BE49-F238E27FC236}">
                    <a16:creationId xmlns:a16="http://schemas.microsoft.com/office/drawing/2014/main" id="{1BA19D33-BEB1-47FA-897C-38A03F56DA6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400" y="2627"/>
                <a:ext cx="86" cy="0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53" name="Line 48">
                <a:extLst>
                  <a:ext uri="{FF2B5EF4-FFF2-40B4-BE49-F238E27FC236}">
                    <a16:creationId xmlns:a16="http://schemas.microsoft.com/office/drawing/2014/main" id="{479EC2BC-8AF1-4BCA-8C11-10F89A1BC43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530" y="2627"/>
                <a:ext cx="86" cy="0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54" name="Line 49">
                <a:extLst>
                  <a:ext uri="{FF2B5EF4-FFF2-40B4-BE49-F238E27FC236}">
                    <a16:creationId xmlns:a16="http://schemas.microsoft.com/office/drawing/2014/main" id="{753D1981-28F0-41E1-BC85-8B4D740D4B6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59" y="2627"/>
                <a:ext cx="87" cy="0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55" name="Line 50">
                <a:extLst>
                  <a:ext uri="{FF2B5EF4-FFF2-40B4-BE49-F238E27FC236}">
                    <a16:creationId xmlns:a16="http://schemas.microsoft.com/office/drawing/2014/main" id="{C53884D3-5C9B-49CC-AC44-125BA78BC08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789" y="2627"/>
                <a:ext cx="86" cy="0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56" name="Line 51">
                <a:extLst>
                  <a:ext uri="{FF2B5EF4-FFF2-40B4-BE49-F238E27FC236}">
                    <a16:creationId xmlns:a16="http://schemas.microsoft.com/office/drawing/2014/main" id="{81F106AF-A806-4AC1-9C5F-ABC7A7B2DF1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18" y="2627"/>
                <a:ext cx="87" cy="0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57" name="Line 52">
                <a:extLst>
                  <a:ext uri="{FF2B5EF4-FFF2-40B4-BE49-F238E27FC236}">
                    <a16:creationId xmlns:a16="http://schemas.microsoft.com/office/drawing/2014/main" id="{C18F8785-0C4E-48C0-8B51-52CCA92E411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48" y="2627"/>
                <a:ext cx="86" cy="0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58" name="Line 53">
                <a:extLst>
                  <a:ext uri="{FF2B5EF4-FFF2-40B4-BE49-F238E27FC236}">
                    <a16:creationId xmlns:a16="http://schemas.microsoft.com/office/drawing/2014/main" id="{1E453914-185C-42E8-A0B7-29DB6D6F8AB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78" y="2627"/>
                <a:ext cx="86" cy="0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59" name="Line 54">
                <a:extLst>
                  <a:ext uri="{FF2B5EF4-FFF2-40B4-BE49-F238E27FC236}">
                    <a16:creationId xmlns:a16="http://schemas.microsoft.com/office/drawing/2014/main" id="{4507338C-A043-4E0C-AD76-E5F46B24BA0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07" y="2627"/>
                <a:ext cx="87" cy="0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60" name="Line 55">
                <a:extLst>
                  <a:ext uri="{FF2B5EF4-FFF2-40B4-BE49-F238E27FC236}">
                    <a16:creationId xmlns:a16="http://schemas.microsoft.com/office/drawing/2014/main" id="{5E921380-7760-4786-BAD5-D5E78C2236B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37" y="2627"/>
                <a:ext cx="86" cy="0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61" name="Line 56">
                <a:extLst>
                  <a:ext uri="{FF2B5EF4-FFF2-40B4-BE49-F238E27FC236}">
                    <a16:creationId xmlns:a16="http://schemas.microsoft.com/office/drawing/2014/main" id="{8A903C91-4F0F-4D67-804A-687113B8AF2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566" y="2627"/>
                <a:ext cx="87" cy="0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62" name="Line 57">
                <a:extLst>
                  <a:ext uri="{FF2B5EF4-FFF2-40B4-BE49-F238E27FC236}">
                    <a16:creationId xmlns:a16="http://schemas.microsoft.com/office/drawing/2014/main" id="{CFEF428A-663C-4FCB-B08D-E4441B0D0F1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96" y="2627"/>
                <a:ext cx="86" cy="0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63" name="Line 58">
                <a:extLst>
                  <a:ext uri="{FF2B5EF4-FFF2-40B4-BE49-F238E27FC236}">
                    <a16:creationId xmlns:a16="http://schemas.microsoft.com/office/drawing/2014/main" id="{E239EF63-C910-4E34-8C56-6C4F83D1DBB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826" y="2627"/>
                <a:ext cx="86" cy="0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64" name="Line 59">
                <a:extLst>
                  <a:ext uri="{FF2B5EF4-FFF2-40B4-BE49-F238E27FC236}">
                    <a16:creationId xmlns:a16="http://schemas.microsoft.com/office/drawing/2014/main" id="{4C547D61-683E-47BF-B335-F49480E1171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55" y="2627"/>
                <a:ext cx="87" cy="0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65" name="Line 60">
                <a:extLst>
                  <a:ext uri="{FF2B5EF4-FFF2-40B4-BE49-F238E27FC236}">
                    <a16:creationId xmlns:a16="http://schemas.microsoft.com/office/drawing/2014/main" id="{926DAE9A-92C7-438F-8CC2-22E6803AB5B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085" y="2627"/>
                <a:ext cx="86" cy="0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66" name="Line 61">
                <a:extLst>
                  <a:ext uri="{FF2B5EF4-FFF2-40B4-BE49-F238E27FC236}">
                    <a16:creationId xmlns:a16="http://schemas.microsoft.com/office/drawing/2014/main" id="{B5C45A8A-2C13-400E-B988-C513C945F3F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14" y="2627"/>
                <a:ext cx="87" cy="0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2" name="Line 62">
                <a:extLst>
                  <a:ext uri="{FF2B5EF4-FFF2-40B4-BE49-F238E27FC236}">
                    <a16:creationId xmlns:a16="http://schemas.microsoft.com/office/drawing/2014/main" id="{BB1094A5-F2FA-4CAB-A8B6-0443063613D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44" y="2627"/>
                <a:ext cx="86" cy="0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3" name="Line 63">
                <a:extLst>
                  <a:ext uri="{FF2B5EF4-FFF2-40B4-BE49-F238E27FC236}">
                    <a16:creationId xmlns:a16="http://schemas.microsoft.com/office/drawing/2014/main" id="{C34C872A-E9FD-4DCC-BF35-B9B849C9394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74" y="2627"/>
                <a:ext cx="86" cy="0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4" name="Line 64">
                <a:extLst>
                  <a:ext uri="{FF2B5EF4-FFF2-40B4-BE49-F238E27FC236}">
                    <a16:creationId xmlns:a16="http://schemas.microsoft.com/office/drawing/2014/main" id="{03B03A5E-7A7F-48F3-A6EC-8C3A6F257BA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603" y="2627"/>
                <a:ext cx="87" cy="0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5" name="Line 65">
                <a:extLst>
                  <a:ext uri="{FF2B5EF4-FFF2-40B4-BE49-F238E27FC236}">
                    <a16:creationId xmlns:a16="http://schemas.microsoft.com/office/drawing/2014/main" id="{2926FB34-E0D3-43DA-9E00-D1C09B5361D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33" y="2627"/>
                <a:ext cx="86" cy="0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6" name="Line 66">
                <a:extLst>
                  <a:ext uri="{FF2B5EF4-FFF2-40B4-BE49-F238E27FC236}">
                    <a16:creationId xmlns:a16="http://schemas.microsoft.com/office/drawing/2014/main" id="{736AB3B8-B51D-4571-9F7A-58A54C9A571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862" y="2627"/>
                <a:ext cx="87" cy="0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7" name="Line 67">
                <a:extLst>
                  <a:ext uri="{FF2B5EF4-FFF2-40B4-BE49-F238E27FC236}">
                    <a16:creationId xmlns:a16="http://schemas.microsoft.com/office/drawing/2014/main" id="{B4DCE66C-4A25-406C-BF20-583C1FB90CC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992" y="2627"/>
                <a:ext cx="86" cy="0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8" name="Line 68">
                <a:extLst>
                  <a:ext uri="{FF2B5EF4-FFF2-40B4-BE49-F238E27FC236}">
                    <a16:creationId xmlns:a16="http://schemas.microsoft.com/office/drawing/2014/main" id="{9B8671DE-F75B-44AB-9D3A-83B12669313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122" y="2627"/>
                <a:ext cx="86" cy="0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9" name="Line 69">
                <a:extLst>
                  <a:ext uri="{FF2B5EF4-FFF2-40B4-BE49-F238E27FC236}">
                    <a16:creationId xmlns:a16="http://schemas.microsoft.com/office/drawing/2014/main" id="{E9915D43-8603-49E8-9170-B7E80B6CE54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251" y="2627"/>
                <a:ext cx="87" cy="0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0" name="Line 70">
                <a:extLst>
                  <a:ext uri="{FF2B5EF4-FFF2-40B4-BE49-F238E27FC236}">
                    <a16:creationId xmlns:a16="http://schemas.microsoft.com/office/drawing/2014/main" id="{7C647146-A8DC-4AB2-93A6-A6183C606DE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381" y="2627"/>
                <a:ext cx="86" cy="0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1" name="Line 71">
                <a:extLst>
                  <a:ext uri="{FF2B5EF4-FFF2-40B4-BE49-F238E27FC236}">
                    <a16:creationId xmlns:a16="http://schemas.microsoft.com/office/drawing/2014/main" id="{C2F84351-04E5-480D-9F36-A522138A9B0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510" y="2627"/>
                <a:ext cx="87" cy="0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2" name="Line 72">
                <a:extLst>
                  <a:ext uri="{FF2B5EF4-FFF2-40B4-BE49-F238E27FC236}">
                    <a16:creationId xmlns:a16="http://schemas.microsoft.com/office/drawing/2014/main" id="{A7696D74-3FE0-4387-868F-E661BFC7DAF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640" y="2627"/>
                <a:ext cx="86" cy="0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3" name="Line 73">
                <a:extLst>
                  <a:ext uri="{FF2B5EF4-FFF2-40B4-BE49-F238E27FC236}">
                    <a16:creationId xmlns:a16="http://schemas.microsoft.com/office/drawing/2014/main" id="{E65702C0-E383-4FD8-BAD0-672FF97BC8E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767" y="2627"/>
                <a:ext cx="89" cy="0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4" name="Line 74">
                <a:extLst>
                  <a:ext uri="{FF2B5EF4-FFF2-40B4-BE49-F238E27FC236}">
                    <a16:creationId xmlns:a16="http://schemas.microsoft.com/office/drawing/2014/main" id="{C98BE317-CEBF-4E69-9CAD-F13965D92B9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896" y="2627"/>
                <a:ext cx="90" cy="0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5" name="Line 75">
                <a:extLst>
                  <a:ext uri="{FF2B5EF4-FFF2-40B4-BE49-F238E27FC236}">
                    <a16:creationId xmlns:a16="http://schemas.microsoft.com/office/drawing/2014/main" id="{36B0C7BE-843B-47BA-AD8E-2CD8D9A56CA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029" y="2627"/>
                <a:ext cx="86" cy="0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6" name="Line 76">
                <a:extLst>
                  <a:ext uri="{FF2B5EF4-FFF2-40B4-BE49-F238E27FC236}">
                    <a16:creationId xmlns:a16="http://schemas.microsoft.com/office/drawing/2014/main" id="{6A6AFA73-2CBD-4B31-8258-7E7CF16DF00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158" y="2627"/>
                <a:ext cx="87" cy="0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7" name="Line 77">
                <a:extLst>
                  <a:ext uri="{FF2B5EF4-FFF2-40B4-BE49-F238E27FC236}">
                    <a16:creationId xmlns:a16="http://schemas.microsoft.com/office/drawing/2014/main" id="{3B206828-F7FD-4BCB-B731-D36089DC789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285" y="2627"/>
                <a:ext cx="87" cy="0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9" name="Line 78">
                <a:extLst>
                  <a:ext uri="{FF2B5EF4-FFF2-40B4-BE49-F238E27FC236}">
                    <a16:creationId xmlns:a16="http://schemas.microsoft.com/office/drawing/2014/main" id="{271D25E0-99F8-459A-9D82-0F5FBDC8561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415" y="2627"/>
                <a:ext cx="86" cy="0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0" name="Line 79">
                <a:extLst>
                  <a:ext uri="{FF2B5EF4-FFF2-40B4-BE49-F238E27FC236}">
                    <a16:creationId xmlns:a16="http://schemas.microsoft.com/office/drawing/2014/main" id="{9F3A69DA-486A-43BF-993B-18D442F3750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544" y="2627"/>
                <a:ext cx="87" cy="0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1" name="Line 80">
                <a:extLst>
                  <a:ext uri="{FF2B5EF4-FFF2-40B4-BE49-F238E27FC236}">
                    <a16:creationId xmlns:a16="http://schemas.microsoft.com/office/drawing/2014/main" id="{EAEDF605-85D4-44F8-B087-033766AFEA7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674" y="2627"/>
                <a:ext cx="86" cy="0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2" name="Line 81">
                <a:extLst>
                  <a:ext uri="{FF2B5EF4-FFF2-40B4-BE49-F238E27FC236}">
                    <a16:creationId xmlns:a16="http://schemas.microsoft.com/office/drawing/2014/main" id="{BEA99686-CDBD-4917-9FBC-65303C7BD1A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804" y="2627"/>
                <a:ext cx="86" cy="0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3" name="Line 82">
                <a:extLst>
                  <a:ext uri="{FF2B5EF4-FFF2-40B4-BE49-F238E27FC236}">
                    <a16:creationId xmlns:a16="http://schemas.microsoft.com/office/drawing/2014/main" id="{8FAB2309-DB79-465F-81D8-E0AD0F15071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933" y="2627"/>
                <a:ext cx="87" cy="0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4" name="Line 83">
                <a:extLst>
                  <a:ext uri="{FF2B5EF4-FFF2-40B4-BE49-F238E27FC236}">
                    <a16:creationId xmlns:a16="http://schemas.microsoft.com/office/drawing/2014/main" id="{E912E882-C50D-4BBC-8496-FEBBFE881BE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7063" y="2627"/>
                <a:ext cx="86" cy="0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5" name="Line 84">
                <a:extLst>
                  <a:ext uri="{FF2B5EF4-FFF2-40B4-BE49-F238E27FC236}">
                    <a16:creationId xmlns:a16="http://schemas.microsoft.com/office/drawing/2014/main" id="{9BC64D26-4C4E-4DB1-80D5-A33AC42E64F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7192" y="2627"/>
                <a:ext cx="15" cy="0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6" name="Oval 85">
                <a:extLst>
                  <a:ext uri="{FF2B5EF4-FFF2-40B4-BE49-F238E27FC236}">
                    <a16:creationId xmlns:a16="http://schemas.microsoft.com/office/drawing/2014/main" id="{159CC8F8-81CF-4BCD-BBEB-8327128E79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17" y="2828"/>
                <a:ext cx="26" cy="26"/>
              </a:xfrm>
              <a:prstGeom prst="ellipse">
                <a:avLst/>
              </a:prstGeom>
              <a:solidFill>
                <a:srgbClr val="6E8E84"/>
              </a:solidFill>
              <a:ln w="31750">
                <a:solidFill>
                  <a:srgbClr val="6E8E84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7" name="Oval 86">
                <a:extLst>
                  <a:ext uri="{FF2B5EF4-FFF2-40B4-BE49-F238E27FC236}">
                    <a16:creationId xmlns:a16="http://schemas.microsoft.com/office/drawing/2014/main" id="{4D09137C-F14D-4BC1-8986-AA64464DC4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42" y="2713"/>
                <a:ext cx="23" cy="26"/>
              </a:xfrm>
              <a:prstGeom prst="ellipse">
                <a:avLst/>
              </a:prstGeom>
              <a:solidFill>
                <a:srgbClr val="6E8E84"/>
              </a:solidFill>
              <a:ln w="31750">
                <a:solidFill>
                  <a:srgbClr val="6E8E84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8" name="Oval 87">
                <a:extLst>
                  <a:ext uri="{FF2B5EF4-FFF2-40B4-BE49-F238E27FC236}">
                    <a16:creationId xmlns:a16="http://schemas.microsoft.com/office/drawing/2014/main" id="{539FEE75-24F0-4EC7-BB73-E2DC4E7739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66" y="2805"/>
                <a:ext cx="26" cy="26"/>
              </a:xfrm>
              <a:prstGeom prst="ellipse">
                <a:avLst/>
              </a:prstGeom>
              <a:solidFill>
                <a:srgbClr val="6E8E84"/>
              </a:solidFill>
              <a:ln w="31750">
                <a:solidFill>
                  <a:srgbClr val="6E8E84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9" name="Oval 88">
                <a:extLst>
                  <a:ext uri="{FF2B5EF4-FFF2-40B4-BE49-F238E27FC236}">
                    <a16:creationId xmlns:a16="http://schemas.microsoft.com/office/drawing/2014/main" id="{ECFAF196-8618-4763-8239-40DEC11583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06" y="2788"/>
                <a:ext cx="26" cy="26"/>
              </a:xfrm>
              <a:prstGeom prst="ellipse">
                <a:avLst/>
              </a:prstGeom>
              <a:solidFill>
                <a:srgbClr val="6E8E84"/>
              </a:solidFill>
              <a:ln w="31750">
                <a:solidFill>
                  <a:srgbClr val="6E8E84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0" name="Oval 89">
                <a:extLst>
                  <a:ext uri="{FF2B5EF4-FFF2-40B4-BE49-F238E27FC236}">
                    <a16:creationId xmlns:a16="http://schemas.microsoft.com/office/drawing/2014/main" id="{D0D0025A-574E-4194-88F4-F3E606B03B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21" y="3188"/>
                <a:ext cx="26" cy="26"/>
              </a:xfrm>
              <a:prstGeom prst="ellipse">
                <a:avLst/>
              </a:prstGeom>
              <a:solidFill>
                <a:srgbClr val="6E8E84"/>
              </a:solidFill>
              <a:ln w="31750">
                <a:solidFill>
                  <a:srgbClr val="6E8E84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1" name="Oval 90">
                <a:extLst>
                  <a:ext uri="{FF2B5EF4-FFF2-40B4-BE49-F238E27FC236}">
                    <a16:creationId xmlns:a16="http://schemas.microsoft.com/office/drawing/2014/main" id="{BD472739-E70D-45EB-BE65-A00FE351B0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72" y="2762"/>
                <a:ext cx="26" cy="26"/>
              </a:xfrm>
              <a:prstGeom prst="ellipse">
                <a:avLst/>
              </a:prstGeom>
              <a:solidFill>
                <a:srgbClr val="6E8E84"/>
              </a:solidFill>
              <a:ln w="31750">
                <a:solidFill>
                  <a:srgbClr val="6E8E84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2" name="Oval 91">
                <a:extLst>
                  <a:ext uri="{FF2B5EF4-FFF2-40B4-BE49-F238E27FC236}">
                    <a16:creationId xmlns:a16="http://schemas.microsoft.com/office/drawing/2014/main" id="{D5A98572-895E-48ED-B821-64EAB2B1D1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76" y="2730"/>
                <a:ext cx="26" cy="26"/>
              </a:xfrm>
              <a:prstGeom prst="ellipse">
                <a:avLst/>
              </a:prstGeom>
              <a:solidFill>
                <a:srgbClr val="6E8E84"/>
              </a:solidFill>
              <a:ln w="31750">
                <a:solidFill>
                  <a:srgbClr val="6E8E84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3" name="Rectangle 92">
                <a:extLst>
                  <a:ext uri="{FF2B5EF4-FFF2-40B4-BE49-F238E27FC236}">
                    <a16:creationId xmlns:a16="http://schemas.microsoft.com/office/drawing/2014/main" id="{A54DC887-E7E7-448E-A360-FAB99683F2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88" y="2645"/>
                <a:ext cx="651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500" b="0" i="0" u="none" strike="noStrike" cap="none" normalizeH="0" baseline="0" dirty="0">
                    <a:ln>
                      <a:noFill/>
                    </a:ln>
                    <a:solidFill>
                      <a:srgbClr val="B0B0B0"/>
                    </a:solidFill>
                    <a:effectLst/>
                    <a:latin typeface="Arial" panose="020B0604020202020204" pitchFamily="34" charset="0"/>
                  </a:rPr>
                  <a:t>EITC 1993</a:t>
                </a:r>
                <a:endParaRPr kumimoji="0" lang="en-US" altLang="en-US" sz="1800" b="0" i="0" u="none" strike="noStrike" cap="none" normalizeH="0" baseline="0" dirty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518" name="Oval 93">
                <a:extLst>
                  <a:ext uri="{FF2B5EF4-FFF2-40B4-BE49-F238E27FC236}">
                    <a16:creationId xmlns:a16="http://schemas.microsoft.com/office/drawing/2014/main" id="{3F21A7A2-8A36-42DC-A2E7-FEE2AC8BB8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3" y="2059"/>
                <a:ext cx="26" cy="23"/>
              </a:xfrm>
              <a:prstGeom prst="ellipse">
                <a:avLst/>
              </a:prstGeom>
              <a:solidFill>
                <a:srgbClr val="90353B"/>
              </a:solidFill>
              <a:ln w="31750">
                <a:solidFill>
                  <a:srgbClr val="90353B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19" name="Oval 94">
                <a:extLst>
                  <a:ext uri="{FF2B5EF4-FFF2-40B4-BE49-F238E27FC236}">
                    <a16:creationId xmlns:a16="http://schemas.microsoft.com/office/drawing/2014/main" id="{DF391790-7F3B-4174-A707-BAB3E8CC71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100" y="855"/>
                <a:ext cx="23" cy="26"/>
              </a:xfrm>
              <a:prstGeom prst="ellipse">
                <a:avLst/>
              </a:prstGeom>
              <a:solidFill>
                <a:srgbClr val="90353B"/>
              </a:solidFill>
              <a:ln w="31750">
                <a:solidFill>
                  <a:srgbClr val="90353B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20" name="Oval 95">
                <a:extLst>
                  <a:ext uri="{FF2B5EF4-FFF2-40B4-BE49-F238E27FC236}">
                    <a16:creationId xmlns:a16="http://schemas.microsoft.com/office/drawing/2014/main" id="{6B9BDADC-446B-4098-B77E-A0F5E0D154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3" y="1771"/>
                <a:ext cx="26" cy="26"/>
              </a:xfrm>
              <a:prstGeom prst="ellipse">
                <a:avLst/>
              </a:prstGeom>
              <a:solidFill>
                <a:srgbClr val="90353B"/>
              </a:solidFill>
              <a:ln w="31750">
                <a:solidFill>
                  <a:srgbClr val="90353B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21" name="Rectangle 96">
                <a:extLst>
                  <a:ext uri="{FF2B5EF4-FFF2-40B4-BE49-F238E27FC236}">
                    <a16:creationId xmlns:a16="http://schemas.microsoft.com/office/drawing/2014/main" id="{F540B96D-113E-4A88-857F-12CFE6E0E3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69" y="1722"/>
                <a:ext cx="948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500" b="0" i="0" u="none" strike="noStrike" cap="none" normalizeH="0" baseline="0">
                    <a:ln>
                      <a:noFill/>
                    </a:ln>
                    <a:solidFill>
                      <a:srgbClr val="B0B0B0"/>
                    </a:solidFill>
                    <a:effectLst/>
                    <a:latin typeface="Arial" panose="020B0604020202020204" pitchFamily="34" charset="0"/>
                  </a:rPr>
                  <a:t>Perry Preschool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522" name="Oval 97">
                <a:extLst>
                  <a:ext uri="{FF2B5EF4-FFF2-40B4-BE49-F238E27FC236}">
                    <a16:creationId xmlns:a16="http://schemas.microsoft.com/office/drawing/2014/main" id="{B0DE902E-8E51-4859-881F-DB6EA99873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100" y="855"/>
                <a:ext cx="23" cy="26"/>
              </a:xfrm>
              <a:prstGeom prst="ellipse">
                <a:avLst/>
              </a:prstGeom>
              <a:solidFill>
                <a:srgbClr val="55752F"/>
              </a:solidFill>
              <a:ln w="31750">
                <a:solidFill>
                  <a:srgbClr val="55752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23" name="Oval 98">
                <a:extLst>
                  <a:ext uri="{FF2B5EF4-FFF2-40B4-BE49-F238E27FC236}">
                    <a16:creationId xmlns:a16="http://schemas.microsoft.com/office/drawing/2014/main" id="{78B74CA9-8162-4F9F-9EE9-7896FC94D5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100" y="855"/>
                <a:ext cx="23" cy="26"/>
              </a:xfrm>
              <a:prstGeom prst="ellipse">
                <a:avLst/>
              </a:prstGeom>
              <a:solidFill>
                <a:srgbClr val="55752F"/>
              </a:solidFill>
              <a:ln w="31750">
                <a:solidFill>
                  <a:srgbClr val="55752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24" name="Oval 99">
                <a:extLst>
                  <a:ext uri="{FF2B5EF4-FFF2-40B4-BE49-F238E27FC236}">
                    <a16:creationId xmlns:a16="http://schemas.microsoft.com/office/drawing/2014/main" id="{C8307EBA-2125-47F5-89F9-F20DDB35A8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3" y="1345"/>
                <a:ext cx="26" cy="26"/>
              </a:xfrm>
              <a:prstGeom prst="ellipse">
                <a:avLst/>
              </a:prstGeom>
              <a:solidFill>
                <a:srgbClr val="55752F"/>
              </a:solidFill>
              <a:ln w="31750">
                <a:solidFill>
                  <a:srgbClr val="55752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25" name="Oval 100">
                <a:extLst>
                  <a:ext uri="{FF2B5EF4-FFF2-40B4-BE49-F238E27FC236}">
                    <a16:creationId xmlns:a16="http://schemas.microsoft.com/office/drawing/2014/main" id="{EF766005-A4D4-4726-890A-9AA1ACCF67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3" y="1339"/>
                <a:ext cx="26" cy="26"/>
              </a:xfrm>
              <a:prstGeom prst="ellipse">
                <a:avLst/>
              </a:prstGeom>
              <a:solidFill>
                <a:srgbClr val="55752F"/>
              </a:solidFill>
              <a:ln w="31750">
                <a:solidFill>
                  <a:srgbClr val="55752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26" name="Oval 101">
                <a:extLst>
                  <a:ext uri="{FF2B5EF4-FFF2-40B4-BE49-F238E27FC236}">
                    <a16:creationId xmlns:a16="http://schemas.microsoft.com/office/drawing/2014/main" id="{1549DE88-DD75-480A-8ED1-88E4E100E6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100" y="855"/>
                <a:ext cx="23" cy="26"/>
              </a:xfrm>
              <a:prstGeom prst="ellipse">
                <a:avLst/>
              </a:prstGeom>
              <a:solidFill>
                <a:srgbClr val="55752F"/>
              </a:solidFill>
              <a:ln w="31750">
                <a:solidFill>
                  <a:srgbClr val="55752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27" name="Oval 102">
                <a:extLst>
                  <a:ext uri="{FF2B5EF4-FFF2-40B4-BE49-F238E27FC236}">
                    <a16:creationId xmlns:a16="http://schemas.microsoft.com/office/drawing/2014/main" id="{37F7BD9C-D1D3-460D-A47F-9FBAE3662A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30" y="1371"/>
                <a:ext cx="26" cy="26"/>
              </a:xfrm>
              <a:prstGeom prst="ellipse">
                <a:avLst/>
              </a:prstGeom>
              <a:solidFill>
                <a:srgbClr val="55752F"/>
              </a:solidFill>
              <a:ln w="31750">
                <a:solidFill>
                  <a:srgbClr val="55752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28" name="Oval 103">
                <a:extLst>
                  <a:ext uri="{FF2B5EF4-FFF2-40B4-BE49-F238E27FC236}">
                    <a16:creationId xmlns:a16="http://schemas.microsoft.com/office/drawing/2014/main" id="{FA7EE13E-6267-443C-90AC-B9A90E278C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3" y="1532"/>
                <a:ext cx="26" cy="23"/>
              </a:xfrm>
              <a:prstGeom prst="ellipse">
                <a:avLst/>
              </a:prstGeom>
              <a:solidFill>
                <a:srgbClr val="55752F"/>
              </a:solidFill>
              <a:ln w="31750">
                <a:solidFill>
                  <a:srgbClr val="55752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29" name="Oval 104">
                <a:extLst>
                  <a:ext uri="{FF2B5EF4-FFF2-40B4-BE49-F238E27FC236}">
                    <a16:creationId xmlns:a16="http://schemas.microsoft.com/office/drawing/2014/main" id="{761AF72B-1BF3-4CC0-AFCF-0DE6E82889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100" y="855"/>
                <a:ext cx="23" cy="26"/>
              </a:xfrm>
              <a:prstGeom prst="ellipse">
                <a:avLst/>
              </a:prstGeom>
              <a:solidFill>
                <a:srgbClr val="55752F"/>
              </a:solidFill>
              <a:ln w="31750">
                <a:solidFill>
                  <a:srgbClr val="55752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0" name="Oval 105">
                <a:extLst>
                  <a:ext uri="{FF2B5EF4-FFF2-40B4-BE49-F238E27FC236}">
                    <a16:creationId xmlns:a16="http://schemas.microsoft.com/office/drawing/2014/main" id="{88AAA0D7-370B-4678-8FFD-ACE17469F3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3" y="2151"/>
                <a:ext cx="26" cy="26"/>
              </a:xfrm>
              <a:prstGeom prst="ellipse">
                <a:avLst/>
              </a:prstGeom>
              <a:solidFill>
                <a:srgbClr val="55752F"/>
              </a:solidFill>
              <a:ln w="31750">
                <a:solidFill>
                  <a:srgbClr val="55752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1" name="Oval 106">
                <a:extLst>
                  <a:ext uri="{FF2B5EF4-FFF2-40B4-BE49-F238E27FC236}">
                    <a16:creationId xmlns:a16="http://schemas.microsoft.com/office/drawing/2014/main" id="{FF3D35E6-9161-4502-B5AE-8E23335CA2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3" y="1120"/>
                <a:ext cx="26" cy="26"/>
              </a:xfrm>
              <a:prstGeom prst="ellipse">
                <a:avLst/>
              </a:prstGeom>
              <a:solidFill>
                <a:srgbClr val="55752F"/>
              </a:solidFill>
              <a:ln w="31750">
                <a:solidFill>
                  <a:srgbClr val="55752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2" name="Oval 107">
                <a:extLst>
                  <a:ext uri="{FF2B5EF4-FFF2-40B4-BE49-F238E27FC236}">
                    <a16:creationId xmlns:a16="http://schemas.microsoft.com/office/drawing/2014/main" id="{12CB8563-CEAA-493C-9838-129A40D9CA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69" y="2220"/>
                <a:ext cx="26" cy="26"/>
              </a:xfrm>
              <a:prstGeom prst="ellipse">
                <a:avLst/>
              </a:prstGeom>
              <a:solidFill>
                <a:srgbClr val="55752F"/>
              </a:solidFill>
              <a:ln w="31750">
                <a:solidFill>
                  <a:srgbClr val="55752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3" name="Oval 108">
                <a:extLst>
                  <a:ext uri="{FF2B5EF4-FFF2-40B4-BE49-F238E27FC236}">
                    <a16:creationId xmlns:a16="http://schemas.microsoft.com/office/drawing/2014/main" id="{A992A54A-990D-41A2-8B6E-1022AFF896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85" y="3493"/>
                <a:ext cx="26" cy="26"/>
              </a:xfrm>
              <a:prstGeom prst="ellipse">
                <a:avLst/>
              </a:prstGeom>
              <a:solidFill>
                <a:srgbClr val="55752F"/>
              </a:solidFill>
              <a:ln w="31750">
                <a:solidFill>
                  <a:srgbClr val="55752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4" name="Oval 109">
                <a:extLst>
                  <a:ext uri="{FF2B5EF4-FFF2-40B4-BE49-F238E27FC236}">
                    <a16:creationId xmlns:a16="http://schemas.microsoft.com/office/drawing/2014/main" id="{8AE8726C-B844-441E-A977-A15A5CA3CD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17" y="3096"/>
                <a:ext cx="26" cy="26"/>
              </a:xfrm>
              <a:prstGeom prst="ellipse">
                <a:avLst/>
              </a:prstGeom>
              <a:solidFill>
                <a:srgbClr val="55752F"/>
              </a:solidFill>
              <a:ln w="31750">
                <a:solidFill>
                  <a:srgbClr val="55752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5" name="Oval 110">
                <a:extLst>
                  <a:ext uri="{FF2B5EF4-FFF2-40B4-BE49-F238E27FC236}">
                    <a16:creationId xmlns:a16="http://schemas.microsoft.com/office/drawing/2014/main" id="{C9A23ADF-EAA0-4C64-A43D-3CBAF0DEEE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85" y="3493"/>
                <a:ext cx="26" cy="26"/>
              </a:xfrm>
              <a:prstGeom prst="ellipse">
                <a:avLst/>
              </a:prstGeom>
              <a:solidFill>
                <a:srgbClr val="55752F"/>
              </a:solidFill>
              <a:ln w="31750">
                <a:solidFill>
                  <a:srgbClr val="55752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32" name="Oval 111">
                <a:extLst>
                  <a:ext uri="{FF2B5EF4-FFF2-40B4-BE49-F238E27FC236}">
                    <a16:creationId xmlns:a16="http://schemas.microsoft.com/office/drawing/2014/main" id="{6BD0CE85-9DD3-4BA7-A186-DDCBE8E15F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85" y="3493"/>
                <a:ext cx="26" cy="26"/>
              </a:xfrm>
              <a:prstGeom prst="ellipse">
                <a:avLst/>
              </a:prstGeom>
              <a:solidFill>
                <a:srgbClr val="55752F"/>
              </a:solidFill>
              <a:ln w="31750">
                <a:solidFill>
                  <a:srgbClr val="55752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33" name="Oval 112">
                <a:extLst>
                  <a:ext uri="{FF2B5EF4-FFF2-40B4-BE49-F238E27FC236}">
                    <a16:creationId xmlns:a16="http://schemas.microsoft.com/office/drawing/2014/main" id="{86DBC295-6799-47AD-A810-2A5215EED2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85" y="2848"/>
                <a:ext cx="26" cy="23"/>
              </a:xfrm>
              <a:prstGeom prst="ellipse">
                <a:avLst/>
              </a:prstGeom>
              <a:solidFill>
                <a:srgbClr val="55752F"/>
              </a:solidFill>
              <a:ln w="31750">
                <a:solidFill>
                  <a:srgbClr val="55752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34" name="Oval 113">
                <a:extLst>
                  <a:ext uri="{FF2B5EF4-FFF2-40B4-BE49-F238E27FC236}">
                    <a16:creationId xmlns:a16="http://schemas.microsoft.com/office/drawing/2014/main" id="{D604118F-8A25-460A-A2C7-B3D06B2F69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14" y="3174"/>
                <a:ext cx="26" cy="26"/>
              </a:xfrm>
              <a:prstGeom prst="ellipse">
                <a:avLst/>
              </a:prstGeom>
              <a:solidFill>
                <a:srgbClr val="55752F"/>
              </a:solidFill>
              <a:ln w="31750">
                <a:solidFill>
                  <a:srgbClr val="55752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35" name="Oval 114">
                <a:extLst>
                  <a:ext uri="{FF2B5EF4-FFF2-40B4-BE49-F238E27FC236}">
                    <a16:creationId xmlns:a16="http://schemas.microsoft.com/office/drawing/2014/main" id="{5555991E-4662-41DF-A900-541EE74C15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100" y="2137"/>
                <a:ext cx="23" cy="26"/>
              </a:xfrm>
              <a:prstGeom prst="ellipse">
                <a:avLst/>
              </a:prstGeom>
              <a:solidFill>
                <a:srgbClr val="55752F"/>
              </a:solidFill>
              <a:ln w="31750">
                <a:solidFill>
                  <a:srgbClr val="55752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36" name="Oval 115">
                <a:extLst>
                  <a:ext uri="{FF2B5EF4-FFF2-40B4-BE49-F238E27FC236}">
                    <a16:creationId xmlns:a16="http://schemas.microsoft.com/office/drawing/2014/main" id="{A30497A1-A5D0-469A-B8CE-931A6FCB2E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34" y="2258"/>
                <a:ext cx="26" cy="23"/>
              </a:xfrm>
              <a:prstGeom prst="ellipse">
                <a:avLst/>
              </a:prstGeom>
              <a:solidFill>
                <a:srgbClr val="E37E00"/>
              </a:solidFill>
              <a:ln w="31750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37" name="Oval 116">
                <a:extLst>
                  <a:ext uri="{FF2B5EF4-FFF2-40B4-BE49-F238E27FC236}">
                    <a16:creationId xmlns:a16="http://schemas.microsoft.com/office/drawing/2014/main" id="{98463342-5D35-4E69-8685-B7C9C7C83B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39" y="2900"/>
                <a:ext cx="26" cy="26"/>
              </a:xfrm>
              <a:prstGeom prst="ellipse">
                <a:avLst/>
              </a:prstGeom>
              <a:solidFill>
                <a:srgbClr val="E37E00"/>
              </a:solidFill>
              <a:ln w="31750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38" name="Oval 117">
                <a:extLst>
                  <a:ext uri="{FF2B5EF4-FFF2-40B4-BE49-F238E27FC236}">
                    <a16:creationId xmlns:a16="http://schemas.microsoft.com/office/drawing/2014/main" id="{418ED4B6-64D6-4330-AD91-E0F0112E1E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100" y="855"/>
                <a:ext cx="23" cy="26"/>
              </a:xfrm>
              <a:prstGeom prst="ellipse">
                <a:avLst/>
              </a:prstGeom>
              <a:solidFill>
                <a:srgbClr val="E37E00"/>
              </a:solidFill>
              <a:ln w="31750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39" name="Oval 118">
                <a:extLst>
                  <a:ext uri="{FF2B5EF4-FFF2-40B4-BE49-F238E27FC236}">
                    <a16:creationId xmlns:a16="http://schemas.microsoft.com/office/drawing/2014/main" id="{E6D288EE-A5D1-410C-A367-651835D06F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47" y="3493"/>
                <a:ext cx="26" cy="26"/>
              </a:xfrm>
              <a:prstGeom prst="ellipse">
                <a:avLst/>
              </a:prstGeom>
              <a:solidFill>
                <a:srgbClr val="E37E00"/>
              </a:solidFill>
              <a:ln w="31750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40" name="Oval 119">
                <a:extLst>
                  <a:ext uri="{FF2B5EF4-FFF2-40B4-BE49-F238E27FC236}">
                    <a16:creationId xmlns:a16="http://schemas.microsoft.com/office/drawing/2014/main" id="{766C7AAB-CE87-4464-8B06-C9D3B5E4BC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3" y="855"/>
                <a:ext cx="26" cy="26"/>
              </a:xfrm>
              <a:prstGeom prst="ellipse">
                <a:avLst/>
              </a:prstGeom>
              <a:solidFill>
                <a:srgbClr val="E37E00"/>
              </a:solidFill>
              <a:ln w="31750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4" name="Oval 120">
                <a:extLst>
                  <a:ext uri="{FF2B5EF4-FFF2-40B4-BE49-F238E27FC236}">
                    <a16:creationId xmlns:a16="http://schemas.microsoft.com/office/drawing/2014/main" id="{68EA093B-6D35-42A2-9823-07A95F7626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3" y="855"/>
                <a:ext cx="26" cy="26"/>
              </a:xfrm>
              <a:prstGeom prst="ellipse">
                <a:avLst/>
              </a:prstGeom>
              <a:solidFill>
                <a:srgbClr val="E37E00"/>
              </a:solidFill>
              <a:ln w="31750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5" name="Oval 121">
                <a:extLst>
                  <a:ext uri="{FF2B5EF4-FFF2-40B4-BE49-F238E27FC236}">
                    <a16:creationId xmlns:a16="http://schemas.microsoft.com/office/drawing/2014/main" id="{FBB221AD-77AE-47F9-86FF-5AF4CDEBCE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09" y="2644"/>
                <a:ext cx="23" cy="26"/>
              </a:xfrm>
              <a:prstGeom prst="ellipse">
                <a:avLst/>
              </a:prstGeom>
              <a:solidFill>
                <a:srgbClr val="E37E00"/>
              </a:solidFill>
              <a:ln w="31750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6" name="Oval 122">
                <a:extLst>
                  <a:ext uri="{FF2B5EF4-FFF2-40B4-BE49-F238E27FC236}">
                    <a16:creationId xmlns:a16="http://schemas.microsoft.com/office/drawing/2014/main" id="{6A7B7A7F-A844-4BF1-B50D-1B664F3FE5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3" y="855"/>
                <a:ext cx="26" cy="26"/>
              </a:xfrm>
              <a:prstGeom prst="ellipse">
                <a:avLst/>
              </a:prstGeom>
              <a:solidFill>
                <a:srgbClr val="E37E00"/>
              </a:solidFill>
              <a:ln w="31750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7" name="Oval 123">
                <a:extLst>
                  <a:ext uri="{FF2B5EF4-FFF2-40B4-BE49-F238E27FC236}">
                    <a16:creationId xmlns:a16="http://schemas.microsoft.com/office/drawing/2014/main" id="{D39E3D53-7345-43FC-9609-6FFABAD03A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3" y="884"/>
                <a:ext cx="26" cy="26"/>
              </a:xfrm>
              <a:prstGeom prst="ellipse">
                <a:avLst/>
              </a:prstGeom>
              <a:solidFill>
                <a:srgbClr val="E37E00"/>
              </a:solidFill>
              <a:ln w="31750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2" name="Oval 124">
                <a:extLst>
                  <a:ext uri="{FF2B5EF4-FFF2-40B4-BE49-F238E27FC236}">
                    <a16:creationId xmlns:a16="http://schemas.microsoft.com/office/drawing/2014/main" id="{5621C31C-B986-4B49-A25C-5023C62B97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404" y="1973"/>
                <a:ext cx="26" cy="23"/>
              </a:xfrm>
              <a:prstGeom prst="ellipse">
                <a:avLst/>
              </a:prstGeom>
              <a:solidFill>
                <a:srgbClr val="E37E00"/>
              </a:solidFill>
              <a:ln w="31750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3" name="Oval 125">
                <a:extLst>
                  <a:ext uri="{FF2B5EF4-FFF2-40B4-BE49-F238E27FC236}">
                    <a16:creationId xmlns:a16="http://schemas.microsoft.com/office/drawing/2014/main" id="{4C090475-0F7B-4155-B112-AC474F471B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64" y="2488"/>
                <a:ext cx="23" cy="26"/>
              </a:xfrm>
              <a:prstGeom prst="ellipse">
                <a:avLst/>
              </a:prstGeom>
              <a:solidFill>
                <a:srgbClr val="E37E00"/>
              </a:solidFill>
              <a:ln w="31750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4" name="Oval 126">
                <a:extLst>
                  <a:ext uri="{FF2B5EF4-FFF2-40B4-BE49-F238E27FC236}">
                    <a16:creationId xmlns:a16="http://schemas.microsoft.com/office/drawing/2014/main" id="{2E504172-2748-42A9-85D3-5D8A705DF7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412" y="2065"/>
                <a:ext cx="26" cy="23"/>
              </a:xfrm>
              <a:prstGeom prst="ellipse">
                <a:avLst/>
              </a:prstGeom>
              <a:solidFill>
                <a:srgbClr val="E37E00"/>
              </a:solidFill>
              <a:ln w="31750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5" name="Oval 127">
                <a:extLst>
                  <a:ext uri="{FF2B5EF4-FFF2-40B4-BE49-F238E27FC236}">
                    <a16:creationId xmlns:a16="http://schemas.microsoft.com/office/drawing/2014/main" id="{62502EB3-1933-4E21-B52A-E24250D350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95" y="2756"/>
                <a:ext cx="23" cy="23"/>
              </a:xfrm>
              <a:prstGeom prst="ellipse">
                <a:avLst/>
              </a:prstGeom>
              <a:solidFill>
                <a:srgbClr val="E37E00"/>
              </a:solidFill>
              <a:ln w="31750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6" name="Oval 128">
                <a:extLst>
                  <a:ext uri="{FF2B5EF4-FFF2-40B4-BE49-F238E27FC236}">
                    <a16:creationId xmlns:a16="http://schemas.microsoft.com/office/drawing/2014/main" id="{6F5F764C-640F-4EDE-A984-C2877BAB6D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79" y="2831"/>
                <a:ext cx="23" cy="26"/>
              </a:xfrm>
              <a:prstGeom prst="ellipse">
                <a:avLst/>
              </a:prstGeom>
              <a:solidFill>
                <a:srgbClr val="E37E00"/>
              </a:solidFill>
              <a:ln w="31750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7" name="Oval 129">
                <a:extLst>
                  <a:ext uri="{FF2B5EF4-FFF2-40B4-BE49-F238E27FC236}">
                    <a16:creationId xmlns:a16="http://schemas.microsoft.com/office/drawing/2014/main" id="{0E462CE9-6566-4207-BE56-C6119A4DB6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3" y="1492"/>
                <a:ext cx="26" cy="26"/>
              </a:xfrm>
              <a:prstGeom prst="ellipse">
                <a:avLst/>
              </a:prstGeom>
              <a:solidFill>
                <a:srgbClr val="E37E00"/>
              </a:solidFill>
              <a:ln w="31750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8" name="Oval 130">
                <a:extLst>
                  <a:ext uri="{FF2B5EF4-FFF2-40B4-BE49-F238E27FC236}">
                    <a16:creationId xmlns:a16="http://schemas.microsoft.com/office/drawing/2014/main" id="{B4378731-8897-4B88-87BC-BD311B28AE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67" y="2485"/>
                <a:ext cx="26" cy="26"/>
              </a:xfrm>
              <a:prstGeom prst="ellipse">
                <a:avLst/>
              </a:prstGeom>
              <a:solidFill>
                <a:srgbClr val="E37E00"/>
              </a:solidFill>
              <a:ln w="31750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9" name="Oval 131">
                <a:extLst>
                  <a:ext uri="{FF2B5EF4-FFF2-40B4-BE49-F238E27FC236}">
                    <a16:creationId xmlns:a16="http://schemas.microsoft.com/office/drawing/2014/main" id="{761F3925-E111-4A24-B1D1-9D61BE5E33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100" y="855"/>
                <a:ext cx="23" cy="26"/>
              </a:xfrm>
              <a:prstGeom prst="ellipse">
                <a:avLst/>
              </a:prstGeom>
              <a:solidFill>
                <a:srgbClr val="E37E00"/>
              </a:solidFill>
              <a:ln w="31750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0" name="Oval 132">
                <a:extLst>
                  <a:ext uri="{FF2B5EF4-FFF2-40B4-BE49-F238E27FC236}">
                    <a16:creationId xmlns:a16="http://schemas.microsoft.com/office/drawing/2014/main" id="{4A34FE70-2579-41E2-AF39-E1DEE53919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41" y="2632"/>
                <a:ext cx="26" cy="26"/>
              </a:xfrm>
              <a:prstGeom prst="ellipse">
                <a:avLst/>
              </a:prstGeom>
              <a:solidFill>
                <a:srgbClr val="E37E00"/>
              </a:solidFill>
              <a:ln w="31750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1" name="Oval 133">
                <a:extLst>
                  <a:ext uri="{FF2B5EF4-FFF2-40B4-BE49-F238E27FC236}">
                    <a16:creationId xmlns:a16="http://schemas.microsoft.com/office/drawing/2014/main" id="{CB39E96F-D053-4CFB-8B71-6AC99D7CF0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100" y="855"/>
                <a:ext cx="23" cy="26"/>
              </a:xfrm>
              <a:prstGeom prst="ellipse">
                <a:avLst/>
              </a:prstGeom>
              <a:solidFill>
                <a:srgbClr val="E37E00"/>
              </a:solidFill>
              <a:ln w="31750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2" name="Rectangle 134">
                <a:extLst>
                  <a:ext uri="{FF2B5EF4-FFF2-40B4-BE49-F238E27FC236}">
                    <a16:creationId xmlns:a16="http://schemas.microsoft.com/office/drawing/2014/main" id="{E363841B-B6D3-44EC-B555-0C0E0064F6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585" y="806"/>
                <a:ext cx="559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500" b="0" i="0" u="none" strike="noStrike" cap="none" normalizeH="0" baseline="0">
                    <a:ln>
                      <a:noFill/>
                    </a:ln>
                    <a:solidFill>
                      <a:srgbClr val="B0B0B0"/>
                    </a:solidFill>
                    <a:effectLst/>
                    <a:latin typeface="Arial" panose="020B0604020202020204" pitchFamily="34" charset="0"/>
                  </a:rPr>
                  <a:t>FIU GPA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723" name="Oval 135">
                <a:extLst>
                  <a:ext uri="{FF2B5EF4-FFF2-40B4-BE49-F238E27FC236}">
                    <a16:creationId xmlns:a16="http://schemas.microsoft.com/office/drawing/2014/main" id="{8247FDB0-A260-42A5-994D-0E8A1EAEDB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88" y="2845"/>
                <a:ext cx="26" cy="26"/>
              </a:xfrm>
              <a:prstGeom prst="ellipse">
                <a:avLst/>
              </a:prstGeom>
              <a:solidFill>
                <a:srgbClr val="C10534"/>
              </a:solidFill>
              <a:ln w="31750">
                <a:solidFill>
                  <a:srgbClr val="C10534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4" name="Oval 136">
                <a:extLst>
                  <a:ext uri="{FF2B5EF4-FFF2-40B4-BE49-F238E27FC236}">
                    <a16:creationId xmlns:a16="http://schemas.microsoft.com/office/drawing/2014/main" id="{C9401DDE-5151-4AB9-BFAD-6E29A4A83B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9" y="2863"/>
                <a:ext cx="26" cy="26"/>
              </a:xfrm>
              <a:prstGeom prst="ellipse">
                <a:avLst/>
              </a:prstGeom>
              <a:solidFill>
                <a:srgbClr val="C10534"/>
              </a:solidFill>
              <a:ln w="31750">
                <a:solidFill>
                  <a:srgbClr val="C10534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5" name="Oval 137">
                <a:extLst>
                  <a:ext uri="{FF2B5EF4-FFF2-40B4-BE49-F238E27FC236}">
                    <a16:creationId xmlns:a16="http://schemas.microsoft.com/office/drawing/2014/main" id="{8571B38F-3A0E-4A11-9E86-078E59BE8A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44" y="2773"/>
                <a:ext cx="23" cy="26"/>
              </a:xfrm>
              <a:prstGeom prst="ellipse">
                <a:avLst/>
              </a:prstGeom>
              <a:solidFill>
                <a:srgbClr val="C10534"/>
              </a:solidFill>
              <a:ln w="31750">
                <a:solidFill>
                  <a:srgbClr val="C10534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6" name="Oval 138">
                <a:extLst>
                  <a:ext uri="{FF2B5EF4-FFF2-40B4-BE49-F238E27FC236}">
                    <a16:creationId xmlns:a16="http://schemas.microsoft.com/office/drawing/2014/main" id="{3C46CE52-874D-479E-8040-4B20A24423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35" y="2776"/>
                <a:ext cx="26" cy="26"/>
              </a:xfrm>
              <a:prstGeom prst="ellipse">
                <a:avLst/>
              </a:prstGeom>
              <a:solidFill>
                <a:srgbClr val="C10534"/>
              </a:solidFill>
              <a:ln w="31750">
                <a:solidFill>
                  <a:srgbClr val="C10534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7" name="Oval 139">
                <a:extLst>
                  <a:ext uri="{FF2B5EF4-FFF2-40B4-BE49-F238E27FC236}">
                    <a16:creationId xmlns:a16="http://schemas.microsoft.com/office/drawing/2014/main" id="{4F8BC6C5-E59B-48FB-A8C5-8CE2A297CE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13" y="2701"/>
                <a:ext cx="26" cy="26"/>
              </a:xfrm>
              <a:prstGeom prst="ellipse">
                <a:avLst/>
              </a:prstGeom>
              <a:solidFill>
                <a:srgbClr val="938DD2"/>
              </a:solidFill>
              <a:ln w="31750">
                <a:solidFill>
                  <a:srgbClr val="938DD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8" name="Oval 140">
                <a:extLst>
                  <a:ext uri="{FF2B5EF4-FFF2-40B4-BE49-F238E27FC236}">
                    <a16:creationId xmlns:a16="http://schemas.microsoft.com/office/drawing/2014/main" id="{38236DA6-7D37-42B9-8ED0-1A2A8B6E4D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05" y="2834"/>
                <a:ext cx="26" cy="26"/>
              </a:xfrm>
              <a:prstGeom prst="ellipse">
                <a:avLst/>
              </a:prstGeom>
              <a:solidFill>
                <a:srgbClr val="938DD2"/>
              </a:solidFill>
              <a:ln w="31750">
                <a:solidFill>
                  <a:srgbClr val="938DD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9" name="Oval 141">
                <a:extLst>
                  <a:ext uri="{FF2B5EF4-FFF2-40B4-BE49-F238E27FC236}">
                    <a16:creationId xmlns:a16="http://schemas.microsoft.com/office/drawing/2014/main" id="{AD43A11E-3CEA-4613-8DB1-5D195DBE28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46" y="2814"/>
                <a:ext cx="26" cy="26"/>
              </a:xfrm>
              <a:prstGeom prst="ellipse">
                <a:avLst/>
              </a:prstGeom>
              <a:solidFill>
                <a:srgbClr val="938DD2"/>
              </a:solidFill>
              <a:ln w="31750">
                <a:solidFill>
                  <a:srgbClr val="938DD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0" name="Oval 142">
                <a:extLst>
                  <a:ext uri="{FF2B5EF4-FFF2-40B4-BE49-F238E27FC236}">
                    <a16:creationId xmlns:a16="http://schemas.microsoft.com/office/drawing/2014/main" id="{10D21AD2-EDC8-4B2A-8A33-F90F515524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50" y="2739"/>
                <a:ext cx="26" cy="23"/>
              </a:xfrm>
              <a:prstGeom prst="ellipse">
                <a:avLst/>
              </a:prstGeom>
              <a:solidFill>
                <a:srgbClr val="938DD2"/>
              </a:solidFill>
              <a:ln w="31750">
                <a:solidFill>
                  <a:srgbClr val="938DD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1" name="Oval 143">
                <a:extLst>
                  <a:ext uri="{FF2B5EF4-FFF2-40B4-BE49-F238E27FC236}">
                    <a16:creationId xmlns:a16="http://schemas.microsoft.com/office/drawing/2014/main" id="{36538376-D981-4B3C-973B-F2A92BC2AF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65" y="3211"/>
                <a:ext cx="26" cy="23"/>
              </a:xfrm>
              <a:prstGeom prst="ellipse">
                <a:avLst/>
              </a:prstGeom>
              <a:solidFill>
                <a:srgbClr val="938DD2"/>
              </a:solidFill>
              <a:ln w="31750">
                <a:solidFill>
                  <a:srgbClr val="938DD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2" name="Oval 144">
                <a:extLst>
                  <a:ext uri="{FF2B5EF4-FFF2-40B4-BE49-F238E27FC236}">
                    <a16:creationId xmlns:a16="http://schemas.microsoft.com/office/drawing/2014/main" id="{731CD532-BB34-49B4-9144-AEC9443A20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05" y="2537"/>
                <a:ext cx="23" cy="23"/>
              </a:xfrm>
              <a:prstGeom prst="ellipse">
                <a:avLst/>
              </a:prstGeom>
              <a:solidFill>
                <a:srgbClr val="938DD2"/>
              </a:solidFill>
              <a:ln w="31750">
                <a:solidFill>
                  <a:srgbClr val="938DD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3" name="Oval 145">
                <a:extLst>
                  <a:ext uri="{FF2B5EF4-FFF2-40B4-BE49-F238E27FC236}">
                    <a16:creationId xmlns:a16="http://schemas.microsoft.com/office/drawing/2014/main" id="{3342AA15-D89D-4E06-AAD6-E4D491DD07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100" y="855"/>
                <a:ext cx="23" cy="26"/>
              </a:xfrm>
              <a:prstGeom prst="ellipse">
                <a:avLst/>
              </a:prstGeom>
              <a:solidFill>
                <a:srgbClr val="CAC27E"/>
              </a:solidFill>
              <a:ln w="31750">
                <a:solidFill>
                  <a:srgbClr val="CAC27E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4" name="Oval 146">
                <a:extLst>
                  <a:ext uri="{FF2B5EF4-FFF2-40B4-BE49-F238E27FC236}">
                    <a16:creationId xmlns:a16="http://schemas.microsoft.com/office/drawing/2014/main" id="{3F1E019B-E3FD-4C56-8DFE-5C8E84E834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3" y="2290"/>
                <a:ext cx="26" cy="26"/>
              </a:xfrm>
              <a:prstGeom prst="ellipse">
                <a:avLst/>
              </a:prstGeom>
              <a:solidFill>
                <a:srgbClr val="CAC27E"/>
              </a:solidFill>
              <a:ln w="31750">
                <a:solidFill>
                  <a:srgbClr val="CAC27E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5" name="Oval 147">
                <a:extLst>
                  <a:ext uri="{FF2B5EF4-FFF2-40B4-BE49-F238E27FC236}">
                    <a16:creationId xmlns:a16="http://schemas.microsoft.com/office/drawing/2014/main" id="{1CD723BB-6E32-4886-987D-A6D25E6136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100" y="855"/>
                <a:ext cx="23" cy="26"/>
              </a:xfrm>
              <a:prstGeom prst="ellipse">
                <a:avLst/>
              </a:prstGeom>
              <a:solidFill>
                <a:srgbClr val="CAC27E"/>
              </a:solidFill>
              <a:ln w="31750">
                <a:solidFill>
                  <a:srgbClr val="CAC27E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32" name="Oval 148">
                <a:extLst>
                  <a:ext uri="{FF2B5EF4-FFF2-40B4-BE49-F238E27FC236}">
                    <a16:creationId xmlns:a16="http://schemas.microsoft.com/office/drawing/2014/main" id="{F5877552-7871-42B7-B892-A0B174D874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100" y="2451"/>
                <a:ext cx="23" cy="26"/>
              </a:xfrm>
              <a:prstGeom prst="ellipse">
                <a:avLst/>
              </a:prstGeom>
              <a:solidFill>
                <a:srgbClr val="CAC27E"/>
              </a:solidFill>
              <a:ln w="31750">
                <a:solidFill>
                  <a:srgbClr val="CAC27E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33" name="Rectangle 149">
                <a:extLst>
                  <a:ext uri="{FF2B5EF4-FFF2-40B4-BE49-F238E27FC236}">
                    <a16:creationId xmlns:a16="http://schemas.microsoft.com/office/drawing/2014/main" id="{B59CB1BB-E8C6-4288-92C0-2244346B35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34" y="2402"/>
                <a:ext cx="824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500" b="0" i="0" u="none" strike="noStrike" cap="none" normalizeH="0" baseline="0">
                    <a:ln>
                      <a:noFill/>
                    </a:ln>
                    <a:solidFill>
                      <a:srgbClr val="B0B0B0"/>
                    </a:solidFill>
                    <a:effectLst/>
                    <a:latin typeface="Arial" panose="020B0604020202020204" pitchFamily="34" charset="0"/>
                  </a:rPr>
                  <a:t>MC Child 83+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834" name="Oval 150">
                <a:extLst>
                  <a:ext uri="{FF2B5EF4-FFF2-40B4-BE49-F238E27FC236}">
                    <a16:creationId xmlns:a16="http://schemas.microsoft.com/office/drawing/2014/main" id="{9A65F115-BE49-48B6-B3B4-25B9D7C10F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81" y="2892"/>
                <a:ext cx="26" cy="25"/>
              </a:xfrm>
              <a:prstGeom prst="ellipse">
                <a:avLst/>
              </a:prstGeom>
              <a:solidFill>
                <a:srgbClr val="7B92A8"/>
              </a:solidFill>
              <a:ln w="31750">
                <a:solidFill>
                  <a:srgbClr val="7B92A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35" name="Oval 151">
                <a:extLst>
                  <a:ext uri="{FF2B5EF4-FFF2-40B4-BE49-F238E27FC236}">
                    <a16:creationId xmlns:a16="http://schemas.microsoft.com/office/drawing/2014/main" id="{7BE52112-5717-4ADE-BE2D-C475459E48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74" y="2837"/>
                <a:ext cx="26" cy="26"/>
              </a:xfrm>
              <a:prstGeom prst="ellipse">
                <a:avLst/>
              </a:prstGeom>
              <a:solidFill>
                <a:srgbClr val="7B92A8"/>
              </a:solidFill>
              <a:ln w="31750">
                <a:solidFill>
                  <a:srgbClr val="7B92A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36" name="Oval 152">
                <a:extLst>
                  <a:ext uri="{FF2B5EF4-FFF2-40B4-BE49-F238E27FC236}">
                    <a16:creationId xmlns:a16="http://schemas.microsoft.com/office/drawing/2014/main" id="{74C3C765-E6AF-4383-92E8-1E9ACB265A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38" y="2851"/>
                <a:ext cx="26" cy="26"/>
              </a:xfrm>
              <a:prstGeom prst="ellipse">
                <a:avLst/>
              </a:prstGeom>
              <a:solidFill>
                <a:srgbClr val="2D6D66"/>
              </a:solidFill>
              <a:ln w="31750">
                <a:solidFill>
                  <a:srgbClr val="2D6D6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37" name="Oval 153">
                <a:extLst>
                  <a:ext uri="{FF2B5EF4-FFF2-40B4-BE49-F238E27FC236}">
                    <a16:creationId xmlns:a16="http://schemas.microsoft.com/office/drawing/2014/main" id="{FE704FD7-AA83-47CF-A85F-FBDF1B0F04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38" y="3090"/>
                <a:ext cx="26" cy="23"/>
              </a:xfrm>
              <a:prstGeom prst="ellipse">
                <a:avLst/>
              </a:prstGeom>
              <a:solidFill>
                <a:srgbClr val="2D6D66"/>
              </a:solidFill>
              <a:ln w="31750">
                <a:solidFill>
                  <a:srgbClr val="2D6D6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38" name="Oval 154">
                <a:extLst>
                  <a:ext uri="{FF2B5EF4-FFF2-40B4-BE49-F238E27FC236}">
                    <a16:creationId xmlns:a16="http://schemas.microsoft.com/office/drawing/2014/main" id="{3E8F06E1-D9A3-4CF6-84B1-DAA9A5D7A2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98" y="3001"/>
                <a:ext cx="23" cy="26"/>
              </a:xfrm>
              <a:prstGeom prst="ellipse">
                <a:avLst/>
              </a:prstGeom>
              <a:solidFill>
                <a:srgbClr val="2D6D66"/>
              </a:solidFill>
              <a:ln w="31750">
                <a:solidFill>
                  <a:srgbClr val="2D6D6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39" name="Oval 155">
                <a:extLst>
                  <a:ext uri="{FF2B5EF4-FFF2-40B4-BE49-F238E27FC236}">
                    <a16:creationId xmlns:a16="http://schemas.microsoft.com/office/drawing/2014/main" id="{0A7AC48C-AF4D-4008-B90E-2F6F341E93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91" y="2923"/>
                <a:ext cx="26" cy="26"/>
              </a:xfrm>
              <a:prstGeom prst="ellipse">
                <a:avLst/>
              </a:prstGeom>
              <a:solidFill>
                <a:srgbClr val="2D6D66"/>
              </a:solidFill>
              <a:ln w="31750">
                <a:solidFill>
                  <a:srgbClr val="2D6D6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40" name="Oval 156">
                <a:extLst>
                  <a:ext uri="{FF2B5EF4-FFF2-40B4-BE49-F238E27FC236}">
                    <a16:creationId xmlns:a16="http://schemas.microsoft.com/office/drawing/2014/main" id="{0246688F-2F8F-4634-A175-6AE51AD584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06" y="2892"/>
                <a:ext cx="26" cy="23"/>
              </a:xfrm>
              <a:prstGeom prst="ellipse">
                <a:avLst/>
              </a:prstGeom>
              <a:solidFill>
                <a:srgbClr val="2D6D66"/>
              </a:solidFill>
              <a:ln w="31750">
                <a:solidFill>
                  <a:srgbClr val="2D6D6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41" name="Oval 157">
                <a:extLst>
                  <a:ext uri="{FF2B5EF4-FFF2-40B4-BE49-F238E27FC236}">
                    <a16:creationId xmlns:a16="http://schemas.microsoft.com/office/drawing/2014/main" id="{7BE3DE2C-8236-469B-824F-3BBF212524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73" y="2848"/>
                <a:ext cx="23" cy="26"/>
              </a:xfrm>
              <a:prstGeom prst="ellipse">
                <a:avLst/>
              </a:prstGeom>
              <a:solidFill>
                <a:srgbClr val="2D6D66"/>
              </a:solidFill>
              <a:ln w="31750">
                <a:solidFill>
                  <a:srgbClr val="2D6D6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42" name="Oval 158">
                <a:extLst>
                  <a:ext uri="{FF2B5EF4-FFF2-40B4-BE49-F238E27FC236}">
                    <a16:creationId xmlns:a16="http://schemas.microsoft.com/office/drawing/2014/main" id="{D22A446B-8BAC-490C-AEFA-7313772DD7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92" y="2667"/>
                <a:ext cx="26" cy="26"/>
              </a:xfrm>
              <a:prstGeom prst="ellipse">
                <a:avLst/>
              </a:prstGeom>
              <a:solidFill>
                <a:srgbClr val="2D6D66"/>
              </a:solidFill>
              <a:ln w="31750">
                <a:solidFill>
                  <a:srgbClr val="2D6D6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43" name="Oval 159">
                <a:extLst>
                  <a:ext uri="{FF2B5EF4-FFF2-40B4-BE49-F238E27FC236}">
                    <a16:creationId xmlns:a16="http://schemas.microsoft.com/office/drawing/2014/main" id="{56D16C33-F199-4714-AAE6-65675AF22D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1" y="2707"/>
                <a:ext cx="26" cy="26"/>
              </a:xfrm>
              <a:prstGeom prst="ellipse">
                <a:avLst/>
              </a:prstGeom>
              <a:solidFill>
                <a:srgbClr val="2D6D66"/>
              </a:solidFill>
              <a:ln w="31750">
                <a:solidFill>
                  <a:srgbClr val="2D6D6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44" name="Oval 160">
                <a:extLst>
                  <a:ext uri="{FF2B5EF4-FFF2-40B4-BE49-F238E27FC236}">
                    <a16:creationId xmlns:a16="http://schemas.microsoft.com/office/drawing/2014/main" id="{AA66FCD2-9E37-4465-A5AA-9F113F91E0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85" y="2817"/>
                <a:ext cx="26" cy="26"/>
              </a:xfrm>
              <a:prstGeom prst="ellipse">
                <a:avLst/>
              </a:prstGeom>
              <a:solidFill>
                <a:srgbClr val="2D6D66"/>
              </a:solidFill>
              <a:ln w="31750">
                <a:solidFill>
                  <a:srgbClr val="2D6D6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45" name="Oval 161">
                <a:extLst>
                  <a:ext uri="{FF2B5EF4-FFF2-40B4-BE49-F238E27FC236}">
                    <a16:creationId xmlns:a16="http://schemas.microsoft.com/office/drawing/2014/main" id="{9608DC94-56C0-4912-93BF-3D2D7E0AE7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58" y="3007"/>
                <a:ext cx="26" cy="26"/>
              </a:xfrm>
              <a:prstGeom prst="ellipse">
                <a:avLst/>
              </a:prstGeom>
              <a:solidFill>
                <a:srgbClr val="2D6D66"/>
              </a:solidFill>
              <a:ln w="31750">
                <a:solidFill>
                  <a:srgbClr val="2D6D6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46" name="Rectangle 162">
                <a:extLst>
                  <a:ext uri="{FF2B5EF4-FFF2-40B4-BE49-F238E27FC236}">
                    <a16:creationId xmlns:a16="http://schemas.microsoft.com/office/drawing/2014/main" id="{15C7C3D8-F17D-429E-85F0-43C5A346FB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80" y="2922"/>
                <a:ext cx="634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500" b="0" i="0" u="none" strike="noStrike" cap="none" normalizeH="0" baseline="0" dirty="0">
                    <a:ln>
                      <a:noFill/>
                    </a:ln>
                    <a:solidFill>
                      <a:srgbClr val="B0B0B0"/>
                    </a:solidFill>
                    <a:effectLst/>
                    <a:latin typeface="Arial" panose="020B0604020202020204" pitchFamily="34" charset="0"/>
                  </a:rPr>
                  <a:t>Job Corps</a:t>
                </a:r>
                <a:endParaRPr kumimoji="0" lang="en-US" altLang="en-US" sz="1800" b="0" i="0" u="none" strike="noStrike" cap="none" normalizeH="0" baseline="0" dirty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847" name="Oval 163">
                <a:extLst>
                  <a:ext uri="{FF2B5EF4-FFF2-40B4-BE49-F238E27FC236}">
                    <a16:creationId xmlns:a16="http://schemas.microsoft.com/office/drawing/2014/main" id="{725EA9B7-C570-42B8-833A-2F5FBECD74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100" y="855"/>
                <a:ext cx="23" cy="26"/>
              </a:xfrm>
              <a:prstGeom prst="ellipse">
                <a:avLst/>
              </a:prstGeom>
              <a:solidFill>
                <a:srgbClr val="A0522D"/>
              </a:solidFill>
              <a:ln w="31750">
                <a:solidFill>
                  <a:srgbClr val="A0522D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48" name="Oval 164">
                <a:extLst>
                  <a:ext uri="{FF2B5EF4-FFF2-40B4-BE49-F238E27FC236}">
                    <a16:creationId xmlns:a16="http://schemas.microsoft.com/office/drawing/2014/main" id="{3F986839-54FF-410E-846C-A736D31C7A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10" y="2748"/>
                <a:ext cx="26" cy="25"/>
              </a:xfrm>
              <a:prstGeom prst="ellipse">
                <a:avLst/>
              </a:prstGeom>
              <a:solidFill>
                <a:srgbClr val="1A476F"/>
              </a:solidFill>
              <a:ln w="31750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49" name="Oval 165">
                <a:extLst>
                  <a:ext uri="{FF2B5EF4-FFF2-40B4-BE49-F238E27FC236}">
                    <a16:creationId xmlns:a16="http://schemas.microsoft.com/office/drawing/2014/main" id="{933D4E4E-3FA8-45FA-BA96-9B42318CDD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86" y="3162"/>
                <a:ext cx="26" cy="26"/>
              </a:xfrm>
              <a:prstGeom prst="ellipse">
                <a:avLst/>
              </a:prstGeom>
              <a:solidFill>
                <a:srgbClr val="1A476F"/>
              </a:solidFill>
              <a:ln w="31750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50" name="Oval 166">
                <a:extLst>
                  <a:ext uri="{FF2B5EF4-FFF2-40B4-BE49-F238E27FC236}">
                    <a16:creationId xmlns:a16="http://schemas.microsoft.com/office/drawing/2014/main" id="{C84F2179-4A4B-4477-AB96-C0A1226A7B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09" y="2785"/>
                <a:ext cx="26" cy="26"/>
              </a:xfrm>
              <a:prstGeom prst="ellipse">
                <a:avLst/>
              </a:prstGeom>
              <a:solidFill>
                <a:srgbClr val="1A476F"/>
              </a:solidFill>
              <a:ln w="31750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51" name="Oval 167">
                <a:extLst>
                  <a:ext uri="{FF2B5EF4-FFF2-40B4-BE49-F238E27FC236}">
                    <a16:creationId xmlns:a16="http://schemas.microsoft.com/office/drawing/2014/main" id="{6C7F83BA-7BE4-4E43-93EE-901068D5D8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80" y="2794"/>
                <a:ext cx="23" cy="26"/>
              </a:xfrm>
              <a:prstGeom prst="ellipse">
                <a:avLst/>
              </a:prstGeom>
              <a:solidFill>
                <a:srgbClr val="1A476F"/>
              </a:solidFill>
              <a:ln w="31750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52" name="Oval 168">
                <a:extLst>
                  <a:ext uri="{FF2B5EF4-FFF2-40B4-BE49-F238E27FC236}">
                    <a16:creationId xmlns:a16="http://schemas.microsoft.com/office/drawing/2014/main" id="{B6ADF825-4E73-41F4-BDB4-A766106F3C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68" y="2857"/>
                <a:ext cx="26" cy="23"/>
              </a:xfrm>
              <a:prstGeom prst="ellipse">
                <a:avLst/>
              </a:prstGeom>
              <a:solidFill>
                <a:srgbClr val="FFD200"/>
              </a:solidFill>
              <a:ln w="31750">
                <a:solidFill>
                  <a:srgbClr val="FFD2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53" name="Oval 169">
                <a:extLst>
                  <a:ext uri="{FF2B5EF4-FFF2-40B4-BE49-F238E27FC236}">
                    <a16:creationId xmlns:a16="http://schemas.microsoft.com/office/drawing/2014/main" id="{77F43F9B-18EC-40D6-A4AA-D320CA525D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9" y="2863"/>
                <a:ext cx="26" cy="26"/>
              </a:xfrm>
              <a:prstGeom prst="ellipse">
                <a:avLst/>
              </a:prstGeom>
              <a:solidFill>
                <a:srgbClr val="FFD200"/>
              </a:solidFill>
              <a:ln w="31750">
                <a:solidFill>
                  <a:srgbClr val="FFD2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54" name="Oval 170">
                <a:extLst>
                  <a:ext uri="{FF2B5EF4-FFF2-40B4-BE49-F238E27FC236}">
                    <a16:creationId xmlns:a16="http://schemas.microsoft.com/office/drawing/2014/main" id="{57633DA8-97C7-4126-B406-12F0AD201A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86" y="2681"/>
                <a:ext cx="26" cy="26"/>
              </a:xfrm>
              <a:prstGeom prst="ellipse">
                <a:avLst/>
              </a:prstGeom>
              <a:solidFill>
                <a:srgbClr val="BFA19C"/>
              </a:solidFill>
              <a:ln w="31750">
                <a:solidFill>
                  <a:srgbClr val="BFA19C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55" name="Oval 171">
                <a:extLst>
                  <a:ext uri="{FF2B5EF4-FFF2-40B4-BE49-F238E27FC236}">
                    <a16:creationId xmlns:a16="http://schemas.microsoft.com/office/drawing/2014/main" id="{60899ED1-6400-4854-8384-210659C165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100" y="2318"/>
                <a:ext cx="23" cy="26"/>
              </a:xfrm>
              <a:prstGeom prst="ellipse">
                <a:avLst/>
              </a:prstGeom>
              <a:solidFill>
                <a:srgbClr val="BFA19C"/>
              </a:solidFill>
              <a:ln w="31750">
                <a:solidFill>
                  <a:srgbClr val="BFA19C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56" name="Rectangle 172">
                <a:extLst>
                  <a:ext uri="{FF2B5EF4-FFF2-40B4-BE49-F238E27FC236}">
                    <a16:creationId xmlns:a16="http://schemas.microsoft.com/office/drawing/2014/main" id="{A5E3AF7A-F368-4069-B270-042C1FB2D0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25" y="2269"/>
                <a:ext cx="824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500" b="0" i="0" u="none" strike="noStrike" cap="none" normalizeH="0" baseline="0">
                    <a:ln>
                      <a:noFill/>
                    </a:ln>
                    <a:solidFill>
                      <a:srgbClr val="B0B0B0"/>
                    </a:solidFill>
                    <a:effectLst/>
                    <a:latin typeface="Arial" panose="020B0604020202020204" pitchFamily="34" charset="0"/>
                  </a:rPr>
                  <a:t>Top Tax 1981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857" name="Oval 173">
                <a:extLst>
                  <a:ext uri="{FF2B5EF4-FFF2-40B4-BE49-F238E27FC236}">
                    <a16:creationId xmlns:a16="http://schemas.microsoft.com/office/drawing/2014/main" id="{3A18E0A8-C485-4BA4-AFDA-E2B0A63E47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5" y="2627"/>
                <a:ext cx="23" cy="25"/>
              </a:xfrm>
              <a:prstGeom prst="ellipse">
                <a:avLst/>
              </a:prstGeom>
              <a:solidFill>
                <a:srgbClr val="BFA19C"/>
              </a:solidFill>
              <a:ln w="31750">
                <a:solidFill>
                  <a:srgbClr val="BFA19C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58" name="Rectangle 174">
                <a:extLst>
                  <a:ext uri="{FF2B5EF4-FFF2-40B4-BE49-F238E27FC236}">
                    <a16:creationId xmlns:a16="http://schemas.microsoft.com/office/drawing/2014/main" id="{AAFBD438-A284-4ADC-9FD4-FB15DE9756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30" y="2673"/>
                <a:ext cx="824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500" b="0" i="0" u="none" strike="noStrike" cap="none" normalizeH="0" baseline="0" dirty="0">
                    <a:ln>
                      <a:noFill/>
                    </a:ln>
                    <a:solidFill>
                      <a:srgbClr val="B0B0B0"/>
                    </a:solidFill>
                    <a:effectLst/>
                    <a:latin typeface="Arial" panose="020B0604020202020204" pitchFamily="34" charset="0"/>
                  </a:rPr>
                  <a:t>Top Tax 1993</a:t>
                </a:r>
                <a:endParaRPr kumimoji="0" lang="en-US" altLang="en-US" sz="1800" b="0" i="0" u="none" strike="noStrike" cap="none" normalizeH="0" baseline="0" dirty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859" name="Oval 175">
                <a:extLst>
                  <a:ext uri="{FF2B5EF4-FFF2-40B4-BE49-F238E27FC236}">
                    <a16:creationId xmlns:a16="http://schemas.microsoft.com/office/drawing/2014/main" id="{ED995C0A-ED61-4A87-9193-79C0D10703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91" y="3223"/>
                <a:ext cx="26" cy="26"/>
              </a:xfrm>
              <a:prstGeom prst="ellipse">
                <a:avLst/>
              </a:prstGeom>
              <a:solidFill>
                <a:srgbClr val="9C8847"/>
              </a:solidFill>
              <a:ln w="31750">
                <a:solidFill>
                  <a:srgbClr val="9C8847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60" name="Oval 176">
                <a:extLst>
                  <a:ext uri="{FF2B5EF4-FFF2-40B4-BE49-F238E27FC236}">
                    <a16:creationId xmlns:a16="http://schemas.microsoft.com/office/drawing/2014/main" id="{F0615B29-EAC4-452F-BA3A-F18793BC58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12" y="3228"/>
                <a:ext cx="23" cy="24"/>
              </a:xfrm>
              <a:prstGeom prst="ellipse">
                <a:avLst/>
              </a:prstGeom>
              <a:solidFill>
                <a:srgbClr val="9C8847"/>
              </a:solidFill>
              <a:ln w="31750">
                <a:solidFill>
                  <a:srgbClr val="9C8847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61" name="Oval 177">
                <a:extLst>
                  <a:ext uri="{FF2B5EF4-FFF2-40B4-BE49-F238E27FC236}">
                    <a16:creationId xmlns:a16="http://schemas.microsoft.com/office/drawing/2014/main" id="{112E0EC3-FB19-4274-B1AE-A5F5117A9F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37" y="2828"/>
                <a:ext cx="26" cy="26"/>
              </a:xfrm>
              <a:prstGeom prst="ellipse">
                <a:avLst/>
              </a:prstGeom>
              <a:solidFill>
                <a:srgbClr val="9C8847"/>
              </a:solidFill>
              <a:ln w="31750">
                <a:solidFill>
                  <a:srgbClr val="9C8847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62" name="Oval 178">
                <a:extLst>
                  <a:ext uri="{FF2B5EF4-FFF2-40B4-BE49-F238E27FC236}">
                    <a16:creationId xmlns:a16="http://schemas.microsoft.com/office/drawing/2014/main" id="{04C232C0-4DA3-47D3-9CBA-B1D3EAD3F7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07" y="2920"/>
                <a:ext cx="26" cy="26"/>
              </a:xfrm>
              <a:prstGeom prst="ellipse">
                <a:avLst/>
              </a:prstGeom>
              <a:solidFill>
                <a:srgbClr val="9C8847"/>
              </a:solidFill>
              <a:ln w="31750">
                <a:solidFill>
                  <a:srgbClr val="9C8847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63" name="Oval 179">
                <a:extLst>
                  <a:ext uri="{FF2B5EF4-FFF2-40B4-BE49-F238E27FC236}">
                    <a16:creationId xmlns:a16="http://schemas.microsoft.com/office/drawing/2014/main" id="{D9F80C94-594E-41D6-AC6C-451CC7FF4C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37" y="3131"/>
                <a:ext cx="26" cy="25"/>
              </a:xfrm>
              <a:prstGeom prst="ellipse">
                <a:avLst/>
              </a:prstGeom>
              <a:solidFill>
                <a:srgbClr val="9C8847"/>
              </a:solidFill>
              <a:ln w="31750">
                <a:solidFill>
                  <a:srgbClr val="9C8847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64" name="Oval 180">
                <a:extLst>
                  <a:ext uri="{FF2B5EF4-FFF2-40B4-BE49-F238E27FC236}">
                    <a16:creationId xmlns:a16="http://schemas.microsoft.com/office/drawing/2014/main" id="{0152E05E-2313-44AB-8934-412C17EC07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1" y="2886"/>
                <a:ext cx="25" cy="23"/>
              </a:xfrm>
              <a:prstGeom prst="ellipse">
                <a:avLst/>
              </a:prstGeom>
              <a:solidFill>
                <a:srgbClr val="9C8847"/>
              </a:solidFill>
              <a:ln w="31750">
                <a:solidFill>
                  <a:srgbClr val="9C8847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65" name="Oval 181">
                <a:extLst>
                  <a:ext uri="{FF2B5EF4-FFF2-40B4-BE49-F238E27FC236}">
                    <a16:creationId xmlns:a16="http://schemas.microsoft.com/office/drawing/2014/main" id="{E44A3F4D-F811-45A9-A7D4-D7FC5ECD7A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00" y="3205"/>
                <a:ext cx="26" cy="23"/>
              </a:xfrm>
              <a:prstGeom prst="ellipse">
                <a:avLst/>
              </a:prstGeom>
              <a:solidFill>
                <a:srgbClr val="9C8847"/>
              </a:solidFill>
              <a:ln w="31750">
                <a:solidFill>
                  <a:srgbClr val="9C8847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66" name="Oval 182">
                <a:extLst>
                  <a:ext uri="{FF2B5EF4-FFF2-40B4-BE49-F238E27FC236}">
                    <a16:creationId xmlns:a16="http://schemas.microsoft.com/office/drawing/2014/main" id="{479BE185-7D6B-4C1A-910C-E1804BC62E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86" y="2802"/>
                <a:ext cx="23" cy="26"/>
              </a:xfrm>
              <a:prstGeom prst="ellipse">
                <a:avLst/>
              </a:prstGeom>
              <a:solidFill>
                <a:srgbClr val="9C8847"/>
              </a:solidFill>
              <a:ln w="31750">
                <a:solidFill>
                  <a:srgbClr val="9C8847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67" name="Oval 183">
                <a:extLst>
                  <a:ext uri="{FF2B5EF4-FFF2-40B4-BE49-F238E27FC236}">
                    <a16:creationId xmlns:a16="http://schemas.microsoft.com/office/drawing/2014/main" id="{D2DE3784-3376-4C95-A8CE-13195AF790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98" y="2753"/>
                <a:ext cx="23" cy="26"/>
              </a:xfrm>
              <a:prstGeom prst="ellipse">
                <a:avLst/>
              </a:prstGeom>
              <a:solidFill>
                <a:srgbClr val="9C8847"/>
              </a:solidFill>
              <a:ln w="31750">
                <a:solidFill>
                  <a:srgbClr val="9C8847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68" name="Oval 184">
                <a:extLst>
                  <a:ext uri="{FF2B5EF4-FFF2-40B4-BE49-F238E27FC236}">
                    <a16:creationId xmlns:a16="http://schemas.microsoft.com/office/drawing/2014/main" id="{5DBA2FED-2536-4120-8E3F-4D3E8941A7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31" y="2840"/>
                <a:ext cx="23" cy="26"/>
              </a:xfrm>
              <a:prstGeom prst="ellipse">
                <a:avLst/>
              </a:prstGeom>
              <a:solidFill>
                <a:srgbClr val="9C8847"/>
              </a:solidFill>
              <a:ln w="31750">
                <a:solidFill>
                  <a:srgbClr val="9C8847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69" name="Line 185">
                <a:extLst>
                  <a:ext uri="{FF2B5EF4-FFF2-40B4-BE49-F238E27FC236}">
                    <a16:creationId xmlns:a16="http://schemas.microsoft.com/office/drawing/2014/main" id="{41BBAAA9-C740-43C3-BE97-A1B41A1FDD2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104" y="775"/>
                <a:ext cx="0" cy="2828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70" name="Line 186">
                <a:extLst>
                  <a:ext uri="{FF2B5EF4-FFF2-40B4-BE49-F238E27FC236}">
                    <a16:creationId xmlns:a16="http://schemas.microsoft.com/office/drawing/2014/main" id="{3DDD9B62-944C-425E-A9C2-B49B5E1A38C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044" y="3508"/>
                <a:ext cx="60" cy="0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71" name="Rectangle 187">
                <a:extLst>
                  <a:ext uri="{FF2B5EF4-FFF2-40B4-BE49-F238E27FC236}">
                    <a16:creationId xmlns:a16="http://schemas.microsoft.com/office/drawing/2014/main" id="{30A346CE-9175-4F38-A54A-D11CECF4CD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1" y="3421"/>
                <a:ext cx="311" cy="2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2000" b="0" i="0" u="none" strike="noStrike" cap="none" normalizeH="0" baseline="0">
                    <a:ln>
                      <a:noFill/>
                    </a:ln>
                    <a:solidFill>
                      <a:srgbClr val="808080"/>
                    </a:solidFill>
                    <a:effectLst/>
                    <a:latin typeface="Arial" panose="020B0604020202020204" pitchFamily="34" charset="0"/>
                  </a:rPr>
                  <a:t>&lt;-1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872" name="Line 188">
                <a:extLst>
                  <a:ext uri="{FF2B5EF4-FFF2-40B4-BE49-F238E27FC236}">
                    <a16:creationId xmlns:a16="http://schemas.microsoft.com/office/drawing/2014/main" id="{8542C583-82A3-4D24-B107-40081A718E5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044" y="3067"/>
                <a:ext cx="60" cy="0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73" name="Rectangle 189">
                <a:extLst>
                  <a:ext uri="{FF2B5EF4-FFF2-40B4-BE49-F238E27FC236}">
                    <a16:creationId xmlns:a16="http://schemas.microsoft.com/office/drawing/2014/main" id="{A9AA569A-10C5-4BE9-80C7-0921AB089C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25" y="2984"/>
                <a:ext cx="161" cy="2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2000" b="0" i="0" u="none" strike="noStrike" cap="none" normalizeH="0" baseline="0">
                    <a:ln>
                      <a:noFill/>
                    </a:ln>
                    <a:solidFill>
                      <a:srgbClr val="808080"/>
                    </a:solidFill>
                    <a:effectLst/>
                    <a:latin typeface="Arial" panose="020B0604020202020204" pitchFamily="34" charset="0"/>
                  </a:rPr>
                  <a:t>0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874" name="Line 190">
                <a:extLst>
                  <a:ext uri="{FF2B5EF4-FFF2-40B4-BE49-F238E27FC236}">
                    <a16:creationId xmlns:a16="http://schemas.microsoft.com/office/drawing/2014/main" id="{FB2652E1-E581-41BE-B99D-C3AADCAF980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044" y="2627"/>
                <a:ext cx="60" cy="0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75" name="Rectangle 191">
                <a:extLst>
                  <a:ext uri="{FF2B5EF4-FFF2-40B4-BE49-F238E27FC236}">
                    <a16:creationId xmlns:a16="http://schemas.microsoft.com/office/drawing/2014/main" id="{BA51BB35-9332-4D88-A629-BF1E3517CF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25" y="2543"/>
                <a:ext cx="161" cy="2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2000" b="0" i="0" u="none" strike="noStrike" cap="none" normalizeH="0" baseline="0">
                    <a:ln>
                      <a:noFill/>
                    </a:ln>
                    <a:solidFill>
                      <a:srgbClr val="808080"/>
                    </a:solidFill>
                    <a:effectLst/>
                    <a:latin typeface="Arial" panose="020B0604020202020204" pitchFamily="34" charset="0"/>
                  </a:rPr>
                  <a:t>1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876" name="Line 192">
                <a:extLst>
                  <a:ext uri="{FF2B5EF4-FFF2-40B4-BE49-F238E27FC236}">
                    <a16:creationId xmlns:a16="http://schemas.microsoft.com/office/drawing/2014/main" id="{D838FADF-E20B-4FE2-BA91-EF3FE9941D1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044" y="2189"/>
                <a:ext cx="60" cy="0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77" name="Rectangle 193">
                <a:extLst>
                  <a:ext uri="{FF2B5EF4-FFF2-40B4-BE49-F238E27FC236}">
                    <a16:creationId xmlns:a16="http://schemas.microsoft.com/office/drawing/2014/main" id="{DD322463-C64A-426B-9861-A71BB68EAE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25" y="2102"/>
                <a:ext cx="161" cy="2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2000" b="0" i="0" u="none" strike="noStrike" cap="none" normalizeH="0" baseline="0">
                    <a:ln>
                      <a:noFill/>
                    </a:ln>
                    <a:solidFill>
                      <a:srgbClr val="808080"/>
                    </a:solidFill>
                    <a:effectLst/>
                    <a:latin typeface="Arial" panose="020B0604020202020204" pitchFamily="34" charset="0"/>
                  </a:rPr>
                  <a:t>2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878" name="Line 194">
                <a:extLst>
                  <a:ext uri="{FF2B5EF4-FFF2-40B4-BE49-F238E27FC236}">
                    <a16:creationId xmlns:a16="http://schemas.microsoft.com/office/drawing/2014/main" id="{F3393C0D-9969-4701-AE2C-0B6EB7D561A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044" y="1748"/>
                <a:ext cx="60" cy="0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79" name="Rectangle 195">
                <a:extLst>
                  <a:ext uri="{FF2B5EF4-FFF2-40B4-BE49-F238E27FC236}">
                    <a16:creationId xmlns:a16="http://schemas.microsoft.com/office/drawing/2014/main" id="{07A91D6B-6AE4-4749-97D2-1C1910C77B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25" y="1662"/>
                <a:ext cx="161" cy="2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2000" b="0" i="0" u="none" strike="noStrike" cap="none" normalizeH="0" baseline="0">
                    <a:ln>
                      <a:noFill/>
                    </a:ln>
                    <a:solidFill>
                      <a:srgbClr val="808080"/>
                    </a:solidFill>
                    <a:effectLst/>
                    <a:latin typeface="Arial" panose="020B0604020202020204" pitchFamily="34" charset="0"/>
                  </a:rPr>
                  <a:t>3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880" name="Line 196">
                <a:extLst>
                  <a:ext uri="{FF2B5EF4-FFF2-40B4-BE49-F238E27FC236}">
                    <a16:creationId xmlns:a16="http://schemas.microsoft.com/office/drawing/2014/main" id="{2ED734EC-5F3B-4FFA-9EC4-B7A73A78BE6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044" y="1308"/>
                <a:ext cx="60" cy="0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81" name="Rectangle 197">
                <a:extLst>
                  <a:ext uri="{FF2B5EF4-FFF2-40B4-BE49-F238E27FC236}">
                    <a16:creationId xmlns:a16="http://schemas.microsoft.com/office/drawing/2014/main" id="{AFB354A8-C027-4E2D-8EB5-72D6D067E2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25" y="1224"/>
                <a:ext cx="161" cy="2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2000" b="0" i="0" u="none" strike="noStrike" cap="none" normalizeH="0" baseline="0">
                    <a:ln>
                      <a:noFill/>
                    </a:ln>
                    <a:solidFill>
                      <a:srgbClr val="808080"/>
                    </a:solidFill>
                    <a:effectLst/>
                    <a:latin typeface="Arial" panose="020B0604020202020204" pitchFamily="34" charset="0"/>
                  </a:rPr>
                  <a:t>4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882" name="Line 198">
                <a:extLst>
                  <a:ext uri="{FF2B5EF4-FFF2-40B4-BE49-F238E27FC236}">
                    <a16:creationId xmlns:a16="http://schemas.microsoft.com/office/drawing/2014/main" id="{7EFA39DB-6D6A-4EF1-82E9-9A74012A3D4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044" y="870"/>
                <a:ext cx="60" cy="0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83" name="Rectangle 199">
                <a:extLst>
                  <a:ext uri="{FF2B5EF4-FFF2-40B4-BE49-F238E27FC236}">
                    <a16:creationId xmlns:a16="http://schemas.microsoft.com/office/drawing/2014/main" id="{0619C201-50A8-49E9-9372-5784E18B07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33" y="783"/>
                <a:ext cx="256" cy="2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2000" b="0" i="0" u="none" strike="noStrike" cap="none" normalizeH="0" baseline="0">
                    <a:ln>
                      <a:noFill/>
                    </a:ln>
                    <a:solidFill>
                      <a:srgbClr val="808080"/>
                    </a:solidFill>
                    <a:effectLst/>
                    <a:latin typeface="Arial" panose="020B0604020202020204" pitchFamily="34" charset="0"/>
                  </a:rPr>
                  <a:t>&gt;5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884" name="Rectangle 200">
                <a:extLst>
                  <a:ext uri="{FF2B5EF4-FFF2-40B4-BE49-F238E27FC236}">
                    <a16:creationId xmlns:a16="http://schemas.microsoft.com/office/drawing/2014/main" id="{9DDB1772-35CF-4D33-ABBC-41E9588FB2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384" y="2038"/>
                <a:ext cx="409" cy="2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2000" b="0" i="0" u="none" strike="noStrike" cap="none" normalizeH="0" baseline="0">
                    <a:ln>
                      <a:noFill/>
                    </a:ln>
                    <a:solidFill>
                      <a:srgbClr val="808080"/>
                    </a:solidFill>
                    <a:effectLst/>
                    <a:latin typeface="Arial" panose="020B0604020202020204" pitchFamily="34" charset="0"/>
                  </a:rPr>
                  <a:t>BCR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885" name="Line 201">
                <a:extLst>
                  <a:ext uri="{FF2B5EF4-FFF2-40B4-BE49-F238E27FC236}">
                    <a16:creationId xmlns:a16="http://schemas.microsoft.com/office/drawing/2014/main" id="{57123E9C-C3BC-4345-9A44-DD129B26DBF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104" y="3603"/>
                <a:ext cx="6103" cy="0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86" name="Line 202">
                <a:extLst>
                  <a:ext uri="{FF2B5EF4-FFF2-40B4-BE49-F238E27FC236}">
                    <a16:creationId xmlns:a16="http://schemas.microsoft.com/office/drawing/2014/main" id="{B21BC65F-F8F8-483F-A02C-2CEEA8AF4CB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199" y="3603"/>
                <a:ext cx="0" cy="57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87" name="Rectangle 203">
                <a:extLst>
                  <a:ext uri="{FF2B5EF4-FFF2-40B4-BE49-F238E27FC236}">
                    <a16:creationId xmlns:a16="http://schemas.microsoft.com/office/drawing/2014/main" id="{8ADD19C6-A86C-41D2-87D4-FB7A5CC341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81" y="3692"/>
                <a:ext cx="311" cy="2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2000" b="0" i="0" u="none" strike="noStrike" cap="none" normalizeH="0" baseline="0">
                    <a:ln>
                      <a:noFill/>
                    </a:ln>
                    <a:solidFill>
                      <a:srgbClr val="808080"/>
                    </a:solidFill>
                    <a:effectLst/>
                    <a:latin typeface="Arial" panose="020B0604020202020204" pitchFamily="34" charset="0"/>
                  </a:rPr>
                  <a:t>&lt;-1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888" name="Line 204">
                <a:extLst>
                  <a:ext uri="{FF2B5EF4-FFF2-40B4-BE49-F238E27FC236}">
                    <a16:creationId xmlns:a16="http://schemas.microsoft.com/office/drawing/2014/main" id="{5E3175AA-4863-4794-9639-0D02754DDFF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43" y="3603"/>
                <a:ext cx="0" cy="57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sp>
          <p:nvSpPr>
            <p:cNvPr id="10" name="Rectangle 206">
              <a:extLst>
                <a:ext uri="{FF2B5EF4-FFF2-40B4-BE49-F238E27FC236}">
                  <a16:creationId xmlns:a16="http://schemas.microsoft.com/office/drawing/2014/main" id="{00B04FDC-C923-4E3B-BAF1-A50F6A7ADB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00" y="3692"/>
              <a:ext cx="161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0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1" name="Line 207">
              <a:extLst>
                <a:ext uri="{FF2B5EF4-FFF2-40B4-BE49-F238E27FC236}">
                  <a16:creationId xmlns:a16="http://schemas.microsoft.com/office/drawing/2014/main" id="{4C812778-7125-456A-946A-4E3B1A312C3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87" y="3603"/>
              <a:ext cx="0" cy="57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" name="Rectangle 208">
              <a:extLst>
                <a:ext uri="{FF2B5EF4-FFF2-40B4-BE49-F238E27FC236}">
                  <a16:creationId xmlns:a16="http://schemas.microsoft.com/office/drawing/2014/main" id="{016A13A8-1DFE-41E5-81DD-7DE357941A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44" y="3692"/>
              <a:ext cx="161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1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3" name="Line 209">
              <a:extLst>
                <a:ext uri="{FF2B5EF4-FFF2-40B4-BE49-F238E27FC236}">
                  <a16:creationId xmlns:a16="http://schemas.microsoft.com/office/drawing/2014/main" id="{027CCD6E-342D-4256-A918-84928EE2425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33" y="3603"/>
              <a:ext cx="0" cy="57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" name="Rectangle 210">
              <a:extLst>
                <a:ext uri="{FF2B5EF4-FFF2-40B4-BE49-F238E27FC236}">
                  <a16:creationId xmlns:a16="http://schemas.microsoft.com/office/drawing/2014/main" id="{EFF73C28-7052-4CE3-B74C-2FD1DDF56B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87" y="3692"/>
              <a:ext cx="161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2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5" name="Line 211">
              <a:extLst>
                <a:ext uri="{FF2B5EF4-FFF2-40B4-BE49-F238E27FC236}">
                  <a16:creationId xmlns:a16="http://schemas.microsoft.com/office/drawing/2014/main" id="{0D41C2A5-F421-4BA8-B43D-038B4479CB7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77" y="3603"/>
              <a:ext cx="0" cy="57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" name="Rectangle 212">
              <a:extLst>
                <a:ext uri="{FF2B5EF4-FFF2-40B4-BE49-F238E27FC236}">
                  <a16:creationId xmlns:a16="http://schemas.microsoft.com/office/drawing/2014/main" id="{3528257E-9840-4E6D-803F-63C08CA84E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34" y="3692"/>
              <a:ext cx="161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3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7" name="Line 213">
              <a:extLst>
                <a:ext uri="{FF2B5EF4-FFF2-40B4-BE49-F238E27FC236}">
                  <a16:creationId xmlns:a16="http://schemas.microsoft.com/office/drawing/2014/main" id="{E90989E1-0205-4BEA-971D-2499F848B83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421" y="3603"/>
              <a:ext cx="0" cy="57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" name="Rectangle 214">
              <a:extLst>
                <a:ext uri="{FF2B5EF4-FFF2-40B4-BE49-F238E27FC236}">
                  <a16:creationId xmlns:a16="http://schemas.microsoft.com/office/drawing/2014/main" id="{FE376F86-1F96-4A85-A264-8AC06287CD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78" y="3692"/>
              <a:ext cx="161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4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9" name="Line 215">
              <a:extLst>
                <a:ext uri="{FF2B5EF4-FFF2-40B4-BE49-F238E27FC236}">
                  <a16:creationId xmlns:a16="http://schemas.microsoft.com/office/drawing/2014/main" id="{761F0A6C-A283-4423-B72D-9837D5E35E6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268" y="3603"/>
              <a:ext cx="0" cy="57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Rectangle 216">
              <a:extLst>
                <a:ext uri="{FF2B5EF4-FFF2-40B4-BE49-F238E27FC236}">
                  <a16:creationId xmlns:a16="http://schemas.microsoft.com/office/drawing/2014/main" id="{F102B4DF-7769-42F1-93B9-9F21B2E23C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76" y="3692"/>
              <a:ext cx="256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&gt;5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1" name="Line 217">
              <a:extLst>
                <a:ext uri="{FF2B5EF4-FFF2-40B4-BE49-F238E27FC236}">
                  <a16:creationId xmlns:a16="http://schemas.microsoft.com/office/drawing/2014/main" id="{026A35FF-410D-455C-971F-CDEDF3370DF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112" y="3603"/>
              <a:ext cx="0" cy="57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" name="Rectangle 218">
              <a:extLst>
                <a:ext uri="{FF2B5EF4-FFF2-40B4-BE49-F238E27FC236}">
                  <a16:creationId xmlns:a16="http://schemas.microsoft.com/office/drawing/2014/main" id="{58E2AA20-DB47-45C9-8922-B2427A751D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57" y="3692"/>
              <a:ext cx="0" cy="1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altLang="en-US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3" name="Rectangle 219">
              <a:extLst>
                <a:ext uri="{FF2B5EF4-FFF2-40B4-BE49-F238E27FC236}">
                  <a16:creationId xmlns:a16="http://schemas.microsoft.com/office/drawing/2014/main" id="{F6534FCD-AF92-4ECE-B407-B801E66023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35" y="3890"/>
              <a:ext cx="518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MVPF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4" name="Rectangle 220">
              <a:extLst>
                <a:ext uri="{FF2B5EF4-FFF2-40B4-BE49-F238E27FC236}">
                  <a16:creationId xmlns:a16="http://schemas.microsoft.com/office/drawing/2014/main" id="{B5C66372-3F96-4015-B349-C4D6A7D756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96" y="280"/>
              <a:ext cx="305" cy="57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5300" b="0" i="0" u="none" strike="noStrike" cap="none" normalizeH="0" baseline="0">
                  <a:ln>
                    <a:noFill/>
                  </a:ln>
                  <a:solidFill>
                    <a:srgbClr val="1E2D53"/>
                  </a:solidFill>
                  <a:effectLst/>
                  <a:latin typeface="Arial" panose="020B0604020202020204" pitchFamily="34" charset="0"/>
                </a:rPr>
                <a:t> 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</p:grpSp>
      <p:sp>
        <p:nvSpPr>
          <p:cNvPr id="222" name="Rectangle 134">
            <a:extLst>
              <a:ext uri="{FF2B5EF4-FFF2-40B4-BE49-F238E27FC236}">
                <a16:creationId xmlns:a16="http://schemas.microsoft.com/office/drawing/2014/main" id="{97D4A106-6AD9-4478-BBA8-FD4C2A5C29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0520" y="95828"/>
            <a:ext cx="12001479" cy="67710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Lesson #1: MVPF vs Benefit/Cost</a:t>
            </a:r>
            <a:r>
              <a:rPr kumimoji="0" lang="en-US" sz="2400" b="1" i="0" u="none" strike="noStrike" kern="1200" cap="none" spc="0" normalizeH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Ratio</a:t>
            </a:r>
            <a:r>
              <a:rPr kumimoji="0" lang="en-US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[Heckman et al., 2012; Zimmerman 2014]</a:t>
            </a:r>
          </a:p>
          <a:p>
            <a:pPr>
              <a:defRPr/>
            </a:pPr>
            <a:r>
              <a:rPr lang="en-US" sz="2000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Tax Revenue Impacts Counted as Social Benefits, not Government Cost Reductions</a:t>
            </a:r>
            <a:endParaRPr kumimoji="0" lang="en-US" sz="2000" b="1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368" name="TextBox 367">
            <a:extLst>
              <a:ext uri="{FF2B5EF4-FFF2-40B4-BE49-F238E27FC236}">
                <a16:creationId xmlns:a16="http://schemas.microsoft.com/office/drawing/2014/main" id="{7DDE05EE-D684-1148-9CB1-148AD3BC2DD4}"/>
              </a:ext>
            </a:extLst>
          </p:cNvPr>
          <p:cNvSpPr txBox="1"/>
          <p:nvPr/>
        </p:nvSpPr>
        <p:spPr>
          <a:xfrm>
            <a:off x="11049048" y="6445678"/>
            <a:ext cx="100944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50000"/>
                    <a:lumOff val="50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  <a:hlinkClick r:id="rId3" action="ppaction://hlinksldjump"/>
              </a:rPr>
              <a:t>BCR by Age</a:t>
            </a:r>
            <a:endParaRPr kumimoji="0" lang="en-US" sz="14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50000"/>
                  <a:lumOff val="50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id="{BEFF993C-D15B-4AC8-9AC3-E7B3035E1BF8}"/>
              </a:ext>
            </a:extLst>
          </p:cNvPr>
          <p:cNvSpPr/>
          <p:nvPr/>
        </p:nvSpPr>
        <p:spPr>
          <a:xfrm>
            <a:off x="10482266" y="5532936"/>
            <a:ext cx="274636" cy="344768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grpSp>
        <p:nvGrpSpPr>
          <p:cNvPr id="708" name="Group 707">
            <a:extLst>
              <a:ext uri="{FF2B5EF4-FFF2-40B4-BE49-F238E27FC236}">
                <a16:creationId xmlns:a16="http://schemas.microsoft.com/office/drawing/2014/main" id="{5BEF1C6B-40F4-4CC1-900B-E81015F50A29}"/>
              </a:ext>
            </a:extLst>
          </p:cNvPr>
          <p:cNvGrpSpPr/>
          <p:nvPr/>
        </p:nvGrpSpPr>
        <p:grpSpPr>
          <a:xfrm rot="7921257">
            <a:off x="10523810" y="5652353"/>
            <a:ext cx="166687" cy="149224"/>
            <a:chOff x="1462882" y="1471634"/>
            <a:chExt cx="166687" cy="149224"/>
          </a:xfrm>
        </p:grpSpPr>
        <p:cxnSp>
          <p:nvCxnSpPr>
            <p:cNvPr id="709" name="Straight Connector 708">
              <a:extLst>
                <a:ext uri="{FF2B5EF4-FFF2-40B4-BE49-F238E27FC236}">
                  <a16:creationId xmlns:a16="http://schemas.microsoft.com/office/drawing/2014/main" id="{CD9F2371-7171-4564-9E9D-BF6821B48E8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546225" y="1512888"/>
              <a:ext cx="0" cy="60326"/>
            </a:xfrm>
            <a:prstGeom prst="line">
              <a:avLst/>
            </a:prstGeom>
            <a:ln w="3810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10" name="Straight Connector 709">
              <a:extLst>
                <a:ext uri="{FF2B5EF4-FFF2-40B4-BE49-F238E27FC236}">
                  <a16:creationId xmlns:a16="http://schemas.microsoft.com/office/drawing/2014/main" id="{875ECB88-E20A-463C-9307-B26628B768EC}"/>
                </a:ext>
              </a:extLst>
            </p:cNvPr>
            <p:cNvCxnSpPr/>
            <p:nvPr/>
          </p:nvCxnSpPr>
          <p:spPr>
            <a:xfrm flipV="1">
              <a:off x="1462882" y="1471634"/>
              <a:ext cx="166687" cy="83364"/>
            </a:xfrm>
            <a:prstGeom prst="line">
              <a:avLst/>
            </a:prstGeom>
            <a:ln w="19050">
              <a:solidFill>
                <a:srgbClr val="80808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11" name="Straight Connector 710">
              <a:extLst>
                <a:ext uri="{FF2B5EF4-FFF2-40B4-BE49-F238E27FC236}">
                  <a16:creationId xmlns:a16="http://schemas.microsoft.com/office/drawing/2014/main" id="{5BAD0974-7FEE-402B-89CB-E8F6ECD6AA16}"/>
                </a:ext>
              </a:extLst>
            </p:cNvPr>
            <p:cNvCxnSpPr/>
            <p:nvPr/>
          </p:nvCxnSpPr>
          <p:spPr>
            <a:xfrm flipV="1">
              <a:off x="1462882" y="1537494"/>
              <a:ext cx="166687" cy="83364"/>
            </a:xfrm>
            <a:prstGeom prst="line">
              <a:avLst/>
            </a:prstGeom>
            <a:ln w="19050">
              <a:solidFill>
                <a:srgbClr val="80808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Rectangle 2">
                <a:extLst>
                  <a:ext uri="{FF2B5EF4-FFF2-40B4-BE49-F238E27FC236}">
                    <a16:creationId xmlns:a16="http://schemas.microsoft.com/office/drawing/2014/main" id="{BA27AC04-F532-D04C-8FB2-CAA997B628DC}"/>
                  </a:ext>
                </a:extLst>
              </p:cNvPr>
              <p:cNvSpPr/>
              <p:nvPr/>
            </p:nvSpPr>
            <p:spPr>
              <a:xfrm>
                <a:off x="7453314" y="4990044"/>
                <a:ext cx="4178130" cy="668068"/>
              </a:xfrm>
              <a:prstGeom prst="rect">
                <a:avLst/>
              </a:prstGeom>
              <a:solidFill>
                <a:schemeClr val="bg1">
                  <a:lumMod val="85000"/>
                  <a:alpha val="70000"/>
                </a:schemeClr>
              </a:solidFill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i="1" smtClean="0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  <a:cs typeface="Arial" panose="020B0604020202020204" pitchFamily="34" charset="0"/>
                        </a:rPr>
                        <m:t>𝐵𝐶𝑅</m:t>
                      </m:r>
                      <m:r>
                        <a:rPr lang="en-US" i="1" smtClean="0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  <a:cs typeface="Arial" panose="020B0604020202020204" pitchFamily="34" charset="0"/>
                        </a:rPr>
                        <m:t>=</m:t>
                      </m:r>
                      <m:f>
                        <m:fPr>
                          <m:ctrlPr>
                            <a:rPr lang="en-US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cs typeface="Arial" panose="020B0604020202020204" pitchFamily="34" charset="0"/>
                            </a:rPr>
                          </m:ctrlPr>
                        </m:fPr>
                        <m:num>
                          <m:r>
                            <a:rPr lang="en-US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cs typeface="Arial" panose="020B0604020202020204" pitchFamily="34" charset="0"/>
                            </a:rPr>
                            <m:t>𝑆𝑜𝑐𝑖𝑎𝑙</m:t>
                          </m:r>
                          <m:r>
                            <a:rPr lang="en-US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cs typeface="Arial" panose="020B0604020202020204" pitchFamily="34" charset="0"/>
                            </a:rPr>
                            <m:t> </m:t>
                          </m:r>
                          <m:r>
                            <a:rPr lang="en-US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cs typeface="Arial" panose="020B0604020202020204" pitchFamily="34" charset="0"/>
                            </a:rPr>
                            <m:t>𝐵𝑒𝑛𝑒𝑓𝑖𝑡𝑠</m:t>
                          </m:r>
                          <m:r>
                            <a:rPr lang="en-US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cs typeface="Arial" panose="020B0604020202020204" pitchFamily="34" charset="0"/>
                            </a:rPr>
                            <m:t> −</m:t>
                          </m:r>
                          <m:r>
                            <a:rPr lang="en-US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cs typeface="Arial" panose="020B0604020202020204" pitchFamily="34" charset="0"/>
                            </a:rPr>
                            <m:t>𝑆𝑜𝑐𝑖𝑎𝑙</m:t>
                          </m:r>
                          <m:r>
                            <a:rPr lang="en-US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cs typeface="Arial" panose="020B0604020202020204" pitchFamily="34" charset="0"/>
                            </a:rPr>
                            <m:t> </m:t>
                          </m:r>
                          <m:r>
                            <a:rPr lang="en-US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cs typeface="Arial" panose="020B0604020202020204" pitchFamily="34" charset="0"/>
                            </a:rPr>
                            <m:t>𝐶𝑜𝑠𝑡𝑠</m:t>
                          </m:r>
                        </m:num>
                        <m:den>
                          <m:r>
                            <a:rPr lang="en-US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cs typeface="Arial" panose="020B0604020202020204" pitchFamily="34" charset="0"/>
                            </a:rPr>
                            <m:t>𝑃𝑟𝑜𝑔𝑟𝑎𝑚</m:t>
                          </m:r>
                          <m:r>
                            <a:rPr lang="en-US" b="0" i="1" smtClean="0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cs typeface="Arial" panose="020B0604020202020204" pitchFamily="34" charset="0"/>
                            </a:rPr>
                            <m:t>𝑚𝑎𝑡𝑖𝑐</m:t>
                          </m:r>
                          <m:r>
                            <a:rPr lang="en-US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cs typeface="Arial" panose="020B0604020202020204" pitchFamily="34" charset="0"/>
                            </a:rPr>
                            <m:t> </m:t>
                          </m:r>
                          <m:r>
                            <a:rPr lang="en-US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cs typeface="Arial" panose="020B0604020202020204" pitchFamily="34" charset="0"/>
                            </a:rPr>
                            <m:t>𝐶𝑜𝑠𝑡</m:t>
                          </m:r>
                          <m:r>
                            <a:rPr lang="en-US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cs typeface="Arial" panose="020B0604020202020204" pitchFamily="34" charset="0"/>
                            </a:rPr>
                            <m:t>(1+</m:t>
                          </m:r>
                          <m:sSup>
                            <m:sSupPr>
                              <m:ctrlPr>
                                <a:rPr lang="en-US" i="1">
                                  <a:solidFill>
                                    <a:srgbClr val="000000"/>
                                  </a:solidFill>
                                  <a:latin typeface="Cambria Math" panose="02040503050406030204" pitchFamily="18" charset="0"/>
                                  <a:cs typeface="Arial" panose="020B0604020202020204" pitchFamily="34" charset="0"/>
                                </a:rPr>
                              </m:ctrlPr>
                            </m:sSupPr>
                            <m:e>
                              <m:r>
                                <a:rPr lang="en-US" i="1">
                                  <a:solidFill>
                                    <a:srgbClr val="000000"/>
                                  </a:solidFill>
                                  <a:latin typeface="Cambria Math" panose="02040503050406030204" pitchFamily="18" charset="0"/>
                                  <a:cs typeface="Arial" panose="020B0604020202020204" pitchFamily="34" charset="0"/>
                                </a:rPr>
                                <m:t>𝜙</m:t>
                              </m:r>
                            </m:e>
                            <m:sup>
                              <m:r>
                                <a:rPr lang="en-US" i="1">
                                  <a:solidFill>
                                    <a:srgbClr val="000000"/>
                                  </a:solidFill>
                                  <a:latin typeface="Cambria Math" panose="02040503050406030204" pitchFamily="18" charset="0"/>
                                  <a:cs typeface="Arial" panose="020B0604020202020204" pitchFamily="34" charset="0"/>
                                </a:rPr>
                                <m:t>𝐷𝑊𝐿</m:t>
                              </m:r>
                            </m:sup>
                          </m:sSup>
                          <m:r>
                            <a:rPr lang="en-US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cs typeface="Arial" panose="020B0604020202020204" pitchFamily="34" charset="0"/>
                            </a:rPr>
                            <m:t>)</m:t>
                          </m:r>
                        </m:den>
                      </m:f>
                    </m:oMath>
                  </m:oMathPara>
                </a14:m>
                <a:endParaRPr lang="en-US" dirty="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mc:Choice>
        <mc:Fallback xmlns="">
          <p:sp>
            <p:nvSpPr>
              <p:cNvPr id="3" name="Rectangle 2">
                <a:extLst>
                  <a:ext uri="{FF2B5EF4-FFF2-40B4-BE49-F238E27FC236}">
                    <a16:creationId xmlns:a16="http://schemas.microsoft.com/office/drawing/2014/main" id="{BA27AC04-F532-D04C-8FB2-CAA997B628DC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453314" y="4990044"/>
                <a:ext cx="4178130" cy="668068"/>
              </a:xfrm>
              <a:prstGeom prst="rect">
                <a:avLst/>
              </a:prstGeom>
              <a:blipFill>
                <a:blip r:embed="rId4"/>
                <a:stretch>
                  <a:fillRect b="-7407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889" name="Rectangle 1888">
            <a:extLst>
              <a:ext uri="{FF2B5EF4-FFF2-40B4-BE49-F238E27FC236}">
                <a16:creationId xmlns:a16="http://schemas.microsoft.com/office/drawing/2014/main" id="{619953B2-AFBF-4D35-B72D-11F49CEAA495}"/>
              </a:ext>
            </a:extLst>
          </p:cNvPr>
          <p:cNvSpPr/>
          <p:nvPr/>
        </p:nvSpPr>
        <p:spPr>
          <a:xfrm>
            <a:off x="11097798" y="5806043"/>
            <a:ext cx="381836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/>
            <a:r>
              <a:rPr lang="en-US" dirty="0">
                <a:solidFill>
                  <a:srgbClr val="808080"/>
                </a:solidFill>
              </a:rPr>
              <a:t>∞</a:t>
            </a:r>
            <a:endParaRPr lang="en-US" altLang="en-US" dirty="0">
              <a:solidFill>
                <a:srgbClr val="80808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01686109"/>
      </p:ext>
    </p:extLst>
  </p:cSld>
  <p:clrMapOvr>
    <a:masterClrMapping/>
  </p:clrMapOvr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Group 4">
            <a:extLst>
              <a:ext uri="{FF2B5EF4-FFF2-40B4-BE49-F238E27FC236}">
                <a16:creationId xmlns:a16="http://schemas.microsoft.com/office/drawing/2014/main" id="{AD0BEE75-B818-43BE-817A-D31563FB21D6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604838" y="-4763"/>
            <a:ext cx="10982325" cy="6867526"/>
            <a:chOff x="381" y="-3"/>
            <a:chExt cx="6918" cy="4326"/>
          </a:xfrm>
        </p:grpSpPr>
        <p:sp>
          <p:nvSpPr>
            <p:cNvPr id="8" name="AutoShape 3">
              <a:extLst>
                <a:ext uri="{FF2B5EF4-FFF2-40B4-BE49-F238E27FC236}">
                  <a16:creationId xmlns:a16="http://schemas.microsoft.com/office/drawing/2014/main" id="{C7E7BB5B-AAE3-45D4-9F00-B3E000FA6BB8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384" y="0"/>
              <a:ext cx="6912" cy="43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grpSp>
          <p:nvGrpSpPr>
            <p:cNvPr id="9" name="Group 205">
              <a:extLst>
                <a:ext uri="{FF2B5EF4-FFF2-40B4-BE49-F238E27FC236}">
                  <a16:creationId xmlns:a16="http://schemas.microsoft.com/office/drawing/2014/main" id="{58B80316-83D9-4CE9-80DA-159ECEB63EE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1" y="-3"/>
              <a:ext cx="6918" cy="4326"/>
              <a:chOff x="381" y="-3"/>
              <a:chExt cx="6918" cy="4326"/>
            </a:xfrm>
          </p:grpSpPr>
          <p:sp>
            <p:nvSpPr>
              <p:cNvPr id="152" name="Rectangle 5">
                <a:extLst>
                  <a:ext uri="{FF2B5EF4-FFF2-40B4-BE49-F238E27FC236}">
                    <a16:creationId xmlns:a16="http://schemas.microsoft.com/office/drawing/2014/main" id="{A645B65A-6153-4C1F-BE89-BD0C699940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1" y="-3"/>
                <a:ext cx="6918" cy="4326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64" name="Rectangle 6">
                <a:extLst>
                  <a:ext uri="{FF2B5EF4-FFF2-40B4-BE49-F238E27FC236}">
                    <a16:creationId xmlns:a16="http://schemas.microsoft.com/office/drawing/2014/main" id="{FDAB2927-E083-4CEA-B9D6-10271C6202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4" y="0"/>
                <a:ext cx="6909" cy="4317"/>
              </a:xfrm>
              <a:prstGeom prst="rect">
                <a:avLst/>
              </a:prstGeom>
              <a:solidFill>
                <a:srgbClr val="FFFFFF"/>
              </a:solidFill>
              <a:ln w="14288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92" name="Rectangle 7">
                <a:extLst>
                  <a:ext uri="{FF2B5EF4-FFF2-40B4-BE49-F238E27FC236}">
                    <a16:creationId xmlns:a16="http://schemas.microsoft.com/office/drawing/2014/main" id="{D6AAF46F-08A0-434D-A4C6-3426EF2536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4" y="688"/>
                <a:ext cx="6103" cy="2417"/>
              </a:xfrm>
              <a:prstGeom prst="rect">
                <a:avLst/>
              </a:prstGeom>
              <a:solidFill>
                <a:srgbClr val="FFFFFF"/>
              </a:solidFill>
              <a:ln w="14288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93" name="Line 8">
                <a:extLst>
                  <a:ext uri="{FF2B5EF4-FFF2-40B4-BE49-F238E27FC236}">
                    <a16:creationId xmlns:a16="http://schemas.microsoft.com/office/drawing/2014/main" id="{44D37508-06D5-4F35-8999-CE6A0E75911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104" y="3010"/>
                <a:ext cx="6103" cy="0"/>
              </a:xfrm>
              <a:prstGeom prst="line">
                <a:avLst/>
              </a:prstGeom>
              <a:noFill/>
              <a:ln w="19050">
                <a:solidFill>
                  <a:srgbClr val="EAF2F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94" name="Line 9">
                <a:extLst>
                  <a:ext uri="{FF2B5EF4-FFF2-40B4-BE49-F238E27FC236}">
                    <a16:creationId xmlns:a16="http://schemas.microsoft.com/office/drawing/2014/main" id="{95ECB7E2-A0CA-43DB-A274-33AF2F2AF8F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104" y="2690"/>
                <a:ext cx="6103" cy="0"/>
              </a:xfrm>
              <a:prstGeom prst="line">
                <a:avLst/>
              </a:prstGeom>
              <a:noFill/>
              <a:ln w="19050">
                <a:solidFill>
                  <a:srgbClr val="EAF2F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95" name="Line 10">
                <a:extLst>
                  <a:ext uri="{FF2B5EF4-FFF2-40B4-BE49-F238E27FC236}">
                    <a16:creationId xmlns:a16="http://schemas.microsoft.com/office/drawing/2014/main" id="{3B2ACEF4-0467-4AE9-B67E-B5BB882E27E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104" y="2373"/>
                <a:ext cx="6103" cy="0"/>
              </a:xfrm>
              <a:prstGeom prst="line">
                <a:avLst/>
              </a:prstGeom>
              <a:noFill/>
              <a:ln w="19050">
                <a:solidFill>
                  <a:srgbClr val="EAF2F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96" name="Line 11">
                <a:extLst>
                  <a:ext uri="{FF2B5EF4-FFF2-40B4-BE49-F238E27FC236}">
                    <a16:creationId xmlns:a16="http://schemas.microsoft.com/office/drawing/2014/main" id="{AFCB7748-BA9C-465E-87D3-AFDED367ACA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104" y="2053"/>
                <a:ext cx="6103" cy="0"/>
              </a:xfrm>
              <a:prstGeom prst="line">
                <a:avLst/>
              </a:prstGeom>
              <a:noFill/>
              <a:ln w="19050">
                <a:solidFill>
                  <a:srgbClr val="EAF2F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97" name="Line 12">
                <a:extLst>
                  <a:ext uri="{FF2B5EF4-FFF2-40B4-BE49-F238E27FC236}">
                    <a16:creationId xmlns:a16="http://schemas.microsoft.com/office/drawing/2014/main" id="{880A8597-D844-4FA9-9094-1A9544D0B69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104" y="1737"/>
                <a:ext cx="6103" cy="0"/>
              </a:xfrm>
              <a:prstGeom prst="line">
                <a:avLst/>
              </a:prstGeom>
              <a:noFill/>
              <a:ln w="19050">
                <a:solidFill>
                  <a:srgbClr val="EAF2F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98" name="Line 13">
                <a:extLst>
                  <a:ext uri="{FF2B5EF4-FFF2-40B4-BE49-F238E27FC236}">
                    <a16:creationId xmlns:a16="http://schemas.microsoft.com/office/drawing/2014/main" id="{8500E726-57F4-47F1-BCCC-4C7A632F381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104" y="1420"/>
                <a:ext cx="6103" cy="0"/>
              </a:xfrm>
              <a:prstGeom prst="line">
                <a:avLst/>
              </a:prstGeom>
              <a:noFill/>
              <a:ln w="19050">
                <a:solidFill>
                  <a:srgbClr val="EAF2F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99" name="Line 14">
                <a:extLst>
                  <a:ext uri="{FF2B5EF4-FFF2-40B4-BE49-F238E27FC236}">
                    <a16:creationId xmlns:a16="http://schemas.microsoft.com/office/drawing/2014/main" id="{751CE9B0-3ABD-407A-BACA-32BC3BF6632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104" y="1100"/>
                <a:ext cx="6103" cy="0"/>
              </a:xfrm>
              <a:prstGeom prst="line">
                <a:avLst/>
              </a:prstGeom>
              <a:noFill/>
              <a:ln w="19050">
                <a:solidFill>
                  <a:srgbClr val="EAF2F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00" name="Line 15">
                <a:extLst>
                  <a:ext uri="{FF2B5EF4-FFF2-40B4-BE49-F238E27FC236}">
                    <a16:creationId xmlns:a16="http://schemas.microsoft.com/office/drawing/2014/main" id="{F58B29E8-DD3D-445F-85B1-C0707B8E54B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104" y="783"/>
                <a:ext cx="6103" cy="0"/>
              </a:xfrm>
              <a:prstGeom prst="line">
                <a:avLst/>
              </a:prstGeom>
              <a:noFill/>
              <a:ln w="19050">
                <a:solidFill>
                  <a:srgbClr val="EAF2F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01" name="Line 16">
                <a:extLst>
                  <a:ext uri="{FF2B5EF4-FFF2-40B4-BE49-F238E27FC236}">
                    <a16:creationId xmlns:a16="http://schemas.microsoft.com/office/drawing/2014/main" id="{307D1FB7-A5D3-4E9E-9989-8F27BBD8E38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595" y="3018"/>
                <a:ext cx="0" cy="87"/>
              </a:xfrm>
              <a:prstGeom prst="line">
                <a:avLst/>
              </a:prstGeom>
              <a:noFill/>
              <a:ln w="19050">
                <a:solidFill>
                  <a:srgbClr val="90909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02" name="Line 17">
                <a:extLst>
                  <a:ext uri="{FF2B5EF4-FFF2-40B4-BE49-F238E27FC236}">
                    <a16:creationId xmlns:a16="http://schemas.microsoft.com/office/drawing/2014/main" id="{434C501A-455A-4494-88A5-FB8ECCE455E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595" y="2889"/>
                <a:ext cx="0" cy="86"/>
              </a:xfrm>
              <a:prstGeom prst="line">
                <a:avLst/>
              </a:prstGeom>
              <a:noFill/>
              <a:ln w="19050">
                <a:solidFill>
                  <a:srgbClr val="90909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03" name="Line 18">
                <a:extLst>
                  <a:ext uri="{FF2B5EF4-FFF2-40B4-BE49-F238E27FC236}">
                    <a16:creationId xmlns:a16="http://schemas.microsoft.com/office/drawing/2014/main" id="{50AE7F31-41EE-42E8-B7ED-C3FACFC4CDD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595" y="2759"/>
                <a:ext cx="0" cy="86"/>
              </a:xfrm>
              <a:prstGeom prst="line">
                <a:avLst/>
              </a:prstGeom>
              <a:noFill/>
              <a:ln w="19050">
                <a:solidFill>
                  <a:srgbClr val="90909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04" name="Line 19">
                <a:extLst>
                  <a:ext uri="{FF2B5EF4-FFF2-40B4-BE49-F238E27FC236}">
                    <a16:creationId xmlns:a16="http://schemas.microsoft.com/office/drawing/2014/main" id="{FA3EE5F9-181C-44DB-8902-358719BBE27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595" y="2629"/>
                <a:ext cx="0" cy="87"/>
              </a:xfrm>
              <a:prstGeom prst="line">
                <a:avLst/>
              </a:prstGeom>
              <a:noFill/>
              <a:ln w="19050">
                <a:solidFill>
                  <a:srgbClr val="90909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05" name="Line 20">
                <a:extLst>
                  <a:ext uri="{FF2B5EF4-FFF2-40B4-BE49-F238E27FC236}">
                    <a16:creationId xmlns:a16="http://schemas.microsoft.com/office/drawing/2014/main" id="{FA1B6393-6325-4619-8E60-1EBCA09D7AA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595" y="2500"/>
                <a:ext cx="0" cy="86"/>
              </a:xfrm>
              <a:prstGeom prst="line">
                <a:avLst/>
              </a:prstGeom>
              <a:noFill/>
              <a:ln w="19050">
                <a:solidFill>
                  <a:srgbClr val="90909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06" name="Line 21">
                <a:extLst>
                  <a:ext uri="{FF2B5EF4-FFF2-40B4-BE49-F238E27FC236}">
                    <a16:creationId xmlns:a16="http://schemas.microsoft.com/office/drawing/2014/main" id="{5D9AF729-1D49-4FFD-BB55-95074114EA6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595" y="2370"/>
                <a:ext cx="0" cy="87"/>
              </a:xfrm>
              <a:prstGeom prst="line">
                <a:avLst/>
              </a:prstGeom>
              <a:noFill/>
              <a:ln w="19050">
                <a:solidFill>
                  <a:srgbClr val="90909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07" name="Line 22">
                <a:extLst>
                  <a:ext uri="{FF2B5EF4-FFF2-40B4-BE49-F238E27FC236}">
                    <a16:creationId xmlns:a16="http://schemas.microsoft.com/office/drawing/2014/main" id="{56287ED5-1ADE-4B69-A773-FA2977FEA50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595" y="2241"/>
                <a:ext cx="0" cy="86"/>
              </a:xfrm>
              <a:prstGeom prst="line">
                <a:avLst/>
              </a:prstGeom>
              <a:noFill/>
              <a:ln w="19050">
                <a:solidFill>
                  <a:srgbClr val="90909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08" name="Line 23">
                <a:extLst>
                  <a:ext uri="{FF2B5EF4-FFF2-40B4-BE49-F238E27FC236}">
                    <a16:creationId xmlns:a16="http://schemas.microsoft.com/office/drawing/2014/main" id="{AFB56E95-1BB1-4F1D-80B1-F0C6D830DDC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595" y="2111"/>
                <a:ext cx="0" cy="86"/>
              </a:xfrm>
              <a:prstGeom prst="line">
                <a:avLst/>
              </a:prstGeom>
              <a:noFill/>
              <a:ln w="19050">
                <a:solidFill>
                  <a:srgbClr val="90909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09" name="Line 24">
                <a:extLst>
                  <a:ext uri="{FF2B5EF4-FFF2-40B4-BE49-F238E27FC236}">
                    <a16:creationId xmlns:a16="http://schemas.microsoft.com/office/drawing/2014/main" id="{B90773F9-EEA2-403B-A7AE-0CC0E0AD8A2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595" y="1981"/>
                <a:ext cx="0" cy="87"/>
              </a:xfrm>
              <a:prstGeom prst="line">
                <a:avLst/>
              </a:prstGeom>
              <a:noFill/>
              <a:ln w="19050">
                <a:solidFill>
                  <a:srgbClr val="90909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10" name="Line 25">
                <a:extLst>
                  <a:ext uri="{FF2B5EF4-FFF2-40B4-BE49-F238E27FC236}">
                    <a16:creationId xmlns:a16="http://schemas.microsoft.com/office/drawing/2014/main" id="{9A55CCBC-E637-4A41-8817-F0E5ABADA39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595" y="1852"/>
                <a:ext cx="0" cy="86"/>
              </a:xfrm>
              <a:prstGeom prst="line">
                <a:avLst/>
              </a:prstGeom>
              <a:noFill/>
              <a:ln w="19050">
                <a:solidFill>
                  <a:srgbClr val="90909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11" name="Line 26">
                <a:extLst>
                  <a:ext uri="{FF2B5EF4-FFF2-40B4-BE49-F238E27FC236}">
                    <a16:creationId xmlns:a16="http://schemas.microsoft.com/office/drawing/2014/main" id="{33DACE47-C5A8-48C0-8AD3-FFD09B9F87E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595" y="1722"/>
                <a:ext cx="0" cy="87"/>
              </a:xfrm>
              <a:prstGeom prst="line">
                <a:avLst/>
              </a:prstGeom>
              <a:noFill/>
              <a:ln w="19050">
                <a:solidFill>
                  <a:srgbClr val="90909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12" name="Line 27">
                <a:extLst>
                  <a:ext uri="{FF2B5EF4-FFF2-40B4-BE49-F238E27FC236}">
                    <a16:creationId xmlns:a16="http://schemas.microsoft.com/office/drawing/2014/main" id="{9935EA9F-A222-40FA-B2CE-3714C65D2A4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595" y="1593"/>
                <a:ext cx="0" cy="86"/>
              </a:xfrm>
              <a:prstGeom prst="line">
                <a:avLst/>
              </a:prstGeom>
              <a:noFill/>
              <a:ln w="19050">
                <a:solidFill>
                  <a:srgbClr val="90909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13" name="Line 28">
                <a:extLst>
                  <a:ext uri="{FF2B5EF4-FFF2-40B4-BE49-F238E27FC236}">
                    <a16:creationId xmlns:a16="http://schemas.microsoft.com/office/drawing/2014/main" id="{99E20CE0-EF50-4B50-9BFB-3BB2EC78D55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595" y="1463"/>
                <a:ext cx="0" cy="86"/>
              </a:xfrm>
              <a:prstGeom prst="line">
                <a:avLst/>
              </a:prstGeom>
              <a:noFill/>
              <a:ln w="19050">
                <a:solidFill>
                  <a:srgbClr val="90909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14" name="Line 29">
                <a:extLst>
                  <a:ext uri="{FF2B5EF4-FFF2-40B4-BE49-F238E27FC236}">
                    <a16:creationId xmlns:a16="http://schemas.microsoft.com/office/drawing/2014/main" id="{26C97B74-D5E0-4E71-8AA5-2847E8CD1DA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595" y="1333"/>
                <a:ext cx="0" cy="87"/>
              </a:xfrm>
              <a:prstGeom prst="line">
                <a:avLst/>
              </a:prstGeom>
              <a:noFill/>
              <a:ln w="19050">
                <a:solidFill>
                  <a:srgbClr val="90909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15" name="Line 30">
                <a:extLst>
                  <a:ext uri="{FF2B5EF4-FFF2-40B4-BE49-F238E27FC236}">
                    <a16:creationId xmlns:a16="http://schemas.microsoft.com/office/drawing/2014/main" id="{D5D76751-C91A-4E40-9C3E-A0734AF5ED0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595" y="1204"/>
                <a:ext cx="0" cy="86"/>
              </a:xfrm>
              <a:prstGeom prst="line">
                <a:avLst/>
              </a:prstGeom>
              <a:noFill/>
              <a:ln w="19050">
                <a:solidFill>
                  <a:srgbClr val="90909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17" name="Line 31">
                <a:extLst>
                  <a:ext uri="{FF2B5EF4-FFF2-40B4-BE49-F238E27FC236}">
                    <a16:creationId xmlns:a16="http://schemas.microsoft.com/office/drawing/2014/main" id="{39D2B4BF-E2CB-44CF-A74A-7838B77398A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595" y="1074"/>
                <a:ext cx="0" cy="87"/>
              </a:xfrm>
              <a:prstGeom prst="line">
                <a:avLst/>
              </a:prstGeom>
              <a:noFill/>
              <a:ln w="19050">
                <a:solidFill>
                  <a:srgbClr val="90909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18" name="Line 32">
                <a:extLst>
                  <a:ext uri="{FF2B5EF4-FFF2-40B4-BE49-F238E27FC236}">
                    <a16:creationId xmlns:a16="http://schemas.microsoft.com/office/drawing/2014/main" id="{14177BDD-21AB-4766-96C8-58CD5EE3817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595" y="945"/>
                <a:ext cx="0" cy="86"/>
              </a:xfrm>
              <a:prstGeom prst="line">
                <a:avLst/>
              </a:prstGeom>
              <a:noFill/>
              <a:ln w="19050">
                <a:solidFill>
                  <a:srgbClr val="90909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19" name="Line 33">
                <a:extLst>
                  <a:ext uri="{FF2B5EF4-FFF2-40B4-BE49-F238E27FC236}">
                    <a16:creationId xmlns:a16="http://schemas.microsoft.com/office/drawing/2014/main" id="{9DEB6599-BC81-4B5B-93BB-B1A2A103EE5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595" y="815"/>
                <a:ext cx="0" cy="86"/>
              </a:xfrm>
              <a:prstGeom prst="line">
                <a:avLst/>
              </a:prstGeom>
              <a:noFill/>
              <a:ln w="19050">
                <a:solidFill>
                  <a:srgbClr val="90909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20" name="Line 34">
                <a:extLst>
                  <a:ext uri="{FF2B5EF4-FFF2-40B4-BE49-F238E27FC236}">
                    <a16:creationId xmlns:a16="http://schemas.microsoft.com/office/drawing/2014/main" id="{250A8C7A-D30B-4C19-B586-D03C68B4A88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595" y="688"/>
                <a:ext cx="0" cy="84"/>
              </a:xfrm>
              <a:prstGeom prst="line">
                <a:avLst/>
              </a:prstGeom>
              <a:noFill/>
              <a:ln w="19050">
                <a:solidFill>
                  <a:srgbClr val="90909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21" name="Line 35">
                <a:extLst>
                  <a:ext uri="{FF2B5EF4-FFF2-40B4-BE49-F238E27FC236}">
                    <a16:creationId xmlns:a16="http://schemas.microsoft.com/office/drawing/2014/main" id="{B21F127B-C00D-45BD-8E77-4ABD296C40B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250" y="3018"/>
                <a:ext cx="0" cy="87"/>
              </a:xfrm>
              <a:prstGeom prst="line">
                <a:avLst/>
              </a:prstGeom>
              <a:noFill/>
              <a:ln w="19050">
                <a:solidFill>
                  <a:srgbClr val="90909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22" name="Line 36">
                <a:extLst>
                  <a:ext uri="{FF2B5EF4-FFF2-40B4-BE49-F238E27FC236}">
                    <a16:creationId xmlns:a16="http://schemas.microsoft.com/office/drawing/2014/main" id="{950208AF-B03D-4C19-B23C-F8682422D65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250" y="2889"/>
                <a:ext cx="0" cy="86"/>
              </a:xfrm>
              <a:prstGeom prst="line">
                <a:avLst/>
              </a:prstGeom>
              <a:noFill/>
              <a:ln w="19050">
                <a:solidFill>
                  <a:srgbClr val="90909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23" name="Line 37">
                <a:extLst>
                  <a:ext uri="{FF2B5EF4-FFF2-40B4-BE49-F238E27FC236}">
                    <a16:creationId xmlns:a16="http://schemas.microsoft.com/office/drawing/2014/main" id="{7316AD0E-6E7C-4D42-9F82-7F080F3BB43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250" y="2759"/>
                <a:ext cx="0" cy="86"/>
              </a:xfrm>
              <a:prstGeom prst="line">
                <a:avLst/>
              </a:prstGeom>
              <a:noFill/>
              <a:ln w="19050">
                <a:solidFill>
                  <a:srgbClr val="90909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24" name="Line 38">
                <a:extLst>
                  <a:ext uri="{FF2B5EF4-FFF2-40B4-BE49-F238E27FC236}">
                    <a16:creationId xmlns:a16="http://schemas.microsoft.com/office/drawing/2014/main" id="{A4ACCE41-C6DF-4484-847F-8DA9ED452D9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250" y="2629"/>
                <a:ext cx="0" cy="87"/>
              </a:xfrm>
              <a:prstGeom prst="line">
                <a:avLst/>
              </a:prstGeom>
              <a:noFill/>
              <a:ln w="19050">
                <a:solidFill>
                  <a:srgbClr val="90909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25" name="Line 39">
                <a:extLst>
                  <a:ext uri="{FF2B5EF4-FFF2-40B4-BE49-F238E27FC236}">
                    <a16:creationId xmlns:a16="http://schemas.microsoft.com/office/drawing/2014/main" id="{E398C756-6A02-435C-9C01-82335A1ADA1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250" y="2500"/>
                <a:ext cx="0" cy="86"/>
              </a:xfrm>
              <a:prstGeom prst="line">
                <a:avLst/>
              </a:prstGeom>
              <a:noFill/>
              <a:ln w="19050">
                <a:solidFill>
                  <a:srgbClr val="90909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26" name="Line 40">
                <a:extLst>
                  <a:ext uri="{FF2B5EF4-FFF2-40B4-BE49-F238E27FC236}">
                    <a16:creationId xmlns:a16="http://schemas.microsoft.com/office/drawing/2014/main" id="{33ED00C6-D584-48D7-ABD4-9DC31DD6A0E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250" y="2370"/>
                <a:ext cx="0" cy="87"/>
              </a:xfrm>
              <a:prstGeom prst="line">
                <a:avLst/>
              </a:prstGeom>
              <a:noFill/>
              <a:ln w="19050">
                <a:solidFill>
                  <a:srgbClr val="90909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27" name="Line 41">
                <a:extLst>
                  <a:ext uri="{FF2B5EF4-FFF2-40B4-BE49-F238E27FC236}">
                    <a16:creationId xmlns:a16="http://schemas.microsoft.com/office/drawing/2014/main" id="{AC9D6497-E331-4041-8F30-5EF7809ED8F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250" y="2241"/>
                <a:ext cx="0" cy="86"/>
              </a:xfrm>
              <a:prstGeom prst="line">
                <a:avLst/>
              </a:prstGeom>
              <a:noFill/>
              <a:ln w="19050">
                <a:solidFill>
                  <a:srgbClr val="90909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43" name="Line 42">
                <a:extLst>
                  <a:ext uri="{FF2B5EF4-FFF2-40B4-BE49-F238E27FC236}">
                    <a16:creationId xmlns:a16="http://schemas.microsoft.com/office/drawing/2014/main" id="{FF43B1E1-55DF-44D1-99D7-1DB9E91C5AF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250" y="2111"/>
                <a:ext cx="0" cy="86"/>
              </a:xfrm>
              <a:prstGeom prst="line">
                <a:avLst/>
              </a:prstGeom>
              <a:noFill/>
              <a:ln w="19050">
                <a:solidFill>
                  <a:srgbClr val="90909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54" name="Line 43">
                <a:extLst>
                  <a:ext uri="{FF2B5EF4-FFF2-40B4-BE49-F238E27FC236}">
                    <a16:creationId xmlns:a16="http://schemas.microsoft.com/office/drawing/2014/main" id="{9E1531E6-288F-45EF-92A2-7739A094682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250" y="1981"/>
                <a:ext cx="0" cy="87"/>
              </a:xfrm>
              <a:prstGeom prst="line">
                <a:avLst/>
              </a:prstGeom>
              <a:noFill/>
              <a:ln w="19050">
                <a:solidFill>
                  <a:srgbClr val="90909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56" name="Line 44">
                <a:extLst>
                  <a:ext uri="{FF2B5EF4-FFF2-40B4-BE49-F238E27FC236}">
                    <a16:creationId xmlns:a16="http://schemas.microsoft.com/office/drawing/2014/main" id="{9AEC541D-F36E-4341-A9F7-B4240D55D98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250" y="1852"/>
                <a:ext cx="0" cy="86"/>
              </a:xfrm>
              <a:prstGeom prst="line">
                <a:avLst/>
              </a:prstGeom>
              <a:noFill/>
              <a:ln w="19050">
                <a:solidFill>
                  <a:srgbClr val="90909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58" name="Line 45">
                <a:extLst>
                  <a:ext uri="{FF2B5EF4-FFF2-40B4-BE49-F238E27FC236}">
                    <a16:creationId xmlns:a16="http://schemas.microsoft.com/office/drawing/2014/main" id="{33F8779B-C250-4599-A65E-594D0738B34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250" y="1722"/>
                <a:ext cx="0" cy="87"/>
              </a:xfrm>
              <a:prstGeom prst="line">
                <a:avLst/>
              </a:prstGeom>
              <a:noFill/>
              <a:ln w="19050">
                <a:solidFill>
                  <a:srgbClr val="90909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60" name="Line 46">
                <a:extLst>
                  <a:ext uri="{FF2B5EF4-FFF2-40B4-BE49-F238E27FC236}">
                    <a16:creationId xmlns:a16="http://schemas.microsoft.com/office/drawing/2014/main" id="{C802130A-FC79-42A3-9CA7-96212D8E937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250" y="1593"/>
                <a:ext cx="0" cy="86"/>
              </a:xfrm>
              <a:prstGeom prst="line">
                <a:avLst/>
              </a:prstGeom>
              <a:noFill/>
              <a:ln w="19050">
                <a:solidFill>
                  <a:srgbClr val="90909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62" name="Line 47">
                <a:extLst>
                  <a:ext uri="{FF2B5EF4-FFF2-40B4-BE49-F238E27FC236}">
                    <a16:creationId xmlns:a16="http://schemas.microsoft.com/office/drawing/2014/main" id="{4773FA77-CA87-468A-A9BC-D3201140792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250" y="1463"/>
                <a:ext cx="0" cy="86"/>
              </a:xfrm>
              <a:prstGeom prst="line">
                <a:avLst/>
              </a:prstGeom>
              <a:noFill/>
              <a:ln w="19050">
                <a:solidFill>
                  <a:srgbClr val="90909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63" name="Line 48">
                <a:extLst>
                  <a:ext uri="{FF2B5EF4-FFF2-40B4-BE49-F238E27FC236}">
                    <a16:creationId xmlns:a16="http://schemas.microsoft.com/office/drawing/2014/main" id="{8859F484-FA14-4BA0-86C0-D77AB0D9EA9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250" y="1333"/>
                <a:ext cx="0" cy="87"/>
              </a:xfrm>
              <a:prstGeom prst="line">
                <a:avLst/>
              </a:prstGeom>
              <a:noFill/>
              <a:ln w="19050">
                <a:solidFill>
                  <a:srgbClr val="90909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65" name="Line 49">
                <a:extLst>
                  <a:ext uri="{FF2B5EF4-FFF2-40B4-BE49-F238E27FC236}">
                    <a16:creationId xmlns:a16="http://schemas.microsoft.com/office/drawing/2014/main" id="{FFE07789-E42E-4125-94D6-145608244EA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250" y="1204"/>
                <a:ext cx="0" cy="86"/>
              </a:xfrm>
              <a:prstGeom prst="line">
                <a:avLst/>
              </a:prstGeom>
              <a:noFill/>
              <a:ln w="19050">
                <a:solidFill>
                  <a:srgbClr val="90909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66" name="Line 50">
                <a:extLst>
                  <a:ext uri="{FF2B5EF4-FFF2-40B4-BE49-F238E27FC236}">
                    <a16:creationId xmlns:a16="http://schemas.microsoft.com/office/drawing/2014/main" id="{04AD6DA6-CB2E-490A-AB06-B209B6F717D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250" y="1074"/>
                <a:ext cx="0" cy="87"/>
              </a:xfrm>
              <a:prstGeom prst="line">
                <a:avLst/>
              </a:prstGeom>
              <a:noFill/>
              <a:ln w="19050">
                <a:solidFill>
                  <a:srgbClr val="90909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68" name="Line 51">
                <a:extLst>
                  <a:ext uri="{FF2B5EF4-FFF2-40B4-BE49-F238E27FC236}">
                    <a16:creationId xmlns:a16="http://schemas.microsoft.com/office/drawing/2014/main" id="{C39712B6-C53D-4A13-8AAD-31B2973CAF5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250" y="945"/>
                <a:ext cx="0" cy="86"/>
              </a:xfrm>
              <a:prstGeom prst="line">
                <a:avLst/>
              </a:prstGeom>
              <a:noFill/>
              <a:ln w="19050">
                <a:solidFill>
                  <a:srgbClr val="90909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71" name="Line 52">
                <a:extLst>
                  <a:ext uri="{FF2B5EF4-FFF2-40B4-BE49-F238E27FC236}">
                    <a16:creationId xmlns:a16="http://schemas.microsoft.com/office/drawing/2014/main" id="{EB4202BA-73F5-4914-B699-ED503D21685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250" y="815"/>
                <a:ext cx="0" cy="86"/>
              </a:xfrm>
              <a:prstGeom prst="line">
                <a:avLst/>
              </a:prstGeom>
              <a:noFill/>
              <a:ln w="19050">
                <a:solidFill>
                  <a:srgbClr val="90909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72" name="Line 53">
                <a:extLst>
                  <a:ext uri="{FF2B5EF4-FFF2-40B4-BE49-F238E27FC236}">
                    <a16:creationId xmlns:a16="http://schemas.microsoft.com/office/drawing/2014/main" id="{6B8A5423-E1C2-41B1-A068-04951C5F76B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250" y="688"/>
                <a:ext cx="0" cy="84"/>
              </a:xfrm>
              <a:prstGeom prst="line">
                <a:avLst/>
              </a:prstGeom>
              <a:noFill/>
              <a:ln w="19050">
                <a:solidFill>
                  <a:srgbClr val="90909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73" name="Line 54">
                <a:extLst>
                  <a:ext uri="{FF2B5EF4-FFF2-40B4-BE49-F238E27FC236}">
                    <a16:creationId xmlns:a16="http://schemas.microsoft.com/office/drawing/2014/main" id="{5A285C1F-EE14-4285-96F2-47E4D530947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6058" y="3018"/>
                <a:ext cx="0" cy="87"/>
              </a:xfrm>
              <a:prstGeom prst="line">
                <a:avLst/>
              </a:prstGeom>
              <a:noFill/>
              <a:ln w="19050">
                <a:solidFill>
                  <a:srgbClr val="90909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74" name="Line 55">
                <a:extLst>
                  <a:ext uri="{FF2B5EF4-FFF2-40B4-BE49-F238E27FC236}">
                    <a16:creationId xmlns:a16="http://schemas.microsoft.com/office/drawing/2014/main" id="{FD284670-7BCC-4AD0-86FA-EB8CEE6AF7E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6058" y="2889"/>
                <a:ext cx="0" cy="86"/>
              </a:xfrm>
              <a:prstGeom prst="line">
                <a:avLst/>
              </a:prstGeom>
              <a:noFill/>
              <a:ln w="19050">
                <a:solidFill>
                  <a:srgbClr val="90909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75" name="Line 56">
                <a:extLst>
                  <a:ext uri="{FF2B5EF4-FFF2-40B4-BE49-F238E27FC236}">
                    <a16:creationId xmlns:a16="http://schemas.microsoft.com/office/drawing/2014/main" id="{51478C8B-602B-49D8-93AB-DDC739C3FB2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6058" y="2759"/>
                <a:ext cx="0" cy="86"/>
              </a:xfrm>
              <a:prstGeom prst="line">
                <a:avLst/>
              </a:prstGeom>
              <a:noFill/>
              <a:ln w="19050">
                <a:solidFill>
                  <a:srgbClr val="90909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76" name="Line 57">
                <a:extLst>
                  <a:ext uri="{FF2B5EF4-FFF2-40B4-BE49-F238E27FC236}">
                    <a16:creationId xmlns:a16="http://schemas.microsoft.com/office/drawing/2014/main" id="{9FA3AE70-A64B-4164-A980-3D07B247AE4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6058" y="2629"/>
                <a:ext cx="0" cy="87"/>
              </a:xfrm>
              <a:prstGeom prst="line">
                <a:avLst/>
              </a:prstGeom>
              <a:noFill/>
              <a:ln w="19050">
                <a:solidFill>
                  <a:srgbClr val="90909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77" name="Line 58">
                <a:extLst>
                  <a:ext uri="{FF2B5EF4-FFF2-40B4-BE49-F238E27FC236}">
                    <a16:creationId xmlns:a16="http://schemas.microsoft.com/office/drawing/2014/main" id="{4128CDB1-7F5C-4BC6-91E1-55EB7A56626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6058" y="2500"/>
                <a:ext cx="0" cy="86"/>
              </a:xfrm>
              <a:prstGeom prst="line">
                <a:avLst/>
              </a:prstGeom>
              <a:noFill/>
              <a:ln w="19050">
                <a:solidFill>
                  <a:srgbClr val="90909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78" name="Line 59">
                <a:extLst>
                  <a:ext uri="{FF2B5EF4-FFF2-40B4-BE49-F238E27FC236}">
                    <a16:creationId xmlns:a16="http://schemas.microsoft.com/office/drawing/2014/main" id="{9D17B7D6-12C6-49C8-BF56-59BC559E3CA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6058" y="2370"/>
                <a:ext cx="0" cy="87"/>
              </a:xfrm>
              <a:prstGeom prst="line">
                <a:avLst/>
              </a:prstGeom>
              <a:noFill/>
              <a:ln w="19050">
                <a:solidFill>
                  <a:srgbClr val="90909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79" name="Line 60">
                <a:extLst>
                  <a:ext uri="{FF2B5EF4-FFF2-40B4-BE49-F238E27FC236}">
                    <a16:creationId xmlns:a16="http://schemas.microsoft.com/office/drawing/2014/main" id="{F107F525-FFBA-440D-BF02-152A823FEAA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6058" y="2241"/>
                <a:ext cx="0" cy="86"/>
              </a:xfrm>
              <a:prstGeom prst="line">
                <a:avLst/>
              </a:prstGeom>
              <a:noFill/>
              <a:ln w="19050">
                <a:solidFill>
                  <a:srgbClr val="90909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80" name="Line 61">
                <a:extLst>
                  <a:ext uri="{FF2B5EF4-FFF2-40B4-BE49-F238E27FC236}">
                    <a16:creationId xmlns:a16="http://schemas.microsoft.com/office/drawing/2014/main" id="{C6BEEE39-E43B-4924-B934-7A5D131076D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6058" y="2111"/>
                <a:ext cx="0" cy="86"/>
              </a:xfrm>
              <a:prstGeom prst="line">
                <a:avLst/>
              </a:prstGeom>
              <a:noFill/>
              <a:ln w="19050">
                <a:solidFill>
                  <a:srgbClr val="90909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81" name="Line 62">
                <a:extLst>
                  <a:ext uri="{FF2B5EF4-FFF2-40B4-BE49-F238E27FC236}">
                    <a16:creationId xmlns:a16="http://schemas.microsoft.com/office/drawing/2014/main" id="{920DF273-8935-4C7B-B308-F30E0CC5B0A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6058" y="1981"/>
                <a:ext cx="0" cy="87"/>
              </a:xfrm>
              <a:prstGeom prst="line">
                <a:avLst/>
              </a:prstGeom>
              <a:noFill/>
              <a:ln w="19050">
                <a:solidFill>
                  <a:srgbClr val="90909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82" name="Line 63">
                <a:extLst>
                  <a:ext uri="{FF2B5EF4-FFF2-40B4-BE49-F238E27FC236}">
                    <a16:creationId xmlns:a16="http://schemas.microsoft.com/office/drawing/2014/main" id="{69C36609-1426-4637-BECF-501CF2C94DE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6058" y="1852"/>
                <a:ext cx="0" cy="86"/>
              </a:xfrm>
              <a:prstGeom prst="line">
                <a:avLst/>
              </a:prstGeom>
              <a:noFill/>
              <a:ln w="19050">
                <a:solidFill>
                  <a:srgbClr val="90909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83" name="Line 64">
                <a:extLst>
                  <a:ext uri="{FF2B5EF4-FFF2-40B4-BE49-F238E27FC236}">
                    <a16:creationId xmlns:a16="http://schemas.microsoft.com/office/drawing/2014/main" id="{F8DCA357-4FB9-4DC4-B11F-DAF37987903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6058" y="1722"/>
                <a:ext cx="0" cy="87"/>
              </a:xfrm>
              <a:prstGeom prst="line">
                <a:avLst/>
              </a:prstGeom>
              <a:noFill/>
              <a:ln w="19050">
                <a:solidFill>
                  <a:srgbClr val="90909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80" name="Line 65">
                <a:extLst>
                  <a:ext uri="{FF2B5EF4-FFF2-40B4-BE49-F238E27FC236}">
                    <a16:creationId xmlns:a16="http://schemas.microsoft.com/office/drawing/2014/main" id="{911CE175-6460-4ADC-AAB8-7F61B37E8AE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6058" y="1593"/>
                <a:ext cx="0" cy="86"/>
              </a:xfrm>
              <a:prstGeom prst="line">
                <a:avLst/>
              </a:prstGeom>
              <a:noFill/>
              <a:ln w="19050">
                <a:solidFill>
                  <a:srgbClr val="90909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81" name="Line 66">
                <a:extLst>
                  <a:ext uri="{FF2B5EF4-FFF2-40B4-BE49-F238E27FC236}">
                    <a16:creationId xmlns:a16="http://schemas.microsoft.com/office/drawing/2014/main" id="{8A498134-EE71-4B4F-89B7-0D836C86423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6058" y="1463"/>
                <a:ext cx="0" cy="86"/>
              </a:xfrm>
              <a:prstGeom prst="line">
                <a:avLst/>
              </a:prstGeom>
              <a:noFill/>
              <a:ln w="19050">
                <a:solidFill>
                  <a:srgbClr val="90909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82" name="Line 67">
                <a:extLst>
                  <a:ext uri="{FF2B5EF4-FFF2-40B4-BE49-F238E27FC236}">
                    <a16:creationId xmlns:a16="http://schemas.microsoft.com/office/drawing/2014/main" id="{E4F75900-8A99-421A-BEB2-DF452B52EF8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6058" y="1333"/>
                <a:ext cx="0" cy="87"/>
              </a:xfrm>
              <a:prstGeom prst="line">
                <a:avLst/>
              </a:prstGeom>
              <a:noFill/>
              <a:ln w="19050">
                <a:solidFill>
                  <a:srgbClr val="90909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83" name="Line 68">
                <a:extLst>
                  <a:ext uri="{FF2B5EF4-FFF2-40B4-BE49-F238E27FC236}">
                    <a16:creationId xmlns:a16="http://schemas.microsoft.com/office/drawing/2014/main" id="{C3086461-F9A6-4DAA-8299-F121FD42E14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6058" y="1204"/>
                <a:ext cx="0" cy="86"/>
              </a:xfrm>
              <a:prstGeom prst="line">
                <a:avLst/>
              </a:prstGeom>
              <a:noFill/>
              <a:ln w="19050">
                <a:solidFill>
                  <a:srgbClr val="90909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84" name="Line 69">
                <a:extLst>
                  <a:ext uri="{FF2B5EF4-FFF2-40B4-BE49-F238E27FC236}">
                    <a16:creationId xmlns:a16="http://schemas.microsoft.com/office/drawing/2014/main" id="{39A19240-B4D4-4327-9B1C-5EA892BE7F4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6058" y="1074"/>
                <a:ext cx="0" cy="87"/>
              </a:xfrm>
              <a:prstGeom prst="line">
                <a:avLst/>
              </a:prstGeom>
              <a:noFill/>
              <a:ln w="19050">
                <a:solidFill>
                  <a:srgbClr val="90909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85" name="Line 70">
                <a:extLst>
                  <a:ext uri="{FF2B5EF4-FFF2-40B4-BE49-F238E27FC236}">
                    <a16:creationId xmlns:a16="http://schemas.microsoft.com/office/drawing/2014/main" id="{69BEE03F-C2F0-484E-9655-29F6C35117C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6058" y="945"/>
                <a:ext cx="0" cy="86"/>
              </a:xfrm>
              <a:prstGeom prst="line">
                <a:avLst/>
              </a:prstGeom>
              <a:noFill/>
              <a:ln w="19050">
                <a:solidFill>
                  <a:srgbClr val="90909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86" name="Line 71">
                <a:extLst>
                  <a:ext uri="{FF2B5EF4-FFF2-40B4-BE49-F238E27FC236}">
                    <a16:creationId xmlns:a16="http://schemas.microsoft.com/office/drawing/2014/main" id="{59906A01-83A6-49E1-8340-6934EC0908F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6058" y="815"/>
                <a:ext cx="0" cy="86"/>
              </a:xfrm>
              <a:prstGeom prst="line">
                <a:avLst/>
              </a:prstGeom>
              <a:noFill/>
              <a:ln w="19050">
                <a:solidFill>
                  <a:srgbClr val="90909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87" name="Line 72">
                <a:extLst>
                  <a:ext uri="{FF2B5EF4-FFF2-40B4-BE49-F238E27FC236}">
                    <a16:creationId xmlns:a16="http://schemas.microsoft.com/office/drawing/2014/main" id="{CEB0BE45-18F0-400E-ADB3-C00834EC507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6058" y="688"/>
                <a:ext cx="0" cy="84"/>
              </a:xfrm>
              <a:prstGeom prst="line">
                <a:avLst/>
              </a:prstGeom>
              <a:noFill/>
              <a:ln w="19050">
                <a:solidFill>
                  <a:srgbClr val="90909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88" name="Line 73">
                <a:extLst>
                  <a:ext uri="{FF2B5EF4-FFF2-40B4-BE49-F238E27FC236}">
                    <a16:creationId xmlns:a16="http://schemas.microsoft.com/office/drawing/2014/main" id="{E1816DF5-4515-45EC-AB93-51980EAF2DF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6732" y="3018"/>
                <a:ext cx="0" cy="87"/>
              </a:xfrm>
              <a:prstGeom prst="line">
                <a:avLst/>
              </a:prstGeom>
              <a:noFill/>
              <a:ln w="19050">
                <a:solidFill>
                  <a:srgbClr val="90909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89" name="Line 74">
                <a:extLst>
                  <a:ext uri="{FF2B5EF4-FFF2-40B4-BE49-F238E27FC236}">
                    <a16:creationId xmlns:a16="http://schemas.microsoft.com/office/drawing/2014/main" id="{7AA3C091-FE7B-45F0-92A2-92E280BC324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6732" y="2889"/>
                <a:ext cx="0" cy="86"/>
              </a:xfrm>
              <a:prstGeom prst="line">
                <a:avLst/>
              </a:prstGeom>
              <a:noFill/>
              <a:ln w="19050">
                <a:solidFill>
                  <a:srgbClr val="90909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90" name="Line 75">
                <a:extLst>
                  <a:ext uri="{FF2B5EF4-FFF2-40B4-BE49-F238E27FC236}">
                    <a16:creationId xmlns:a16="http://schemas.microsoft.com/office/drawing/2014/main" id="{C016A84E-9603-46B9-84A9-8FC408D2CEE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6732" y="2759"/>
                <a:ext cx="0" cy="86"/>
              </a:xfrm>
              <a:prstGeom prst="line">
                <a:avLst/>
              </a:prstGeom>
              <a:noFill/>
              <a:ln w="19050">
                <a:solidFill>
                  <a:srgbClr val="90909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91" name="Line 76">
                <a:extLst>
                  <a:ext uri="{FF2B5EF4-FFF2-40B4-BE49-F238E27FC236}">
                    <a16:creationId xmlns:a16="http://schemas.microsoft.com/office/drawing/2014/main" id="{B798D721-3063-4445-BB78-90DB36DB8EB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6732" y="2629"/>
                <a:ext cx="0" cy="87"/>
              </a:xfrm>
              <a:prstGeom prst="line">
                <a:avLst/>
              </a:prstGeom>
              <a:noFill/>
              <a:ln w="19050">
                <a:solidFill>
                  <a:srgbClr val="90909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92" name="Line 77">
                <a:extLst>
                  <a:ext uri="{FF2B5EF4-FFF2-40B4-BE49-F238E27FC236}">
                    <a16:creationId xmlns:a16="http://schemas.microsoft.com/office/drawing/2014/main" id="{833D555F-A732-42A7-B91D-C4054FECE0C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6732" y="2500"/>
                <a:ext cx="0" cy="86"/>
              </a:xfrm>
              <a:prstGeom prst="line">
                <a:avLst/>
              </a:prstGeom>
              <a:noFill/>
              <a:ln w="19050">
                <a:solidFill>
                  <a:srgbClr val="90909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93" name="Line 78">
                <a:extLst>
                  <a:ext uri="{FF2B5EF4-FFF2-40B4-BE49-F238E27FC236}">
                    <a16:creationId xmlns:a16="http://schemas.microsoft.com/office/drawing/2014/main" id="{80D2AB49-2812-4E94-A4D7-085994D2FEA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6732" y="2370"/>
                <a:ext cx="0" cy="87"/>
              </a:xfrm>
              <a:prstGeom prst="line">
                <a:avLst/>
              </a:prstGeom>
              <a:noFill/>
              <a:ln w="19050">
                <a:solidFill>
                  <a:srgbClr val="90909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94" name="Line 79">
                <a:extLst>
                  <a:ext uri="{FF2B5EF4-FFF2-40B4-BE49-F238E27FC236}">
                    <a16:creationId xmlns:a16="http://schemas.microsoft.com/office/drawing/2014/main" id="{C5FA69F3-0DA3-4334-A3DE-C95DB0A2175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6732" y="2241"/>
                <a:ext cx="0" cy="86"/>
              </a:xfrm>
              <a:prstGeom prst="line">
                <a:avLst/>
              </a:prstGeom>
              <a:noFill/>
              <a:ln w="19050">
                <a:solidFill>
                  <a:srgbClr val="90909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95" name="Line 80">
                <a:extLst>
                  <a:ext uri="{FF2B5EF4-FFF2-40B4-BE49-F238E27FC236}">
                    <a16:creationId xmlns:a16="http://schemas.microsoft.com/office/drawing/2014/main" id="{806AD8D7-F9DB-4D5D-AA1D-E1A780F52E9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6732" y="2111"/>
                <a:ext cx="0" cy="86"/>
              </a:xfrm>
              <a:prstGeom prst="line">
                <a:avLst/>
              </a:prstGeom>
              <a:noFill/>
              <a:ln w="19050">
                <a:solidFill>
                  <a:srgbClr val="90909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15" name="Line 81">
                <a:extLst>
                  <a:ext uri="{FF2B5EF4-FFF2-40B4-BE49-F238E27FC236}">
                    <a16:creationId xmlns:a16="http://schemas.microsoft.com/office/drawing/2014/main" id="{9896F1F7-93BA-41AE-A574-3824508D7F8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6732" y="1981"/>
                <a:ext cx="0" cy="87"/>
              </a:xfrm>
              <a:prstGeom prst="line">
                <a:avLst/>
              </a:prstGeom>
              <a:noFill/>
              <a:ln w="19050">
                <a:solidFill>
                  <a:srgbClr val="90909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16" name="Line 82">
                <a:extLst>
                  <a:ext uri="{FF2B5EF4-FFF2-40B4-BE49-F238E27FC236}">
                    <a16:creationId xmlns:a16="http://schemas.microsoft.com/office/drawing/2014/main" id="{4DD38AC0-EC0F-4C9E-8E18-7030DE93C2A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6732" y="1852"/>
                <a:ext cx="0" cy="86"/>
              </a:xfrm>
              <a:prstGeom prst="line">
                <a:avLst/>
              </a:prstGeom>
              <a:noFill/>
              <a:ln w="19050">
                <a:solidFill>
                  <a:srgbClr val="90909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17" name="Line 83">
                <a:extLst>
                  <a:ext uri="{FF2B5EF4-FFF2-40B4-BE49-F238E27FC236}">
                    <a16:creationId xmlns:a16="http://schemas.microsoft.com/office/drawing/2014/main" id="{EA311D72-BE40-42F9-BB1C-0CEE028106A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6732" y="1722"/>
                <a:ext cx="0" cy="87"/>
              </a:xfrm>
              <a:prstGeom prst="line">
                <a:avLst/>
              </a:prstGeom>
              <a:noFill/>
              <a:ln w="19050">
                <a:solidFill>
                  <a:srgbClr val="90909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18" name="Line 84">
                <a:extLst>
                  <a:ext uri="{FF2B5EF4-FFF2-40B4-BE49-F238E27FC236}">
                    <a16:creationId xmlns:a16="http://schemas.microsoft.com/office/drawing/2014/main" id="{B6C62F07-B794-4DAB-AB34-7F97E002504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6732" y="1593"/>
                <a:ext cx="0" cy="86"/>
              </a:xfrm>
              <a:prstGeom prst="line">
                <a:avLst/>
              </a:prstGeom>
              <a:noFill/>
              <a:ln w="19050">
                <a:solidFill>
                  <a:srgbClr val="90909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19" name="Line 85">
                <a:extLst>
                  <a:ext uri="{FF2B5EF4-FFF2-40B4-BE49-F238E27FC236}">
                    <a16:creationId xmlns:a16="http://schemas.microsoft.com/office/drawing/2014/main" id="{E169E00F-F8E0-4F10-B9C5-05A369F2570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6732" y="1463"/>
                <a:ext cx="0" cy="86"/>
              </a:xfrm>
              <a:prstGeom prst="line">
                <a:avLst/>
              </a:prstGeom>
              <a:noFill/>
              <a:ln w="19050">
                <a:solidFill>
                  <a:srgbClr val="90909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20" name="Line 86">
                <a:extLst>
                  <a:ext uri="{FF2B5EF4-FFF2-40B4-BE49-F238E27FC236}">
                    <a16:creationId xmlns:a16="http://schemas.microsoft.com/office/drawing/2014/main" id="{A5B712EB-9C66-46EA-A544-9D1A7B75910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6732" y="1333"/>
                <a:ext cx="0" cy="87"/>
              </a:xfrm>
              <a:prstGeom prst="line">
                <a:avLst/>
              </a:prstGeom>
              <a:noFill/>
              <a:ln w="19050">
                <a:solidFill>
                  <a:srgbClr val="90909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21" name="Line 87">
                <a:extLst>
                  <a:ext uri="{FF2B5EF4-FFF2-40B4-BE49-F238E27FC236}">
                    <a16:creationId xmlns:a16="http://schemas.microsoft.com/office/drawing/2014/main" id="{5020F17D-09D6-4680-A8DA-1C16CBF33F0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6732" y="1204"/>
                <a:ext cx="0" cy="86"/>
              </a:xfrm>
              <a:prstGeom prst="line">
                <a:avLst/>
              </a:prstGeom>
              <a:noFill/>
              <a:ln w="19050">
                <a:solidFill>
                  <a:srgbClr val="90909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22" name="Line 88">
                <a:extLst>
                  <a:ext uri="{FF2B5EF4-FFF2-40B4-BE49-F238E27FC236}">
                    <a16:creationId xmlns:a16="http://schemas.microsoft.com/office/drawing/2014/main" id="{556CC894-0073-4B2E-A7FC-997C22342C4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6732" y="1074"/>
                <a:ext cx="0" cy="87"/>
              </a:xfrm>
              <a:prstGeom prst="line">
                <a:avLst/>
              </a:prstGeom>
              <a:noFill/>
              <a:ln w="19050">
                <a:solidFill>
                  <a:srgbClr val="90909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23" name="Line 89">
                <a:extLst>
                  <a:ext uri="{FF2B5EF4-FFF2-40B4-BE49-F238E27FC236}">
                    <a16:creationId xmlns:a16="http://schemas.microsoft.com/office/drawing/2014/main" id="{A1FC726F-D992-4531-B3C5-AA6A1C0A1C4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6732" y="945"/>
                <a:ext cx="0" cy="86"/>
              </a:xfrm>
              <a:prstGeom prst="line">
                <a:avLst/>
              </a:prstGeom>
              <a:noFill/>
              <a:ln w="19050">
                <a:solidFill>
                  <a:srgbClr val="90909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24" name="Line 90">
                <a:extLst>
                  <a:ext uri="{FF2B5EF4-FFF2-40B4-BE49-F238E27FC236}">
                    <a16:creationId xmlns:a16="http://schemas.microsoft.com/office/drawing/2014/main" id="{24F77BDB-86FA-4336-B546-89C8662B6A6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6732" y="815"/>
                <a:ext cx="0" cy="86"/>
              </a:xfrm>
              <a:prstGeom prst="line">
                <a:avLst/>
              </a:prstGeom>
              <a:noFill/>
              <a:ln w="19050">
                <a:solidFill>
                  <a:srgbClr val="90909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68" name="Line 91">
                <a:extLst>
                  <a:ext uri="{FF2B5EF4-FFF2-40B4-BE49-F238E27FC236}">
                    <a16:creationId xmlns:a16="http://schemas.microsoft.com/office/drawing/2014/main" id="{14DA3C8C-0239-4EB7-B691-A34D506A0CE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6732" y="688"/>
                <a:ext cx="0" cy="84"/>
              </a:xfrm>
              <a:prstGeom prst="line">
                <a:avLst/>
              </a:prstGeom>
              <a:noFill/>
              <a:ln w="19050">
                <a:solidFill>
                  <a:srgbClr val="90909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69" name="Line 92">
                <a:extLst>
                  <a:ext uri="{FF2B5EF4-FFF2-40B4-BE49-F238E27FC236}">
                    <a16:creationId xmlns:a16="http://schemas.microsoft.com/office/drawing/2014/main" id="{036908ED-4853-499F-A394-A7E5C0AF036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266" y="3018"/>
                <a:ext cx="0" cy="87"/>
              </a:xfrm>
              <a:prstGeom prst="line">
                <a:avLst/>
              </a:prstGeom>
              <a:noFill/>
              <a:ln w="19050">
                <a:solidFill>
                  <a:srgbClr val="90909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70" name="Line 93">
                <a:extLst>
                  <a:ext uri="{FF2B5EF4-FFF2-40B4-BE49-F238E27FC236}">
                    <a16:creationId xmlns:a16="http://schemas.microsoft.com/office/drawing/2014/main" id="{528D6AC8-CBE6-4791-8117-C0C7626F9C9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266" y="2889"/>
                <a:ext cx="0" cy="86"/>
              </a:xfrm>
              <a:prstGeom prst="line">
                <a:avLst/>
              </a:prstGeom>
              <a:noFill/>
              <a:ln w="19050">
                <a:solidFill>
                  <a:srgbClr val="90909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71" name="Line 94">
                <a:extLst>
                  <a:ext uri="{FF2B5EF4-FFF2-40B4-BE49-F238E27FC236}">
                    <a16:creationId xmlns:a16="http://schemas.microsoft.com/office/drawing/2014/main" id="{F47F82D8-0172-44B8-97BE-39262FBC576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266" y="2759"/>
                <a:ext cx="0" cy="86"/>
              </a:xfrm>
              <a:prstGeom prst="line">
                <a:avLst/>
              </a:prstGeom>
              <a:noFill/>
              <a:ln w="19050">
                <a:solidFill>
                  <a:srgbClr val="90909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72" name="Line 95">
                <a:extLst>
                  <a:ext uri="{FF2B5EF4-FFF2-40B4-BE49-F238E27FC236}">
                    <a16:creationId xmlns:a16="http://schemas.microsoft.com/office/drawing/2014/main" id="{C8D80666-A8C7-4EF1-A82A-FEA59FF5DDE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266" y="2629"/>
                <a:ext cx="0" cy="87"/>
              </a:xfrm>
              <a:prstGeom prst="line">
                <a:avLst/>
              </a:prstGeom>
              <a:noFill/>
              <a:ln w="19050">
                <a:solidFill>
                  <a:srgbClr val="90909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73" name="Line 96">
                <a:extLst>
                  <a:ext uri="{FF2B5EF4-FFF2-40B4-BE49-F238E27FC236}">
                    <a16:creationId xmlns:a16="http://schemas.microsoft.com/office/drawing/2014/main" id="{85EA5F17-42EF-4B45-8A79-23E83B4C282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266" y="2500"/>
                <a:ext cx="0" cy="86"/>
              </a:xfrm>
              <a:prstGeom prst="line">
                <a:avLst/>
              </a:prstGeom>
              <a:noFill/>
              <a:ln w="19050">
                <a:solidFill>
                  <a:srgbClr val="90909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74" name="Line 97">
                <a:extLst>
                  <a:ext uri="{FF2B5EF4-FFF2-40B4-BE49-F238E27FC236}">
                    <a16:creationId xmlns:a16="http://schemas.microsoft.com/office/drawing/2014/main" id="{D2223F77-5CB7-4D44-8300-9C2576BC229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266" y="2370"/>
                <a:ext cx="0" cy="87"/>
              </a:xfrm>
              <a:prstGeom prst="line">
                <a:avLst/>
              </a:prstGeom>
              <a:noFill/>
              <a:ln w="19050">
                <a:solidFill>
                  <a:srgbClr val="90909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75" name="Line 98">
                <a:extLst>
                  <a:ext uri="{FF2B5EF4-FFF2-40B4-BE49-F238E27FC236}">
                    <a16:creationId xmlns:a16="http://schemas.microsoft.com/office/drawing/2014/main" id="{E2FB45DD-E9D4-41F7-8D2D-02DCF056297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266" y="2241"/>
                <a:ext cx="0" cy="86"/>
              </a:xfrm>
              <a:prstGeom prst="line">
                <a:avLst/>
              </a:prstGeom>
              <a:noFill/>
              <a:ln w="19050">
                <a:solidFill>
                  <a:srgbClr val="90909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76" name="Line 99">
                <a:extLst>
                  <a:ext uri="{FF2B5EF4-FFF2-40B4-BE49-F238E27FC236}">
                    <a16:creationId xmlns:a16="http://schemas.microsoft.com/office/drawing/2014/main" id="{4556A3BA-F2B6-401E-B94C-E9AAF1B9F99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266" y="2111"/>
                <a:ext cx="0" cy="86"/>
              </a:xfrm>
              <a:prstGeom prst="line">
                <a:avLst/>
              </a:prstGeom>
              <a:noFill/>
              <a:ln w="19050">
                <a:solidFill>
                  <a:srgbClr val="90909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77" name="Line 100">
                <a:extLst>
                  <a:ext uri="{FF2B5EF4-FFF2-40B4-BE49-F238E27FC236}">
                    <a16:creationId xmlns:a16="http://schemas.microsoft.com/office/drawing/2014/main" id="{45CA3912-E889-4245-93FC-234602766F8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266" y="1981"/>
                <a:ext cx="0" cy="87"/>
              </a:xfrm>
              <a:prstGeom prst="line">
                <a:avLst/>
              </a:prstGeom>
              <a:noFill/>
              <a:ln w="19050">
                <a:solidFill>
                  <a:srgbClr val="90909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78" name="Line 101">
                <a:extLst>
                  <a:ext uri="{FF2B5EF4-FFF2-40B4-BE49-F238E27FC236}">
                    <a16:creationId xmlns:a16="http://schemas.microsoft.com/office/drawing/2014/main" id="{083EE0AF-4BDE-4FC6-8527-E80BCA91913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266" y="1852"/>
                <a:ext cx="0" cy="86"/>
              </a:xfrm>
              <a:prstGeom prst="line">
                <a:avLst/>
              </a:prstGeom>
              <a:noFill/>
              <a:ln w="19050">
                <a:solidFill>
                  <a:srgbClr val="90909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79" name="Line 102">
                <a:extLst>
                  <a:ext uri="{FF2B5EF4-FFF2-40B4-BE49-F238E27FC236}">
                    <a16:creationId xmlns:a16="http://schemas.microsoft.com/office/drawing/2014/main" id="{43981A08-A660-405D-9973-23AD06E5FB7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266" y="1722"/>
                <a:ext cx="0" cy="87"/>
              </a:xfrm>
              <a:prstGeom prst="line">
                <a:avLst/>
              </a:prstGeom>
              <a:noFill/>
              <a:ln w="19050">
                <a:solidFill>
                  <a:srgbClr val="90909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80" name="Line 103">
                <a:extLst>
                  <a:ext uri="{FF2B5EF4-FFF2-40B4-BE49-F238E27FC236}">
                    <a16:creationId xmlns:a16="http://schemas.microsoft.com/office/drawing/2014/main" id="{83DE468D-563D-4825-A8F9-68262E61A3B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266" y="1593"/>
                <a:ext cx="0" cy="86"/>
              </a:xfrm>
              <a:prstGeom prst="line">
                <a:avLst/>
              </a:prstGeom>
              <a:noFill/>
              <a:ln w="19050">
                <a:solidFill>
                  <a:srgbClr val="90909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81" name="Line 104">
                <a:extLst>
                  <a:ext uri="{FF2B5EF4-FFF2-40B4-BE49-F238E27FC236}">
                    <a16:creationId xmlns:a16="http://schemas.microsoft.com/office/drawing/2014/main" id="{C30B55AB-50BA-47C7-BA29-AC849F7E5FD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266" y="1463"/>
                <a:ext cx="0" cy="86"/>
              </a:xfrm>
              <a:prstGeom prst="line">
                <a:avLst/>
              </a:prstGeom>
              <a:noFill/>
              <a:ln w="19050">
                <a:solidFill>
                  <a:srgbClr val="90909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82" name="Line 105">
                <a:extLst>
                  <a:ext uri="{FF2B5EF4-FFF2-40B4-BE49-F238E27FC236}">
                    <a16:creationId xmlns:a16="http://schemas.microsoft.com/office/drawing/2014/main" id="{C12C10D9-B550-439C-B020-11553390CD3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266" y="1333"/>
                <a:ext cx="0" cy="87"/>
              </a:xfrm>
              <a:prstGeom prst="line">
                <a:avLst/>
              </a:prstGeom>
              <a:noFill/>
              <a:ln w="19050">
                <a:solidFill>
                  <a:srgbClr val="90909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83" name="Line 106">
                <a:extLst>
                  <a:ext uri="{FF2B5EF4-FFF2-40B4-BE49-F238E27FC236}">
                    <a16:creationId xmlns:a16="http://schemas.microsoft.com/office/drawing/2014/main" id="{A0B50B5F-1234-4A68-925F-0FD21504381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266" y="1204"/>
                <a:ext cx="0" cy="86"/>
              </a:xfrm>
              <a:prstGeom prst="line">
                <a:avLst/>
              </a:prstGeom>
              <a:noFill/>
              <a:ln w="19050">
                <a:solidFill>
                  <a:srgbClr val="90909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84" name="Line 107">
                <a:extLst>
                  <a:ext uri="{FF2B5EF4-FFF2-40B4-BE49-F238E27FC236}">
                    <a16:creationId xmlns:a16="http://schemas.microsoft.com/office/drawing/2014/main" id="{D6A018C1-6D3F-4E4A-B3F0-3CA346F8902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266" y="1074"/>
                <a:ext cx="0" cy="87"/>
              </a:xfrm>
              <a:prstGeom prst="line">
                <a:avLst/>
              </a:prstGeom>
              <a:noFill/>
              <a:ln w="19050">
                <a:solidFill>
                  <a:srgbClr val="90909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85" name="Line 108">
                <a:extLst>
                  <a:ext uri="{FF2B5EF4-FFF2-40B4-BE49-F238E27FC236}">
                    <a16:creationId xmlns:a16="http://schemas.microsoft.com/office/drawing/2014/main" id="{874F926C-F64B-4BD1-8FE4-0612BCA30B0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266" y="945"/>
                <a:ext cx="0" cy="86"/>
              </a:xfrm>
              <a:prstGeom prst="line">
                <a:avLst/>
              </a:prstGeom>
              <a:noFill/>
              <a:ln w="19050">
                <a:solidFill>
                  <a:srgbClr val="90909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86" name="Line 109">
                <a:extLst>
                  <a:ext uri="{FF2B5EF4-FFF2-40B4-BE49-F238E27FC236}">
                    <a16:creationId xmlns:a16="http://schemas.microsoft.com/office/drawing/2014/main" id="{48DB48D4-F82A-4F25-9DA6-3B8068BB290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266" y="815"/>
                <a:ext cx="0" cy="86"/>
              </a:xfrm>
              <a:prstGeom prst="line">
                <a:avLst/>
              </a:prstGeom>
              <a:noFill/>
              <a:ln w="19050">
                <a:solidFill>
                  <a:srgbClr val="90909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87" name="Line 110">
                <a:extLst>
                  <a:ext uri="{FF2B5EF4-FFF2-40B4-BE49-F238E27FC236}">
                    <a16:creationId xmlns:a16="http://schemas.microsoft.com/office/drawing/2014/main" id="{EA71D5F5-7CC1-4CEA-8B69-04577CC9D8F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266" y="688"/>
                <a:ext cx="0" cy="84"/>
              </a:xfrm>
              <a:prstGeom prst="line">
                <a:avLst/>
              </a:prstGeom>
              <a:noFill/>
              <a:ln w="19050">
                <a:solidFill>
                  <a:srgbClr val="90909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88" name="Oval 111">
                <a:extLst>
                  <a:ext uri="{FF2B5EF4-FFF2-40B4-BE49-F238E27FC236}">
                    <a16:creationId xmlns:a16="http://schemas.microsoft.com/office/drawing/2014/main" id="{6777EC48-0C8A-480D-A8D3-0B2C197E24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769" y="2344"/>
                <a:ext cx="58" cy="58"/>
              </a:xfrm>
              <a:prstGeom prst="ellipse">
                <a:avLst/>
              </a:prstGeom>
              <a:solidFill>
                <a:srgbClr val="6E8E84"/>
              </a:solidFill>
              <a:ln w="31750">
                <a:solidFill>
                  <a:srgbClr val="6E8E84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89" name="Oval 112">
                <a:extLst>
                  <a:ext uri="{FF2B5EF4-FFF2-40B4-BE49-F238E27FC236}">
                    <a16:creationId xmlns:a16="http://schemas.microsoft.com/office/drawing/2014/main" id="{B53E6C62-F6DB-4E3D-B77A-E18F4BE13B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94" y="2339"/>
                <a:ext cx="57" cy="57"/>
              </a:xfrm>
              <a:prstGeom prst="ellipse">
                <a:avLst/>
              </a:prstGeom>
              <a:solidFill>
                <a:srgbClr val="6E8E84"/>
              </a:solidFill>
              <a:ln w="31750">
                <a:solidFill>
                  <a:srgbClr val="6E8E84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90" name="Oval 113">
                <a:extLst>
                  <a:ext uri="{FF2B5EF4-FFF2-40B4-BE49-F238E27FC236}">
                    <a16:creationId xmlns:a16="http://schemas.microsoft.com/office/drawing/2014/main" id="{1FD2907F-022D-48C7-BA79-8AC43E8C54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15" y="2128"/>
                <a:ext cx="55" cy="55"/>
              </a:xfrm>
              <a:prstGeom prst="ellipse">
                <a:avLst/>
              </a:prstGeom>
              <a:solidFill>
                <a:srgbClr val="6E8E84"/>
              </a:solidFill>
              <a:ln w="31750">
                <a:solidFill>
                  <a:srgbClr val="6E8E84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91" name="Oval 114">
                <a:extLst>
                  <a:ext uri="{FF2B5EF4-FFF2-40B4-BE49-F238E27FC236}">
                    <a16:creationId xmlns:a16="http://schemas.microsoft.com/office/drawing/2014/main" id="{EF250CCA-E00A-48FE-83F3-CC4D140C79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91" y="755"/>
                <a:ext cx="57" cy="57"/>
              </a:xfrm>
              <a:prstGeom prst="ellipse">
                <a:avLst/>
              </a:prstGeom>
              <a:solidFill>
                <a:srgbClr val="6E8E84"/>
              </a:solidFill>
              <a:ln w="31750">
                <a:solidFill>
                  <a:srgbClr val="6E8E84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92" name="Oval 115">
                <a:extLst>
                  <a:ext uri="{FF2B5EF4-FFF2-40B4-BE49-F238E27FC236}">
                    <a16:creationId xmlns:a16="http://schemas.microsoft.com/office/drawing/2014/main" id="{25CCC53D-C35B-4437-9B08-45439BEDB7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1" y="1071"/>
                <a:ext cx="55" cy="58"/>
              </a:xfrm>
              <a:prstGeom prst="ellipse">
                <a:avLst/>
              </a:prstGeom>
              <a:solidFill>
                <a:srgbClr val="6E8E84"/>
              </a:solidFill>
              <a:ln w="31750">
                <a:solidFill>
                  <a:srgbClr val="6E8E84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93" name="Oval 116">
                <a:extLst>
                  <a:ext uri="{FF2B5EF4-FFF2-40B4-BE49-F238E27FC236}">
                    <a16:creationId xmlns:a16="http://schemas.microsoft.com/office/drawing/2014/main" id="{DDF0840F-4BEC-46D9-A146-4AA48A8932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86" y="1071"/>
                <a:ext cx="58" cy="58"/>
              </a:xfrm>
              <a:prstGeom prst="ellipse">
                <a:avLst/>
              </a:prstGeom>
              <a:solidFill>
                <a:srgbClr val="6E8E84"/>
              </a:solidFill>
              <a:ln w="31750">
                <a:solidFill>
                  <a:srgbClr val="6E8E84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94" name="Oval 117">
                <a:extLst>
                  <a:ext uri="{FF2B5EF4-FFF2-40B4-BE49-F238E27FC236}">
                    <a16:creationId xmlns:a16="http://schemas.microsoft.com/office/drawing/2014/main" id="{D2D2C390-F704-4E49-840E-82B7DC8573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37" y="1071"/>
                <a:ext cx="58" cy="58"/>
              </a:xfrm>
              <a:prstGeom prst="ellipse">
                <a:avLst/>
              </a:prstGeom>
              <a:solidFill>
                <a:srgbClr val="6E8E84"/>
              </a:solidFill>
              <a:ln w="31750">
                <a:solidFill>
                  <a:srgbClr val="6E8E84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95" name="Oval 118">
                <a:extLst>
                  <a:ext uri="{FF2B5EF4-FFF2-40B4-BE49-F238E27FC236}">
                    <a16:creationId xmlns:a16="http://schemas.microsoft.com/office/drawing/2014/main" id="{1C494619-D3FA-4E5A-8331-91288CCB44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62" y="755"/>
                <a:ext cx="57" cy="57"/>
              </a:xfrm>
              <a:prstGeom prst="ellipse">
                <a:avLst/>
              </a:prstGeom>
              <a:solidFill>
                <a:srgbClr val="6E8E84"/>
              </a:solidFill>
              <a:ln w="31750">
                <a:solidFill>
                  <a:srgbClr val="6E8E84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96" name="Oval 119">
                <a:extLst>
                  <a:ext uri="{FF2B5EF4-FFF2-40B4-BE49-F238E27FC236}">
                    <a16:creationId xmlns:a16="http://schemas.microsoft.com/office/drawing/2014/main" id="{1CDE8EFA-9442-48C1-8BAC-567C78B46D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70" y="1071"/>
                <a:ext cx="58" cy="58"/>
              </a:xfrm>
              <a:prstGeom prst="ellipse">
                <a:avLst/>
              </a:prstGeom>
              <a:solidFill>
                <a:srgbClr val="6E8E84"/>
              </a:solidFill>
              <a:ln w="31750">
                <a:solidFill>
                  <a:srgbClr val="6E8E84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97" name="Oval 120">
                <a:extLst>
                  <a:ext uri="{FF2B5EF4-FFF2-40B4-BE49-F238E27FC236}">
                    <a16:creationId xmlns:a16="http://schemas.microsoft.com/office/drawing/2014/main" id="{80183E10-5B68-4019-826B-1FBFAFBD1C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5" y="755"/>
                <a:ext cx="55" cy="57"/>
              </a:xfrm>
              <a:prstGeom prst="ellipse">
                <a:avLst/>
              </a:prstGeom>
              <a:solidFill>
                <a:srgbClr val="6E8E84"/>
              </a:solidFill>
              <a:ln w="31750">
                <a:solidFill>
                  <a:srgbClr val="6E8E84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98" name="Oval 121">
                <a:extLst>
                  <a:ext uri="{FF2B5EF4-FFF2-40B4-BE49-F238E27FC236}">
                    <a16:creationId xmlns:a16="http://schemas.microsoft.com/office/drawing/2014/main" id="{20DB338E-3EE0-4C98-818B-1303911625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41" y="755"/>
                <a:ext cx="58" cy="57"/>
              </a:xfrm>
              <a:prstGeom prst="ellipse">
                <a:avLst/>
              </a:prstGeom>
              <a:solidFill>
                <a:srgbClr val="6E8E84"/>
              </a:solidFill>
              <a:ln w="31750">
                <a:solidFill>
                  <a:srgbClr val="6E8E84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99" name="Oval 122">
                <a:extLst>
                  <a:ext uri="{FF2B5EF4-FFF2-40B4-BE49-F238E27FC236}">
                    <a16:creationId xmlns:a16="http://schemas.microsoft.com/office/drawing/2014/main" id="{508ADB21-C9E6-4678-89B1-45215714E9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66" y="755"/>
                <a:ext cx="58" cy="57"/>
              </a:xfrm>
              <a:prstGeom prst="ellipse">
                <a:avLst/>
              </a:prstGeom>
              <a:solidFill>
                <a:srgbClr val="6E8E84"/>
              </a:solidFill>
              <a:ln w="31750">
                <a:solidFill>
                  <a:srgbClr val="6E8E84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700" name="Oval 123">
                <a:extLst>
                  <a:ext uri="{FF2B5EF4-FFF2-40B4-BE49-F238E27FC236}">
                    <a16:creationId xmlns:a16="http://schemas.microsoft.com/office/drawing/2014/main" id="{D6F1C1FA-1783-42AC-82E6-5B801F0A30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7" y="755"/>
                <a:ext cx="57" cy="57"/>
              </a:xfrm>
              <a:prstGeom prst="ellipse">
                <a:avLst/>
              </a:prstGeom>
              <a:solidFill>
                <a:srgbClr val="6E8E84"/>
              </a:solidFill>
              <a:ln w="31750">
                <a:solidFill>
                  <a:srgbClr val="6E8E84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701" name="Oval 124">
                <a:extLst>
                  <a:ext uri="{FF2B5EF4-FFF2-40B4-BE49-F238E27FC236}">
                    <a16:creationId xmlns:a16="http://schemas.microsoft.com/office/drawing/2014/main" id="{266254E9-D80B-4ECF-BACE-93B3FA1E89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873" y="2079"/>
                <a:ext cx="58" cy="58"/>
              </a:xfrm>
              <a:prstGeom prst="ellipse">
                <a:avLst/>
              </a:prstGeom>
              <a:solidFill>
                <a:srgbClr val="6E8E84"/>
              </a:solidFill>
              <a:ln w="31750">
                <a:solidFill>
                  <a:srgbClr val="6E8E84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702" name="Oval 125">
                <a:extLst>
                  <a:ext uri="{FF2B5EF4-FFF2-40B4-BE49-F238E27FC236}">
                    <a16:creationId xmlns:a16="http://schemas.microsoft.com/office/drawing/2014/main" id="{058EBDEA-EC3F-4E6F-BDC0-FD23C3041D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78" y="755"/>
                <a:ext cx="57" cy="57"/>
              </a:xfrm>
              <a:prstGeom prst="ellipse">
                <a:avLst/>
              </a:prstGeom>
              <a:solidFill>
                <a:srgbClr val="6E8E84"/>
              </a:solidFill>
              <a:ln w="31750">
                <a:solidFill>
                  <a:srgbClr val="6E8E84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703" name="Oval 126">
                <a:extLst>
                  <a:ext uri="{FF2B5EF4-FFF2-40B4-BE49-F238E27FC236}">
                    <a16:creationId xmlns:a16="http://schemas.microsoft.com/office/drawing/2014/main" id="{8FBD204C-D647-48EF-B125-A9C581FA59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427" y="755"/>
                <a:ext cx="55" cy="57"/>
              </a:xfrm>
              <a:prstGeom prst="ellipse">
                <a:avLst/>
              </a:prstGeom>
              <a:solidFill>
                <a:srgbClr val="6E8E84"/>
              </a:solidFill>
              <a:ln w="31750">
                <a:solidFill>
                  <a:srgbClr val="6E8E84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704" name="Oval 127">
                <a:extLst>
                  <a:ext uri="{FF2B5EF4-FFF2-40B4-BE49-F238E27FC236}">
                    <a16:creationId xmlns:a16="http://schemas.microsoft.com/office/drawing/2014/main" id="{0E033295-C185-46CF-A372-1F5ACCC1CD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49" y="2128"/>
                <a:ext cx="57" cy="55"/>
              </a:xfrm>
              <a:prstGeom prst="ellipse">
                <a:avLst/>
              </a:prstGeom>
              <a:solidFill>
                <a:srgbClr val="6E8E84"/>
              </a:solidFill>
              <a:ln w="31750">
                <a:solidFill>
                  <a:srgbClr val="6E8E84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705" name="Oval 128">
                <a:extLst>
                  <a:ext uri="{FF2B5EF4-FFF2-40B4-BE49-F238E27FC236}">
                    <a16:creationId xmlns:a16="http://schemas.microsoft.com/office/drawing/2014/main" id="{D37AB4D4-FA11-455A-8B97-69556049A5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28" y="755"/>
                <a:ext cx="58" cy="57"/>
              </a:xfrm>
              <a:prstGeom prst="ellipse">
                <a:avLst/>
              </a:prstGeom>
              <a:solidFill>
                <a:srgbClr val="6E8E84"/>
              </a:solidFill>
              <a:ln w="31750">
                <a:solidFill>
                  <a:srgbClr val="6E8E84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706" name="Oval 129">
                <a:extLst>
                  <a:ext uri="{FF2B5EF4-FFF2-40B4-BE49-F238E27FC236}">
                    <a16:creationId xmlns:a16="http://schemas.microsoft.com/office/drawing/2014/main" id="{0A3ED332-673D-4C2E-9325-6126A2C645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53" y="755"/>
                <a:ext cx="58" cy="57"/>
              </a:xfrm>
              <a:prstGeom prst="ellipse">
                <a:avLst/>
              </a:prstGeom>
              <a:solidFill>
                <a:srgbClr val="6E8E84"/>
              </a:solidFill>
              <a:ln w="31750">
                <a:solidFill>
                  <a:srgbClr val="6E8E84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707" name="Oval 130">
                <a:extLst>
                  <a:ext uri="{FF2B5EF4-FFF2-40B4-BE49-F238E27FC236}">
                    <a16:creationId xmlns:a16="http://schemas.microsoft.com/office/drawing/2014/main" id="{3331C017-82F9-4B52-85D2-B4E47C95C1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7" y="755"/>
                <a:ext cx="54" cy="57"/>
              </a:xfrm>
              <a:prstGeom prst="ellipse">
                <a:avLst/>
              </a:prstGeom>
              <a:solidFill>
                <a:srgbClr val="6E8E84"/>
              </a:solidFill>
              <a:ln w="31750">
                <a:solidFill>
                  <a:srgbClr val="6E8E84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708" name="Oval 131">
                <a:extLst>
                  <a:ext uri="{FF2B5EF4-FFF2-40B4-BE49-F238E27FC236}">
                    <a16:creationId xmlns:a16="http://schemas.microsoft.com/office/drawing/2014/main" id="{DAF6D344-A3A5-4DC0-8EDD-66171561E1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02" y="2278"/>
                <a:ext cx="58" cy="58"/>
              </a:xfrm>
              <a:prstGeom prst="ellipse">
                <a:avLst/>
              </a:prstGeom>
              <a:solidFill>
                <a:srgbClr val="6E8E84"/>
              </a:solidFill>
              <a:ln w="31750">
                <a:solidFill>
                  <a:srgbClr val="6E8E84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709" name="Oval 132">
                <a:extLst>
                  <a:ext uri="{FF2B5EF4-FFF2-40B4-BE49-F238E27FC236}">
                    <a16:creationId xmlns:a16="http://schemas.microsoft.com/office/drawing/2014/main" id="{073C6F6B-B9EE-4ABF-B2EF-04BC4C19BE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98" y="2494"/>
                <a:ext cx="58" cy="55"/>
              </a:xfrm>
              <a:prstGeom prst="ellipse">
                <a:avLst/>
              </a:prstGeom>
              <a:solidFill>
                <a:srgbClr val="6E8E84"/>
              </a:solidFill>
              <a:ln w="31750">
                <a:solidFill>
                  <a:srgbClr val="6E8E84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710" name="Oval 133">
                <a:extLst>
                  <a:ext uri="{FF2B5EF4-FFF2-40B4-BE49-F238E27FC236}">
                    <a16:creationId xmlns:a16="http://schemas.microsoft.com/office/drawing/2014/main" id="{AB1CBDFC-8366-406B-A9B5-625AF68142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544" y="2264"/>
                <a:ext cx="58" cy="57"/>
              </a:xfrm>
              <a:prstGeom prst="ellipse">
                <a:avLst/>
              </a:prstGeom>
              <a:solidFill>
                <a:srgbClr val="6E8E84"/>
              </a:solidFill>
              <a:ln w="31750">
                <a:solidFill>
                  <a:srgbClr val="6E8E84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711" name="Oval 134">
                <a:extLst>
                  <a:ext uri="{FF2B5EF4-FFF2-40B4-BE49-F238E27FC236}">
                    <a16:creationId xmlns:a16="http://schemas.microsoft.com/office/drawing/2014/main" id="{562E92BE-3561-4C3D-A915-3ACA1861C5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23" y="755"/>
                <a:ext cx="54" cy="57"/>
              </a:xfrm>
              <a:prstGeom prst="ellipse">
                <a:avLst/>
              </a:prstGeom>
              <a:solidFill>
                <a:srgbClr val="6E8E84"/>
              </a:solidFill>
              <a:ln w="31750">
                <a:solidFill>
                  <a:srgbClr val="6E8E84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712" name="Oval 135">
                <a:extLst>
                  <a:ext uri="{FF2B5EF4-FFF2-40B4-BE49-F238E27FC236}">
                    <a16:creationId xmlns:a16="http://schemas.microsoft.com/office/drawing/2014/main" id="{9D044B8F-8D96-47B1-9C0A-1126049BB3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82" y="2612"/>
                <a:ext cx="58" cy="58"/>
              </a:xfrm>
              <a:prstGeom prst="ellipse">
                <a:avLst/>
              </a:prstGeom>
              <a:solidFill>
                <a:srgbClr val="6E8E84"/>
              </a:solidFill>
              <a:ln w="31750">
                <a:solidFill>
                  <a:srgbClr val="6E8E84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713" name="Oval 136">
                <a:extLst>
                  <a:ext uri="{FF2B5EF4-FFF2-40B4-BE49-F238E27FC236}">
                    <a16:creationId xmlns:a16="http://schemas.microsoft.com/office/drawing/2014/main" id="{B578DE51-3449-498F-925E-C3F59CE787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33" y="755"/>
                <a:ext cx="57" cy="57"/>
              </a:xfrm>
              <a:prstGeom prst="ellipse">
                <a:avLst/>
              </a:prstGeom>
              <a:solidFill>
                <a:srgbClr val="6E8E84"/>
              </a:solidFill>
              <a:ln w="31750">
                <a:solidFill>
                  <a:srgbClr val="6E8E84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714" name="Oval 137">
                <a:extLst>
                  <a:ext uri="{FF2B5EF4-FFF2-40B4-BE49-F238E27FC236}">
                    <a16:creationId xmlns:a16="http://schemas.microsoft.com/office/drawing/2014/main" id="{1497FAD0-B017-466C-8D1F-DAB6E42117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57" y="2172"/>
                <a:ext cx="58" cy="57"/>
              </a:xfrm>
              <a:prstGeom prst="ellipse">
                <a:avLst/>
              </a:prstGeom>
              <a:solidFill>
                <a:srgbClr val="6E8E84"/>
              </a:solidFill>
              <a:ln w="31750">
                <a:solidFill>
                  <a:srgbClr val="6E8E84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715" name="Freeform 138">
                <a:extLst>
                  <a:ext uri="{FF2B5EF4-FFF2-40B4-BE49-F238E27FC236}">
                    <a16:creationId xmlns:a16="http://schemas.microsoft.com/office/drawing/2014/main" id="{92099AA1-627D-4810-A59C-0949F3B484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95" y="2344"/>
                <a:ext cx="95" cy="84"/>
              </a:xfrm>
              <a:custGeom>
                <a:avLst/>
                <a:gdLst>
                  <a:gd name="T0" fmla="*/ 49 w 95"/>
                  <a:gd name="T1" fmla="*/ 0 h 84"/>
                  <a:gd name="T2" fmla="*/ 0 w 95"/>
                  <a:gd name="T3" fmla="*/ 84 h 84"/>
                  <a:gd name="T4" fmla="*/ 95 w 95"/>
                  <a:gd name="T5" fmla="*/ 84 h 84"/>
                  <a:gd name="T6" fmla="*/ 49 w 95"/>
                  <a:gd name="T7" fmla="*/ 0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5" h="84">
                    <a:moveTo>
                      <a:pt x="49" y="0"/>
                    </a:moveTo>
                    <a:lnTo>
                      <a:pt x="0" y="84"/>
                    </a:lnTo>
                    <a:lnTo>
                      <a:pt x="95" y="84"/>
                    </a:lnTo>
                    <a:lnTo>
                      <a:pt x="49" y="0"/>
                    </a:lnTo>
                    <a:close/>
                  </a:path>
                </a:pathLst>
              </a:custGeom>
              <a:solidFill>
                <a:srgbClr val="6E8E84"/>
              </a:solidFill>
              <a:ln w="31750">
                <a:solidFill>
                  <a:srgbClr val="6E8E84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716" name="Freeform 139">
                <a:extLst>
                  <a:ext uri="{FF2B5EF4-FFF2-40B4-BE49-F238E27FC236}">
                    <a16:creationId xmlns:a16="http://schemas.microsoft.com/office/drawing/2014/main" id="{01B73773-988D-4DD9-B137-7E4B035497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20" y="2316"/>
                <a:ext cx="95" cy="83"/>
              </a:xfrm>
              <a:custGeom>
                <a:avLst/>
                <a:gdLst>
                  <a:gd name="T0" fmla="*/ 46 w 95"/>
                  <a:gd name="T1" fmla="*/ 0 h 83"/>
                  <a:gd name="T2" fmla="*/ 0 w 95"/>
                  <a:gd name="T3" fmla="*/ 83 h 83"/>
                  <a:gd name="T4" fmla="*/ 95 w 95"/>
                  <a:gd name="T5" fmla="*/ 83 h 83"/>
                  <a:gd name="T6" fmla="*/ 46 w 95"/>
                  <a:gd name="T7" fmla="*/ 0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5" h="83">
                    <a:moveTo>
                      <a:pt x="46" y="0"/>
                    </a:moveTo>
                    <a:lnTo>
                      <a:pt x="0" y="83"/>
                    </a:lnTo>
                    <a:lnTo>
                      <a:pt x="95" y="8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6E8E84"/>
              </a:solidFill>
              <a:ln w="31750">
                <a:solidFill>
                  <a:srgbClr val="6E8E84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717" name="Freeform 140">
                <a:extLst>
                  <a:ext uri="{FF2B5EF4-FFF2-40B4-BE49-F238E27FC236}">
                    <a16:creationId xmlns:a16="http://schemas.microsoft.com/office/drawing/2014/main" id="{2A249E81-6E10-4EFD-9590-7A38928532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8" y="2589"/>
                <a:ext cx="98" cy="84"/>
              </a:xfrm>
              <a:custGeom>
                <a:avLst/>
                <a:gdLst>
                  <a:gd name="T0" fmla="*/ 49 w 98"/>
                  <a:gd name="T1" fmla="*/ 0 h 84"/>
                  <a:gd name="T2" fmla="*/ 0 w 98"/>
                  <a:gd name="T3" fmla="*/ 84 h 84"/>
                  <a:gd name="T4" fmla="*/ 98 w 98"/>
                  <a:gd name="T5" fmla="*/ 84 h 84"/>
                  <a:gd name="T6" fmla="*/ 49 w 98"/>
                  <a:gd name="T7" fmla="*/ 0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8" h="84">
                    <a:moveTo>
                      <a:pt x="49" y="0"/>
                    </a:moveTo>
                    <a:lnTo>
                      <a:pt x="0" y="84"/>
                    </a:lnTo>
                    <a:lnTo>
                      <a:pt x="98" y="84"/>
                    </a:lnTo>
                    <a:lnTo>
                      <a:pt x="49" y="0"/>
                    </a:lnTo>
                    <a:close/>
                  </a:path>
                </a:pathLst>
              </a:custGeom>
              <a:solidFill>
                <a:srgbClr val="6E8E84"/>
              </a:solidFill>
              <a:ln w="31750">
                <a:solidFill>
                  <a:srgbClr val="6E8E84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718" name="Freeform 141">
                <a:extLst>
                  <a:ext uri="{FF2B5EF4-FFF2-40B4-BE49-F238E27FC236}">
                    <a16:creationId xmlns:a16="http://schemas.microsoft.com/office/drawing/2014/main" id="{D51538FA-EC63-48AC-A0C6-30492E9073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6" y="1045"/>
                <a:ext cx="96" cy="84"/>
              </a:xfrm>
              <a:custGeom>
                <a:avLst/>
                <a:gdLst>
                  <a:gd name="T0" fmla="*/ 47 w 96"/>
                  <a:gd name="T1" fmla="*/ 0 h 84"/>
                  <a:gd name="T2" fmla="*/ 0 w 96"/>
                  <a:gd name="T3" fmla="*/ 84 h 84"/>
                  <a:gd name="T4" fmla="*/ 96 w 96"/>
                  <a:gd name="T5" fmla="*/ 84 h 84"/>
                  <a:gd name="T6" fmla="*/ 47 w 96"/>
                  <a:gd name="T7" fmla="*/ 0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6" h="84">
                    <a:moveTo>
                      <a:pt x="47" y="0"/>
                    </a:moveTo>
                    <a:lnTo>
                      <a:pt x="0" y="84"/>
                    </a:lnTo>
                    <a:lnTo>
                      <a:pt x="96" y="84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6E8E84"/>
              </a:solidFill>
              <a:ln w="31750">
                <a:solidFill>
                  <a:srgbClr val="6E8E84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719" name="Freeform 142">
                <a:extLst>
                  <a:ext uri="{FF2B5EF4-FFF2-40B4-BE49-F238E27FC236}">
                    <a16:creationId xmlns:a16="http://schemas.microsoft.com/office/drawing/2014/main" id="{958F9959-7BF6-4C6F-ABD5-7BC2CDCD37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4" y="2955"/>
                <a:ext cx="98" cy="81"/>
              </a:xfrm>
              <a:custGeom>
                <a:avLst/>
                <a:gdLst>
                  <a:gd name="T0" fmla="*/ 49 w 98"/>
                  <a:gd name="T1" fmla="*/ 0 h 81"/>
                  <a:gd name="T2" fmla="*/ 0 w 98"/>
                  <a:gd name="T3" fmla="*/ 81 h 81"/>
                  <a:gd name="T4" fmla="*/ 98 w 98"/>
                  <a:gd name="T5" fmla="*/ 81 h 81"/>
                  <a:gd name="T6" fmla="*/ 49 w 98"/>
                  <a:gd name="T7" fmla="*/ 0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8" h="81">
                    <a:moveTo>
                      <a:pt x="49" y="0"/>
                    </a:moveTo>
                    <a:lnTo>
                      <a:pt x="0" y="81"/>
                    </a:lnTo>
                    <a:lnTo>
                      <a:pt x="98" y="81"/>
                    </a:lnTo>
                    <a:lnTo>
                      <a:pt x="49" y="0"/>
                    </a:lnTo>
                    <a:close/>
                  </a:path>
                </a:pathLst>
              </a:custGeom>
              <a:solidFill>
                <a:srgbClr val="6E8E84"/>
              </a:solidFill>
              <a:ln w="31750">
                <a:solidFill>
                  <a:srgbClr val="6E8E84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720" name="Freeform 143">
                <a:extLst>
                  <a:ext uri="{FF2B5EF4-FFF2-40B4-BE49-F238E27FC236}">
                    <a16:creationId xmlns:a16="http://schemas.microsoft.com/office/drawing/2014/main" id="{3AD13C17-AB4B-46BA-BFD6-31E0EBC540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2" y="2385"/>
                <a:ext cx="95" cy="83"/>
              </a:xfrm>
              <a:custGeom>
                <a:avLst/>
                <a:gdLst>
                  <a:gd name="T0" fmla="*/ 46 w 95"/>
                  <a:gd name="T1" fmla="*/ 0 h 83"/>
                  <a:gd name="T2" fmla="*/ 0 w 95"/>
                  <a:gd name="T3" fmla="*/ 83 h 83"/>
                  <a:gd name="T4" fmla="*/ 95 w 95"/>
                  <a:gd name="T5" fmla="*/ 83 h 83"/>
                  <a:gd name="T6" fmla="*/ 46 w 95"/>
                  <a:gd name="T7" fmla="*/ 0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5" h="83">
                    <a:moveTo>
                      <a:pt x="46" y="0"/>
                    </a:moveTo>
                    <a:lnTo>
                      <a:pt x="0" y="83"/>
                    </a:lnTo>
                    <a:lnTo>
                      <a:pt x="95" y="8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6E8E84"/>
              </a:solidFill>
              <a:ln w="31750">
                <a:solidFill>
                  <a:srgbClr val="6E8E84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721" name="Freeform 144">
                <a:extLst>
                  <a:ext uri="{FF2B5EF4-FFF2-40B4-BE49-F238E27FC236}">
                    <a16:creationId xmlns:a16="http://schemas.microsoft.com/office/drawing/2014/main" id="{010D6598-B731-4951-A734-BC5E18E024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3" y="2955"/>
                <a:ext cx="95" cy="81"/>
              </a:xfrm>
              <a:custGeom>
                <a:avLst/>
                <a:gdLst>
                  <a:gd name="T0" fmla="*/ 49 w 95"/>
                  <a:gd name="T1" fmla="*/ 0 h 81"/>
                  <a:gd name="T2" fmla="*/ 0 w 95"/>
                  <a:gd name="T3" fmla="*/ 81 h 81"/>
                  <a:gd name="T4" fmla="*/ 95 w 95"/>
                  <a:gd name="T5" fmla="*/ 81 h 81"/>
                  <a:gd name="T6" fmla="*/ 49 w 95"/>
                  <a:gd name="T7" fmla="*/ 0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5" h="81">
                    <a:moveTo>
                      <a:pt x="49" y="0"/>
                    </a:moveTo>
                    <a:lnTo>
                      <a:pt x="0" y="81"/>
                    </a:lnTo>
                    <a:lnTo>
                      <a:pt x="95" y="81"/>
                    </a:lnTo>
                    <a:lnTo>
                      <a:pt x="49" y="0"/>
                    </a:lnTo>
                    <a:close/>
                  </a:path>
                </a:pathLst>
              </a:custGeom>
              <a:solidFill>
                <a:srgbClr val="6E8E84"/>
              </a:solidFill>
              <a:ln w="31750">
                <a:solidFill>
                  <a:srgbClr val="6E8E84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722" name="Freeform 145">
                <a:extLst>
                  <a:ext uri="{FF2B5EF4-FFF2-40B4-BE49-F238E27FC236}">
                    <a16:creationId xmlns:a16="http://schemas.microsoft.com/office/drawing/2014/main" id="{EEE0FF26-AB25-410F-8B63-F71B3FE779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8" y="1089"/>
                <a:ext cx="95" cy="83"/>
              </a:xfrm>
              <a:custGeom>
                <a:avLst/>
                <a:gdLst>
                  <a:gd name="T0" fmla="*/ 48 w 95"/>
                  <a:gd name="T1" fmla="*/ 0 h 83"/>
                  <a:gd name="T2" fmla="*/ 0 w 95"/>
                  <a:gd name="T3" fmla="*/ 83 h 83"/>
                  <a:gd name="T4" fmla="*/ 95 w 95"/>
                  <a:gd name="T5" fmla="*/ 83 h 83"/>
                  <a:gd name="T6" fmla="*/ 48 w 95"/>
                  <a:gd name="T7" fmla="*/ 0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5" h="83">
                    <a:moveTo>
                      <a:pt x="48" y="0"/>
                    </a:moveTo>
                    <a:lnTo>
                      <a:pt x="0" y="83"/>
                    </a:lnTo>
                    <a:lnTo>
                      <a:pt x="95" y="83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6E8E84"/>
              </a:solidFill>
              <a:ln w="31750">
                <a:solidFill>
                  <a:srgbClr val="6E8E84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723" name="Freeform 146">
                <a:extLst>
                  <a:ext uri="{FF2B5EF4-FFF2-40B4-BE49-F238E27FC236}">
                    <a16:creationId xmlns:a16="http://schemas.microsoft.com/office/drawing/2014/main" id="{87A5BDA1-0EB1-4597-9CF1-D603D93ECB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6" y="2569"/>
                <a:ext cx="95" cy="83"/>
              </a:xfrm>
              <a:custGeom>
                <a:avLst/>
                <a:gdLst>
                  <a:gd name="T0" fmla="*/ 46 w 95"/>
                  <a:gd name="T1" fmla="*/ 0 h 83"/>
                  <a:gd name="T2" fmla="*/ 0 w 95"/>
                  <a:gd name="T3" fmla="*/ 83 h 83"/>
                  <a:gd name="T4" fmla="*/ 95 w 95"/>
                  <a:gd name="T5" fmla="*/ 83 h 83"/>
                  <a:gd name="T6" fmla="*/ 46 w 95"/>
                  <a:gd name="T7" fmla="*/ 0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5" h="83">
                    <a:moveTo>
                      <a:pt x="46" y="0"/>
                    </a:moveTo>
                    <a:lnTo>
                      <a:pt x="0" y="83"/>
                    </a:lnTo>
                    <a:lnTo>
                      <a:pt x="95" y="8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6E8E84"/>
              </a:solidFill>
              <a:ln w="31750">
                <a:solidFill>
                  <a:srgbClr val="6E8E84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724" name="Freeform 147">
                <a:extLst>
                  <a:ext uri="{FF2B5EF4-FFF2-40B4-BE49-F238E27FC236}">
                    <a16:creationId xmlns:a16="http://schemas.microsoft.com/office/drawing/2014/main" id="{EC0B6348-2B1B-4D99-82B2-0F58B8B9DE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18" y="2388"/>
                <a:ext cx="98" cy="83"/>
              </a:xfrm>
              <a:custGeom>
                <a:avLst/>
                <a:gdLst>
                  <a:gd name="T0" fmla="*/ 49 w 98"/>
                  <a:gd name="T1" fmla="*/ 0 h 83"/>
                  <a:gd name="T2" fmla="*/ 0 w 98"/>
                  <a:gd name="T3" fmla="*/ 83 h 83"/>
                  <a:gd name="T4" fmla="*/ 98 w 98"/>
                  <a:gd name="T5" fmla="*/ 83 h 83"/>
                  <a:gd name="T6" fmla="*/ 49 w 98"/>
                  <a:gd name="T7" fmla="*/ 0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8" h="83">
                    <a:moveTo>
                      <a:pt x="49" y="0"/>
                    </a:moveTo>
                    <a:lnTo>
                      <a:pt x="0" y="83"/>
                    </a:lnTo>
                    <a:lnTo>
                      <a:pt x="98" y="83"/>
                    </a:lnTo>
                    <a:lnTo>
                      <a:pt x="49" y="0"/>
                    </a:lnTo>
                    <a:close/>
                  </a:path>
                </a:pathLst>
              </a:custGeom>
              <a:solidFill>
                <a:srgbClr val="6E8E84"/>
              </a:solidFill>
              <a:ln w="31750">
                <a:solidFill>
                  <a:srgbClr val="6E8E84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725" name="Freeform 148">
                <a:extLst>
                  <a:ext uri="{FF2B5EF4-FFF2-40B4-BE49-F238E27FC236}">
                    <a16:creationId xmlns:a16="http://schemas.microsoft.com/office/drawing/2014/main" id="{E9E799E4-302C-46B1-9DDC-DE2594CEA8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67" y="726"/>
                <a:ext cx="95" cy="83"/>
              </a:xfrm>
              <a:custGeom>
                <a:avLst/>
                <a:gdLst>
                  <a:gd name="T0" fmla="*/ 49 w 95"/>
                  <a:gd name="T1" fmla="*/ 0 h 83"/>
                  <a:gd name="T2" fmla="*/ 0 w 95"/>
                  <a:gd name="T3" fmla="*/ 83 h 83"/>
                  <a:gd name="T4" fmla="*/ 95 w 95"/>
                  <a:gd name="T5" fmla="*/ 83 h 83"/>
                  <a:gd name="T6" fmla="*/ 49 w 95"/>
                  <a:gd name="T7" fmla="*/ 0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5" h="83">
                    <a:moveTo>
                      <a:pt x="49" y="0"/>
                    </a:moveTo>
                    <a:lnTo>
                      <a:pt x="0" y="83"/>
                    </a:lnTo>
                    <a:lnTo>
                      <a:pt x="95" y="83"/>
                    </a:lnTo>
                    <a:lnTo>
                      <a:pt x="49" y="0"/>
                    </a:lnTo>
                    <a:close/>
                  </a:path>
                </a:pathLst>
              </a:custGeom>
              <a:solidFill>
                <a:srgbClr val="6E8E84"/>
              </a:solidFill>
              <a:ln w="31750">
                <a:solidFill>
                  <a:srgbClr val="6E8E84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726" name="Freeform 149">
                <a:extLst>
                  <a:ext uri="{FF2B5EF4-FFF2-40B4-BE49-F238E27FC236}">
                    <a16:creationId xmlns:a16="http://schemas.microsoft.com/office/drawing/2014/main" id="{A2756138-EF3C-4D90-9B5E-2AA3BA8473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92" y="2399"/>
                <a:ext cx="95" cy="84"/>
              </a:xfrm>
              <a:custGeom>
                <a:avLst/>
                <a:gdLst>
                  <a:gd name="T0" fmla="*/ 46 w 95"/>
                  <a:gd name="T1" fmla="*/ 0 h 84"/>
                  <a:gd name="T2" fmla="*/ 0 w 95"/>
                  <a:gd name="T3" fmla="*/ 84 h 84"/>
                  <a:gd name="T4" fmla="*/ 95 w 95"/>
                  <a:gd name="T5" fmla="*/ 84 h 84"/>
                  <a:gd name="T6" fmla="*/ 46 w 95"/>
                  <a:gd name="T7" fmla="*/ 0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5" h="84">
                    <a:moveTo>
                      <a:pt x="46" y="0"/>
                    </a:moveTo>
                    <a:lnTo>
                      <a:pt x="0" y="84"/>
                    </a:lnTo>
                    <a:lnTo>
                      <a:pt x="95" y="84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6E8E84"/>
              </a:solidFill>
              <a:ln w="31750">
                <a:solidFill>
                  <a:srgbClr val="6E8E84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727" name="Freeform 150">
                <a:extLst>
                  <a:ext uri="{FF2B5EF4-FFF2-40B4-BE49-F238E27FC236}">
                    <a16:creationId xmlns:a16="http://schemas.microsoft.com/office/drawing/2014/main" id="{DE2FD620-F54C-42A0-A367-980A2C1184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43" y="726"/>
                <a:ext cx="97" cy="83"/>
              </a:xfrm>
              <a:custGeom>
                <a:avLst/>
                <a:gdLst>
                  <a:gd name="T0" fmla="*/ 49 w 97"/>
                  <a:gd name="T1" fmla="*/ 0 h 83"/>
                  <a:gd name="T2" fmla="*/ 0 w 97"/>
                  <a:gd name="T3" fmla="*/ 83 h 83"/>
                  <a:gd name="T4" fmla="*/ 97 w 97"/>
                  <a:gd name="T5" fmla="*/ 83 h 83"/>
                  <a:gd name="T6" fmla="*/ 49 w 97"/>
                  <a:gd name="T7" fmla="*/ 0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7" h="83">
                    <a:moveTo>
                      <a:pt x="49" y="0"/>
                    </a:moveTo>
                    <a:lnTo>
                      <a:pt x="0" y="83"/>
                    </a:lnTo>
                    <a:lnTo>
                      <a:pt x="97" y="83"/>
                    </a:lnTo>
                    <a:lnTo>
                      <a:pt x="49" y="0"/>
                    </a:lnTo>
                    <a:close/>
                  </a:path>
                </a:pathLst>
              </a:custGeom>
              <a:solidFill>
                <a:srgbClr val="6E8E84"/>
              </a:solidFill>
              <a:ln w="31750">
                <a:solidFill>
                  <a:srgbClr val="6E8E84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728" name="Freeform 151">
                <a:extLst>
                  <a:ext uri="{FF2B5EF4-FFF2-40B4-BE49-F238E27FC236}">
                    <a16:creationId xmlns:a16="http://schemas.microsoft.com/office/drawing/2014/main" id="{7D94CAB6-D7EC-42B3-8AB9-F2DC5362EE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99" y="2526"/>
                <a:ext cx="95" cy="83"/>
              </a:xfrm>
              <a:custGeom>
                <a:avLst/>
                <a:gdLst>
                  <a:gd name="T0" fmla="*/ 49 w 95"/>
                  <a:gd name="T1" fmla="*/ 0 h 83"/>
                  <a:gd name="T2" fmla="*/ 0 w 95"/>
                  <a:gd name="T3" fmla="*/ 83 h 83"/>
                  <a:gd name="T4" fmla="*/ 95 w 95"/>
                  <a:gd name="T5" fmla="*/ 83 h 83"/>
                  <a:gd name="T6" fmla="*/ 49 w 95"/>
                  <a:gd name="T7" fmla="*/ 0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5" h="83">
                    <a:moveTo>
                      <a:pt x="49" y="0"/>
                    </a:moveTo>
                    <a:lnTo>
                      <a:pt x="0" y="83"/>
                    </a:lnTo>
                    <a:lnTo>
                      <a:pt x="95" y="83"/>
                    </a:lnTo>
                    <a:lnTo>
                      <a:pt x="49" y="0"/>
                    </a:lnTo>
                    <a:close/>
                  </a:path>
                </a:pathLst>
              </a:custGeom>
              <a:solidFill>
                <a:srgbClr val="6E8E84"/>
              </a:solidFill>
              <a:ln w="31750">
                <a:solidFill>
                  <a:srgbClr val="6E8E84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729" name="Freeform 152">
                <a:extLst>
                  <a:ext uri="{FF2B5EF4-FFF2-40B4-BE49-F238E27FC236}">
                    <a16:creationId xmlns:a16="http://schemas.microsoft.com/office/drawing/2014/main" id="{39C63DF5-34C6-4BAB-BDF6-FFD70C086E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04" y="726"/>
                <a:ext cx="95" cy="83"/>
              </a:xfrm>
              <a:custGeom>
                <a:avLst/>
                <a:gdLst>
                  <a:gd name="T0" fmla="*/ 48 w 95"/>
                  <a:gd name="T1" fmla="*/ 0 h 83"/>
                  <a:gd name="T2" fmla="*/ 0 w 95"/>
                  <a:gd name="T3" fmla="*/ 83 h 83"/>
                  <a:gd name="T4" fmla="*/ 95 w 95"/>
                  <a:gd name="T5" fmla="*/ 83 h 83"/>
                  <a:gd name="T6" fmla="*/ 48 w 95"/>
                  <a:gd name="T7" fmla="*/ 0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5" h="83">
                    <a:moveTo>
                      <a:pt x="48" y="0"/>
                    </a:moveTo>
                    <a:lnTo>
                      <a:pt x="0" y="83"/>
                    </a:lnTo>
                    <a:lnTo>
                      <a:pt x="95" y="83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6E8E84"/>
              </a:solidFill>
              <a:ln w="31750">
                <a:solidFill>
                  <a:srgbClr val="6E8E84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730" name="Freeform 153">
                <a:extLst>
                  <a:ext uri="{FF2B5EF4-FFF2-40B4-BE49-F238E27FC236}">
                    <a16:creationId xmlns:a16="http://schemas.microsoft.com/office/drawing/2014/main" id="{5068BE0B-A51A-43B8-AA37-B663C1C5FD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50" y="1045"/>
                <a:ext cx="98" cy="84"/>
              </a:xfrm>
              <a:custGeom>
                <a:avLst/>
                <a:gdLst>
                  <a:gd name="T0" fmla="*/ 49 w 98"/>
                  <a:gd name="T1" fmla="*/ 0 h 84"/>
                  <a:gd name="T2" fmla="*/ 0 w 98"/>
                  <a:gd name="T3" fmla="*/ 84 h 84"/>
                  <a:gd name="T4" fmla="*/ 98 w 98"/>
                  <a:gd name="T5" fmla="*/ 84 h 84"/>
                  <a:gd name="T6" fmla="*/ 49 w 98"/>
                  <a:gd name="T7" fmla="*/ 0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8" h="84">
                    <a:moveTo>
                      <a:pt x="49" y="0"/>
                    </a:moveTo>
                    <a:lnTo>
                      <a:pt x="0" y="84"/>
                    </a:lnTo>
                    <a:lnTo>
                      <a:pt x="98" y="84"/>
                    </a:lnTo>
                    <a:lnTo>
                      <a:pt x="49" y="0"/>
                    </a:lnTo>
                    <a:close/>
                  </a:path>
                </a:pathLst>
              </a:custGeom>
              <a:solidFill>
                <a:srgbClr val="6E8E84"/>
              </a:solidFill>
              <a:ln w="31750">
                <a:solidFill>
                  <a:srgbClr val="6E8E84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731" name="Freeform 154">
                <a:extLst>
                  <a:ext uri="{FF2B5EF4-FFF2-40B4-BE49-F238E27FC236}">
                    <a16:creationId xmlns:a16="http://schemas.microsoft.com/office/drawing/2014/main" id="{39F595DE-7054-4059-9C4A-34F11C42E8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75" y="2782"/>
                <a:ext cx="95" cy="84"/>
              </a:xfrm>
              <a:custGeom>
                <a:avLst/>
                <a:gdLst>
                  <a:gd name="T0" fmla="*/ 49 w 95"/>
                  <a:gd name="T1" fmla="*/ 0 h 84"/>
                  <a:gd name="T2" fmla="*/ 0 w 95"/>
                  <a:gd name="T3" fmla="*/ 84 h 84"/>
                  <a:gd name="T4" fmla="*/ 95 w 95"/>
                  <a:gd name="T5" fmla="*/ 84 h 84"/>
                  <a:gd name="T6" fmla="*/ 49 w 95"/>
                  <a:gd name="T7" fmla="*/ 0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5" h="84">
                    <a:moveTo>
                      <a:pt x="49" y="0"/>
                    </a:moveTo>
                    <a:lnTo>
                      <a:pt x="0" y="84"/>
                    </a:lnTo>
                    <a:lnTo>
                      <a:pt x="95" y="84"/>
                    </a:lnTo>
                    <a:lnTo>
                      <a:pt x="49" y="0"/>
                    </a:lnTo>
                    <a:close/>
                  </a:path>
                </a:pathLst>
              </a:custGeom>
              <a:solidFill>
                <a:srgbClr val="6E8E84"/>
              </a:solidFill>
              <a:ln w="31750">
                <a:solidFill>
                  <a:srgbClr val="6E8E84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732" name="Freeform 155">
                <a:extLst>
                  <a:ext uri="{FF2B5EF4-FFF2-40B4-BE49-F238E27FC236}">
                    <a16:creationId xmlns:a16="http://schemas.microsoft.com/office/drawing/2014/main" id="{0EBECF5D-2623-41E5-B731-DF50757E5C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54" y="2598"/>
                <a:ext cx="98" cy="83"/>
              </a:xfrm>
              <a:custGeom>
                <a:avLst/>
                <a:gdLst>
                  <a:gd name="T0" fmla="*/ 49 w 98"/>
                  <a:gd name="T1" fmla="*/ 0 h 83"/>
                  <a:gd name="T2" fmla="*/ 0 w 98"/>
                  <a:gd name="T3" fmla="*/ 83 h 83"/>
                  <a:gd name="T4" fmla="*/ 98 w 98"/>
                  <a:gd name="T5" fmla="*/ 83 h 83"/>
                  <a:gd name="T6" fmla="*/ 49 w 98"/>
                  <a:gd name="T7" fmla="*/ 0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8" h="83">
                    <a:moveTo>
                      <a:pt x="49" y="0"/>
                    </a:moveTo>
                    <a:lnTo>
                      <a:pt x="0" y="83"/>
                    </a:lnTo>
                    <a:lnTo>
                      <a:pt x="98" y="83"/>
                    </a:lnTo>
                    <a:lnTo>
                      <a:pt x="49" y="0"/>
                    </a:lnTo>
                    <a:close/>
                  </a:path>
                </a:pathLst>
              </a:custGeom>
              <a:solidFill>
                <a:srgbClr val="6E8E84"/>
              </a:solidFill>
              <a:ln w="31750">
                <a:solidFill>
                  <a:srgbClr val="6E8E84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733" name="Freeform 156">
                <a:extLst>
                  <a:ext uri="{FF2B5EF4-FFF2-40B4-BE49-F238E27FC236}">
                    <a16:creationId xmlns:a16="http://schemas.microsoft.com/office/drawing/2014/main" id="{F45FB276-4DDA-4808-AFF2-F531F8ACF9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79" y="726"/>
                <a:ext cx="95" cy="83"/>
              </a:xfrm>
              <a:custGeom>
                <a:avLst/>
                <a:gdLst>
                  <a:gd name="T0" fmla="*/ 49 w 95"/>
                  <a:gd name="T1" fmla="*/ 0 h 83"/>
                  <a:gd name="T2" fmla="*/ 0 w 95"/>
                  <a:gd name="T3" fmla="*/ 83 h 83"/>
                  <a:gd name="T4" fmla="*/ 95 w 95"/>
                  <a:gd name="T5" fmla="*/ 83 h 83"/>
                  <a:gd name="T6" fmla="*/ 49 w 95"/>
                  <a:gd name="T7" fmla="*/ 0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5" h="83">
                    <a:moveTo>
                      <a:pt x="49" y="0"/>
                    </a:moveTo>
                    <a:lnTo>
                      <a:pt x="0" y="83"/>
                    </a:lnTo>
                    <a:lnTo>
                      <a:pt x="95" y="83"/>
                    </a:lnTo>
                    <a:lnTo>
                      <a:pt x="49" y="0"/>
                    </a:lnTo>
                    <a:close/>
                  </a:path>
                </a:pathLst>
              </a:custGeom>
              <a:solidFill>
                <a:srgbClr val="6E8E84"/>
              </a:solidFill>
              <a:ln w="31750">
                <a:solidFill>
                  <a:srgbClr val="6E8E84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734" name="Freeform 157">
                <a:extLst>
                  <a:ext uri="{FF2B5EF4-FFF2-40B4-BE49-F238E27FC236}">
                    <a16:creationId xmlns:a16="http://schemas.microsoft.com/office/drawing/2014/main" id="{1E97EE91-06E0-41B1-8522-A84C5A18DC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2" y="726"/>
                <a:ext cx="96" cy="83"/>
              </a:xfrm>
              <a:custGeom>
                <a:avLst/>
                <a:gdLst>
                  <a:gd name="T0" fmla="*/ 47 w 96"/>
                  <a:gd name="T1" fmla="*/ 0 h 83"/>
                  <a:gd name="T2" fmla="*/ 0 w 96"/>
                  <a:gd name="T3" fmla="*/ 83 h 83"/>
                  <a:gd name="T4" fmla="*/ 96 w 96"/>
                  <a:gd name="T5" fmla="*/ 83 h 83"/>
                  <a:gd name="T6" fmla="*/ 47 w 96"/>
                  <a:gd name="T7" fmla="*/ 0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6" h="83">
                    <a:moveTo>
                      <a:pt x="47" y="0"/>
                    </a:moveTo>
                    <a:lnTo>
                      <a:pt x="0" y="83"/>
                    </a:lnTo>
                    <a:lnTo>
                      <a:pt x="96" y="83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6E8E84"/>
              </a:solidFill>
              <a:ln w="31750">
                <a:solidFill>
                  <a:srgbClr val="6E8E84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735" name="Freeform 158">
                <a:extLst>
                  <a:ext uri="{FF2B5EF4-FFF2-40B4-BE49-F238E27FC236}">
                    <a16:creationId xmlns:a16="http://schemas.microsoft.com/office/drawing/2014/main" id="{83F58290-734F-47FA-AC73-AD4DB74E93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28" y="2405"/>
                <a:ext cx="95" cy="80"/>
              </a:xfrm>
              <a:custGeom>
                <a:avLst/>
                <a:gdLst>
                  <a:gd name="T0" fmla="*/ 46 w 95"/>
                  <a:gd name="T1" fmla="*/ 0 h 80"/>
                  <a:gd name="T2" fmla="*/ 0 w 95"/>
                  <a:gd name="T3" fmla="*/ 80 h 80"/>
                  <a:gd name="T4" fmla="*/ 95 w 95"/>
                  <a:gd name="T5" fmla="*/ 80 h 80"/>
                  <a:gd name="T6" fmla="*/ 46 w 95"/>
                  <a:gd name="T7" fmla="*/ 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5" h="80">
                    <a:moveTo>
                      <a:pt x="46" y="0"/>
                    </a:moveTo>
                    <a:lnTo>
                      <a:pt x="0" y="80"/>
                    </a:lnTo>
                    <a:lnTo>
                      <a:pt x="95" y="80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6E8E84"/>
              </a:solidFill>
              <a:ln w="31750">
                <a:solidFill>
                  <a:srgbClr val="6E8E84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736" name="Freeform 159">
                <a:extLst>
                  <a:ext uri="{FF2B5EF4-FFF2-40B4-BE49-F238E27FC236}">
                    <a16:creationId xmlns:a16="http://schemas.microsoft.com/office/drawing/2014/main" id="{25C4E30E-2221-4814-A64E-4DD8708472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24" y="2301"/>
                <a:ext cx="95" cy="84"/>
              </a:xfrm>
              <a:custGeom>
                <a:avLst/>
                <a:gdLst>
                  <a:gd name="T0" fmla="*/ 46 w 95"/>
                  <a:gd name="T1" fmla="*/ 0 h 84"/>
                  <a:gd name="T2" fmla="*/ 0 w 95"/>
                  <a:gd name="T3" fmla="*/ 84 h 84"/>
                  <a:gd name="T4" fmla="*/ 95 w 95"/>
                  <a:gd name="T5" fmla="*/ 84 h 84"/>
                  <a:gd name="T6" fmla="*/ 46 w 95"/>
                  <a:gd name="T7" fmla="*/ 0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5" h="84">
                    <a:moveTo>
                      <a:pt x="46" y="0"/>
                    </a:moveTo>
                    <a:lnTo>
                      <a:pt x="0" y="84"/>
                    </a:lnTo>
                    <a:lnTo>
                      <a:pt x="95" y="84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6E8E84"/>
              </a:solidFill>
              <a:ln w="31750">
                <a:solidFill>
                  <a:srgbClr val="6E8E84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737" name="Freeform 160">
                <a:extLst>
                  <a:ext uri="{FF2B5EF4-FFF2-40B4-BE49-F238E27FC236}">
                    <a16:creationId xmlns:a16="http://schemas.microsoft.com/office/drawing/2014/main" id="{AA89AECD-E29E-4CE7-A189-8EE60793A3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70" y="2569"/>
                <a:ext cx="98" cy="83"/>
              </a:xfrm>
              <a:custGeom>
                <a:avLst/>
                <a:gdLst>
                  <a:gd name="T0" fmla="*/ 49 w 98"/>
                  <a:gd name="T1" fmla="*/ 0 h 83"/>
                  <a:gd name="T2" fmla="*/ 0 w 98"/>
                  <a:gd name="T3" fmla="*/ 83 h 83"/>
                  <a:gd name="T4" fmla="*/ 98 w 98"/>
                  <a:gd name="T5" fmla="*/ 83 h 83"/>
                  <a:gd name="T6" fmla="*/ 49 w 98"/>
                  <a:gd name="T7" fmla="*/ 0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8" h="83">
                    <a:moveTo>
                      <a:pt x="49" y="0"/>
                    </a:moveTo>
                    <a:lnTo>
                      <a:pt x="0" y="83"/>
                    </a:lnTo>
                    <a:lnTo>
                      <a:pt x="98" y="83"/>
                    </a:lnTo>
                    <a:lnTo>
                      <a:pt x="49" y="0"/>
                    </a:lnTo>
                    <a:close/>
                  </a:path>
                </a:pathLst>
              </a:custGeom>
              <a:solidFill>
                <a:srgbClr val="6E8E84"/>
              </a:solidFill>
              <a:ln w="31750">
                <a:solidFill>
                  <a:srgbClr val="6E8E84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738" name="Freeform 161">
                <a:extLst>
                  <a:ext uri="{FF2B5EF4-FFF2-40B4-BE49-F238E27FC236}">
                    <a16:creationId xmlns:a16="http://schemas.microsoft.com/office/drawing/2014/main" id="{231143A9-39D2-4DEE-97E0-CD95F09CD0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46" y="726"/>
                <a:ext cx="98" cy="83"/>
              </a:xfrm>
              <a:custGeom>
                <a:avLst/>
                <a:gdLst>
                  <a:gd name="T0" fmla="*/ 49 w 98"/>
                  <a:gd name="T1" fmla="*/ 0 h 83"/>
                  <a:gd name="T2" fmla="*/ 0 w 98"/>
                  <a:gd name="T3" fmla="*/ 83 h 83"/>
                  <a:gd name="T4" fmla="*/ 98 w 98"/>
                  <a:gd name="T5" fmla="*/ 83 h 83"/>
                  <a:gd name="T6" fmla="*/ 49 w 98"/>
                  <a:gd name="T7" fmla="*/ 0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8" h="83">
                    <a:moveTo>
                      <a:pt x="49" y="0"/>
                    </a:moveTo>
                    <a:lnTo>
                      <a:pt x="0" y="83"/>
                    </a:lnTo>
                    <a:lnTo>
                      <a:pt x="98" y="83"/>
                    </a:lnTo>
                    <a:lnTo>
                      <a:pt x="49" y="0"/>
                    </a:lnTo>
                    <a:close/>
                  </a:path>
                </a:pathLst>
              </a:custGeom>
              <a:solidFill>
                <a:srgbClr val="6E8E84"/>
              </a:solidFill>
              <a:ln w="31750">
                <a:solidFill>
                  <a:srgbClr val="6E8E84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739" name="Freeform 162">
                <a:extLst>
                  <a:ext uri="{FF2B5EF4-FFF2-40B4-BE49-F238E27FC236}">
                    <a16:creationId xmlns:a16="http://schemas.microsoft.com/office/drawing/2014/main" id="{7B625C11-58BA-47AE-8780-F09FE37BF3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8" y="2039"/>
                <a:ext cx="95" cy="84"/>
              </a:xfrm>
              <a:custGeom>
                <a:avLst/>
                <a:gdLst>
                  <a:gd name="T0" fmla="*/ 46 w 95"/>
                  <a:gd name="T1" fmla="*/ 0 h 84"/>
                  <a:gd name="T2" fmla="*/ 0 w 95"/>
                  <a:gd name="T3" fmla="*/ 84 h 84"/>
                  <a:gd name="T4" fmla="*/ 95 w 95"/>
                  <a:gd name="T5" fmla="*/ 84 h 84"/>
                  <a:gd name="T6" fmla="*/ 46 w 95"/>
                  <a:gd name="T7" fmla="*/ 0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5" h="84">
                    <a:moveTo>
                      <a:pt x="46" y="0"/>
                    </a:moveTo>
                    <a:lnTo>
                      <a:pt x="0" y="84"/>
                    </a:lnTo>
                    <a:lnTo>
                      <a:pt x="95" y="84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6E8E84"/>
              </a:solidFill>
              <a:ln w="31750">
                <a:solidFill>
                  <a:srgbClr val="6E8E84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740" name="Freeform 163">
                <a:extLst>
                  <a:ext uri="{FF2B5EF4-FFF2-40B4-BE49-F238E27FC236}">
                    <a16:creationId xmlns:a16="http://schemas.microsoft.com/office/drawing/2014/main" id="{4D428A0F-4C83-406B-97B4-68809F7F29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9" y="726"/>
                <a:ext cx="95" cy="83"/>
              </a:xfrm>
              <a:custGeom>
                <a:avLst/>
                <a:gdLst>
                  <a:gd name="T0" fmla="*/ 49 w 95"/>
                  <a:gd name="T1" fmla="*/ 0 h 83"/>
                  <a:gd name="T2" fmla="*/ 0 w 95"/>
                  <a:gd name="T3" fmla="*/ 83 h 83"/>
                  <a:gd name="T4" fmla="*/ 95 w 95"/>
                  <a:gd name="T5" fmla="*/ 83 h 83"/>
                  <a:gd name="T6" fmla="*/ 49 w 95"/>
                  <a:gd name="T7" fmla="*/ 0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5" h="83">
                    <a:moveTo>
                      <a:pt x="49" y="0"/>
                    </a:moveTo>
                    <a:lnTo>
                      <a:pt x="0" y="83"/>
                    </a:lnTo>
                    <a:lnTo>
                      <a:pt x="95" y="83"/>
                    </a:lnTo>
                    <a:lnTo>
                      <a:pt x="49" y="0"/>
                    </a:lnTo>
                    <a:close/>
                  </a:path>
                </a:pathLst>
              </a:custGeom>
              <a:solidFill>
                <a:srgbClr val="6E8E84"/>
              </a:solidFill>
              <a:ln w="31750">
                <a:solidFill>
                  <a:srgbClr val="6E8E84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741" name="Freeform 164">
                <a:extLst>
                  <a:ext uri="{FF2B5EF4-FFF2-40B4-BE49-F238E27FC236}">
                    <a16:creationId xmlns:a16="http://schemas.microsoft.com/office/drawing/2014/main" id="{C6162D04-8759-4950-A216-6CD23CAA1C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3" y="2955"/>
                <a:ext cx="95" cy="81"/>
              </a:xfrm>
              <a:custGeom>
                <a:avLst/>
                <a:gdLst>
                  <a:gd name="T0" fmla="*/ 49 w 95"/>
                  <a:gd name="T1" fmla="*/ 0 h 81"/>
                  <a:gd name="T2" fmla="*/ 0 w 95"/>
                  <a:gd name="T3" fmla="*/ 81 h 81"/>
                  <a:gd name="T4" fmla="*/ 95 w 95"/>
                  <a:gd name="T5" fmla="*/ 81 h 81"/>
                  <a:gd name="T6" fmla="*/ 49 w 95"/>
                  <a:gd name="T7" fmla="*/ 0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5" h="81">
                    <a:moveTo>
                      <a:pt x="49" y="0"/>
                    </a:moveTo>
                    <a:lnTo>
                      <a:pt x="0" y="81"/>
                    </a:lnTo>
                    <a:lnTo>
                      <a:pt x="95" y="81"/>
                    </a:lnTo>
                    <a:lnTo>
                      <a:pt x="49" y="0"/>
                    </a:lnTo>
                    <a:close/>
                  </a:path>
                </a:pathLst>
              </a:custGeom>
              <a:solidFill>
                <a:srgbClr val="6E8E84"/>
              </a:solidFill>
              <a:ln w="31750">
                <a:solidFill>
                  <a:srgbClr val="6E8E84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742" name="Line 165">
                <a:extLst>
                  <a:ext uri="{FF2B5EF4-FFF2-40B4-BE49-F238E27FC236}">
                    <a16:creationId xmlns:a16="http://schemas.microsoft.com/office/drawing/2014/main" id="{B81316B6-E9D3-441F-A919-229021814E7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850" y="2393"/>
                <a:ext cx="80" cy="78"/>
              </a:xfrm>
              <a:prstGeom prst="line">
                <a:avLst/>
              </a:prstGeom>
              <a:noFill/>
              <a:ln w="31750">
                <a:solidFill>
                  <a:srgbClr val="6E8E8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743" name="Line 166">
                <a:extLst>
                  <a:ext uri="{FF2B5EF4-FFF2-40B4-BE49-F238E27FC236}">
                    <a16:creationId xmlns:a16="http://schemas.microsoft.com/office/drawing/2014/main" id="{451A0CEC-867C-41C4-88BC-F5C0C98F15A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6850" y="2390"/>
                <a:ext cx="80" cy="78"/>
              </a:xfrm>
              <a:prstGeom prst="line">
                <a:avLst/>
              </a:prstGeom>
              <a:noFill/>
              <a:ln w="31750">
                <a:solidFill>
                  <a:srgbClr val="6E8E8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744" name="Line 167">
                <a:extLst>
                  <a:ext uri="{FF2B5EF4-FFF2-40B4-BE49-F238E27FC236}">
                    <a16:creationId xmlns:a16="http://schemas.microsoft.com/office/drawing/2014/main" id="{BA39516D-6FBF-40E6-AB34-DB889B93EA7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7074" y="2028"/>
                <a:ext cx="78" cy="80"/>
              </a:xfrm>
              <a:prstGeom prst="line">
                <a:avLst/>
              </a:prstGeom>
              <a:noFill/>
              <a:ln w="31750">
                <a:solidFill>
                  <a:srgbClr val="6E8E8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745" name="Line 168">
                <a:extLst>
                  <a:ext uri="{FF2B5EF4-FFF2-40B4-BE49-F238E27FC236}">
                    <a16:creationId xmlns:a16="http://schemas.microsoft.com/office/drawing/2014/main" id="{A612C176-1C71-42FC-8DC3-63A91A99678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7074" y="2025"/>
                <a:ext cx="78" cy="80"/>
              </a:xfrm>
              <a:prstGeom prst="line">
                <a:avLst/>
              </a:prstGeom>
              <a:noFill/>
              <a:ln w="31750">
                <a:solidFill>
                  <a:srgbClr val="6E8E8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746" name="Line 169">
                <a:extLst>
                  <a:ext uri="{FF2B5EF4-FFF2-40B4-BE49-F238E27FC236}">
                    <a16:creationId xmlns:a16="http://schemas.microsoft.com/office/drawing/2014/main" id="{514D3EC2-74CB-4631-9EEE-F19C1A4E1E2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596" y="2814"/>
                <a:ext cx="78" cy="78"/>
              </a:xfrm>
              <a:prstGeom prst="line">
                <a:avLst/>
              </a:prstGeom>
              <a:noFill/>
              <a:ln w="31750">
                <a:solidFill>
                  <a:srgbClr val="6E8E8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747" name="Line 170">
                <a:extLst>
                  <a:ext uri="{FF2B5EF4-FFF2-40B4-BE49-F238E27FC236}">
                    <a16:creationId xmlns:a16="http://schemas.microsoft.com/office/drawing/2014/main" id="{0CEBA72C-51DA-451A-8B85-029A44001C4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596" y="2811"/>
                <a:ext cx="78" cy="78"/>
              </a:xfrm>
              <a:prstGeom prst="line">
                <a:avLst/>
              </a:prstGeom>
              <a:noFill/>
              <a:ln w="31750">
                <a:solidFill>
                  <a:srgbClr val="6E8E8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748" name="Line 171">
                <a:extLst>
                  <a:ext uri="{FF2B5EF4-FFF2-40B4-BE49-F238E27FC236}">
                    <a16:creationId xmlns:a16="http://schemas.microsoft.com/office/drawing/2014/main" id="{75824F85-3D93-43DA-BD0B-BAB6E564550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71" y="1063"/>
                <a:ext cx="78" cy="80"/>
              </a:xfrm>
              <a:prstGeom prst="line">
                <a:avLst/>
              </a:prstGeom>
              <a:noFill/>
              <a:ln w="31750">
                <a:solidFill>
                  <a:srgbClr val="6E8E8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749" name="Line 172">
                <a:extLst>
                  <a:ext uri="{FF2B5EF4-FFF2-40B4-BE49-F238E27FC236}">
                    <a16:creationId xmlns:a16="http://schemas.microsoft.com/office/drawing/2014/main" id="{D5FC8DBC-A2F8-4325-81E5-8A93EEE5A99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371" y="1060"/>
                <a:ext cx="78" cy="80"/>
              </a:xfrm>
              <a:prstGeom prst="line">
                <a:avLst/>
              </a:prstGeom>
              <a:noFill/>
              <a:ln w="31750">
                <a:solidFill>
                  <a:srgbClr val="6E8E8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750" name="Line 173">
                <a:extLst>
                  <a:ext uri="{FF2B5EF4-FFF2-40B4-BE49-F238E27FC236}">
                    <a16:creationId xmlns:a16="http://schemas.microsoft.com/office/drawing/2014/main" id="{EB22C518-3185-49FC-B779-F4345568155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92" y="2972"/>
                <a:ext cx="77" cy="78"/>
              </a:xfrm>
              <a:prstGeom prst="line">
                <a:avLst/>
              </a:prstGeom>
              <a:noFill/>
              <a:ln w="31750">
                <a:solidFill>
                  <a:srgbClr val="6E8E8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751" name="Line 174">
                <a:extLst>
                  <a:ext uri="{FF2B5EF4-FFF2-40B4-BE49-F238E27FC236}">
                    <a16:creationId xmlns:a16="http://schemas.microsoft.com/office/drawing/2014/main" id="{48259F51-473C-4308-95EB-8B2F8C63EDA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492" y="2969"/>
                <a:ext cx="77" cy="78"/>
              </a:xfrm>
              <a:prstGeom prst="line">
                <a:avLst/>
              </a:prstGeom>
              <a:noFill/>
              <a:ln w="31750">
                <a:solidFill>
                  <a:srgbClr val="6E8E8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752" name="Line 175">
                <a:extLst>
                  <a:ext uri="{FF2B5EF4-FFF2-40B4-BE49-F238E27FC236}">
                    <a16:creationId xmlns:a16="http://schemas.microsoft.com/office/drawing/2014/main" id="{B332CB00-644D-4058-8CB2-A67190BE87F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67" y="2972"/>
                <a:ext cx="78" cy="78"/>
              </a:xfrm>
              <a:prstGeom prst="line">
                <a:avLst/>
              </a:prstGeom>
              <a:noFill/>
              <a:ln w="31750">
                <a:solidFill>
                  <a:srgbClr val="6E8E8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753" name="Line 176">
                <a:extLst>
                  <a:ext uri="{FF2B5EF4-FFF2-40B4-BE49-F238E27FC236}">
                    <a16:creationId xmlns:a16="http://schemas.microsoft.com/office/drawing/2014/main" id="{C05E35A7-BA22-4B98-BC33-144C341B19B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267" y="2969"/>
                <a:ext cx="78" cy="78"/>
              </a:xfrm>
              <a:prstGeom prst="line">
                <a:avLst/>
              </a:prstGeom>
              <a:noFill/>
              <a:ln w="31750">
                <a:solidFill>
                  <a:srgbClr val="6E8E8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754" name="Line 177">
                <a:extLst>
                  <a:ext uri="{FF2B5EF4-FFF2-40B4-BE49-F238E27FC236}">
                    <a16:creationId xmlns:a16="http://schemas.microsoft.com/office/drawing/2014/main" id="{FAD459ED-7BF3-4CAE-AD22-169F14AC2F4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18" y="2972"/>
                <a:ext cx="80" cy="78"/>
              </a:xfrm>
              <a:prstGeom prst="line">
                <a:avLst/>
              </a:prstGeom>
              <a:noFill/>
              <a:ln w="31750">
                <a:solidFill>
                  <a:srgbClr val="6E8E8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755" name="Line 178">
                <a:extLst>
                  <a:ext uri="{FF2B5EF4-FFF2-40B4-BE49-F238E27FC236}">
                    <a16:creationId xmlns:a16="http://schemas.microsoft.com/office/drawing/2014/main" id="{84CF9A39-42CC-457A-A93B-ADDA1A4217B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818" y="2969"/>
                <a:ext cx="80" cy="78"/>
              </a:xfrm>
              <a:prstGeom prst="line">
                <a:avLst/>
              </a:prstGeom>
              <a:noFill/>
              <a:ln w="31750">
                <a:solidFill>
                  <a:srgbClr val="6E8E8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756" name="Line 179">
                <a:extLst>
                  <a:ext uri="{FF2B5EF4-FFF2-40B4-BE49-F238E27FC236}">
                    <a16:creationId xmlns:a16="http://schemas.microsoft.com/office/drawing/2014/main" id="{606E58E8-7E2F-4D8B-9666-05BAAE436FC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42" y="1063"/>
                <a:ext cx="81" cy="80"/>
              </a:xfrm>
              <a:prstGeom prst="line">
                <a:avLst/>
              </a:prstGeom>
              <a:noFill/>
              <a:ln w="31750">
                <a:solidFill>
                  <a:srgbClr val="6E8E8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757" name="Line 180">
                <a:extLst>
                  <a:ext uri="{FF2B5EF4-FFF2-40B4-BE49-F238E27FC236}">
                    <a16:creationId xmlns:a16="http://schemas.microsoft.com/office/drawing/2014/main" id="{DBFE0DA9-D6BE-48AF-936B-6A83438AAF7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042" y="1060"/>
                <a:ext cx="81" cy="80"/>
              </a:xfrm>
              <a:prstGeom prst="line">
                <a:avLst/>
              </a:prstGeom>
              <a:noFill/>
              <a:ln w="31750">
                <a:solidFill>
                  <a:srgbClr val="6E8E8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758" name="Line 181">
                <a:extLst>
                  <a:ext uri="{FF2B5EF4-FFF2-40B4-BE49-F238E27FC236}">
                    <a16:creationId xmlns:a16="http://schemas.microsoft.com/office/drawing/2014/main" id="{EB0D1471-AF19-4090-BEFB-E0569DF0DA2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251" y="2972"/>
                <a:ext cx="78" cy="78"/>
              </a:xfrm>
              <a:prstGeom prst="line">
                <a:avLst/>
              </a:prstGeom>
              <a:noFill/>
              <a:ln w="31750">
                <a:solidFill>
                  <a:srgbClr val="6E8E8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759" name="Line 182">
                <a:extLst>
                  <a:ext uri="{FF2B5EF4-FFF2-40B4-BE49-F238E27FC236}">
                    <a16:creationId xmlns:a16="http://schemas.microsoft.com/office/drawing/2014/main" id="{AE962E5D-3F71-4C11-ABED-DCAA9B11DFE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251" y="2969"/>
                <a:ext cx="78" cy="78"/>
              </a:xfrm>
              <a:prstGeom prst="line">
                <a:avLst/>
              </a:prstGeom>
              <a:noFill/>
              <a:ln w="31750">
                <a:solidFill>
                  <a:srgbClr val="6E8E8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760" name="Line 183">
                <a:extLst>
                  <a:ext uri="{FF2B5EF4-FFF2-40B4-BE49-F238E27FC236}">
                    <a16:creationId xmlns:a16="http://schemas.microsoft.com/office/drawing/2014/main" id="{8F1D9BD2-713F-4244-9963-6EB42CCD6A0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476" y="2174"/>
                <a:ext cx="77" cy="78"/>
              </a:xfrm>
              <a:prstGeom prst="line">
                <a:avLst/>
              </a:prstGeom>
              <a:noFill/>
              <a:ln w="31750">
                <a:solidFill>
                  <a:srgbClr val="6E8E8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761" name="Line 184">
                <a:extLst>
                  <a:ext uri="{FF2B5EF4-FFF2-40B4-BE49-F238E27FC236}">
                    <a16:creationId xmlns:a16="http://schemas.microsoft.com/office/drawing/2014/main" id="{A9F48A6A-3A4D-4BE3-B397-9C5D07B00A8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476" y="2172"/>
                <a:ext cx="77" cy="77"/>
              </a:xfrm>
              <a:prstGeom prst="line">
                <a:avLst/>
              </a:prstGeom>
              <a:noFill/>
              <a:ln w="31750">
                <a:solidFill>
                  <a:srgbClr val="6E8E8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762" name="Line 185">
                <a:extLst>
                  <a:ext uri="{FF2B5EF4-FFF2-40B4-BE49-F238E27FC236}">
                    <a16:creationId xmlns:a16="http://schemas.microsoft.com/office/drawing/2014/main" id="{D73F1E8C-1AAD-42C8-9C61-0DCE71826CA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922" y="2200"/>
                <a:ext cx="81" cy="78"/>
              </a:xfrm>
              <a:prstGeom prst="line">
                <a:avLst/>
              </a:prstGeom>
              <a:noFill/>
              <a:ln w="31750">
                <a:solidFill>
                  <a:srgbClr val="6E8E8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763" name="Line 186">
                <a:extLst>
                  <a:ext uri="{FF2B5EF4-FFF2-40B4-BE49-F238E27FC236}">
                    <a16:creationId xmlns:a16="http://schemas.microsoft.com/office/drawing/2014/main" id="{E330FE1B-86C6-4BAC-94C9-C4219AB81CE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922" y="2197"/>
                <a:ext cx="81" cy="78"/>
              </a:xfrm>
              <a:prstGeom prst="line">
                <a:avLst/>
              </a:prstGeom>
              <a:noFill/>
              <a:ln w="31750">
                <a:solidFill>
                  <a:srgbClr val="6E8E8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764" name="Line 187">
                <a:extLst>
                  <a:ext uri="{FF2B5EF4-FFF2-40B4-BE49-F238E27FC236}">
                    <a16:creationId xmlns:a16="http://schemas.microsoft.com/office/drawing/2014/main" id="{04AB958B-D094-42F1-9512-07BD31A53EC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147" y="1768"/>
                <a:ext cx="77" cy="78"/>
              </a:xfrm>
              <a:prstGeom prst="line">
                <a:avLst/>
              </a:prstGeom>
              <a:noFill/>
              <a:ln w="31750">
                <a:solidFill>
                  <a:srgbClr val="6E8E8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765" name="Line 188">
                <a:extLst>
                  <a:ext uri="{FF2B5EF4-FFF2-40B4-BE49-F238E27FC236}">
                    <a16:creationId xmlns:a16="http://schemas.microsoft.com/office/drawing/2014/main" id="{9A3B5E99-59C4-4283-8B18-3C417D391B8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147" y="1765"/>
                <a:ext cx="77" cy="78"/>
              </a:xfrm>
              <a:prstGeom prst="line">
                <a:avLst/>
              </a:prstGeom>
              <a:noFill/>
              <a:ln w="31750">
                <a:solidFill>
                  <a:srgbClr val="6E8E8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766" name="Line 189">
                <a:extLst>
                  <a:ext uri="{FF2B5EF4-FFF2-40B4-BE49-F238E27FC236}">
                    <a16:creationId xmlns:a16="http://schemas.microsoft.com/office/drawing/2014/main" id="{C288DF63-0174-4C6F-9B1C-8D4F4FCC7F1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00" y="2172"/>
                <a:ext cx="78" cy="80"/>
              </a:xfrm>
              <a:prstGeom prst="line">
                <a:avLst/>
              </a:prstGeom>
              <a:noFill/>
              <a:ln w="31750">
                <a:solidFill>
                  <a:srgbClr val="6E8E8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767" name="Line 190">
                <a:extLst>
                  <a:ext uri="{FF2B5EF4-FFF2-40B4-BE49-F238E27FC236}">
                    <a16:creationId xmlns:a16="http://schemas.microsoft.com/office/drawing/2014/main" id="{688AD5F0-EC48-4D50-991C-716C3D96449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700" y="2169"/>
                <a:ext cx="78" cy="80"/>
              </a:xfrm>
              <a:prstGeom prst="line">
                <a:avLst/>
              </a:prstGeom>
              <a:noFill/>
              <a:ln w="31750">
                <a:solidFill>
                  <a:srgbClr val="6E8E8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768" name="Line 191">
                <a:extLst>
                  <a:ext uri="{FF2B5EF4-FFF2-40B4-BE49-F238E27FC236}">
                    <a16:creationId xmlns:a16="http://schemas.microsoft.com/office/drawing/2014/main" id="{A4E099FE-9F36-40F1-B585-FDC01D342D0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954" y="2848"/>
                <a:ext cx="81" cy="78"/>
              </a:xfrm>
              <a:prstGeom prst="line">
                <a:avLst/>
              </a:prstGeom>
              <a:noFill/>
              <a:ln w="31750">
                <a:solidFill>
                  <a:srgbClr val="6E8E8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769" name="Line 192">
                <a:extLst>
                  <a:ext uri="{FF2B5EF4-FFF2-40B4-BE49-F238E27FC236}">
                    <a16:creationId xmlns:a16="http://schemas.microsoft.com/office/drawing/2014/main" id="{E4663567-69F0-439A-8391-F7F1C5BBF70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5954" y="2845"/>
                <a:ext cx="81" cy="78"/>
              </a:xfrm>
              <a:prstGeom prst="line">
                <a:avLst/>
              </a:prstGeom>
              <a:noFill/>
              <a:ln w="31750">
                <a:solidFill>
                  <a:srgbClr val="6E8E8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770" name="Line 193">
                <a:extLst>
                  <a:ext uri="{FF2B5EF4-FFF2-40B4-BE49-F238E27FC236}">
                    <a16:creationId xmlns:a16="http://schemas.microsoft.com/office/drawing/2014/main" id="{BD26DC6B-A2C6-4AF8-96E7-4BFD23C0CCD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058" y="1063"/>
                <a:ext cx="78" cy="80"/>
              </a:xfrm>
              <a:prstGeom prst="line">
                <a:avLst/>
              </a:prstGeom>
              <a:noFill/>
              <a:ln w="31750">
                <a:solidFill>
                  <a:srgbClr val="6E8E8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771" name="Line 194">
                <a:extLst>
                  <a:ext uri="{FF2B5EF4-FFF2-40B4-BE49-F238E27FC236}">
                    <a16:creationId xmlns:a16="http://schemas.microsoft.com/office/drawing/2014/main" id="{384C37AE-D741-4F4B-A9B2-15B92B00699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5058" y="1060"/>
                <a:ext cx="78" cy="80"/>
              </a:xfrm>
              <a:prstGeom prst="line">
                <a:avLst/>
              </a:prstGeom>
              <a:noFill/>
              <a:ln w="31750">
                <a:solidFill>
                  <a:srgbClr val="6E8E8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772" name="Line 195">
                <a:extLst>
                  <a:ext uri="{FF2B5EF4-FFF2-40B4-BE49-F238E27FC236}">
                    <a16:creationId xmlns:a16="http://schemas.microsoft.com/office/drawing/2014/main" id="{7E458F43-E724-4358-A715-89ECB4F26CC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508" y="1063"/>
                <a:ext cx="77" cy="80"/>
              </a:xfrm>
              <a:prstGeom prst="line">
                <a:avLst/>
              </a:prstGeom>
              <a:noFill/>
              <a:ln w="31750">
                <a:solidFill>
                  <a:srgbClr val="6E8E8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773" name="Line 196">
                <a:extLst>
                  <a:ext uri="{FF2B5EF4-FFF2-40B4-BE49-F238E27FC236}">
                    <a16:creationId xmlns:a16="http://schemas.microsoft.com/office/drawing/2014/main" id="{86D1C3BC-6FBA-4FCA-8990-24D3FC8920A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5508" y="1060"/>
                <a:ext cx="77" cy="80"/>
              </a:xfrm>
              <a:prstGeom prst="line">
                <a:avLst/>
              </a:prstGeom>
              <a:noFill/>
              <a:ln w="31750">
                <a:solidFill>
                  <a:srgbClr val="6E8E8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774" name="Line 197">
                <a:extLst>
                  <a:ext uri="{FF2B5EF4-FFF2-40B4-BE49-F238E27FC236}">
                    <a16:creationId xmlns:a16="http://schemas.microsoft.com/office/drawing/2014/main" id="{EAA3C7F2-EC2A-4398-94FC-AED2F38BD86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729" y="2854"/>
                <a:ext cx="81" cy="78"/>
              </a:xfrm>
              <a:prstGeom prst="line">
                <a:avLst/>
              </a:prstGeom>
              <a:noFill/>
              <a:ln w="31750">
                <a:solidFill>
                  <a:srgbClr val="6E8E8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775" name="Line 198">
                <a:extLst>
                  <a:ext uri="{FF2B5EF4-FFF2-40B4-BE49-F238E27FC236}">
                    <a16:creationId xmlns:a16="http://schemas.microsoft.com/office/drawing/2014/main" id="{EF487BDE-20D2-4F68-AD9C-20D63CFEE8C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5729" y="2851"/>
                <a:ext cx="81" cy="78"/>
              </a:xfrm>
              <a:prstGeom prst="line">
                <a:avLst/>
              </a:prstGeom>
              <a:noFill/>
              <a:ln w="31750">
                <a:solidFill>
                  <a:srgbClr val="6E8E8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776" name="Line 199">
                <a:extLst>
                  <a:ext uri="{FF2B5EF4-FFF2-40B4-BE49-F238E27FC236}">
                    <a16:creationId xmlns:a16="http://schemas.microsoft.com/office/drawing/2014/main" id="{71D7B4B3-16F2-4469-8994-B8C01347E1E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612" y="2275"/>
                <a:ext cx="78" cy="78"/>
              </a:xfrm>
              <a:prstGeom prst="line">
                <a:avLst/>
              </a:prstGeom>
              <a:noFill/>
              <a:ln w="31750">
                <a:solidFill>
                  <a:srgbClr val="6E8E8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777" name="Line 200">
                <a:extLst>
                  <a:ext uri="{FF2B5EF4-FFF2-40B4-BE49-F238E27FC236}">
                    <a16:creationId xmlns:a16="http://schemas.microsoft.com/office/drawing/2014/main" id="{A5710035-BACE-47C6-A998-7BC79DD11DA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612" y="2272"/>
                <a:ext cx="78" cy="78"/>
              </a:xfrm>
              <a:prstGeom prst="line">
                <a:avLst/>
              </a:prstGeom>
              <a:noFill/>
              <a:ln w="31750">
                <a:solidFill>
                  <a:srgbClr val="6E8E8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778" name="Line 201">
                <a:extLst>
                  <a:ext uri="{FF2B5EF4-FFF2-40B4-BE49-F238E27FC236}">
                    <a16:creationId xmlns:a16="http://schemas.microsoft.com/office/drawing/2014/main" id="{25CDE6B7-34A2-49FE-AE40-109036100E1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834" y="2267"/>
                <a:ext cx="80" cy="77"/>
              </a:xfrm>
              <a:prstGeom prst="line">
                <a:avLst/>
              </a:prstGeom>
              <a:noFill/>
              <a:ln w="31750">
                <a:solidFill>
                  <a:srgbClr val="6E8E8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779" name="Line 202">
                <a:extLst>
                  <a:ext uri="{FF2B5EF4-FFF2-40B4-BE49-F238E27FC236}">
                    <a16:creationId xmlns:a16="http://schemas.microsoft.com/office/drawing/2014/main" id="{88816F16-87F7-4419-B266-3A307093077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834" y="2264"/>
                <a:ext cx="80" cy="77"/>
              </a:xfrm>
              <a:prstGeom prst="line">
                <a:avLst/>
              </a:prstGeom>
              <a:noFill/>
              <a:ln w="31750">
                <a:solidFill>
                  <a:srgbClr val="6E8E8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780" name="Line 203">
                <a:extLst>
                  <a:ext uri="{FF2B5EF4-FFF2-40B4-BE49-F238E27FC236}">
                    <a16:creationId xmlns:a16="http://schemas.microsoft.com/office/drawing/2014/main" id="{CCDDBE85-CCC5-4728-9E48-19EC0C1E216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87" y="1800"/>
                <a:ext cx="78" cy="78"/>
              </a:xfrm>
              <a:prstGeom prst="line">
                <a:avLst/>
              </a:prstGeom>
              <a:noFill/>
              <a:ln w="31750">
                <a:solidFill>
                  <a:srgbClr val="6E8E8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781" name="Line 204">
                <a:extLst>
                  <a:ext uri="{FF2B5EF4-FFF2-40B4-BE49-F238E27FC236}">
                    <a16:creationId xmlns:a16="http://schemas.microsoft.com/office/drawing/2014/main" id="{0321B2D7-8E95-4943-86BD-C772445598D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387" y="1797"/>
                <a:ext cx="78" cy="78"/>
              </a:xfrm>
              <a:prstGeom prst="line">
                <a:avLst/>
              </a:prstGeom>
              <a:noFill/>
              <a:ln w="31750">
                <a:solidFill>
                  <a:srgbClr val="6E8E8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sp>
          <p:nvSpPr>
            <p:cNvPr id="10" name="Line 206">
              <a:extLst>
                <a:ext uri="{FF2B5EF4-FFF2-40B4-BE49-F238E27FC236}">
                  <a16:creationId xmlns:a16="http://schemas.microsoft.com/office/drawing/2014/main" id="{4E1324AE-05A6-4F3B-A8EF-9742CD39629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283" y="2670"/>
              <a:ext cx="78" cy="80"/>
            </a:xfrm>
            <a:prstGeom prst="line">
              <a:avLst/>
            </a:prstGeom>
            <a:noFill/>
            <a:ln w="31750">
              <a:solidFill>
                <a:srgbClr val="6E8E8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" name="Line 207">
              <a:extLst>
                <a:ext uri="{FF2B5EF4-FFF2-40B4-BE49-F238E27FC236}">
                  <a16:creationId xmlns:a16="http://schemas.microsoft.com/office/drawing/2014/main" id="{7E0552A0-ADBA-4EF8-B720-B5411109FF4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283" y="2667"/>
              <a:ext cx="78" cy="81"/>
            </a:xfrm>
            <a:prstGeom prst="line">
              <a:avLst/>
            </a:prstGeom>
            <a:noFill/>
            <a:ln w="31750">
              <a:solidFill>
                <a:srgbClr val="6E8E8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3" name="Line 208">
              <a:extLst>
                <a:ext uri="{FF2B5EF4-FFF2-40B4-BE49-F238E27FC236}">
                  <a16:creationId xmlns:a16="http://schemas.microsoft.com/office/drawing/2014/main" id="{1E476028-3425-497C-802D-E4BA3807A2B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179" y="2543"/>
              <a:ext cx="77" cy="78"/>
            </a:xfrm>
            <a:prstGeom prst="line">
              <a:avLst/>
            </a:prstGeom>
            <a:noFill/>
            <a:ln w="31750">
              <a:solidFill>
                <a:srgbClr val="6E8E8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4" name="Line 209">
              <a:extLst>
                <a:ext uri="{FF2B5EF4-FFF2-40B4-BE49-F238E27FC236}">
                  <a16:creationId xmlns:a16="http://schemas.microsoft.com/office/drawing/2014/main" id="{AC38138B-9A89-4B51-B7A2-0F69F613486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179" y="2540"/>
              <a:ext cx="77" cy="78"/>
            </a:xfrm>
            <a:prstGeom prst="line">
              <a:avLst/>
            </a:prstGeom>
            <a:noFill/>
            <a:ln w="31750">
              <a:solidFill>
                <a:srgbClr val="6E8E8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5" name="Line 210">
              <a:extLst>
                <a:ext uri="{FF2B5EF4-FFF2-40B4-BE49-F238E27FC236}">
                  <a16:creationId xmlns:a16="http://schemas.microsoft.com/office/drawing/2014/main" id="{5291948D-DB36-487B-B201-D55659A7672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628" y="2722"/>
              <a:ext cx="78" cy="77"/>
            </a:xfrm>
            <a:prstGeom prst="line">
              <a:avLst/>
            </a:prstGeom>
            <a:noFill/>
            <a:ln w="31750">
              <a:solidFill>
                <a:srgbClr val="6E8E8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6" name="Line 211">
              <a:extLst>
                <a:ext uri="{FF2B5EF4-FFF2-40B4-BE49-F238E27FC236}">
                  <a16:creationId xmlns:a16="http://schemas.microsoft.com/office/drawing/2014/main" id="{881DB2E4-3B73-4A18-8D77-BEAAEDD85F9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628" y="2719"/>
              <a:ext cx="78" cy="77"/>
            </a:xfrm>
            <a:prstGeom prst="line">
              <a:avLst/>
            </a:prstGeom>
            <a:noFill/>
            <a:ln w="31750">
              <a:solidFill>
                <a:srgbClr val="6E8E8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7" name="Line 212">
              <a:extLst>
                <a:ext uri="{FF2B5EF4-FFF2-40B4-BE49-F238E27FC236}">
                  <a16:creationId xmlns:a16="http://schemas.microsoft.com/office/drawing/2014/main" id="{E5FB9787-085C-4550-BE68-2B242F7217D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403" y="1063"/>
              <a:ext cx="78" cy="80"/>
            </a:xfrm>
            <a:prstGeom prst="line">
              <a:avLst/>
            </a:prstGeom>
            <a:noFill/>
            <a:ln w="31750">
              <a:solidFill>
                <a:srgbClr val="6E8E8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8" name="Line 213">
              <a:extLst>
                <a:ext uri="{FF2B5EF4-FFF2-40B4-BE49-F238E27FC236}">
                  <a16:creationId xmlns:a16="http://schemas.microsoft.com/office/drawing/2014/main" id="{64CCE17C-F428-4873-95FD-35276E79EAE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403" y="1060"/>
              <a:ext cx="78" cy="80"/>
            </a:xfrm>
            <a:prstGeom prst="line">
              <a:avLst/>
            </a:prstGeom>
            <a:noFill/>
            <a:ln w="31750">
              <a:solidFill>
                <a:srgbClr val="6E8E8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5" name="Line 214">
              <a:extLst>
                <a:ext uri="{FF2B5EF4-FFF2-40B4-BE49-F238E27FC236}">
                  <a16:creationId xmlns:a16="http://schemas.microsoft.com/office/drawing/2014/main" id="{7390246A-EF56-4022-92F4-13F710A7102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163" y="2301"/>
              <a:ext cx="77" cy="78"/>
            </a:xfrm>
            <a:prstGeom prst="line">
              <a:avLst/>
            </a:prstGeom>
            <a:noFill/>
            <a:ln w="31750">
              <a:solidFill>
                <a:srgbClr val="6E8E8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9" name="Line 215">
              <a:extLst>
                <a:ext uri="{FF2B5EF4-FFF2-40B4-BE49-F238E27FC236}">
                  <a16:creationId xmlns:a16="http://schemas.microsoft.com/office/drawing/2014/main" id="{7248BADF-6220-40E0-ADA9-1FAECEF7CDF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163" y="2298"/>
              <a:ext cx="77" cy="78"/>
            </a:xfrm>
            <a:prstGeom prst="line">
              <a:avLst/>
            </a:prstGeom>
            <a:noFill/>
            <a:ln w="31750">
              <a:solidFill>
                <a:srgbClr val="6E8E8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0" name="Line 216">
              <a:extLst>
                <a:ext uri="{FF2B5EF4-FFF2-40B4-BE49-F238E27FC236}">
                  <a16:creationId xmlns:a16="http://schemas.microsoft.com/office/drawing/2014/main" id="{A9CAFB7D-BE9F-46A9-BF35-206063EBD70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16" y="2399"/>
              <a:ext cx="78" cy="78"/>
            </a:xfrm>
            <a:prstGeom prst="line">
              <a:avLst/>
            </a:prstGeom>
            <a:noFill/>
            <a:ln w="31750">
              <a:solidFill>
                <a:srgbClr val="6E8E8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1" name="Line 217">
              <a:extLst>
                <a:ext uri="{FF2B5EF4-FFF2-40B4-BE49-F238E27FC236}">
                  <a16:creationId xmlns:a16="http://schemas.microsoft.com/office/drawing/2014/main" id="{EFCAAA76-1FCC-4CBC-AE39-2A273A00485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716" y="2396"/>
              <a:ext cx="78" cy="78"/>
            </a:xfrm>
            <a:prstGeom prst="line">
              <a:avLst/>
            </a:prstGeom>
            <a:noFill/>
            <a:ln w="31750">
              <a:solidFill>
                <a:srgbClr val="6E8E8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2" name="Line 218">
              <a:extLst>
                <a:ext uri="{FF2B5EF4-FFF2-40B4-BE49-F238E27FC236}">
                  <a16:creationId xmlns:a16="http://schemas.microsoft.com/office/drawing/2014/main" id="{BAA02513-8B65-4138-A44E-B66E71E6D8E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938" y="2799"/>
              <a:ext cx="81" cy="81"/>
            </a:xfrm>
            <a:prstGeom prst="line">
              <a:avLst/>
            </a:prstGeom>
            <a:noFill/>
            <a:ln w="31750">
              <a:solidFill>
                <a:srgbClr val="6E8E8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3" name="Line 219">
              <a:extLst>
                <a:ext uri="{FF2B5EF4-FFF2-40B4-BE49-F238E27FC236}">
                  <a16:creationId xmlns:a16="http://schemas.microsoft.com/office/drawing/2014/main" id="{1716A3A1-849A-4A77-B7FC-1711791C3A8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938" y="2796"/>
              <a:ext cx="81" cy="81"/>
            </a:xfrm>
            <a:prstGeom prst="line">
              <a:avLst/>
            </a:prstGeom>
            <a:noFill/>
            <a:ln w="31750">
              <a:solidFill>
                <a:srgbClr val="6E8E8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4" name="Line 220">
              <a:extLst>
                <a:ext uri="{FF2B5EF4-FFF2-40B4-BE49-F238E27FC236}">
                  <a16:creationId xmlns:a16="http://schemas.microsoft.com/office/drawing/2014/main" id="{9B07C943-22FC-4840-9F23-06C01599106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104" y="688"/>
              <a:ext cx="0" cy="2417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5" name="Line 221">
              <a:extLst>
                <a:ext uri="{FF2B5EF4-FFF2-40B4-BE49-F238E27FC236}">
                  <a16:creationId xmlns:a16="http://schemas.microsoft.com/office/drawing/2014/main" id="{616C3BDE-FD87-4FF3-A529-D2A63A94244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044" y="3010"/>
              <a:ext cx="60" cy="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6" name="Rectangle 222">
              <a:extLst>
                <a:ext uri="{FF2B5EF4-FFF2-40B4-BE49-F238E27FC236}">
                  <a16:creationId xmlns:a16="http://schemas.microsoft.com/office/drawing/2014/main" id="{2366E033-9D73-447E-82B7-EEA69740FC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1" y="2923"/>
              <a:ext cx="311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80808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+mn-cs"/>
                </a:rPr>
                <a:t>&lt;-1</a:t>
              </a: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  <p:sp>
          <p:nvSpPr>
            <p:cNvPr id="37" name="Line 223">
              <a:extLst>
                <a:ext uri="{FF2B5EF4-FFF2-40B4-BE49-F238E27FC236}">
                  <a16:creationId xmlns:a16="http://schemas.microsoft.com/office/drawing/2014/main" id="{3D2698A7-2F53-49E2-A2E3-3A8B499BCAC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044" y="2690"/>
              <a:ext cx="60" cy="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8" name="Rectangle 224">
              <a:extLst>
                <a:ext uri="{FF2B5EF4-FFF2-40B4-BE49-F238E27FC236}">
                  <a16:creationId xmlns:a16="http://schemas.microsoft.com/office/drawing/2014/main" id="{C350E03B-B03F-40D9-8DB5-16175A584A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5" y="2606"/>
              <a:ext cx="161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80808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+mn-cs"/>
                </a:rPr>
                <a:t>0</a:t>
              </a: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  <p:sp>
          <p:nvSpPr>
            <p:cNvPr id="39" name="Line 225">
              <a:extLst>
                <a:ext uri="{FF2B5EF4-FFF2-40B4-BE49-F238E27FC236}">
                  <a16:creationId xmlns:a16="http://schemas.microsoft.com/office/drawing/2014/main" id="{07DC0906-4AC2-46B2-B4D2-31CEF730D9C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044" y="2373"/>
              <a:ext cx="60" cy="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0" name="Rectangle 226">
              <a:extLst>
                <a:ext uri="{FF2B5EF4-FFF2-40B4-BE49-F238E27FC236}">
                  <a16:creationId xmlns:a16="http://schemas.microsoft.com/office/drawing/2014/main" id="{5A9CE757-CA9B-42A6-9991-E1771EC636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5" y="2287"/>
              <a:ext cx="161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80808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+mn-cs"/>
                </a:rPr>
                <a:t>1</a:t>
              </a: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  <p:sp>
          <p:nvSpPr>
            <p:cNvPr id="41" name="Line 227">
              <a:extLst>
                <a:ext uri="{FF2B5EF4-FFF2-40B4-BE49-F238E27FC236}">
                  <a16:creationId xmlns:a16="http://schemas.microsoft.com/office/drawing/2014/main" id="{1D2A8B01-39C9-4AE0-A2A1-06681C2DE72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044" y="2053"/>
              <a:ext cx="60" cy="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2" name="Rectangle 228">
              <a:extLst>
                <a:ext uri="{FF2B5EF4-FFF2-40B4-BE49-F238E27FC236}">
                  <a16:creationId xmlns:a16="http://schemas.microsoft.com/office/drawing/2014/main" id="{AACE6443-04FB-4011-B3FE-E893A0E5EA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5" y="1970"/>
              <a:ext cx="161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80808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+mn-cs"/>
                </a:rPr>
                <a:t>2</a:t>
              </a: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  <p:sp>
          <p:nvSpPr>
            <p:cNvPr id="43" name="Line 229">
              <a:extLst>
                <a:ext uri="{FF2B5EF4-FFF2-40B4-BE49-F238E27FC236}">
                  <a16:creationId xmlns:a16="http://schemas.microsoft.com/office/drawing/2014/main" id="{4C3C3E06-F750-435F-8AB5-4DF2A95A824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044" y="1737"/>
              <a:ext cx="60" cy="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6" name="Rectangle 230">
              <a:extLst>
                <a:ext uri="{FF2B5EF4-FFF2-40B4-BE49-F238E27FC236}">
                  <a16:creationId xmlns:a16="http://schemas.microsoft.com/office/drawing/2014/main" id="{5D735DAF-D1DE-4C1E-99C0-EB428683AE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5" y="1650"/>
              <a:ext cx="161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80808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+mn-cs"/>
                </a:rPr>
                <a:t>3</a:t>
              </a: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  <p:sp>
          <p:nvSpPr>
            <p:cNvPr id="47" name="Line 231">
              <a:extLst>
                <a:ext uri="{FF2B5EF4-FFF2-40B4-BE49-F238E27FC236}">
                  <a16:creationId xmlns:a16="http://schemas.microsoft.com/office/drawing/2014/main" id="{0E991750-56AA-4596-A590-DB0B068340C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044" y="1420"/>
              <a:ext cx="60" cy="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8" name="Rectangle 232">
              <a:extLst>
                <a:ext uri="{FF2B5EF4-FFF2-40B4-BE49-F238E27FC236}">
                  <a16:creationId xmlns:a16="http://schemas.microsoft.com/office/drawing/2014/main" id="{E1F250E3-A8CE-418C-AE44-D1DE580BAE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5" y="1333"/>
              <a:ext cx="161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80808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+mn-cs"/>
                </a:rPr>
                <a:t>4</a:t>
              </a: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  <p:sp>
          <p:nvSpPr>
            <p:cNvPr id="49" name="Line 233">
              <a:extLst>
                <a:ext uri="{FF2B5EF4-FFF2-40B4-BE49-F238E27FC236}">
                  <a16:creationId xmlns:a16="http://schemas.microsoft.com/office/drawing/2014/main" id="{3ACCD42B-6804-49BD-ABB3-8E1ADA6EA09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044" y="1100"/>
              <a:ext cx="60" cy="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50" name="Rectangle 234">
              <a:extLst>
                <a:ext uri="{FF2B5EF4-FFF2-40B4-BE49-F238E27FC236}">
                  <a16:creationId xmlns:a16="http://schemas.microsoft.com/office/drawing/2014/main" id="{DDAE64D6-220D-46A4-9105-15056AACE0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3" y="1017"/>
              <a:ext cx="256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80808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+mn-cs"/>
                </a:rPr>
                <a:t>&gt;5</a:t>
              </a: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  <p:sp>
          <p:nvSpPr>
            <p:cNvPr id="51" name="Line 235">
              <a:extLst>
                <a:ext uri="{FF2B5EF4-FFF2-40B4-BE49-F238E27FC236}">
                  <a16:creationId xmlns:a16="http://schemas.microsoft.com/office/drawing/2014/main" id="{4833FDF1-8C66-42B6-829F-56AA697FB41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044" y="783"/>
              <a:ext cx="60" cy="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53" name="Rectangle 237">
              <a:extLst>
                <a:ext uri="{FF2B5EF4-FFF2-40B4-BE49-F238E27FC236}">
                  <a16:creationId xmlns:a16="http://schemas.microsoft.com/office/drawing/2014/main" id="{DD1B3CAB-1626-4E83-8014-1A1C119281B6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329" y="1745"/>
              <a:ext cx="518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80808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+mn-cs"/>
                </a:rPr>
                <a:t>MVPF</a:t>
              </a: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  <p:sp>
          <p:nvSpPr>
            <p:cNvPr id="54" name="Line 238">
              <a:extLst>
                <a:ext uri="{FF2B5EF4-FFF2-40B4-BE49-F238E27FC236}">
                  <a16:creationId xmlns:a16="http://schemas.microsoft.com/office/drawing/2014/main" id="{BD249A2B-D3D8-4890-825B-BC2140ECF00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04" y="3105"/>
              <a:ext cx="6103" cy="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55" name="Line 239">
              <a:extLst>
                <a:ext uri="{FF2B5EF4-FFF2-40B4-BE49-F238E27FC236}">
                  <a16:creationId xmlns:a16="http://schemas.microsoft.com/office/drawing/2014/main" id="{FF9686BA-8885-40C4-959E-E45674EF0BE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242" y="3105"/>
              <a:ext cx="0" cy="6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56" name="Rectangle 240">
              <a:extLst>
                <a:ext uri="{FF2B5EF4-FFF2-40B4-BE49-F238E27FC236}">
                  <a16:creationId xmlns:a16="http://schemas.microsoft.com/office/drawing/2014/main" id="{69074DB4-C255-46AE-8098-7BBBE0971D48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8900000">
              <a:off x="636" y="3336"/>
              <a:ext cx="795" cy="1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100" b="0" i="0" u="none" strike="noStrike" kern="1200" cap="none" spc="0" normalizeH="0" baseline="0" noProof="0">
                  <a:ln>
                    <a:noFill/>
                  </a:ln>
                  <a:solidFill>
                    <a:srgbClr val="80808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+mn-cs"/>
                </a:rPr>
                <a:t>LFA NEWWS Atl.</a:t>
              </a: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  <p:sp>
          <p:nvSpPr>
            <p:cNvPr id="57" name="Line 241">
              <a:extLst>
                <a:ext uri="{FF2B5EF4-FFF2-40B4-BE49-F238E27FC236}">
                  <a16:creationId xmlns:a16="http://schemas.microsoft.com/office/drawing/2014/main" id="{F59DDF9E-DC7C-4283-B818-6B9C0FEE7B2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467" y="3105"/>
              <a:ext cx="0" cy="6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58" name="Rectangle 242">
              <a:extLst>
                <a:ext uri="{FF2B5EF4-FFF2-40B4-BE49-F238E27FC236}">
                  <a16:creationId xmlns:a16="http://schemas.microsoft.com/office/drawing/2014/main" id="{BA5D6387-3A9A-4DE8-8D33-A806C7C3EC08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8900000">
              <a:off x="678" y="3409"/>
              <a:ext cx="1014" cy="1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100" b="0" i="0" u="none" strike="noStrike" kern="1200" cap="none" spc="0" normalizeH="0" baseline="0" noProof="0">
                  <a:ln>
                    <a:noFill/>
                  </a:ln>
                  <a:solidFill>
                    <a:srgbClr val="80808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+mn-cs"/>
                </a:rPr>
                <a:t>LFA NEWWS Gr. Rap.</a:t>
              </a: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  <p:sp>
          <p:nvSpPr>
            <p:cNvPr id="69" name="Line 243">
              <a:extLst>
                <a:ext uri="{FF2B5EF4-FFF2-40B4-BE49-F238E27FC236}">
                  <a16:creationId xmlns:a16="http://schemas.microsoft.com/office/drawing/2014/main" id="{F47A1600-EF9C-45F0-AE39-AB7A98BE09D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692" y="3105"/>
              <a:ext cx="0" cy="6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74" name="Rectangle 244">
              <a:extLst>
                <a:ext uri="{FF2B5EF4-FFF2-40B4-BE49-F238E27FC236}">
                  <a16:creationId xmlns:a16="http://schemas.microsoft.com/office/drawing/2014/main" id="{E92FCCEC-B6A7-4384-8BB6-8A5E9B04B51F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8900000">
              <a:off x="1473" y="3190"/>
              <a:ext cx="308" cy="1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100" b="0" i="0" u="none" strike="noStrike" kern="1200" cap="none" spc="0" normalizeH="0" baseline="0" noProof="0">
                  <a:ln>
                    <a:noFill/>
                  </a:ln>
                  <a:solidFill>
                    <a:srgbClr val="80808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+mn-cs"/>
                </a:rPr>
                <a:t>SWIM</a:t>
              </a: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  <p:sp>
          <p:nvSpPr>
            <p:cNvPr id="75" name="Line 245">
              <a:extLst>
                <a:ext uri="{FF2B5EF4-FFF2-40B4-BE49-F238E27FC236}">
                  <a16:creationId xmlns:a16="http://schemas.microsoft.com/office/drawing/2014/main" id="{ADBFA984-9B30-44A7-A1F2-74E2C425712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916" y="3105"/>
              <a:ext cx="0" cy="6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76" name="Rectangle 246">
              <a:extLst>
                <a:ext uri="{FF2B5EF4-FFF2-40B4-BE49-F238E27FC236}">
                  <a16:creationId xmlns:a16="http://schemas.microsoft.com/office/drawing/2014/main" id="{1DBD1069-5C4C-4589-8D2D-EAB66EC6D609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8900000">
              <a:off x="1443" y="3294"/>
              <a:ext cx="613" cy="1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100" b="0" i="0" u="none" strike="noStrike" kern="1200" cap="none" spc="0" normalizeH="0" baseline="0" noProof="0">
                  <a:ln>
                    <a:noFill/>
                  </a:ln>
                  <a:solidFill>
                    <a:srgbClr val="80808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+mn-cs"/>
                </a:rPr>
                <a:t>GAIN LA jobs</a:t>
              </a: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  <p:sp>
          <p:nvSpPr>
            <p:cNvPr id="77" name="Line 247">
              <a:extLst>
                <a:ext uri="{FF2B5EF4-FFF2-40B4-BE49-F238E27FC236}">
                  <a16:creationId xmlns:a16="http://schemas.microsoft.com/office/drawing/2014/main" id="{188935F9-A384-4D99-8385-EAFE3C823F1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138" y="3105"/>
              <a:ext cx="0" cy="6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78" name="Rectangle 248">
              <a:extLst>
                <a:ext uri="{FF2B5EF4-FFF2-40B4-BE49-F238E27FC236}">
                  <a16:creationId xmlns:a16="http://schemas.microsoft.com/office/drawing/2014/main" id="{40C702AC-1FD6-4F0A-BA85-FDC6D35B2379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8900000">
              <a:off x="1508" y="3346"/>
              <a:ext cx="818" cy="1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100" b="0" i="0" u="none" strike="noStrike" kern="1200" cap="none" spc="0" normalizeH="0" baseline="0" noProof="0">
                  <a:ln>
                    <a:noFill/>
                  </a:ln>
                  <a:solidFill>
                    <a:srgbClr val="80808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+mn-cs"/>
                </a:rPr>
                <a:t>LFA NEWWS Riv.</a:t>
              </a: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  <p:sp>
          <p:nvSpPr>
            <p:cNvPr id="79" name="Line 249">
              <a:extLst>
                <a:ext uri="{FF2B5EF4-FFF2-40B4-BE49-F238E27FC236}">
                  <a16:creationId xmlns:a16="http://schemas.microsoft.com/office/drawing/2014/main" id="{80A1E03C-E6AB-4203-99AD-306125651C6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363" y="3105"/>
              <a:ext cx="0" cy="6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0" name="Rectangle 250">
              <a:extLst>
                <a:ext uri="{FF2B5EF4-FFF2-40B4-BE49-F238E27FC236}">
                  <a16:creationId xmlns:a16="http://schemas.microsoft.com/office/drawing/2014/main" id="{337AB513-6FF0-49BA-9F7D-48942B382130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8900000">
              <a:off x="1764" y="3337"/>
              <a:ext cx="780" cy="1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100" b="0" i="0" u="none" strike="noStrike" kern="1200" cap="none" spc="0" normalizeH="0" baseline="0" noProof="0">
                  <a:ln>
                    <a:noFill/>
                  </a:ln>
                  <a:solidFill>
                    <a:srgbClr val="80808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+mn-cs"/>
                </a:rPr>
                <a:t>NEWWS Col. Int.</a:t>
              </a: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  <p:sp>
          <p:nvSpPr>
            <p:cNvPr id="81" name="Line 251">
              <a:extLst>
                <a:ext uri="{FF2B5EF4-FFF2-40B4-BE49-F238E27FC236}">
                  <a16:creationId xmlns:a16="http://schemas.microsoft.com/office/drawing/2014/main" id="{01AB79BD-ABEC-4444-AD33-32C38AEFECE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587" y="3105"/>
              <a:ext cx="0" cy="6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2" name="Rectangle 252">
              <a:extLst>
                <a:ext uri="{FF2B5EF4-FFF2-40B4-BE49-F238E27FC236}">
                  <a16:creationId xmlns:a16="http://schemas.microsoft.com/office/drawing/2014/main" id="{86D7BDB6-760E-4EFE-BE28-669BF990ED9F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8900000">
              <a:off x="1952" y="3345"/>
              <a:ext cx="829" cy="1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100" b="0" i="0" u="none" strike="noStrike" kern="1200" cap="none" spc="0" normalizeH="0" baseline="0" noProof="0">
                  <a:ln>
                    <a:noFill/>
                  </a:ln>
                  <a:solidFill>
                    <a:srgbClr val="80808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+mn-cs"/>
                </a:rPr>
                <a:t>HCD NEWWS Atl.</a:t>
              </a: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  <p:sp>
          <p:nvSpPr>
            <p:cNvPr id="84" name="Line 253">
              <a:extLst>
                <a:ext uri="{FF2B5EF4-FFF2-40B4-BE49-F238E27FC236}">
                  <a16:creationId xmlns:a16="http://schemas.microsoft.com/office/drawing/2014/main" id="{AD30F62F-6317-4CD3-A86E-76800A6F28A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12" y="3105"/>
              <a:ext cx="0" cy="6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5" name="Rectangle 254">
              <a:extLst>
                <a:ext uri="{FF2B5EF4-FFF2-40B4-BE49-F238E27FC236}">
                  <a16:creationId xmlns:a16="http://schemas.microsoft.com/office/drawing/2014/main" id="{2FDCE33D-A625-48ED-A60A-9850EFBC4A18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8900000">
              <a:off x="1995" y="3417"/>
              <a:ext cx="1048" cy="1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100" b="0" i="0" u="none" strike="noStrike" kern="1200" cap="none" spc="0" normalizeH="0" baseline="0" noProof="0">
                  <a:ln>
                    <a:noFill/>
                  </a:ln>
                  <a:solidFill>
                    <a:srgbClr val="80808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+mn-cs"/>
                </a:rPr>
                <a:t>HCD NEWWS Gr. Rap.</a:t>
              </a: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  <p:sp>
          <p:nvSpPr>
            <p:cNvPr id="86" name="Line 255">
              <a:extLst>
                <a:ext uri="{FF2B5EF4-FFF2-40B4-BE49-F238E27FC236}">
                  <a16:creationId xmlns:a16="http://schemas.microsoft.com/office/drawing/2014/main" id="{7AD74DD1-1E97-4077-BEB4-1E86FAA8267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036" y="3105"/>
              <a:ext cx="0" cy="6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8" name="Rectangle 256">
              <a:extLst>
                <a:ext uri="{FF2B5EF4-FFF2-40B4-BE49-F238E27FC236}">
                  <a16:creationId xmlns:a16="http://schemas.microsoft.com/office/drawing/2014/main" id="{7D9C24FF-B994-4011-B6F0-C90EC8C55F83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8900000">
              <a:off x="2381" y="3357"/>
              <a:ext cx="852" cy="1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100" b="0" i="0" u="none" strike="noStrike" kern="1200" cap="none" spc="0" normalizeH="0" baseline="0" noProof="0">
                  <a:ln>
                    <a:noFill/>
                  </a:ln>
                  <a:solidFill>
                    <a:srgbClr val="80808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+mn-cs"/>
                </a:rPr>
                <a:t>HCD NEWWS Riv.</a:t>
              </a: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  <p:sp>
          <p:nvSpPr>
            <p:cNvPr id="89" name="Line 257">
              <a:extLst>
                <a:ext uri="{FF2B5EF4-FFF2-40B4-BE49-F238E27FC236}">
                  <a16:creationId xmlns:a16="http://schemas.microsoft.com/office/drawing/2014/main" id="{F6DE0CA2-A7CD-43B5-BA44-1A2E849030E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58" y="3105"/>
              <a:ext cx="0" cy="6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1" name="Rectangle 258">
              <a:extLst>
                <a:ext uri="{FF2B5EF4-FFF2-40B4-BE49-F238E27FC236}">
                  <a16:creationId xmlns:a16="http://schemas.microsoft.com/office/drawing/2014/main" id="{B266130E-43FC-4F6D-888C-9D5FD9B126E8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8900000">
              <a:off x="2782" y="3288"/>
              <a:ext cx="631" cy="1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100" b="0" i="0" u="none" strike="noStrike" kern="1200" cap="none" spc="0" normalizeH="0" baseline="0" noProof="0">
                  <a:ln>
                    <a:noFill/>
                  </a:ln>
                  <a:solidFill>
                    <a:srgbClr val="80808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+mn-cs"/>
                </a:rPr>
                <a:t>NEWWS Det.</a:t>
              </a: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  <p:sp>
          <p:nvSpPr>
            <p:cNvPr id="92" name="Line 259">
              <a:extLst>
                <a:ext uri="{FF2B5EF4-FFF2-40B4-BE49-F238E27FC236}">
                  <a16:creationId xmlns:a16="http://schemas.microsoft.com/office/drawing/2014/main" id="{448B0909-BB7E-40E1-99E7-67C10EA392A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83" y="3105"/>
              <a:ext cx="0" cy="6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3" name="Rectangle 260">
              <a:extLst>
                <a:ext uri="{FF2B5EF4-FFF2-40B4-BE49-F238E27FC236}">
                  <a16:creationId xmlns:a16="http://schemas.microsoft.com/office/drawing/2014/main" id="{095A96DB-491A-457F-9BBF-040E1EA6324D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8900000">
              <a:off x="2810" y="3362"/>
              <a:ext cx="870" cy="1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100" b="0" i="0" u="none" strike="noStrike" kern="1200" cap="none" spc="0" normalizeH="0" baseline="0" noProof="0">
                  <a:ln>
                    <a:noFill/>
                  </a:ln>
                  <a:solidFill>
                    <a:srgbClr val="80808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+mn-cs"/>
                </a:rPr>
                <a:t>NEWWS Col. Trad.</a:t>
              </a: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  <p:sp>
          <p:nvSpPr>
            <p:cNvPr id="94" name="Line 261">
              <a:extLst>
                <a:ext uri="{FF2B5EF4-FFF2-40B4-BE49-F238E27FC236}">
                  <a16:creationId xmlns:a16="http://schemas.microsoft.com/office/drawing/2014/main" id="{B9E188E4-8F9E-43E2-826B-2FF72C27993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08" y="3105"/>
              <a:ext cx="0" cy="6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5" name="Rectangle 262">
              <a:extLst>
                <a:ext uri="{FF2B5EF4-FFF2-40B4-BE49-F238E27FC236}">
                  <a16:creationId xmlns:a16="http://schemas.microsoft.com/office/drawing/2014/main" id="{DDC7B770-EEFF-4604-8921-190F68111C66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8900000">
              <a:off x="3216" y="3301"/>
              <a:ext cx="636" cy="1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100" b="0" i="0" u="none" strike="noStrike" kern="1200" cap="none" spc="0" normalizeH="0" baseline="0" noProof="0">
                  <a:ln>
                    <a:noFill/>
                  </a:ln>
                  <a:solidFill>
                    <a:srgbClr val="80808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+mn-cs"/>
                </a:rPr>
                <a:t>Work Exp. SD</a:t>
              </a: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  <p:sp>
          <p:nvSpPr>
            <p:cNvPr id="96" name="Line 263">
              <a:extLst>
                <a:ext uri="{FF2B5EF4-FFF2-40B4-BE49-F238E27FC236}">
                  <a16:creationId xmlns:a16="http://schemas.microsoft.com/office/drawing/2014/main" id="{A7A6708A-618D-4DBF-BFF9-4317E04876E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932" y="3105"/>
              <a:ext cx="0" cy="6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7" name="Rectangle 264">
              <a:extLst>
                <a:ext uri="{FF2B5EF4-FFF2-40B4-BE49-F238E27FC236}">
                  <a16:creationId xmlns:a16="http://schemas.microsoft.com/office/drawing/2014/main" id="{2EFA0CFB-C869-4FD0-A4FC-58BF09A102EC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8900000">
              <a:off x="3692" y="3196"/>
              <a:ext cx="337" cy="1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100" b="0" i="0" u="none" strike="noStrike" kern="1200" cap="none" spc="0" normalizeH="0" baseline="0" noProof="0">
                  <a:ln>
                    <a:noFill/>
                  </a:ln>
                  <a:solidFill>
                    <a:srgbClr val="80808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+mn-cs"/>
                </a:rPr>
                <a:t>CWEP</a:t>
              </a: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  <p:sp>
          <p:nvSpPr>
            <p:cNvPr id="98" name="Line 265">
              <a:extLst>
                <a:ext uri="{FF2B5EF4-FFF2-40B4-BE49-F238E27FC236}">
                  <a16:creationId xmlns:a16="http://schemas.microsoft.com/office/drawing/2014/main" id="{ED5656D4-CD6B-4A15-995D-B8E961AA929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154" y="3105"/>
              <a:ext cx="0" cy="6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9" name="Rectangle 266">
              <a:extLst>
                <a:ext uri="{FF2B5EF4-FFF2-40B4-BE49-F238E27FC236}">
                  <a16:creationId xmlns:a16="http://schemas.microsoft.com/office/drawing/2014/main" id="{2D8F7CA9-1901-42F5-A56E-632ECA3F3231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8900000">
              <a:off x="3749" y="3265"/>
              <a:ext cx="533" cy="1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100" b="0" i="0" u="none" strike="noStrike" kern="1200" cap="none" spc="0" normalizeH="0" baseline="0" noProof="0">
                  <a:ln>
                    <a:noFill/>
                  </a:ln>
                  <a:solidFill>
                    <a:srgbClr val="80808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+mn-cs"/>
                </a:rPr>
                <a:t>WIN Demo.</a:t>
              </a: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  <p:sp>
          <p:nvSpPr>
            <p:cNvPr id="100" name="Line 267">
              <a:extLst>
                <a:ext uri="{FF2B5EF4-FFF2-40B4-BE49-F238E27FC236}">
                  <a16:creationId xmlns:a16="http://schemas.microsoft.com/office/drawing/2014/main" id="{B8C2B4A7-A7B4-4735-BDCE-ED9BDB5AE98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79" y="3105"/>
              <a:ext cx="0" cy="6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3" name="Rectangle 268">
              <a:extLst>
                <a:ext uri="{FF2B5EF4-FFF2-40B4-BE49-F238E27FC236}">
                  <a16:creationId xmlns:a16="http://schemas.microsoft.com/office/drawing/2014/main" id="{C7A0EED1-6C5C-4364-8227-7CBDF39F72FF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8900000">
              <a:off x="4055" y="3230"/>
              <a:ext cx="435" cy="1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100" b="0" i="0" u="none" strike="noStrike" kern="1200" cap="none" spc="0" normalizeH="0" baseline="0" noProof="0">
                  <a:ln>
                    <a:noFill/>
                  </a:ln>
                  <a:solidFill>
                    <a:srgbClr val="80808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+mn-cs"/>
                </a:rPr>
                <a:t>GAIN SD</a:t>
              </a: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  <p:sp>
          <p:nvSpPr>
            <p:cNvPr id="104" name="Line 269">
              <a:extLst>
                <a:ext uri="{FF2B5EF4-FFF2-40B4-BE49-F238E27FC236}">
                  <a16:creationId xmlns:a16="http://schemas.microsoft.com/office/drawing/2014/main" id="{868E57AB-DE00-4074-9DFD-3E76CE93376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603" y="3105"/>
              <a:ext cx="0" cy="6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5" name="Rectangle 270">
              <a:extLst>
                <a:ext uri="{FF2B5EF4-FFF2-40B4-BE49-F238E27FC236}">
                  <a16:creationId xmlns:a16="http://schemas.microsoft.com/office/drawing/2014/main" id="{D9E9AC49-7082-401F-B322-1E7CFB9706CB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8900000">
              <a:off x="4106" y="3293"/>
              <a:ext cx="657" cy="1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100" b="0" i="0" u="none" strike="noStrike" kern="1200" cap="none" spc="0" normalizeH="0" baseline="0" noProof="0">
                  <a:ln>
                    <a:noFill/>
                  </a:ln>
                  <a:solidFill>
                    <a:srgbClr val="80808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+mn-cs"/>
                </a:rPr>
                <a:t>NEWWS Port.</a:t>
              </a: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  <p:sp>
          <p:nvSpPr>
            <p:cNvPr id="106" name="Line 271">
              <a:extLst>
                <a:ext uri="{FF2B5EF4-FFF2-40B4-BE49-F238E27FC236}">
                  <a16:creationId xmlns:a16="http://schemas.microsoft.com/office/drawing/2014/main" id="{D7D176F1-52C7-4C6E-A385-54F9BE42824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828" y="3105"/>
              <a:ext cx="0" cy="6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7" name="Rectangle 272">
              <a:extLst>
                <a:ext uri="{FF2B5EF4-FFF2-40B4-BE49-F238E27FC236}">
                  <a16:creationId xmlns:a16="http://schemas.microsoft.com/office/drawing/2014/main" id="{64AB8F73-575A-44AE-A62E-96B510352910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8900000">
              <a:off x="4478" y="3244"/>
              <a:ext cx="461" cy="1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100" b="0" i="0" u="none" strike="noStrike" kern="1200" cap="none" spc="0" normalizeH="0" baseline="0" noProof="0">
                  <a:ln>
                    <a:noFill/>
                  </a:ln>
                  <a:solidFill>
                    <a:srgbClr val="80808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+mn-cs"/>
                </a:rPr>
                <a:t>GAIN Riv.</a:t>
              </a: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  <p:sp>
          <p:nvSpPr>
            <p:cNvPr id="108" name="Line 273">
              <a:extLst>
                <a:ext uri="{FF2B5EF4-FFF2-40B4-BE49-F238E27FC236}">
                  <a16:creationId xmlns:a16="http://schemas.microsoft.com/office/drawing/2014/main" id="{6569A508-BC49-4FA9-A9F7-6B9FE73A31D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052" y="3105"/>
              <a:ext cx="0" cy="6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9" name="Rectangle 274">
              <a:extLst>
                <a:ext uri="{FF2B5EF4-FFF2-40B4-BE49-F238E27FC236}">
                  <a16:creationId xmlns:a16="http://schemas.microsoft.com/office/drawing/2014/main" id="{99B82E0B-69C4-4E72-AC6D-4F5DCA3922C1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8900000">
              <a:off x="4654" y="3265"/>
              <a:ext cx="518" cy="1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100" b="0" i="0" u="none" strike="noStrike" kern="1200" cap="none" spc="0" normalizeH="0" baseline="0" noProof="0">
                  <a:ln>
                    <a:noFill/>
                  </a:ln>
                  <a:solidFill>
                    <a:srgbClr val="80808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+mn-cs"/>
                </a:rPr>
                <a:t>GAIN Butte</a:t>
              </a: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  <p:sp>
          <p:nvSpPr>
            <p:cNvPr id="110" name="Line 275">
              <a:extLst>
                <a:ext uri="{FF2B5EF4-FFF2-40B4-BE49-F238E27FC236}">
                  <a16:creationId xmlns:a16="http://schemas.microsoft.com/office/drawing/2014/main" id="{AD426B91-CAE8-40AA-945E-B81A4E2312D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274" y="3105"/>
              <a:ext cx="0" cy="6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1" name="Rectangle 276">
              <a:extLst>
                <a:ext uri="{FF2B5EF4-FFF2-40B4-BE49-F238E27FC236}">
                  <a16:creationId xmlns:a16="http://schemas.microsoft.com/office/drawing/2014/main" id="{D345ECBE-C305-495D-BB95-95FF884D0882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8900000">
              <a:off x="4930" y="3241"/>
              <a:ext cx="461" cy="1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100" b="0" i="0" u="none" strike="noStrike" kern="1200" cap="none" spc="0" normalizeH="0" baseline="0" noProof="0">
                  <a:ln>
                    <a:noFill/>
                  </a:ln>
                  <a:solidFill>
                    <a:srgbClr val="80808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+mn-cs"/>
                </a:rPr>
                <a:t>GAIN Tul.</a:t>
              </a: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  <p:sp>
          <p:nvSpPr>
            <p:cNvPr id="112" name="Line 277">
              <a:extLst>
                <a:ext uri="{FF2B5EF4-FFF2-40B4-BE49-F238E27FC236}">
                  <a16:creationId xmlns:a16="http://schemas.microsoft.com/office/drawing/2014/main" id="{3C3884CC-196E-4D04-AEB5-A05C04AEE88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499" y="3105"/>
              <a:ext cx="0" cy="6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3" name="Rectangle 278">
              <a:extLst>
                <a:ext uri="{FF2B5EF4-FFF2-40B4-BE49-F238E27FC236}">
                  <a16:creationId xmlns:a16="http://schemas.microsoft.com/office/drawing/2014/main" id="{DBDF4DD8-D209-4F30-9868-1B84A0386432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8900000">
              <a:off x="5072" y="3277"/>
              <a:ext cx="550" cy="1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100" b="0" i="0" u="none" strike="noStrike" kern="1200" cap="none" spc="0" normalizeH="0" baseline="0" noProof="0">
                  <a:ln>
                    <a:noFill/>
                  </a:ln>
                  <a:solidFill>
                    <a:srgbClr val="80808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+mn-cs"/>
                </a:rPr>
                <a:t>Proj. Ind. FL</a:t>
              </a: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  <p:sp>
          <p:nvSpPr>
            <p:cNvPr id="114" name="Line 279">
              <a:extLst>
                <a:ext uri="{FF2B5EF4-FFF2-40B4-BE49-F238E27FC236}">
                  <a16:creationId xmlns:a16="http://schemas.microsoft.com/office/drawing/2014/main" id="{57B37E08-420F-4798-B23E-FCEF46833C7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724" y="3105"/>
              <a:ext cx="0" cy="6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5" name="Rectangle 280">
              <a:extLst>
                <a:ext uri="{FF2B5EF4-FFF2-40B4-BE49-F238E27FC236}">
                  <a16:creationId xmlns:a16="http://schemas.microsoft.com/office/drawing/2014/main" id="{1C2E22D0-FF2F-461E-9024-093A46131FE4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8900000">
              <a:off x="5411" y="3229"/>
              <a:ext cx="418" cy="1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100" b="0" i="0" u="none" strike="noStrike" kern="1200" cap="none" spc="0" normalizeH="0" baseline="0" noProof="0">
                  <a:ln>
                    <a:noFill/>
                  </a:ln>
                  <a:solidFill>
                    <a:srgbClr val="80808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+mn-cs"/>
                </a:rPr>
                <a:t>GAIN LA</a:t>
              </a: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  <p:sp>
          <p:nvSpPr>
            <p:cNvPr id="116" name="Line 281">
              <a:extLst>
                <a:ext uri="{FF2B5EF4-FFF2-40B4-BE49-F238E27FC236}">
                  <a16:creationId xmlns:a16="http://schemas.microsoft.com/office/drawing/2014/main" id="{D90C1DBF-F73E-4506-BFFF-C21EB3383DF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948" y="3105"/>
              <a:ext cx="0" cy="6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7" name="Rectangle 282">
              <a:extLst>
                <a:ext uri="{FF2B5EF4-FFF2-40B4-BE49-F238E27FC236}">
                  <a16:creationId xmlns:a16="http://schemas.microsoft.com/office/drawing/2014/main" id="{5162F408-166B-425C-88E3-F1911B17566B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8900000">
              <a:off x="5577" y="3251"/>
              <a:ext cx="490" cy="1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100" b="0" i="0" u="none" strike="noStrike" kern="1200" cap="none" spc="0" normalizeH="0" baseline="0" noProof="0">
                  <a:ln>
                    <a:noFill/>
                  </a:ln>
                  <a:solidFill>
                    <a:srgbClr val="80808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+mn-cs"/>
                </a:rPr>
                <a:t>GAIN Alm.</a:t>
              </a: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  <p:sp>
          <p:nvSpPr>
            <p:cNvPr id="118" name="Line 283">
              <a:extLst>
                <a:ext uri="{FF2B5EF4-FFF2-40B4-BE49-F238E27FC236}">
                  <a16:creationId xmlns:a16="http://schemas.microsoft.com/office/drawing/2014/main" id="{B9CF5849-34D5-410B-9335-7F5455BFD31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170" y="3105"/>
              <a:ext cx="0" cy="6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0" name="Rectangle 284">
              <a:extLst>
                <a:ext uri="{FF2B5EF4-FFF2-40B4-BE49-F238E27FC236}">
                  <a16:creationId xmlns:a16="http://schemas.microsoft.com/office/drawing/2014/main" id="{B46E301C-63CF-41DC-BC11-00E124A6FE28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8900000">
              <a:off x="5829" y="3240"/>
              <a:ext cx="452" cy="1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100" b="0" i="0" u="none" strike="noStrike" kern="1200" cap="none" spc="0" normalizeH="0" baseline="0" noProof="0">
                  <a:ln>
                    <a:noFill/>
                  </a:ln>
                  <a:solidFill>
                    <a:srgbClr val="80808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+mn-cs"/>
                </a:rPr>
                <a:t>Jobs First</a:t>
              </a: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  <p:sp>
          <p:nvSpPr>
            <p:cNvPr id="121" name="Line 285">
              <a:extLst>
                <a:ext uri="{FF2B5EF4-FFF2-40B4-BE49-F238E27FC236}">
                  <a16:creationId xmlns:a16="http://schemas.microsoft.com/office/drawing/2014/main" id="{B413F38C-287F-4188-9978-DCA1BBC7734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395" y="3105"/>
              <a:ext cx="0" cy="6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3" name="Rectangle 286">
              <a:extLst>
                <a:ext uri="{FF2B5EF4-FFF2-40B4-BE49-F238E27FC236}">
                  <a16:creationId xmlns:a16="http://schemas.microsoft.com/office/drawing/2014/main" id="{DC5F9760-F74C-4CDF-85E1-31B0886DBAA6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8900000">
              <a:off x="5871" y="3309"/>
              <a:ext cx="677" cy="1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100" b="0" i="0" u="none" strike="noStrike" kern="1200" cap="none" spc="0" normalizeH="0" baseline="0" noProof="0">
                  <a:ln>
                    <a:noFill/>
                  </a:ln>
                  <a:solidFill>
                    <a:srgbClr val="80808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+mn-cs"/>
                </a:rPr>
                <a:t>WRP Time lim.</a:t>
              </a: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  <p:sp>
          <p:nvSpPr>
            <p:cNvPr id="124" name="Line 287">
              <a:extLst>
                <a:ext uri="{FF2B5EF4-FFF2-40B4-BE49-F238E27FC236}">
                  <a16:creationId xmlns:a16="http://schemas.microsoft.com/office/drawing/2014/main" id="{36EE3504-CCE5-43DF-8896-FFFE9D05C6B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619" y="3105"/>
              <a:ext cx="0" cy="6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5" name="Rectangle 288">
              <a:extLst>
                <a:ext uri="{FF2B5EF4-FFF2-40B4-BE49-F238E27FC236}">
                  <a16:creationId xmlns:a16="http://schemas.microsoft.com/office/drawing/2014/main" id="{166C6A56-46D1-49D7-B6DF-09CFEF2ED46E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8900000">
              <a:off x="6464" y="3167"/>
              <a:ext cx="225" cy="1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100" b="0" i="0" u="none" strike="noStrike" kern="1200" cap="none" spc="0" normalizeH="0" baseline="0" noProof="0">
                  <a:ln>
                    <a:noFill/>
                  </a:ln>
                  <a:solidFill>
                    <a:srgbClr val="80808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+mn-cs"/>
                </a:rPr>
                <a:t>FTP</a:t>
              </a: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  <p:sp>
          <p:nvSpPr>
            <p:cNvPr id="128" name="Line 289">
              <a:extLst>
                <a:ext uri="{FF2B5EF4-FFF2-40B4-BE49-F238E27FC236}">
                  <a16:creationId xmlns:a16="http://schemas.microsoft.com/office/drawing/2014/main" id="{14AEE3AD-BF9E-4F93-BD75-03FD181146F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844" y="3105"/>
              <a:ext cx="0" cy="6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30" name="Rectangle 290">
              <a:extLst>
                <a:ext uri="{FF2B5EF4-FFF2-40B4-BE49-F238E27FC236}">
                  <a16:creationId xmlns:a16="http://schemas.microsoft.com/office/drawing/2014/main" id="{E2D9871A-5071-453E-847A-727A387F2228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8900000">
              <a:off x="6651" y="3184"/>
              <a:ext cx="268" cy="1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100" b="0" i="0" u="none" strike="noStrike" kern="1200" cap="none" spc="0" normalizeH="0" baseline="0" noProof="0">
                  <a:ln>
                    <a:noFill/>
                  </a:ln>
                  <a:solidFill>
                    <a:srgbClr val="80808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+mn-cs"/>
                </a:rPr>
                <a:t>MFIP</a:t>
              </a: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  <p:sp>
          <p:nvSpPr>
            <p:cNvPr id="133" name="Line 291">
              <a:extLst>
                <a:ext uri="{FF2B5EF4-FFF2-40B4-BE49-F238E27FC236}">
                  <a16:creationId xmlns:a16="http://schemas.microsoft.com/office/drawing/2014/main" id="{5DB8D964-6C8E-468B-A2D9-7477D5DE85F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068" y="3105"/>
              <a:ext cx="0" cy="6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35" name="Rectangle 292">
              <a:extLst>
                <a:ext uri="{FF2B5EF4-FFF2-40B4-BE49-F238E27FC236}">
                  <a16:creationId xmlns:a16="http://schemas.microsoft.com/office/drawing/2014/main" id="{647D1368-3CBC-4AB9-AACA-A86F7EEDC736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8900000">
              <a:off x="6472" y="3339"/>
              <a:ext cx="766" cy="1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100" b="0" i="0" u="none" strike="noStrike" kern="1200" cap="none" spc="0" normalizeH="0" baseline="0" noProof="0">
                  <a:ln>
                    <a:noFill/>
                  </a:ln>
                  <a:solidFill>
                    <a:srgbClr val="80808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+mn-cs"/>
                </a:rPr>
                <a:t>WRP Earn Supp.</a:t>
              </a: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  <p:sp>
          <p:nvSpPr>
            <p:cNvPr id="136" name="Rectangle 293">
              <a:extLst>
                <a:ext uri="{FF2B5EF4-FFF2-40B4-BE49-F238E27FC236}">
                  <a16:creationId xmlns:a16="http://schemas.microsoft.com/office/drawing/2014/main" id="{C8F7D9D1-0E8C-4A0B-8D31-507E850CB9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96" y="193"/>
              <a:ext cx="305" cy="57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5300" b="0" i="0" u="none" strike="noStrike" kern="1200" cap="none" spc="0" normalizeH="0" baseline="0" noProof="0">
                  <a:ln>
                    <a:noFill/>
                  </a:ln>
                  <a:solidFill>
                    <a:srgbClr val="1E2D53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+mn-cs"/>
                </a:rPr>
                <a:t> </a:t>
              </a: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</p:grpSp>
      <p:sp>
        <p:nvSpPr>
          <p:cNvPr id="7" name="AutoShape 3">
            <a:extLst>
              <a:ext uri="{FF2B5EF4-FFF2-40B4-BE49-F238E27FC236}">
                <a16:creationId xmlns:a16="http://schemas.microsoft.com/office/drawing/2014/main" id="{2E1FB4F5-B2C3-4DDD-9F74-858F09E78186}"/>
              </a:ext>
            </a:extLst>
          </p:cNvPr>
          <p:cNvSpPr>
            <a:spLocks noChangeAspect="1" noChangeArrowheads="1" noTextEdit="1"/>
          </p:cNvSpPr>
          <p:nvPr/>
        </p:nvSpPr>
        <p:spPr bwMode="auto">
          <a:xfrm>
            <a:off x="609601" y="0"/>
            <a:ext cx="10972800" cy="68580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4" name="Line 41">
            <a:extLst>
              <a:ext uri="{FF2B5EF4-FFF2-40B4-BE49-F238E27FC236}">
                <a16:creationId xmlns:a16="http://schemas.microsoft.com/office/drawing/2014/main" id="{07191EE7-B7E7-4CE1-A1F2-3EF3D25F34D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57351" y="1381125"/>
            <a:ext cx="95250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5" name="Rectangle 42">
            <a:extLst>
              <a:ext uri="{FF2B5EF4-FFF2-40B4-BE49-F238E27FC236}">
                <a16:creationId xmlns:a16="http://schemas.microsoft.com/office/drawing/2014/main" id="{98D0A399-02C3-4AC9-AAE9-10148A64454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31926" y="1243012"/>
            <a:ext cx="0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61" name="Rectangle 56">
            <a:extLst>
              <a:ext uri="{FF2B5EF4-FFF2-40B4-BE49-F238E27FC236}">
                <a16:creationId xmlns:a16="http://schemas.microsoft.com/office/drawing/2014/main" id="{E859D2B8-7001-4B59-97DC-C48B225C4E8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02401" y="444500"/>
            <a:ext cx="484188" cy="904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5300" b="0" i="0" u="none" strike="noStrike" kern="1200" cap="none" spc="0" normalizeH="0" baseline="0" noProof="0">
                <a:ln>
                  <a:noFill/>
                </a:ln>
                <a:solidFill>
                  <a:srgbClr val="1E2D53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 </a:t>
            </a:r>
            <a:endParaRPr kumimoji="0" lang="en-US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119" name="Rectangle 114">
            <a:extLst>
              <a:ext uri="{FF2B5EF4-FFF2-40B4-BE49-F238E27FC236}">
                <a16:creationId xmlns:a16="http://schemas.microsoft.com/office/drawing/2014/main" id="{7B5959AF-BB75-4E24-8380-56086DF95D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02401" y="444500"/>
            <a:ext cx="484188" cy="904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5300" b="0" i="0" u="none" strike="noStrike" kern="1200" cap="none" spc="0" normalizeH="0" baseline="0" noProof="0">
                <a:ln>
                  <a:noFill/>
                </a:ln>
                <a:solidFill>
                  <a:srgbClr val="1E2D53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 </a:t>
            </a:r>
            <a:endParaRPr kumimoji="0" lang="en-US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4" name="Rectangle 134">
            <a:extLst>
              <a:ext uri="{FF2B5EF4-FFF2-40B4-BE49-F238E27FC236}">
                <a16:creationId xmlns:a16="http://schemas.microsoft.com/office/drawing/2014/main" id="{1AD3BA94-CE57-4AF0-976E-3B687B62950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0521" y="95828"/>
            <a:ext cx="10620914" cy="67710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Lesson #2: Use MVPF-Framework to Design RCTs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MVPF of Welfare/AFDC Reforms</a:t>
            </a:r>
            <a:endParaRPr kumimoji="0" lang="en-US" sz="2000" b="1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grpSp>
        <p:nvGrpSpPr>
          <p:cNvPr id="131" name="Group 130">
            <a:extLst>
              <a:ext uri="{FF2B5EF4-FFF2-40B4-BE49-F238E27FC236}">
                <a16:creationId xmlns:a16="http://schemas.microsoft.com/office/drawing/2014/main" id="{BAB22F16-4E4D-4B30-AA44-64E60513A2D0}"/>
              </a:ext>
            </a:extLst>
          </p:cNvPr>
          <p:cNvGrpSpPr/>
          <p:nvPr/>
        </p:nvGrpSpPr>
        <p:grpSpPr>
          <a:xfrm>
            <a:off x="1423196" y="1088866"/>
            <a:ext cx="589755" cy="549276"/>
            <a:chOff x="1431926" y="1243012"/>
            <a:chExt cx="589755" cy="549276"/>
          </a:xfrm>
        </p:grpSpPr>
        <p:grpSp>
          <p:nvGrpSpPr>
            <p:cNvPr id="138" name="Group 137">
              <a:extLst>
                <a:ext uri="{FF2B5EF4-FFF2-40B4-BE49-F238E27FC236}">
                  <a16:creationId xmlns:a16="http://schemas.microsoft.com/office/drawing/2014/main" id="{E763E84F-B14C-47B8-B41E-31310DBE99F0}"/>
                </a:ext>
              </a:extLst>
            </p:cNvPr>
            <p:cNvGrpSpPr/>
            <p:nvPr/>
          </p:nvGrpSpPr>
          <p:grpSpPr>
            <a:xfrm>
              <a:off x="1431926" y="1243012"/>
              <a:ext cx="318293" cy="422579"/>
              <a:chOff x="1431926" y="1243012"/>
              <a:chExt cx="318293" cy="422579"/>
            </a:xfrm>
          </p:grpSpPr>
          <p:sp>
            <p:nvSpPr>
              <p:cNvPr id="150" name="Rectangle 35">
                <a:extLst>
                  <a:ext uri="{FF2B5EF4-FFF2-40B4-BE49-F238E27FC236}">
                    <a16:creationId xmlns:a16="http://schemas.microsoft.com/office/drawing/2014/main" id="{0F25EB28-427D-44F1-8097-BF1AADB287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31926" y="1243012"/>
                <a:ext cx="165100" cy="2762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80808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+mn-cs"/>
                  </a:rPr>
                  <a:t>∞</a:t>
                </a:r>
                <a:endParaRPr kumimoji="0" lang="en-US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80808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+mn-cs"/>
                </a:endParaRPr>
              </a:p>
            </p:txBody>
          </p:sp>
          <p:cxnSp>
            <p:nvCxnSpPr>
              <p:cNvPr id="151" name="Straight Connector 150">
                <a:extLst>
                  <a:ext uri="{FF2B5EF4-FFF2-40B4-BE49-F238E27FC236}">
                    <a16:creationId xmlns:a16="http://schemas.microsoft.com/office/drawing/2014/main" id="{1FBDC670-D78F-4182-A7BD-01D345D7C497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750219" y="1605265"/>
                <a:ext cx="0" cy="60326"/>
              </a:xfrm>
              <a:prstGeom prst="line">
                <a:avLst/>
              </a:prstGeom>
              <a:ln w="3810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39" name="Group 138">
              <a:extLst>
                <a:ext uri="{FF2B5EF4-FFF2-40B4-BE49-F238E27FC236}">
                  <a16:creationId xmlns:a16="http://schemas.microsoft.com/office/drawing/2014/main" id="{5FBE1983-C5B6-413D-9B5A-1F4C8DC665D1}"/>
                </a:ext>
              </a:extLst>
            </p:cNvPr>
            <p:cNvGrpSpPr/>
            <p:nvPr/>
          </p:nvGrpSpPr>
          <p:grpSpPr>
            <a:xfrm>
              <a:off x="1493043" y="1508682"/>
              <a:ext cx="528638" cy="283606"/>
              <a:chOff x="1493043" y="1508682"/>
              <a:chExt cx="528638" cy="283606"/>
            </a:xfrm>
          </p:grpSpPr>
          <p:sp>
            <p:nvSpPr>
              <p:cNvPr id="142" name="Rectangle 141">
                <a:extLst>
                  <a:ext uri="{FF2B5EF4-FFF2-40B4-BE49-F238E27FC236}">
                    <a16:creationId xmlns:a16="http://schemas.microsoft.com/office/drawing/2014/main" id="{63A41924-D651-4571-9377-FF8184ED277E}"/>
                  </a:ext>
                </a:extLst>
              </p:cNvPr>
              <p:cNvSpPr/>
              <p:nvPr/>
            </p:nvSpPr>
            <p:spPr>
              <a:xfrm>
                <a:off x="1493043" y="1508682"/>
                <a:ext cx="528638" cy="283606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cxnSp>
            <p:nvCxnSpPr>
              <p:cNvPr id="148" name="Straight Connector 147">
                <a:extLst>
                  <a:ext uri="{FF2B5EF4-FFF2-40B4-BE49-F238E27FC236}">
                    <a16:creationId xmlns:a16="http://schemas.microsoft.com/office/drawing/2014/main" id="{470E62F5-73E6-42D3-AFCE-7264C6551090}"/>
                  </a:ext>
                </a:extLst>
              </p:cNvPr>
              <p:cNvCxnSpPr/>
              <p:nvPr/>
            </p:nvCxnSpPr>
            <p:spPr>
              <a:xfrm flipV="1">
                <a:off x="1666876" y="1564011"/>
                <a:ext cx="166687" cy="83364"/>
              </a:xfrm>
              <a:prstGeom prst="line">
                <a:avLst/>
              </a:prstGeom>
              <a:ln w="19050">
                <a:solidFill>
                  <a:srgbClr val="80808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9" name="Straight Connector 148">
                <a:extLst>
                  <a:ext uri="{FF2B5EF4-FFF2-40B4-BE49-F238E27FC236}">
                    <a16:creationId xmlns:a16="http://schemas.microsoft.com/office/drawing/2014/main" id="{EB2ED3FA-4C36-47C3-8501-4CEF8E54BA42}"/>
                  </a:ext>
                </a:extLst>
              </p:cNvPr>
              <p:cNvCxnSpPr/>
              <p:nvPr/>
            </p:nvCxnSpPr>
            <p:spPr>
              <a:xfrm flipV="1">
                <a:off x="1666876" y="1629871"/>
                <a:ext cx="166687" cy="83364"/>
              </a:xfrm>
              <a:prstGeom prst="line">
                <a:avLst/>
              </a:prstGeom>
              <a:ln w="19050">
                <a:solidFill>
                  <a:srgbClr val="80808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sp>
        <p:nvSpPr>
          <p:cNvPr id="122" name="Rectangle 92">
            <a:extLst>
              <a:ext uri="{FF2B5EF4-FFF2-40B4-BE49-F238E27FC236}">
                <a16:creationId xmlns:a16="http://schemas.microsoft.com/office/drawing/2014/main" id="{9EFD9A0A-EE64-4817-AEDC-49C240F3CD8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02401" y="444500"/>
            <a:ext cx="484188" cy="904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5300" b="0" i="0" u="none" strike="noStrike" kern="1200" cap="none" spc="0" normalizeH="0" baseline="0" noProof="0" dirty="0">
                <a:ln>
                  <a:noFill/>
                </a:ln>
                <a:solidFill>
                  <a:srgbClr val="1E2D53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 </a:t>
            </a:r>
            <a:endParaRPr kumimoji="0" lang="en-US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496" name="Right Brace 495">
            <a:extLst>
              <a:ext uri="{FF2B5EF4-FFF2-40B4-BE49-F238E27FC236}">
                <a16:creationId xmlns:a16="http://schemas.microsoft.com/office/drawing/2014/main" id="{7F2A13EB-F1F7-4F61-B6CC-7ABC0A6F60EE}"/>
              </a:ext>
            </a:extLst>
          </p:cNvPr>
          <p:cNvSpPr/>
          <p:nvPr/>
        </p:nvSpPr>
        <p:spPr>
          <a:xfrm rot="5400000">
            <a:off x="11145749" y="5814594"/>
            <a:ext cx="162896" cy="845340"/>
          </a:xfrm>
          <a:prstGeom prst="rightBrace">
            <a:avLst/>
          </a:prstGeom>
          <a:ln w="19050">
            <a:solidFill>
              <a:srgbClr val="80808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97" name="Rectangle 587">
            <a:extLst>
              <a:ext uri="{FF2B5EF4-FFF2-40B4-BE49-F238E27FC236}">
                <a16:creationId xmlns:a16="http://schemas.microsoft.com/office/drawing/2014/main" id="{3F39D9EC-ECE2-4617-BEAF-FA25F87F5E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759354" y="6432079"/>
            <a:ext cx="965008" cy="1692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80808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Earnings Supp.</a:t>
            </a:r>
            <a:endParaRPr kumimoji="0" lang="en-US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498" name="Right Brace 497">
            <a:extLst>
              <a:ext uri="{FF2B5EF4-FFF2-40B4-BE49-F238E27FC236}">
                <a16:creationId xmlns:a16="http://schemas.microsoft.com/office/drawing/2014/main" id="{6D443CCD-853C-4A9A-8779-069A5A7F9F52}"/>
              </a:ext>
            </a:extLst>
          </p:cNvPr>
          <p:cNvSpPr/>
          <p:nvPr/>
        </p:nvSpPr>
        <p:spPr>
          <a:xfrm rot="5400000">
            <a:off x="2510130" y="5377689"/>
            <a:ext cx="145465" cy="1714910"/>
          </a:xfrm>
          <a:prstGeom prst="rightBrace">
            <a:avLst/>
          </a:prstGeom>
          <a:ln w="19050">
            <a:solidFill>
              <a:srgbClr val="80808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99" name="Rectangle 587">
            <a:extLst>
              <a:ext uri="{FF2B5EF4-FFF2-40B4-BE49-F238E27FC236}">
                <a16:creationId xmlns:a16="http://schemas.microsoft.com/office/drawing/2014/main" id="{9C4D5E70-5A49-4D8A-9A5C-34B6DBB555C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24502" y="6427315"/>
            <a:ext cx="1102328" cy="1692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80808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Job Search First</a:t>
            </a:r>
            <a:endParaRPr kumimoji="0" lang="en-US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500" name="Right Brace 499">
            <a:extLst>
              <a:ext uri="{FF2B5EF4-FFF2-40B4-BE49-F238E27FC236}">
                <a16:creationId xmlns:a16="http://schemas.microsoft.com/office/drawing/2014/main" id="{96D647A8-C331-4D53-ABD7-9E4CFD5E4E8F}"/>
              </a:ext>
            </a:extLst>
          </p:cNvPr>
          <p:cNvSpPr/>
          <p:nvPr/>
        </p:nvSpPr>
        <p:spPr>
          <a:xfrm rot="5400000">
            <a:off x="4532233" y="5195915"/>
            <a:ext cx="128481" cy="2072886"/>
          </a:xfrm>
          <a:prstGeom prst="rightBrace">
            <a:avLst/>
          </a:prstGeom>
          <a:ln w="19050">
            <a:solidFill>
              <a:srgbClr val="80808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01" name="Rectangle 587">
            <a:extLst>
              <a:ext uri="{FF2B5EF4-FFF2-40B4-BE49-F238E27FC236}">
                <a16:creationId xmlns:a16="http://schemas.microsoft.com/office/drawing/2014/main" id="{0F4A7F04-E9E5-4D28-8D6C-0977F47170B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64032" y="6412075"/>
            <a:ext cx="1102328" cy="1692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80808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Mandatory Educ.</a:t>
            </a:r>
            <a:endParaRPr kumimoji="0" lang="en-US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502" name="Right Brace 501">
            <a:extLst>
              <a:ext uri="{FF2B5EF4-FFF2-40B4-BE49-F238E27FC236}">
                <a16:creationId xmlns:a16="http://schemas.microsoft.com/office/drawing/2014/main" id="{2EAE64F5-461B-4C7D-91F2-F89FB12C1DEB}"/>
              </a:ext>
            </a:extLst>
          </p:cNvPr>
          <p:cNvSpPr/>
          <p:nvPr/>
        </p:nvSpPr>
        <p:spPr>
          <a:xfrm rot="5400000">
            <a:off x="6184687" y="5711200"/>
            <a:ext cx="137991" cy="1051823"/>
          </a:xfrm>
          <a:prstGeom prst="rightBrace">
            <a:avLst/>
          </a:prstGeom>
          <a:ln w="19050">
            <a:solidFill>
              <a:srgbClr val="80808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03" name="Rectangle 587">
            <a:extLst>
              <a:ext uri="{FF2B5EF4-FFF2-40B4-BE49-F238E27FC236}">
                <a16:creationId xmlns:a16="http://schemas.microsoft.com/office/drawing/2014/main" id="{60434D92-5FAC-40AE-AFCD-CB2CE97B9B4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02634" y="6421452"/>
            <a:ext cx="1102328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80808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Mandatory Work</a:t>
            </a:r>
          </a:p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80808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Exp.</a:t>
            </a:r>
            <a:endParaRPr kumimoji="0" lang="en-US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504" name="Right Brace 503">
            <a:extLst>
              <a:ext uri="{FF2B5EF4-FFF2-40B4-BE49-F238E27FC236}">
                <a16:creationId xmlns:a16="http://schemas.microsoft.com/office/drawing/2014/main" id="{41F60F4B-6187-45DD-8C95-79C78C4D001D}"/>
              </a:ext>
            </a:extLst>
          </p:cNvPr>
          <p:cNvSpPr/>
          <p:nvPr/>
        </p:nvSpPr>
        <p:spPr>
          <a:xfrm rot="5400000">
            <a:off x="8209371" y="4854289"/>
            <a:ext cx="137991" cy="2735165"/>
          </a:xfrm>
          <a:prstGeom prst="rightBrace">
            <a:avLst/>
          </a:prstGeom>
          <a:ln w="19050">
            <a:solidFill>
              <a:srgbClr val="80808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05" name="Rectangle 587">
            <a:extLst>
              <a:ext uri="{FF2B5EF4-FFF2-40B4-BE49-F238E27FC236}">
                <a16:creationId xmlns:a16="http://schemas.microsoft.com/office/drawing/2014/main" id="{022AED44-6EF9-41BE-9918-C51B374550B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36450" y="6438451"/>
            <a:ext cx="1102328" cy="1692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80808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Mixed Programs</a:t>
            </a:r>
            <a:endParaRPr kumimoji="0" lang="en-US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506" name="Right Brace 505">
            <a:extLst>
              <a:ext uri="{FF2B5EF4-FFF2-40B4-BE49-F238E27FC236}">
                <a16:creationId xmlns:a16="http://schemas.microsoft.com/office/drawing/2014/main" id="{BDFA1385-4D97-4FA1-ADED-C84A9DFB0C06}"/>
              </a:ext>
            </a:extLst>
          </p:cNvPr>
          <p:cNvSpPr/>
          <p:nvPr/>
        </p:nvSpPr>
        <p:spPr>
          <a:xfrm rot="5400000">
            <a:off x="10168391" y="5738798"/>
            <a:ext cx="137991" cy="1010454"/>
          </a:xfrm>
          <a:prstGeom prst="rightBrace">
            <a:avLst/>
          </a:prstGeom>
          <a:ln w="19050">
            <a:solidFill>
              <a:srgbClr val="80808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07" name="Rectangle 587">
            <a:extLst>
              <a:ext uri="{FF2B5EF4-FFF2-40B4-BE49-F238E27FC236}">
                <a16:creationId xmlns:a16="http://schemas.microsoft.com/office/drawing/2014/main" id="{2D5F6026-9BE8-452A-8A4F-0F8B8562800C}"/>
              </a:ext>
            </a:extLst>
          </p:cNvPr>
          <p:cNvSpPr>
            <a:spLocks noChangeArrowheads="1"/>
          </p:cNvSpPr>
          <p:nvPr/>
        </p:nvSpPr>
        <p:spPr bwMode="auto">
          <a:xfrm>
            <a:off x="9872318" y="6395557"/>
            <a:ext cx="786793" cy="1692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80808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Time Limits</a:t>
            </a:r>
            <a:endParaRPr kumimoji="0" lang="en-US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grpSp>
        <p:nvGrpSpPr>
          <p:cNvPr id="659" name="Group 658">
            <a:extLst>
              <a:ext uri="{FF2B5EF4-FFF2-40B4-BE49-F238E27FC236}">
                <a16:creationId xmlns:a16="http://schemas.microsoft.com/office/drawing/2014/main" id="{0B154C44-E492-4134-BE76-BC7DEBE54ADE}"/>
              </a:ext>
            </a:extLst>
          </p:cNvPr>
          <p:cNvGrpSpPr/>
          <p:nvPr/>
        </p:nvGrpSpPr>
        <p:grpSpPr>
          <a:xfrm>
            <a:off x="9714682" y="13451"/>
            <a:ext cx="2363788" cy="1111250"/>
            <a:chOff x="5414963" y="3735388"/>
            <a:chExt cx="2363788" cy="1111250"/>
          </a:xfrm>
        </p:grpSpPr>
        <p:sp>
          <p:nvSpPr>
            <p:cNvPr id="660" name="Rectangle 293">
              <a:extLst>
                <a:ext uri="{FF2B5EF4-FFF2-40B4-BE49-F238E27FC236}">
                  <a16:creationId xmlns:a16="http://schemas.microsoft.com/office/drawing/2014/main" id="{0C58DF8C-8127-4098-82D8-9FCE174972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4963" y="3735388"/>
              <a:ext cx="2363788" cy="1111250"/>
            </a:xfrm>
            <a:prstGeom prst="rect">
              <a:avLst/>
            </a:prstGeom>
            <a:solidFill>
              <a:srgbClr val="FFFFFF"/>
            </a:solidFill>
            <a:ln w="14288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661" name="Oval 294">
              <a:extLst>
                <a:ext uri="{FF2B5EF4-FFF2-40B4-BE49-F238E27FC236}">
                  <a16:creationId xmlns:a16="http://schemas.microsoft.com/office/drawing/2014/main" id="{DC5A370D-6067-47EA-B8FF-BEA35FCCB3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56251" y="3913188"/>
              <a:ext cx="92075" cy="87313"/>
            </a:xfrm>
            <a:prstGeom prst="ellipse">
              <a:avLst/>
            </a:prstGeom>
            <a:solidFill>
              <a:srgbClr val="6E8E84"/>
            </a:solidFill>
            <a:ln w="31750">
              <a:solidFill>
                <a:srgbClr val="6E8E84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662" name="Freeform 295">
              <a:extLst>
                <a:ext uri="{FF2B5EF4-FFF2-40B4-BE49-F238E27FC236}">
                  <a16:creationId xmlns:a16="http://schemas.microsoft.com/office/drawing/2014/main" id="{50E24FC8-3CB0-4132-A4F4-0073D4EF392A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4501" y="4202113"/>
              <a:ext cx="150813" cy="131763"/>
            </a:xfrm>
            <a:custGeom>
              <a:avLst/>
              <a:gdLst>
                <a:gd name="T0" fmla="*/ 49 w 95"/>
                <a:gd name="T1" fmla="*/ 0 h 83"/>
                <a:gd name="T2" fmla="*/ 0 w 95"/>
                <a:gd name="T3" fmla="*/ 83 h 83"/>
                <a:gd name="T4" fmla="*/ 95 w 95"/>
                <a:gd name="T5" fmla="*/ 83 h 83"/>
                <a:gd name="T6" fmla="*/ 49 w 95"/>
                <a:gd name="T7" fmla="*/ 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5" h="83">
                  <a:moveTo>
                    <a:pt x="49" y="0"/>
                  </a:moveTo>
                  <a:lnTo>
                    <a:pt x="0" y="83"/>
                  </a:lnTo>
                  <a:lnTo>
                    <a:pt x="95" y="83"/>
                  </a:lnTo>
                  <a:lnTo>
                    <a:pt x="49" y="0"/>
                  </a:lnTo>
                  <a:close/>
                </a:path>
              </a:pathLst>
            </a:custGeom>
            <a:solidFill>
              <a:srgbClr val="6E8E84"/>
            </a:solidFill>
            <a:ln w="31750">
              <a:solidFill>
                <a:srgbClr val="6E8E84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663" name="Line 296">
              <a:extLst>
                <a:ext uri="{FF2B5EF4-FFF2-40B4-BE49-F238E27FC236}">
                  <a16:creationId xmlns:a16="http://schemas.microsoft.com/office/drawing/2014/main" id="{4AAAA4F2-DFE5-4A94-8E05-6B098239D30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543551" y="4562475"/>
              <a:ext cx="122238" cy="128588"/>
            </a:xfrm>
            <a:prstGeom prst="line">
              <a:avLst/>
            </a:prstGeom>
            <a:noFill/>
            <a:ln w="31750">
              <a:solidFill>
                <a:srgbClr val="6E8E8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664" name="Line 297">
              <a:extLst>
                <a:ext uri="{FF2B5EF4-FFF2-40B4-BE49-F238E27FC236}">
                  <a16:creationId xmlns:a16="http://schemas.microsoft.com/office/drawing/2014/main" id="{74E4D884-E288-4E9E-B99B-BC680FCC7F3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543551" y="4557713"/>
              <a:ext cx="122238" cy="128588"/>
            </a:xfrm>
            <a:prstGeom prst="line">
              <a:avLst/>
            </a:prstGeom>
            <a:noFill/>
            <a:ln w="31750">
              <a:solidFill>
                <a:srgbClr val="6E8E8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665" name="Rectangle 298">
              <a:extLst>
                <a:ext uri="{FF2B5EF4-FFF2-40B4-BE49-F238E27FC236}">
                  <a16:creationId xmlns:a16="http://schemas.microsoft.com/office/drawing/2014/main" id="{D1BA4F84-73E7-4BB3-8A79-E054901154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26126" y="3827463"/>
              <a:ext cx="603250" cy="328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900" b="0" i="0" u="none" strike="noStrike" kern="1200" cap="none" spc="0" normalizeH="0" baseline="0" noProof="0">
                  <a:ln>
                    <a:noFill/>
                  </a:ln>
                  <a:solidFill>
                    <a:srgbClr val="80808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+mn-cs"/>
                </a:rPr>
                <a:t>Cost</a:t>
              </a: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  <p:sp>
          <p:nvSpPr>
            <p:cNvPr id="666" name="Rectangle 299">
              <a:extLst>
                <a:ext uri="{FF2B5EF4-FFF2-40B4-BE49-F238E27FC236}">
                  <a16:creationId xmlns:a16="http://schemas.microsoft.com/office/drawing/2014/main" id="{F4C19448-A910-4272-864C-021CCACEA6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26126" y="4160838"/>
              <a:ext cx="1920875" cy="328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900" b="0" i="0" u="none" strike="noStrike" kern="1200" cap="none" spc="0" normalizeH="0" baseline="0" noProof="0">
                  <a:ln>
                    <a:noFill/>
                  </a:ln>
                  <a:solidFill>
                    <a:srgbClr val="80808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+mn-cs"/>
                </a:rPr>
                <a:t>Post Tax Income</a:t>
              </a: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  <p:sp>
          <p:nvSpPr>
            <p:cNvPr id="667" name="Rectangle 300">
              <a:extLst>
                <a:ext uri="{FF2B5EF4-FFF2-40B4-BE49-F238E27FC236}">
                  <a16:creationId xmlns:a16="http://schemas.microsoft.com/office/drawing/2014/main" id="{4BC2C10A-F618-4A5D-BEB1-B77E257C2E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26126" y="4494213"/>
              <a:ext cx="1573213" cy="328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900" b="0" i="0" u="none" strike="noStrike" kern="1200" cap="none" spc="0" normalizeH="0" baseline="0" noProof="0">
                  <a:ln>
                    <a:noFill/>
                  </a:ln>
                  <a:solidFill>
                    <a:srgbClr val="80808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+mn-cs"/>
                </a:rPr>
                <a:t>Net Transfers</a:t>
              </a: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427059656"/>
      </p:ext>
    </p:extLst>
  </p:cSld>
  <p:clrMapOvr>
    <a:masterClrMapping/>
  </p:clrMapOvr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a14="http://schemas.microsoft.com/office/drawing/2010/main">
        <mc:Choice Requires="a14">
          <p:sp>
            <p:nvSpPr>
              <p:cNvPr id="3" name="Content Placeholder 2"/>
              <p:cNvSpPr>
                <a:spLocks noGrp="1"/>
              </p:cNvSpPr>
              <p:nvPr>
                <p:ph idx="1"/>
              </p:nvPr>
            </p:nvSpPr>
            <p:spPr>
              <a:xfrm>
                <a:off x="821705" y="1116717"/>
                <a:ext cx="10397280" cy="5410197"/>
              </a:xfrm>
            </p:spPr>
            <p:txBody>
              <a:bodyPr>
                <a:noAutofit/>
              </a:bodyPr>
              <a:lstStyle/>
              <a:p>
                <a:r>
                  <a:rPr lang="en-US" sz="2200" dirty="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MVPF estimates contain considerable (model + sampling) uncertainty</a:t>
                </a:r>
              </a:p>
              <a:p>
                <a:pPr marL="0" indent="0">
                  <a:buNone/>
                </a:pPr>
                <a:endParaRPr lang="en-US" sz="2200" dirty="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  <a:p>
                <a:r>
                  <a:rPr lang="en-US" sz="2200" dirty="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The MVPF is a shadow price </a:t>
                </a:r>
                <a:r>
                  <a:rPr lang="en-US" sz="2200" dirty="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Wingdings" pitchFamily="2" charset="2"/>
                  </a:rPr>
                  <a:t> value to reducing uncertainty </a:t>
                </a:r>
              </a:p>
              <a:p>
                <a:pPr marL="0" indent="0">
                  <a:buNone/>
                </a:pPr>
                <a:endParaRPr lang="en-US" sz="2200" dirty="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  <a:p>
                <a:r>
                  <a:rPr lang="en-US" sz="2200" dirty="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Should govt raise $1 of revenue from known MVPF of 1 to spend on policy j?</a:t>
                </a:r>
              </a:p>
              <a:p>
                <a:endParaRPr lang="en-US" sz="2200" dirty="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  <a:p>
                <a:r>
                  <a:rPr lang="en-US" sz="2200" dirty="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Can spend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US" sz="2200" i="1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  <a:cs typeface="Arial" panose="020B0604020202020204" pitchFamily="34" charset="0"/>
                          </a:rPr>
                        </m:ctrlPr>
                      </m:sSubPr>
                      <m:e>
                        <m:r>
                          <a:rPr lang="en-US" sz="2200" i="1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  <a:cs typeface="Arial" panose="020B0604020202020204" pitchFamily="34" charset="0"/>
                          </a:rPr>
                          <m:t>𝑣</m:t>
                        </m:r>
                      </m:e>
                      <m:sub>
                        <m:r>
                          <a:rPr lang="en-US" sz="2200" i="1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  <a:cs typeface="Arial" panose="020B0604020202020204" pitchFamily="34" charset="0"/>
                          </a:rPr>
                          <m:t>𝑗</m:t>
                        </m:r>
                      </m:sub>
                    </m:sSub>
                    <m:r>
                      <a:rPr lang="en-US" sz="2200" i="1">
                        <a:solidFill>
                          <a:srgbClr val="000000"/>
                        </a:solidFill>
                        <a:latin typeface="Cambria Math" panose="02040503050406030204" pitchFamily="18" charset="0"/>
                        <a:cs typeface="Arial" panose="020B0604020202020204" pitchFamily="34" charset="0"/>
                      </a:rPr>
                      <m:t> </m:t>
                    </m:r>
                  </m:oMath>
                </a14:m>
                <a:r>
                  <a:rPr lang="en-US" sz="2200" dirty="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 to reduce sampling uncertainty before investing</a:t>
                </a:r>
              </a:p>
              <a:p>
                <a:pPr lvl="1"/>
                <a:endParaRPr lang="en-US" sz="1800" dirty="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  <a:p>
                <a:pPr lvl="1"/>
                <a:r>
                  <a:rPr lang="en-US" sz="1800" dirty="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E.g. reduce sampling uncertainty from PSID -&gt; Admin data estimates of food stamp intro</a:t>
                </a:r>
                <a:br>
                  <a:rPr lang="en-US" sz="2200" dirty="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</a:br>
                <a:endParaRPr lang="en-US" sz="2200" dirty="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  <a:p>
                <a:r>
                  <a:rPr lang="en-US" sz="2200" dirty="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Solve for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US" sz="2200" i="1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  <a:cs typeface="Arial" panose="020B0604020202020204" pitchFamily="34" charset="0"/>
                          </a:rPr>
                        </m:ctrlPr>
                      </m:sSubPr>
                      <m:e>
                        <m:r>
                          <a:rPr lang="en-US" sz="2200" i="1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  <a:cs typeface="Arial" panose="020B0604020202020204" pitchFamily="34" charset="0"/>
                          </a:rPr>
                          <m:t>𝑣</m:t>
                        </m:r>
                      </m:e>
                      <m:sub>
                        <m:r>
                          <a:rPr lang="en-US" sz="2200" i="1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  <a:cs typeface="Arial" panose="020B0604020202020204" pitchFamily="34" charset="0"/>
                          </a:rPr>
                          <m:t>𝑗</m:t>
                        </m:r>
                      </m:sub>
                    </m:sSub>
                    <m:r>
                      <a:rPr lang="en-US" sz="2200" i="1">
                        <a:solidFill>
                          <a:srgbClr val="000000"/>
                        </a:solidFill>
                        <a:latin typeface="Cambria Math" panose="02040503050406030204" pitchFamily="18" charset="0"/>
                        <a:cs typeface="Arial" panose="020B0604020202020204" pitchFamily="34" charset="0"/>
                      </a:rPr>
                      <m:t> </m:t>
                    </m:r>
                  </m:oMath>
                </a14:m>
                <a:r>
                  <a:rPr lang="en-US" sz="2200" dirty="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 that makes government indifferent to learning</a:t>
                </a:r>
              </a:p>
              <a:p>
                <a:pPr marL="457200" lvl="1" indent="0">
                  <a:buNone/>
                </a:pPr>
                <a:endParaRPr lang="en-US" sz="2200" dirty="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  <a:p>
                <a:pPr lvl="1"/>
                <a:r>
                  <a:rPr lang="en-US" sz="1800" dirty="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E.g. food stamps: government WTP $0.24 for every $1 spent on SNAP to learn census vs PSID estimate before deciding to spend</a:t>
                </a:r>
              </a:p>
            </p:txBody>
          </p:sp>
        </mc:Choice>
        <mc:Fallback xmlns="">
          <p:sp>
            <p:nvSpPr>
              <p:cNvPr id="3" name="Content Placeholder 2"/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idx="1"/>
              </p:nvPr>
            </p:nvSpPr>
            <p:spPr>
              <a:xfrm>
                <a:off x="821705" y="1116717"/>
                <a:ext cx="10397280" cy="5410197"/>
              </a:xfrm>
              <a:blipFill>
                <a:blip r:embed="rId3"/>
                <a:stretch>
                  <a:fillRect l="-611" t="-703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5" name="Rectangle 134">
            <a:extLst>
              <a:ext uri="{FF2B5EF4-FFF2-40B4-BE49-F238E27FC236}">
                <a16:creationId xmlns:a16="http://schemas.microsoft.com/office/drawing/2014/main" id="{1B0450DD-EF05-AA4E-A141-9B974EBB59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0521" y="95828"/>
            <a:ext cx="10620914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>
              <a:defRPr/>
            </a:pPr>
            <a:r>
              <a:rPr lang="en-US" sz="2400" b="1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Lesson #3: Use MVPF-Framework to Quantify Value of Future Research</a:t>
            </a:r>
          </a:p>
        </p:txBody>
      </p:sp>
    </p:spTree>
    <p:extLst>
      <p:ext uri="{BB962C8B-B14F-4D97-AF65-F5344CB8AC3E}">
        <p14:creationId xmlns:p14="http://schemas.microsoft.com/office/powerpoint/2010/main" val="287395550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821704" y="1116717"/>
            <a:ext cx="10846554" cy="5410197"/>
          </a:xfrm>
        </p:spPr>
        <p:txBody>
          <a:bodyPr>
            <a:noAutofit/>
          </a:bodyPr>
          <a:lstStyle/>
          <a:p>
            <a:r>
              <a:rPr lang="en-US" sz="2200" i="1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Direct </a:t>
            </a:r>
            <a:r>
              <a:rPr lang="en-US" sz="2200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investment in</a:t>
            </a:r>
            <a:r>
              <a:rPr lang="en-US" sz="2200" i="1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low-income</a:t>
            </a:r>
            <a:r>
              <a:rPr lang="en-US" sz="2200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200" i="1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children</a:t>
            </a:r>
            <a:r>
              <a:rPr lang="en-US" sz="2200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have had highest, often infinite, MVPFs</a:t>
            </a:r>
          </a:p>
          <a:p>
            <a:pPr lvl="1"/>
            <a:r>
              <a:rPr lang="en-US" sz="2200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Policies often pay for themselves</a:t>
            </a:r>
          </a:p>
          <a:p>
            <a:endParaRPr lang="en-US" sz="22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2200" dirty="0">
                <a:latin typeface="Arial" panose="020B0604020202020204" pitchFamily="34" charset="0"/>
                <a:cs typeface="Arial" panose="020B0604020202020204" pitchFamily="34" charset="0"/>
              </a:rPr>
              <a:t>Lower MVPFs for policies targeting adults </a:t>
            </a:r>
          </a:p>
          <a:p>
            <a:pPr lvl="1"/>
            <a:r>
              <a:rPr lang="en-US" sz="2200" dirty="0">
                <a:latin typeface="Arial" panose="020B0604020202020204" pitchFamily="34" charset="0"/>
                <a:cs typeface="Arial" panose="020B0604020202020204" pitchFamily="34" charset="0"/>
              </a:rPr>
              <a:t>Costly to redistribute from rich to poor adults</a:t>
            </a:r>
          </a:p>
          <a:p>
            <a:pPr lvl="1"/>
            <a:r>
              <a:rPr lang="en-US" sz="2200" dirty="0">
                <a:latin typeface="Arial" panose="020B0604020202020204" pitchFamily="34" charset="0"/>
                <a:cs typeface="Arial" panose="020B0604020202020204" pitchFamily="34" charset="0"/>
              </a:rPr>
              <a:t>Investment in children has historically been efficient method of redistribution</a:t>
            </a:r>
          </a:p>
          <a:p>
            <a:endParaRPr lang="en-US" sz="22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2200" dirty="0">
                <a:latin typeface="Arial" panose="020B0604020202020204" pitchFamily="34" charset="0"/>
                <a:cs typeface="Arial" panose="020B0604020202020204" pitchFamily="34" charset="0"/>
              </a:rPr>
              <a:t>Lessons for future welfare analyses</a:t>
            </a:r>
          </a:p>
          <a:p>
            <a:pPr lvl="1"/>
            <a:r>
              <a:rPr lang="en-US" sz="2200" dirty="0">
                <a:latin typeface="Arial" panose="020B0604020202020204" pitchFamily="34" charset="0"/>
                <a:cs typeface="Arial" panose="020B0604020202020204" pitchFamily="34" charset="0"/>
              </a:rPr>
              <a:t>Incidence on the government matters (difference relative to CBA)</a:t>
            </a:r>
          </a:p>
          <a:p>
            <a:pPr lvl="1"/>
            <a:r>
              <a:rPr lang="en-US" sz="2200" dirty="0">
                <a:latin typeface="Arial" panose="020B0604020202020204" pitchFamily="34" charset="0"/>
                <a:cs typeface="Arial" panose="020B0604020202020204" pitchFamily="34" charset="0"/>
              </a:rPr>
              <a:t>Design RCTs where WTP can be measured, not just costs</a:t>
            </a:r>
          </a:p>
          <a:p>
            <a:pPr lvl="1"/>
            <a:r>
              <a:rPr lang="en-US" sz="2200" dirty="0">
                <a:latin typeface="Arial" panose="020B0604020202020204" pitchFamily="34" charset="0"/>
                <a:cs typeface="Arial" panose="020B0604020202020204" pitchFamily="34" charset="0"/>
              </a:rPr>
              <a:t>High value to identifying long-run earnings effects, especially child spillovers</a:t>
            </a:r>
          </a:p>
          <a:p>
            <a:pPr lvl="1"/>
            <a:endParaRPr lang="en-US" sz="2200" dirty="0">
              <a:solidFill>
                <a:srgbClr val="00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2200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All code + data is available on </a:t>
            </a:r>
            <a:r>
              <a:rPr lang="en-US" sz="2200" dirty="0" err="1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github</a:t>
            </a:r>
            <a:r>
              <a:rPr lang="en-US" sz="2200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and at </a:t>
            </a:r>
            <a:r>
              <a:rPr lang="en-US" sz="2200" dirty="0" err="1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www.policyinsights.org</a:t>
            </a:r>
            <a:endParaRPr lang="en-US" sz="2200" dirty="0">
              <a:solidFill>
                <a:srgbClr val="00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" name="Title 1"/>
          <p:cNvSpPr txBox="1">
            <a:spLocks/>
          </p:cNvSpPr>
          <p:nvPr/>
        </p:nvSpPr>
        <p:spPr>
          <a:xfrm>
            <a:off x="592427" y="90714"/>
            <a:ext cx="11075831" cy="1020762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2800" b="1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ea typeface="+mj-ea"/>
                <a:cs typeface="Arial" panose="020B0604020202020204" pitchFamily="34" charset="0"/>
              </a:rPr>
              <a:t>Conclusion</a:t>
            </a:r>
          </a:p>
        </p:txBody>
      </p:sp>
    </p:spTree>
    <p:extLst>
      <p:ext uri="{BB962C8B-B14F-4D97-AF65-F5344CB8AC3E}">
        <p14:creationId xmlns:p14="http://schemas.microsoft.com/office/powerpoint/2010/main" val="2600603802"/>
      </p:ext>
    </p:extLst>
  </p:cSld>
  <p:clrMapOvr>
    <a:masterClrMapping/>
  </p:clrMapOvr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1">
            <a:extLst>
              <a:ext uri="{FF2B5EF4-FFF2-40B4-BE49-F238E27FC236}">
                <a16:creationId xmlns:a16="http://schemas.microsoft.com/office/drawing/2014/main" id="{A2D61F55-1E65-4D94-9FFE-310A6C13D14B}"/>
              </a:ext>
            </a:extLst>
          </p:cNvPr>
          <p:cNvSpPr txBox="1">
            <a:spLocks/>
          </p:cNvSpPr>
          <p:nvPr/>
        </p:nvSpPr>
        <p:spPr>
          <a:xfrm>
            <a:off x="558084" y="1271814"/>
            <a:ext cx="11075831" cy="1020762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2800" b="1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ea typeface="+mj-ea"/>
                <a:cs typeface="Arial" panose="020B0604020202020204" pitchFamily="34" charset="0"/>
              </a:rPr>
              <a:t>Appendix</a:t>
            </a:r>
          </a:p>
        </p:txBody>
      </p:sp>
    </p:spTree>
    <p:extLst>
      <p:ext uri="{BB962C8B-B14F-4D97-AF65-F5344CB8AC3E}">
        <p14:creationId xmlns:p14="http://schemas.microsoft.com/office/powerpoint/2010/main" val="773884083"/>
      </p:ext>
    </p:extLst>
  </p:cSld>
  <p:clrMapOvr>
    <a:masterClrMapping/>
  </p:clrMapOvr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3" name="Group 4">
            <a:extLst>
              <a:ext uri="{FF2B5EF4-FFF2-40B4-BE49-F238E27FC236}">
                <a16:creationId xmlns:a16="http://schemas.microsoft.com/office/drawing/2014/main" id="{0BA8B601-7746-4C60-8F60-6E511C5AE459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604838" y="-4763"/>
            <a:ext cx="10982325" cy="6867526"/>
            <a:chOff x="381" y="-3"/>
            <a:chExt cx="6918" cy="4326"/>
          </a:xfrm>
        </p:grpSpPr>
        <p:sp>
          <p:nvSpPr>
            <p:cNvPr id="204" name="AutoShape 3">
              <a:extLst>
                <a:ext uri="{FF2B5EF4-FFF2-40B4-BE49-F238E27FC236}">
                  <a16:creationId xmlns:a16="http://schemas.microsoft.com/office/drawing/2014/main" id="{CC8108EC-7F24-4F8F-898A-027599097E5B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384" y="0"/>
              <a:ext cx="6912" cy="43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5" name="Rectangle 5">
              <a:extLst>
                <a:ext uri="{FF2B5EF4-FFF2-40B4-BE49-F238E27FC236}">
                  <a16:creationId xmlns:a16="http://schemas.microsoft.com/office/drawing/2014/main" id="{ABB87A07-6D08-4E56-B028-AC18FA5057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1" y="-3"/>
              <a:ext cx="6918" cy="4326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" name="Rectangle 6">
              <a:extLst>
                <a:ext uri="{FF2B5EF4-FFF2-40B4-BE49-F238E27FC236}">
                  <a16:creationId xmlns:a16="http://schemas.microsoft.com/office/drawing/2014/main" id="{C69BF19E-6780-4385-A531-F6370299AF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" y="0"/>
              <a:ext cx="6909" cy="4317"/>
            </a:xfrm>
            <a:prstGeom prst="rect">
              <a:avLst/>
            </a:prstGeom>
            <a:solidFill>
              <a:srgbClr val="FFFFFF"/>
            </a:solidFill>
            <a:ln w="14288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7" name="Rectangle 7">
              <a:extLst>
                <a:ext uri="{FF2B5EF4-FFF2-40B4-BE49-F238E27FC236}">
                  <a16:creationId xmlns:a16="http://schemas.microsoft.com/office/drawing/2014/main" id="{22C4DAC9-5B30-461D-8537-6FC37ACDDB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04" y="775"/>
              <a:ext cx="6103" cy="2828"/>
            </a:xfrm>
            <a:prstGeom prst="rect">
              <a:avLst/>
            </a:prstGeom>
            <a:solidFill>
              <a:srgbClr val="FFFFFF"/>
            </a:solidFill>
            <a:ln w="14288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8" name="Line 8">
              <a:extLst>
                <a:ext uri="{FF2B5EF4-FFF2-40B4-BE49-F238E27FC236}">
                  <a16:creationId xmlns:a16="http://schemas.microsoft.com/office/drawing/2014/main" id="{345040C4-B54F-4B83-9E6C-FEF2F2FF871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04" y="3508"/>
              <a:ext cx="6103" cy="0"/>
            </a:xfrm>
            <a:prstGeom prst="line">
              <a:avLst/>
            </a:prstGeom>
            <a:noFill/>
            <a:ln w="19050">
              <a:solidFill>
                <a:srgbClr val="EAF2F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9" name="Line 9">
              <a:extLst>
                <a:ext uri="{FF2B5EF4-FFF2-40B4-BE49-F238E27FC236}">
                  <a16:creationId xmlns:a16="http://schemas.microsoft.com/office/drawing/2014/main" id="{2572085E-AB06-446C-A4E9-E7D461E2A97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04" y="3067"/>
              <a:ext cx="6103" cy="0"/>
            </a:xfrm>
            <a:prstGeom prst="line">
              <a:avLst/>
            </a:prstGeom>
            <a:noFill/>
            <a:ln w="19050">
              <a:solidFill>
                <a:srgbClr val="EAF2F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0" name="Line 10">
              <a:extLst>
                <a:ext uri="{FF2B5EF4-FFF2-40B4-BE49-F238E27FC236}">
                  <a16:creationId xmlns:a16="http://schemas.microsoft.com/office/drawing/2014/main" id="{99490600-8C8D-4683-B4B8-5C9543F7C66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04" y="2627"/>
              <a:ext cx="6103" cy="0"/>
            </a:xfrm>
            <a:prstGeom prst="line">
              <a:avLst/>
            </a:prstGeom>
            <a:noFill/>
            <a:ln w="19050">
              <a:solidFill>
                <a:srgbClr val="EAF2F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1" name="Line 11">
              <a:extLst>
                <a:ext uri="{FF2B5EF4-FFF2-40B4-BE49-F238E27FC236}">
                  <a16:creationId xmlns:a16="http://schemas.microsoft.com/office/drawing/2014/main" id="{1A41FBDB-4048-4421-8794-AF1427720A5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04" y="2189"/>
              <a:ext cx="6103" cy="0"/>
            </a:xfrm>
            <a:prstGeom prst="line">
              <a:avLst/>
            </a:prstGeom>
            <a:noFill/>
            <a:ln w="19050">
              <a:solidFill>
                <a:srgbClr val="EAF2F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2" name="Line 12">
              <a:extLst>
                <a:ext uri="{FF2B5EF4-FFF2-40B4-BE49-F238E27FC236}">
                  <a16:creationId xmlns:a16="http://schemas.microsoft.com/office/drawing/2014/main" id="{2003663C-E86E-4EEA-85C1-E606941A5E3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04" y="1748"/>
              <a:ext cx="6103" cy="0"/>
            </a:xfrm>
            <a:prstGeom prst="line">
              <a:avLst/>
            </a:prstGeom>
            <a:noFill/>
            <a:ln w="19050">
              <a:solidFill>
                <a:srgbClr val="EAF2F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3" name="Line 13">
              <a:extLst>
                <a:ext uri="{FF2B5EF4-FFF2-40B4-BE49-F238E27FC236}">
                  <a16:creationId xmlns:a16="http://schemas.microsoft.com/office/drawing/2014/main" id="{3E35208F-ACB0-4445-9157-E772467B15E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04" y="1308"/>
              <a:ext cx="6103" cy="0"/>
            </a:xfrm>
            <a:prstGeom prst="line">
              <a:avLst/>
            </a:prstGeom>
            <a:noFill/>
            <a:ln w="19050">
              <a:solidFill>
                <a:srgbClr val="EAF2F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4" name="Line 14">
              <a:extLst>
                <a:ext uri="{FF2B5EF4-FFF2-40B4-BE49-F238E27FC236}">
                  <a16:creationId xmlns:a16="http://schemas.microsoft.com/office/drawing/2014/main" id="{6FE35613-7636-43D8-A766-DE516AB20C9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04" y="870"/>
              <a:ext cx="6103" cy="0"/>
            </a:xfrm>
            <a:prstGeom prst="line">
              <a:avLst/>
            </a:prstGeom>
            <a:noFill/>
            <a:ln w="19050">
              <a:solidFill>
                <a:srgbClr val="EAF2F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5" name="Line 15">
              <a:extLst>
                <a:ext uri="{FF2B5EF4-FFF2-40B4-BE49-F238E27FC236}">
                  <a16:creationId xmlns:a16="http://schemas.microsoft.com/office/drawing/2014/main" id="{FDDFCE33-0AD8-4EFE-8AE9-2DB33E682EC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497" y="2552"/>
              <a:ext cx="0" cy="247"/>
            </a:xfrm>
            <a:prstGeom prst="line">
              <a:avLst/>
            </a:prstGeom>
            <a:noFill/>
            <a:ln w="9525">
              <a:solidFill>
                <a:srgbClr val="6E8E8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6" name="Line 16">
              <a:extLst>
                <a:ext uri="{FF2B5EF4-FFF2-40B4-BE49-F238E27FC236}">
                  <a16:creationId xmlns:a16="http://schemas.microsoft.com/office/drawing/2014/main" id="{0DEB136D-28F7-4C1B-8EA7-9908D641B3A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68" y="2552"/>
              <a:ext cx="55" cy="0"/>
            </a:xfrm>
            <a:prstGeom prst="line">
              <a:avLst/>
            </a:prstGeom>
            <a:noFill/>
            <a:ln w="9525">
              <a:solidFill>
                <a:srgbClr val="6E8E8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7" name="Line 17">
              <a:extLst>
                <a:ext uri="{FF2B5EF4-FFF2-40B4-BE49-F238E27FC236}">
                  <a16:creationId xmlns:a16="http://schemas.microsoft.com/office/drawing/2014/main" id="{E447037C-2B64-4451-A39D-C5760716304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68" y="2799"/>
              <a:ext cx="55" cy="0"/>
            </a:xfrm>
            <a:prstGeom prst="line">
              <a:avLst/>
            </a:prstGeom>
            <a:noFill/>
            <a:ln w="9525">
              <a:solidFill>
                <a:srgbClr val="6E8E8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8" name="Line 18">
              <a:extLst>
                <a:ext uri="{FF2B5EF4-FFF2-40B4-BE49-F238E27FC236}">
                  <a16:creationId xmlns:a16="http://schemas.microsoft.com/office/drawing/2014/main" id="{77C893E1-3847-40A7-AB3D-58D92593D54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631" y="870"/>
              <a:ext cx="0" cy="870"/>
            </a:xfrm>
            <a:prstGeom prst="line">
              <a:avLst/>
            </a:prstGeom>
            <a:noFill/>
            <a:ln w="9525">
              <a:solidFill>
                <a:srgbClr val="90353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9" name="Line 19">
              <a:extLst>
                <a:ext uri="{FF2B5EF4-FFF2-40B4-BE49-F238E27FC236}">
                  <a16:creationId xmlns:a16="http://schemas.microsoft.com/office/drawing/2014/main" id="{9AC6C98E-3B15-47E9-9E15-DD57B233EE3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602" y="870"/>
              <a:ext cx="55" cy="0"/>
            </a:xfrm>
            <a:prstGeom prst="line">
              <a:avLst/>
            </a:prstGeom>
            <a:noFill/>
            <a:ln w="9525">
              <a:solidFill>
                <a:srgbClr val="90353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0" name="Line 20">
              <a:extLst>
                <a:ext uri="{FF2B5EF4-FFF2-40B4-BE49-F238E27FC236}">
                  <a16:creationId xmlns:a16="http://schemas.microsoft.com/office/drawing/2014/main" id="{2A8883C0-9762-42F0-9654-EEADF78D6AD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602" y="1740"/>
              <a:ext cx="55" cy="0"/>
            </a:xfrm>
            <a:prstGeom prst="line">
              <a:avLst/>
            </a:prstGeom>
            <a:noFill/>
            <a:ln w="9525">
              <a:solidFill>
                <a:srgbClr val="90353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1" name="Line 21">
              <a:extLst>
                <a:ext uri="{FF2B5EF4-FFF2-40B4-BE49-F238E27FC236}">
                  <a16:creationId xmlns:a16="http://schemas.microsoft.com/office/drawing/2014/main" id="{3B33F998-D389-4BC0-9D22-01C97B44152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044" y="870"/>
              <a:ext cx="0" cy="2638"/>
            </a:xfrm>
            <a:prstGeom prst="line">
              <a:avLst/>
            </a:prstGeom>
            <a:noFill/>
            <a:ln w="9525">
              <a:solidFill>
                <a:srgbClr val="55752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2" name="Line 22">
              <a:extLst>
                <a:ext uri="{FF2B5EF4-FFF2-40B4-BE49-F238E27FC236}">
                  <a16:creationId xmlns:a16="http://schemas.microsoft.com/office/drawing/2014/main" id="{769D761D-D16E-48FB-9476-5B632DA8F5C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19" y="870"/>
              <a:ext cx="51" cy="0"/>
            </a:xfrm>
            <a:prstGeom prst="line">
              <a:avLst/>
            </a:prstGeom>
            <a:noFill/>
            <a:ln w="9525">
              <a:solidFill>
                <a:srgbClr val="55752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3" name="Line 23">
              <a:extLst>
                <a:ext uri="{FF2B5EF4-FFF2-40B4-BE49-F238E27FC236}">
                  <a16:creationId xmlns:a16="http://schemas.microsoft.com/office/drawing/2014/main" id="{BA1F27F2-0536-45C5-B200-550477D49CF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19" y="3508"/>
              <a:ext cx="51" cy="0"/>
            </a:xfrm>
            <a:prstGeom prst="line">
              <a:avLst/>
            </a:prstGeom>
            <a:noFill/>
            <a:ln w="9525">
              <a:solidFill>
                <a:srgbClr val="55752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4" name="Line 24">
              <a:extLst>
                <a:ext uri="{FF2B5EF4-FFF2-40B4-BE49-F238E27FC236}">
                  <a16:creationId xmlns:a16="http://schemas.microsoft.com/office/drawing/2014/main" id="{012762B6-7881-4DD3-97BC-F4FC98A77EC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671" y="870"/>
              <a:ext cx="0" cy="1091"/>
            </a:xfrm>
            <a:prstGeom prst="line">
              <a:avLst/>
            </a:prstGeom>
            <a:noFill/>
            <a:ln w="9525">
              <a:solidFill>
                <a:srgbClr val="E37E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5" name="Line 25">
              <a:extLst>
                <a:ext uri="{FF2B5EF4-FFF2-40B4-BE49-F238E27FC236}">
                  <a16:creationId xmlns:a16="http://schemas.microsoft.com/office/drawing/2014/main" id="{0AA3B7D7-55A4-42D1-91F2-6AF3429E461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645" y="870"/>
              <a:ext cx="55" cy="0"/>
            </a:xfrm>
            <a:prstGeom prst="line">
              <a:avLst/>
            </a:prstGeom>
            <a:noFill/>
            <a:ln w="9525">
              <a:solidFill>
                <a:srgbClr val="E37E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6" name="Line 26">
              <a:extLst>
                <a:ext uri="{FF2B5EF4-FFF2-40B4-BE49-F238E27FC236}">
                  <a16:creationId xmlns:a16="http://schemas.microsoft.com/office/drawing/2014/main" id="{830D1999-E77F-4657-92E5-2E9D984EA7D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645" y="1961"/>
              <a:ext cx="55" cy="0"/>
            </a:xfrm>
            <a:prstGeom prst="line">
              <a:avLst/>
            </a:prstGeom>
            <a:noFill/>
            <a:ln w="9525">
              <a:solidFill>
                <a:srgbClr val="E37E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7" name="Line 27">
              <a:extLst>
                <a:ext uri="{FF2B5EF4-FFF2-40B4-BE49-F238E27FC236}">
                  <a16:creationId xmlns:a16="http://schemas.microsoft.com/office/drawing/2014/main" id="{5A9529F5-E23C-4A28-B6F3-223ECA62407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994" y="2195"/>
              <a:ext cx="0" cy="434"/>
            </a:xfrm>
            <a:prstGeom prst="line">
              <a:avLst/>
            </a:prstGeom>
            <a:noFill/>
            <a:ln w="9525">
              <a:solidFill>
                <a:srgbClr val="938DD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8" name="Line 28">
              <a:extLst>
                <a:ext uri="{FF2B5EF4-FFF2-40B4-BE49-F238E27FC236}">
                  <a16:creationId xmlns:a16="http://schemas.microsoft.com/office/drawing/2014/main" id="{456248F5-794E-46AC-9E79-03ABA379380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968" y="2195"/>
              <a:ext cx="55" cy="0"/>
            </a:xfrm>
            <a:prstGeom prst="line">
              <a:avLst/>
            </a:prstGeom>
            <a:noFill/>
            <a:ln w="9525">
              <a:solidFill>
                <a:srgbClr val="938DD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9" name="Line 29">
              <a:extLst>
                <a:ext uri="{FF2B5EF4-FFF2-40B4-BE49-F238E27FC236}">
                  <a16:creationId xmlns:a16="http://schemas.microsoft.com/office/drawing/2014/main" id="{3715D9F8-2D3F-4513-952A-EB4DE41B8BA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968" y="2629"/>
              <a:ext cx="55" cy="0"/>
            </a:xfrm>
            <a:prstGeom prst="line">
              <a:avLst/>
            </a:prstGeom>
            <a:noFill/>
            <a:ln w="9525">
              <a:solidFill>
                <a:srgbClr val="938DD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0" name="Line 30">
              <a:extLst>
                <a:ext uri="{FF2B5EF4-FFF2-40B4-BE49-F238E27FC236}">
                  <a16:creationId xmlns:a16="http://schemas.microsoft.com/office/drawing/2014/main" id="{EEB279A4-69E5-484F-8701-3BBF6BF975D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735" y="870"/>
              <a:ext cx="0" cy="890"/>
            </a:xfrm>
            <a:prstGeom prst="line">
              <a:avLst/>
            </a:prstGeom>
            <a:noFill/>
            <a:ln w="9525">
              <a:solidFill>
                <a:srgbClr val="CAC27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1" name="Line 31">
              <a:extLst>
                <a:ext uri="{FF2B5EF4-FFF2-40B4-BE49-F238E27FC236}">
                  <a16:creationId xmlns:a16="http://schemas.microsoft.com/office/drawing/2014/main" id="{A11B3F95-0316-423B-BA66-B9AC099DDB0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709" y="870"/>
              <a:ext cx="52" cy="0"/>
            </a:xfrm>
            <a:prstGeom prst="line">
              <a:avLst/>
            </a:prstGeom>
            <a:noFill/>
            <a:ln w="9525">
              <a:solidFill>
                <a:srgbClr val="CAC27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2" name="Line 32">
              <a:extLst>
                <a:ext uri="{FF2B5EF4-FFF2-40B4-BE49-F238E27FC236}">
                  <a16:creationId xmlns:a16="http://schemas.microsoft.com/office/drawing/2014/main" id="{102F1E2D-D079-402E-B2C2-F018C1802A6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709" y="1760"/>
              <a:ext cx="52" cy="0"/>
            </a:xfrm>
            <a:prstGeom prst="line">
              <a:avLst/>
            </a:prstGeom>
            <a:noFill/>
            <a:ln w="9525">
              <a:solidFill>
                <a:srgbClr val="CAC27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3" name="Line 33">
              <a:extLst>
                <a:ext uri="{FF2B5EF4-FFF2-40B4-BE49-F238E27FC236}">
                  <a16:creationId xmlns:a16="http://schemas.microsoft.com/office/drawing/2014/main" id="{D18BE005-222C-4A24-BAE7-51A6BEAE46F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466" y="2699"/>
              <a:ext cx="0" cy="8"/>
            </a:xfrm>
            <a:prstGeom prst="line">
              <a:avLst/>
            </a:prstGeom>
            <a:noFill/>
            <a:ln w="9525">
              <a:solidFill>
                <a:srgbClr val="7B92A8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4" name="Line 34">
              <a:extLst>
                <a:ext uri="{FF2B5EF4-FFF2-40B4-BE49-F238E27FC236}">
                  <a16:creationId xmlns:a16="http://schemas.microsoft.com/office/drawing/2014/main" id="{4F85D9AE-D753-4714-A3FF-FD6EE70470F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37" y="2699"/>
              <a:ext cx="55" cy="0"/>
            </a:xfrm>
            <a:prstGeom prst="line">
              <a:avLst/>
            </a:prstGeom>
            <a:noFill/>
            <a:ln w="9525">
              <a:solidFill>
                <a:srgbClr val="7B92A8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5" name="Line 35">
              <a:extLst>
                <a:ext uri="{FF2B5EF4-FFF2-40B4-BE49-F238E27FC236}">
                  <a16:creationId xmlns:a16="http://schemas.microsoft.com/office/drawing/2014/main" id="{D8B89581-1A28-4ACC-ACB7-21F55F89C3D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37" y="2707"/>
              <a:ext cx="55" cy="0"/>
            </a:xfrm>
            <a:prstGeom prst="line">
              <a:avLst/>
            </a:prstGeom>
            <a:noFill/>
            <a:ln w="9525">
              <a:solidFill>
                <a:srgbClr val="7B92A8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6" name="Line 36">
              <a:extLst>
                <a:ext uri="{FF2B5EF4-FFF2-40B4-BE49-F238E27FC236}">
                  <a16:creationId xmlns:a16="http://schemas.microsoft.com/office/drawing/2014/main" id="{29A8CD38-67B0-450A-A7F6-DAF64E2FF7B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835" y="2405"/>
              <a:ext cx="0" cy="1031"/>
            </a:xfrm>
            <a:prstGeom prst="line">
              <a:avLst/>
            </a:prstGeom>
            <a:noFill/>
            <a:ln w="9525">
              <a:solidFill>
                <a:srgbClr val="2D6D6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7" name="Line 37">
              <a:extLst>
                <a:ext uri="{FF2B5EF4-FFF2-40B4-BE49-F238E27FC236}">
                  <a16:creationId xmlns:a16="http://schemas.microsoft.com/office/drawing/2014/main" id="{3FC385BA-41D1-428F-8848-EA68D2B007E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06" y="2405"/>
              <a:ext cx="55" cy="0"/>
            </a:xfrm>
            <a:prstGeom prst="line">
              <a:avLst/>
            </a:prstGeom>
            <a:noFill/>
            <a:ln w="9525">
              <a:solidFill>
                <a:srgbClr val="2D6D6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8" name="Line 38">
              <a:extLst>
                <a:ext uri="{FF2B5EF4-FFF2-40B4-BE49-F238E27FC236}">
                  <a16:creationId xmlns:a16="http://schemas.microsoft.com/office/drawing/2014/main" id="{6CA1EA81-431E-4620-B19B-C7D3E81F937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06" y="3436"/>
              <a:ext cx="55" cy="0"/>
            </a:xfrm>
            <a:prstGeom prst="line">
              <a:avLst/>
            </a:prstGeom>
            <a:noFill/>
            <a:ln w="9525">
              <a:solidFill>
                <a:srgbClr val="2D6D6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9" name="Line 39">
              <a:extLst>
                <a:ext uri="{FF2B5EF4-FFF2-40B4-BE49-F238E27FC236}">
                  <a16:creationId xmlns:a16="http://schemas.microsoft.com/office/drawing/2014/main" id="{BE38E566-9134-420C-9F5C-47ABFC1E8DA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679" y="1817"/>
              <a:ext cx="0" cy="1564"/>
            </a:xfrm>
            <a:prstGeom prst="line">
              <a:avLst/>
            </a:prstGeom>
            <a:noFill/>
            <a:ln w="9525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0" name="Line 40">
              <a:extLst>
                <a:ext uri="{FF2B5EF4-FFF2-40B4-BE49-F238E27FC236}">
                  <a16:creationId xmlns:a16="http://schemas.microsoft.com/office/drawing/2014/main" id="{4BDC40AD-F31A-4EF5-A089-792714D5FDF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53" y="1817"/>
              <a:ext cx="55" cy="0"/>
            </a:xfrm>
            <a:prstGeom prst="line">
              <a:avLst/>
            </a:prstGeom>
            <a:noFill/>
            <a:ln w="9525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1" name="Line 41">
              <a:extLst>
                <a:ext uri="{FF2B5EF4-FFF2-40B4-BE49-F238E27FC236}">
                  <a16:creationId xmlns:a16="http://schemas.microsoft.com/office/drawing/2014/main" id="{3EDEC079-1D56-40AB-8662-04D727A5169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53" y="3381"/>
              <a:ext cx="55" cy="0"/>
            </a:xfrm>
            <a:prstGeom prst="line">
              <a:avLst/>
            </a:prstGeom>
            <a:noFill/>
            <a:ln w="9525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2" name="Line 42">
              <a:extLst>
                <a:ext uri="{FF2B5EF4-FFF2-40B4-BE49-F238E27FC236}">
                  <a16:creationId xmlns:a16="http://schemas.microsoft.com/office/drawing/2014/main" id="{80D20EF0-9A94-4E79-874D-328781651C7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019" y="2523"/>
              <a:ext cx="0" cy="37"/>
            </a:xfrm>
            <a:prstGeom prst="line">
              <a:avLst/>
            </a:prstGeom>
            <a:noFill/>
            <a:ln w="9525">
              <a:solidFill>
                <a:srgbClr val="9C884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3" name="Line 43">
              <a:extLst>
                <a:ext uri="{FF2B5EF4-FFF2-40B4-BE49-F238E27FC236}">
                  <a16:creationId xmlns:a16="http://schemas.microsoft.com/office/drawing/2014/main" id="{709C6615-2E4F-4A38-B962-34975FFA76F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993" y="2523"/>
              <a:ext cx="51" cy="0"/>
            </a:xfrm>
            <a:prstGeom prst="line">
              <a:avLst/>
            </a:prstGeom>
            <a:noFill/>
            <a:ln w="9525">
              <a:solidFill>
                <a:srgbClr val="9C884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4" name="Line 44">
              <a:extLst>
                <a:ext uri="{FF2B5EF4-FFF2-40B4-BE49-F238E27FC236}">
                  <a16:creationId xmlns:a16="http://schemas.microsoft.com/office/drawing/2014/main" id="{12DA7469-ED18-4E6A-BA56-C9AED04D170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993" y="2560"/>
              <a:ext cx="51" cy="0"/>
            </a:xfrm>
            <a:prstGeom prst="line">
              <a:avLst/>
            </a:prstGeom>
            <a:noFill/>
            <a:ln w="9525">
              <a:solidFill>
                <a:srgbClr val="9C884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5" name="Oval 45">
              <a:extLst>
                <a:ext uri="{FF2B5EF4-FFF2-40B4-BE49-F238E27FC236}">
                  <a16:creationId xmlns:a16="http://schemas.microsoft.com/office/drawing/2014/main" id="{4E9BF2BD-8210-43F0-ABA2-4087FBD2C8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89" y="2609"/>
              <a:ext cx="38" cy="38"/>
            </a:xfrm>
            <a:prstGeom prst="ellipse">
              <a:avLst/>
            </a:prstGeom>
            <a:solidFill>
              <a:srgbClr val="6E8E84"/>
            </a:solidFill>
            <a:ln w="0">
              <a:solidFill>
                <a:srgbClr val="6E8E84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6" name="Oval 46">
              <a:extLst>
                <a:ext uri="{FF2B5EF4-FFF2-40B4-BE49-F238E27FC236}">
                  <a16:creationId xmlns:a16="http://schemas.microsoft.com/office/drawing/2014/main" id="{24EE1D04-8A29-4A1B-ACBA-5F171B1E64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61" y="2609"/>
              <a:ext cx="38" cy="38"/>
            </a:xfrm>
            <a:prstGeom prst="ellipse">
              <a:avLst/>
            </a:prstGeom>
            <a:solidFill>
              <a:srgbClr val="6E8E84"/>
            </a:solidFill>
            <a:ln w="0">
              <a:solidFill>
                <a:srgbClr val="6E8E84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7" name="Oval 47">
              <a:extLst>
                <a:ext uri="{FF2B5EF4-FFF2-40B4-BE49-F238E27FC236}">
                  <a16:creationId xmlns:a16="http://schemas.microsoft.com/office/drawing/2014/main" id="{ADC8FBC3-EEA1-426C-BE9F-C4C51289F6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10" y="2609"/>
              <a:ext cx="38" cy="38"/>
            </a:xfrm>
            <a:prstGeom prst="ellipse">
              <a:avLst/>
            </a:prstGeom>
            <a:solidFill>
              <a:srgbClr val="6E8E84"/>
            </a:solidFill>
            <a:ln w="0">
              <a:solidFill>
                <a:srgbClr val="6E8E84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8" name="Oval 48">
              <a:extLst>
                <a:ext uri="{FF2B5EF4-FFF2-40B4-BE49-F238E27FC236}">
                  <a16:creationId xmlns:a16="http://schemas.microsoft.com/office/drawing/2014/main" id="{3B11E035-B2F9-4608-904F-975FE03C72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91" y="2609"/>
              <a:ext cx="37" cy="38"/>
            </a:xfrm>
            <a:prstGeom prst="ellipse">
              <a:avLst/>
            </a:prstGeom>
            <a:solidFill>
              <a:srgbClr val="6E8E84"/>
            </a:solidFill>
            <a:ln w="0">
              <a:solidFill>
                <a:srgbClr val="6E8E84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9" name="Oval 49">
              <a:extLst>
                <a:ext uri="{FF2B5EF4-FFF2-40B4-BE49-F238E27FC236}">
                  <a16:creationId xmlns:a16="http://schemas.microsoft.com/office/drawing/2014/main" id="{67A5CAE2-6AD9-4549-A5F0-06EFC6931C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56" y="2609"/>
              <a:ext cx="37" cy="38"/>
            </a:xfrm>
            <a:prstGeom prst="ellipse">
              <a:avLst/>
            </a:prstGeom>
            <a:solidFill>
              <a:srgbClr val="6E8E84"/>
            </a:solidFill>
            <a:ln w="0">
              <a:solidFill>
                <a:srgbClr val="6E8E84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0" name="Oval 50">
              <a:extLst>
                <a:ext uri="{FF2B5EF4-FFF2-40B4-BE49-F238E27FC236}">
                  <a16:creationId xmlns:a16="http://schemas.microsoft.com/office/drawing/2014/main" id="{D40CD0CB-4EAA-4782-A8F2-353DF2B70D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36" y="2972"/>
              <a:ext cx="38" cy="38"/>
            </a:xfrm>
            <a:prstGeom prst="ellipse">
              <a:avLst/>
            </a:prstGeom>
            <a:solidFill>
              <a:srgbClr val="6E8E84"/>
            </a:solidFill>
            <a:ln w="0">
              <a:solidFill>
                <a:srgbClr val="6E8E84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1" name="Oval 51">
              <a:extLst>
                <a:ext uri="{FF2B5EF4-FFF2-40B4-BE49-F238E27FC236}">
                  <a16:creationId xmlns:a16="http://schemas.microsoft.com/office/drawing/2014/main" id="{A0E6CD64-6DEC-4038-B3E2-D33A4E3AFB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97" y="2609"/>
              <a:ext cx="37" cy="38"/>
            </a:xfrm>
            <a:prstGeom prst="ellipse">
              <a:avLst/>
            </a:prstGeom>
            <a:solidFill>
              <a:srgbClr val="6E8E84"/>
            </a:solidFill>
            <a:ln w="0">
              <a:solidFill>
                <a:srgbClr val="6E8E84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2" name="Oval 52">
              <a:extLst>
                <a:ext uri="{FF2B5EF4-FFF2-40B4-BE49-F238E27FC236}">
                  <a16:creationId xmlns:a16="http://schemas.microsoft.com/office/drawing/2014/main" id="{9B16699C-1F2E-450B-84C4-D484BC2BB4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63" y="1895"/>
              <a:ext cx="38" cy="37"/>
            </a:xfrm>
            <a:prstGeom prst="ellipse">
              <a:avLst/>
            </a:prstGeom>
            <a:solidFill>
              <a:srgbClr val="90353B"/>
            </a:solidFill>
            <a:ln w="0">
              <a:solidFill>
                <a:srgbClr val="90353B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3" name="Oval 53">
              <a:extLst>
                <a:ext uri="{FF2B5EF4-FFF2-40B4-BE49-F238E27FC236}">
                  <a16:creationId xmlns:a16="http://schemas.microsoft.com/office/drawing/2014/main" id="{43FF94CF-6411-4012-9584-C04C66F45A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76" y="1529"/>
              <a:ext cx="37" cy="38"/>
            </a:xfrm>
            <a:prstGeom prst="ellipse">
              <a:avLst/>
            </a:prstGeom>
            <a:solidFill>
              <a:srgbClr val="90353B"/>
            </a:solidFill>
            <a:ln w="0">
              <a:solidFill>
                <a:srgbClr val="90353B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4" name="Oval 54">
              <a:extLst>
                <a:ext uri="{FF2B5EF4-FFF2-40B4-BE49-F238E27FC236}">
                  <a16:creationId xmlns:a16="http://schemas.microsoft.com/office/drawing/2014/main" id="{CC2626F0-DE67-453E-9A4A-88A6E4545D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4" y="850"/>
              <a:ext cx="37" cy="37"/>
            </a:xfrm>
            <a:prstGeom prst="ellipse">
              <a:avLst/>
            </a:prstGeom>
            <a:solidFill>
              <a:srgbClr val="90353B"/>
            </a:solidFill>
            <a:ln w="0">
              <a:solidFill>
                <a:srgbClr val="90353B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5" name="Oval 55">
              <a:extLst>
                <a:ext uri="{FF2B5EF4-FFF2-40B4-BE49-F238E27FC236}">
                  <a16:creationId xmlns:a16="http://schemas.microsoft.com/office/drawing/2014/main" id="{5D4F5499-F151-46A2-9E7F-9AC7AA6001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52" y="850"/>
              <a:ext cx="37" cy="37"/>
            </a:xfrm>
            <a:prstGeom prst="ellipse">
              <a:avLst/>
            </a:prstGeom>
            <a:solidFill>
              <a:srgbClr val="55752F"/>
            </a:solidFill>
            <a:ln w="0">
              <a:solidFill>
                <a:srgbClr val="55752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6" name="Oval 56">
              <a:extLst>
                <a:ext uri="{FF2B5EF4-FFF2-40B4-BE49-F238E27FC236}">
                  <a16:creationId xmlns:a16="http://schemas.microsoft.com/office/drawing/2014/main" id="{5B3D8A78-521D-44A7-83CD-A02C37EC00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09" y="850"/>
              <a:ext cx="38" cy="37"/>
            </a:xfrm>
            <a:prstGeom prst="ellipse">
              <a:avLst/>
            </a:prstGeom>
            <a:solidFill>
              <a:srgbClr val="55752F"/>
            </a:solidFill>
            <a:ln w="0">
              <a:solidFill>
                <a:srgbClr val="55752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7" name="Oval 57">
              <a:extLst>
                <a:ext uri="{FF2B5EF4-FFF2-40B4-BE49-F238E27FC236}">
                  <a16:creationId xmlns:a16="http://schemas.microsoft.com/office/drawing/2014/main" id="{8B223040-E837-459B-AFD1-E33E8CE75A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0" y="850"/>
              <a:ext cx="37" cy="37"/>
            </a:xfrm>
            <a:prstGeom prst="ellipse">
              <a:avLst/>
            </a:prstGeom>
            <a:solidFill>
              <a:srgbClr val="55752F"/>
            </a:solidFill>
            <a:ln w="0">
              <a:solidFill>
                <a:srgbClr val="55752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8" name="Oval 58">
              <a:extLst>
                <a:ext uri="{FF2B5EF4-FFF2-40B4-BE49-F238E27FC236}">
                  <a16:creationId xmlns:a16="http://schemas.microsoft.com/office/drawing/2014/main" id="{1F17BDA1-78C0-49EF-AA5A-945A2CD2B3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28" y="850"/>
              <a:ext cx="37" cy="37"/>
            </a:xfrm>
            <a:prstGeom prst="ellipse">
              <a:avLst/>
            </a:prstGeom>
            <a:solidFill>
              <a:srgbClr val="55752F"/>
            </a:solidFill>
            <a:ln w="0">
              <a:solidFill>
                <a:srgbClr val="55752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9" name="Oval 59">
              <a:extLst>
                <a:ext uri="{FF2B5EF4-FFF2-40B4-BE49-F238E27FC236}">
                  <a16:creationId xmlns:a16="http://schemas.microsoft.com/office/drawing/2014/main" id="{268135F9-6238-4925-BDF0-44B410CBF5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8" y="1031"/>
              <a:ext cx="37" cy="37"/>
            </a:xfrm>
            <a:prstGeom prst="ellipse">
              <a:avLst/>
            </a:prstGeom>
            <a:solidFill>
              <a:srgbClr val="55752F"/>
            </a:solidFill>
            <a:ln w="0">
              <a:solidFill>
                <a:srgbClr val="55752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0" name="Oval 60">
              <a:extLst>
                <a:ext uri="{FF2B5EF4-FFF2-40B4-BE49-F238E27FC236}">
                  <a16:creationId xmlns:a16="http://schemas.microsoft.com/office/drawing/2014/main" id="{4C5AD102-748A-4051-9DFF-9F533CB541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46" y="850"/>
              <a:ext cx="37" cy="37"/>
            </a:xfrm>
            <a:prstGeom prst="ellipse">
              <a:avLst/>
            </a:prstGeom>
            <a:solidFill>
              <a:srgbClr val="55752F"/>
            </a:solidFill>
            <a:ln w="0">
              <a:solidFill>
                <a:srgbClr val="55752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1" name="Oval 61">
              <a:extLst>
                <a:ext uri="{FF2B5EF4-FFF2-40B4-BE49-F238E27FC236}">
                  <a16:creationId xmlns:a16="http://schemas.microsoft.com/office/drawing/2014/main" id="{99B77EDA-0213-4151-8150-13FC69FDA9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06" y="850"/>
              <a:ext cx="38" cy="37"/>
            </a:xfrm>
            <a:prstGeom prst="ellipse">
              <a:avLst/>
            </a:prstGeom>
            <a:solidFill>
              <a:srgbClr val="55752F"/>
            </a:solidFill>
            <a:ln w="0">
              <a:solidFill>
                <a:srgbClr val="55752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2" name="Oval 62">
              <a:extLst>
                <a:ext uri="{FF2B5EF4-FFF2-40B4-BE49-F238E27FC236}">
                  <a16:creationId xmlns:a16="http://schemas.microsoft.com/office/drawing/2014/main" id="{DDE425F0-D220-43E7-9234-EF813DF786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64" y="850"/>
              <a:ext cx="37" cy="37"/>
            </a:xfrm>
            <a:prstGeom prst="ellipse">
              <a:avLst/>
            </a:prstGeom>
            <a:solidFill>
              <a:srgbClr val="55752F"/>
            </a:solidFill>
            <a:ln w="0">
              <a:solidFill>
                <a:srgbClr val="55752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3" name="Oval 63">
              <a:extLst>
                <a:ext uri="{FF2B5EF4-FFF2-40B4-BE49-F238E27FC236}">
                  <a16:creationId xmlns:a16="http://schemas.microsoft.com/office/drawing/2014/main" id="{9C8D33BF-CBE8-49D4-BA49-3EA5BA3992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99" y="850"/>
              <a:ext cx="37" cy="37"/>
            </a:xfrm>
            <a:prstGeom prst="ellipse">
              <a:avLst/>
            </a:prstGeom>
            <a:solidFill>
              <a:srgbClr val="55752F"/>
            </a:solidFill>
            <a:ln w="0">
              <a:solidFill>
                <a:srgbClr val="55752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4" name="Oval 64">
              <a:extLst>
                <a:ext uri="{FF2B5EF4-FFF2-40B4-BE49-F238E27FC236}">
                  <a16:creationId xmlns:a16="http://schemas.microsoft.com/office/drawing/2014/main" id="{79E6F9D4-1017-4768-8D93-C08EE7D77B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57" y="1973"/>
              <a:ext cx="37" cy="37"/>
            </a:xfrm>
            <a:prstGeom prst="ellipse">
              <a:avLst/>
            </a:prstGeom>
            <a:solidFill>
              <a:srgbClr val="55752F"/>
            </a:solidFill>
            <a:ln w="0">
              <a:solidFill>
                <a:srgbClr val="55752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5" name="Oval 65">
              <a:extLst>
                <a:ext uri="{FF2B5EF4-FFF2-40B4-BE49-F238E27FC236}">
                  <a16:creationId xmlns:a16="http://schemas.microsoft.com/office/drawing/2014/main" id="{43236C1C-BB90-4A6C-9C82-215169E7B4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50" y="1547"/>
              <a:ext cx="37" cy="37"/>
            </a:xfrm>
            <a:prstGeom prst="ellipse">
              <a:avLst/>
            </a:prstGeom>
            <a:solidFill>
              <a:srgbClr val="55752F"/>
            </a:solidFill>
            <a:ln w="0">
              <a:solidFill>
                <a:srgbClr val="55752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6" name="Oval 66">
              <a:extLst>
                <a:ext uri="{FF2B5EF4-FFF2-40B4-BE49-F238E27FC236}">
                  <a16:creationId xmlns:a16="http://schemas.microsoft.com/office/drawing/2014/main" id="{9CD5957E-71CD-4B68-B246-92EF7DADB6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7" y="2609"/>
              <a:ext cx="37" cy="38"/>
            </a:xfrm>
            <a:prstGeom prst="ellipse">
              <a:avLst/>
            </a:prstGeom>
            <a:solidFill>
              <a:srgbClr val="55752F"/>
            </a:solidFill>
            <a:ln w="0">
              <a:solidFill>
                <a:srgbClr val="55752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7" name="Oval 67">
              <a:extLst>
                <a:ext uri="{FF2B5EF4-FFF2-40B4-BE49-F238E27FC236}">
                  <a16:creationId xmlns:a16="http://schemas.microsoft.com/office/drawing/2014/main" id="{53686DEF-43D4-40A9-B042-47D9AADB01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27" y="3488"/>
              <a:ext cx="38" cy="37"/>
            </a:xfrm>
            <a:prstGeom prst="ellipse">
              <a:avLst/>
            </a:prstGeom>
            <a:solidFill>
              <a:srgbClr val="55752F"/>
            </a:solidFill>
            <a:ln w="0">
              <a:solidFill>
                <a:srgbClr val="55752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8" name="Oval 68">
              <a:extLst>
                <a:ext uri="{FF2B5EF4-FFF2-40B4-BE49-F238E27FC236}">
                  <a16:creationId xmlns:a16="http://schemas.microsoft.com/office/drawing/2014/main" id="{EC9D234F-4852-4538-BD81-96FC98A8D7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85" y="3488"/>
              <a:ext cx="37" cy="37"/>
            </a:xfrm>
            <a:prstGeom prst="ellipse">
              <a:avLst/>
            </a:prstGeom>
            <a:solidFill>
              <a:srgbClr val="55752F"/>
            </a:solidFill>
            <a:ln w="0">
              <a:solidFill>
                <a:srgbClr val="55752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9" name="Oval 69">
              <a:extLst>
                <a:ext uri="{FF2B5EF4-FFF2-40B4-BE49-F238E27FC236}">
                  <a16:creationId xmlns:a16="http://schemas.microsoft.com/office/drawing/2014/main" id="{4C666164-FA68-45B2-B827-3C6FD79979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5" y="3488"/>
              <a:ext cx="38" cy="37"/>
            </a:xfrm>
            <a:prstGeom prst="ellipse">
              <a:avLst/>
            </a:prstGeom>
            <a:solidFill>
              <a:srgbClr val="55752F"/>
            </a:solidFill>
            <a:ln w="0">
              <a:solidFill>
                <a:srgbClr val="55752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0" name="Oval 70">
              <a:extLst>
                <a:ext uri="{FF2B5EF4-FFF2-40B4-BE49-F238E27FC236}">
                  <a16:creationId xmlns:a16="http://schemas.microsoft.com/office/drawing/2014/main" id="{3D45B1A5-1CC3-4FAA-BB59-C9D701EE84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03" y="2609"/>
              <a:ext cx="37" cy="38"/>
            </a:xfrm>
            <a:prstGeom prst="ellipse">
              <a:avLst/>
            </a:prstGeom>
            <a:solidFill>
              <a:srgbClr val="55752F"/>
            </a:solidFill>
            <a:ln w="0">
              <a:solidFill>
                <a:srgbClr val="55752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1" name="Oval 71">
              <a:extLst>
                <a:ext uri="{FF2B5EF4-FFF2-40B4-BE49-F238E27FC236}">
                  <a16:creationId xmlns:a16="http://schemas.microsoft.com/office/drawing/2014/main" id="{D0074C3E-369A-4911-B81D-0781C334DD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64" y="3056"/>
              <a:ext cx="37" cy="37"/>
            </a:xfrm>
            <a:prstGeom prst="ellipse">
              <a:avLst/>
            </a:prstGeom>
            <a:solidFill>
              <a:srgbClr val="55752F"/>
            </a:solidFill>
            <a:ln w="0">
              <a:solidFill>
                <a:srgbClr val="55752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2" name="Oval 72">
              <a:extLst>
                <a:ext uri="{FF2B5EF4-FFF2-40B4-BE49-F238E27FC236}">
                  <a16:creationId xmlns:a16="http://schemas.microsoft.com/office/drawing/2014/main" id="{0FF94AD9-7B52-4EE8-B44F-CD4106E10D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21" y="3061"/>
              <a:ext cx="38" cy="38"/>
            </a:xfrm>
            <a:prstGeom prst="ellipse">
              <a:avLst/>
            </a:prstGeom>
            <a:solidFill>
              <a:srgbClr val="55752F"/>
            </a:solidFill>
            <a:ln w="0">
              <a:solidFill>
                <a:srgbClr val="55752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3" name="Oval 73">
              <a:extLst>
                <a:ext uri="{FF2B5EF4-FFF2-40B4-BE49-F238E27FC236}">
                  <a16:creationId xmlns:a16="http://schemas.microsoft.com/office/drawing/2014/main" id="{6FFA4E65-8D94-4286-B98F-F28A507A3C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0" y="1783"/>
              <a:ext cx="37" cy="37"/>
            </a:xfrm>
            <a:prstGeom prst="ellipse">
              <a:avLst/>
            </a:prstGeom>
            <a:solidFill>
              <a:srgbClr val="E37E00"/>
            </a:solidFill>
            <a:ln w="0">
              <a:solidFill>
                <a:srgbClr val="E37E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4" name="Oval 74">
              <a:extLst>
                <a:ext uri="{FF2B5EF4-FFF2-40B4-BE49-F238E27FC236}">
                  <a16:creationId xmlns:a16="http://schemas.microsoft.com/office/drawing/2014/main" id="{3648F975-BE34-4D42-8E5B-9E9272F14D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55" y="3488"/>
              <a:ext cx="38" cy="37"/>
            </a:xfrm>
            <a:prstGeom prst="ellipse">
              <a:avLst/>
            </a:prstGeom>
            <a:solidFill>
              <a:srgbClr val="E37E00"/>
            </a:solidFill>
            <a:ln w="0">
              <a:solidFill>
                <a:srgbClr val="E37E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5" name="Oval 75">
              <a:extLst>
                <a:ext uri="{FF2B5EF4-FFF2-40B4-BE49-F238E27FC236}">
                  <a16:creationId xmlns:a16="http://schemas.microsoft.com/office/drawing/2014/main" id="{2F454CD1-4208-4813-AF8F-05A77E6E55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16" y="2704"/>
              <a:ext cx="37" cy="38"/>
            </a:xfrm>
            <a:prstGeom prst="ellipse">
              <a:avLst/>
            </a:prstGeom>
            <a:solidFill>
              <a:srgbClr val="E37E00"/>
            </a:solidFill>
            <a:ln w="0">
              <a:solidFill>
                <a:srgbClr val="E37E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6" name="Oval 76">
              <a:extLst>
                <a:ext uri="{FF2B5EF4-FFF2-40B4-BE49-F238E27FC236}">
                  <a16:creationId xmlns:a16="http://schemas.microsoft.com/office/drawing/2014/main" id="{5B71E00B-DF4F-4D94-8818-F1B2805D6F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3" y="1469"/>
              <a:ext cx="38" cy="37"/>
            </a:xfrm>
            <a:prstGeom prst="ellipse">
              <a:avLst/>
            </a:prstGeom>
            <a:solidFill>
              <a:srgbClr val="E37E00"/>
            </a:solidFill>
            <a:ln w="0">
              <a:solidFill>
                <a:srgbClr val="E37E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7" name="Oval 77">
              <a:extLst>
                <a:ext uri="{FF2B5EF4-FFF2-40B4-BE49-F238E27FC236}">
                  <a16:creationId xmlns:a16="http://schemas.microsoft.com/office/drawing/2014/main" id="{E66783A2-4A0D-49B0-B075-18F1E61EDF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34" y="2601"/>
              <a:ext cx="37" cy="37"/>
            </a:xfrm>
            <a:prstGeom prst="ellipse">
              <a:avLst/>
            </a:prstGeom>
            <a:solidFill>
              <a:srgbClr val="E37E00"/>
            </a:solidFill>
            <a:ln w="0">
              <a:solidFill>
                <a:srgbClr val="E37E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8" name="Oval 78">
              <a:extLst>
                <a:ext uri="{FF2B5EF4-FFF2-40B4-BE49-F238E27FC236}">
                  <a16:creationId xmlns:a16="http://schemas.microsoft.com/office/drawing/2014/main" id="{1FC82438-397D-45AD-A76A-1855A4121D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91" y="850"/>
              <a:ext cx="38" cy="37"/>
            </a:xfrm>
            <a:prstGeom prst="ellipse">
              <a:avLst/>
            </a:prstGeom>
            <a:solidFill>
              <a:srgbClr val="E37E00"/>
            </a:solidFill>
            <a:ln w="0">
              <a:solidFill>
                <a:srgbClr val="E37E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9" name="Oval 79">
              <a:extLst>
                <a:ext uri="{FF2B5EF4-FFF2-40B4-BE49-F238E27FC236}">
                  <a16:creationId xmlns:a16="http://schemas.microsoft.com/office/drawing/2014/main" id="{D9CF258F-08A0-4FC7-850E-9EC11110F5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52" y="850"/>
              <a:ext cx="37" cy="37"/>
            </a:xfrm>
            <a:prstGeom prst="ellipse">
              <a:avLst/>
            </a:prstGeom>
            <a:solidFill>
              <a:srgbClr val="E37E00"/>
            </a:solidFill>
            <a:ln w="0">
              <a:solidFill>
                <a:srgbClr val="E37E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0" name="Oval 80">
              <a:extLst>
                <a:ext uri="{FF2B5EF4-FFF2-40B4-BE49-F238E27FC236}">
                  <a16:creationId xmlns:a16="http://schemas.microsoft.com/office/drawing/2014/main" id="{71B33032-D326-47A2-959E-1330EEF23D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09" y="2422"/>
              <a:ext cx="38" cy="38"/>
            </a:xfrm>
            <a:prstGeom prst="ellipse">
              <a:avLst/>
            </a:prstGeom>
            <a:solidFill>
              <a:srgbClr val="E37E00"/>
            </a:solidFill>
            <a:ln w="0">
              <a:solidFill>
                <a:srgbClr val="E37E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1" name="Oval 81">
              <a:extLst>
                <a:ext uri="{FF2B5EF4-FFF2-40B4-BE49-F238E27FC236}">
                  <a16:creationId xmlns:a16="http://schemas.microsoft.com/office/drawing/2014/main" id="{39954072-22CE-4E16-97B8-C70516ADE5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0" y="2195"/>
              <a:ext cx="37" cy="37"/>
            </a:xfrm>
            <a:prstGeom prst="ellipse">
              <a:avLst/>
            </a:prstGeom>
            <a:solidFill>
              <a:srgbClr val="E37E00"/>
            </a:solidFill>
            <a:ln w="0">
              <a:solidFill>
                <a:srgbClr val="E37E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2" name="Oval 82">
              <a:extLst>
                <a:ext uri="{FF2B5EF4-FFF2-40B4-BE49-F238E27FC236}">
                  <a16:creationId xmlns:a16="http://schemas.microsoft.com/office/drawing/2014/main" id="{072FE121-76DD-46E1-A6E5-CDAEB3CAFB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28" y="2517"/>
              <a:ext cx="37" cy="38"/>
            </a:xfrm>
            <a:prstGeom prst="ellipse">
              <a:avLst/>
            </a:prstGeom>
            <a:solidFill>
              <a:srgbClr val="E37E00"/>
            </a:solidFill>
            <a:ln w="0">
              <a:solidFill>
                <a:srgbClr val="E37E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3" name="Oval 83">
              <a:extLst>
                <a:ext uri="{FF2B5EF4-FFF2-40B4-BE49-F238E27FC236}">
                  <a16:creationId xmlns:a16="http://schemas.microsoft.com/office/drawing/2014/main" id="{92750ACC-228B-4B4B-8013-BD42841D25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8" y="850"/>
              <a:ext cx="37" cy="37"/>
            </a:xfrm>
            <a:prstGeom prst="ellipse">
              <a:avLst/>
            </a:prstGeom>
            <a:solidFill>
              <a:srgbClr val="E37E00"/>
            </a:solidFill>
            <a:ln w="0">
              <a:solidFill>
                <a:srgbClr val="E37E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4" name="Oval 84">
              <a:extLst>
                <a:ext uri="{FF2B5EF4-FFF2-40B4-BE49-F238E27FC236}">
                  <a16:creationId xmlns:a16="http://schemas.microsoft.com/office/drawing/2014/main" id="{BF85B1DE-EA50-458E-BA3E-46219318E5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46" y="1653"/>
              <a:ext cx="37" cy="38"/>
            </a:xfrm>
            <a:prstGeom prst="ellipse">
              <a:avLst/>
            </a:prstGeom>
            <a:solidFill>
              <a:srgbClr val="E37E00"/>
            </a:solidFill>
            <a:ln w="0">
              <a:solidFill>
                <a:srgbClr val="E37E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5" name="Oval 85">
              <a:extLst>
                <a:ext uri="{FF2B5EF4-FFF2-40B4-BE49-F238E27FC236}">
                  <a16:creationId xmlns:a16="http://schemas.microsoft.com/office/drawing/2014/main" id="{67B665F9-B893-4527-B139-5EF2978A6F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06" y="2408"/>
              <a:ext cx="38" cy="37"/>
            </a:xfrm>
            <a:prstGeom prst="ellipse">
              <a:avLst/>
            </a:prstGeom>
            <a:solidFill>
              <a:srgbClr val="E37E00"/>
            </a:solidFill>
            <a:ln w="0">
              <a:solidFill>
                <a:srgbClr val="E37E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6" name="Oval 86">
              <a:extLst>
                <a:ext uri="{FF2B5EF4-FFF2-40B4-BE49-F238E27FC236}">
                  <a16:creationId xmlns:a16="http://schemas.microsoft.com/office/drawing/2014/main" id="{AE5EA25E-5B75-4A21-811C-FB55FDCE37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64" y="850"/>
              <a:ext cx="37" cy="37"/>
            </a:xfrm>
            <a:prstGeom prst="ellipse">
              <a:avLst/>
            </a:prstGeom>
            <a:solidFill>
              <a:srgbClr val="E37E00"/>
            </a:solidFill>
            <a:ln w="0">
              <a:solidFill>
                <a:srgbClr val="E37E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7" name="Oval 87">
              <a:extLst>
                <a:ext uri="{FF2B5EF4-FFF2-40B4-BE49-F238E27FC236}">
                  <a16:creationId xmlns:a16="http://schemas.microsoft.com/office/drawing/2014/main" id="{F29353EB-28F1-47CB-8DAC-56278E7EAF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24" y="850"/>
              <a:ext cx="38" cy="37"/>
            </a:xfrm>
            <a:prstGeom prst="ellipse">
              <a:avLst/>
            </a:prstGeom>
            <a:solidFill>
              <a:srgbClr val="E37E00"/>
            </a:solidFill>
            <a:ln w="0">
              <a:solidFill>
                <a:srgbClr val="E37E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8" name="Oval 88">
              <a:extLst>
                <a:ext uri="{FF2B5EF4-FFF2-40B4-BE49-F238E27FC236}">
                  <a16:creationId xmlns:a16="http://schemas.microsoft.com/office/drawing/2014/main" id="{22097007-143F-4BE0-A6AB-3129C59597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85" y="850"/>
              <a:ext cx="37" cy="37"/>
            </a:xfrm>
            <a:prstGeom prst="ellipse">
              <a:avLst/>
            </a:prstGeom>
            <a:solidFill>
              <a:srgbClr val="E37E00"/>
            </a:solidFill>
            <a:ln w="0">
              <a:solidFill>
                <a:srgbClr val="E37E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9" name="Oval 89">
              <a:extLst>
                <a:ext uri="{FF2B5EF4-FFF2-40B4-BE49-F238E27FC236}">
                  <a16:creationId xmlns:a16="http://schemas.microsoft.com/office/drawing/2014/main" id="{020644F6-3A6E-496A-BCF6-A30E56AE93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42" y="850"/>
              <a:ext cx="38" cy="37"/>
            </a:xfrm>
            <a:prstGeom prst="ellipse">
              <a:avLst/>
            </a:prstGeom>
            <a:solidFill>
              <a:srgbClr val="E37E00"/>
            </a:solidFill>
            <a:ln w="0">
              <a:solidFill>
                <a:srgbClr val="E37E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0" name="Oval 90">
              <a:extLst>
                <a:ext uri="{FF2B5EF4-FFF2-40B4-BE49-F238E27FC236}">
                  <a16:creationId xmlns:a16="http://schemas.microsoft.com/office/drawing/2014/main" id="{E46AD152-E2CB-42E7-892B-F2C45204BE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03" y="2200"/>
              <a:ext cx="37" cy="38"/>
            </a:xfrm>
            <a:prstGeom prst="ellipse">
              <a:avLst/>
            </a:prstGeom>
            <a:solidFill>
              <a:srgbClr val="E37E00"/>
            </a:solidFill>
            <a:ln w="0">
              <a:solidFill>
                <a:srgbClr val="E37E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1" name="Oval 91">
              <a:extLst>
                <a:ext uri="{FF2B5EF4-FFF2-40B4-BE49-F238E27FC236}">
                  <a16:creationId xmlns:a16="http://schemas.microsoft.com/office/drawing/2014/main" id="{F6873F40-1BA3-46D2-8189-4A2776C8D3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60" y="850"/>
              <a:ext cx="38" cy="37"/>
            </a:xfrm>
            <a:prstGeom prst="ellipse">
              <a:avLst/>
            </a:prstGeom>
            <a:solidFill>
              <a:srgbClr val="E37E00"/>
            </a:solidFill>
            <a:ln w="0">
              <a:solidFill>
                <a:srgbClr val="E37E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2" name="Oval 92">
              <a:extLst>
                <a:ext uri="{FF2B5EF4-FFF2-40B4-BE49-F238E27FC236}">
                  <a16:creationId xmlns:a16="http://schemas.microsoft.com/office/drawing/2014/main" id="{044C4ABF-840E-4B97-A81C-B1030AAD1E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1" y="2609"/>
              <a:ext cx="37" cy="38"/>
            </a:xfrm>
            <a:prstGeom prst="ellipse">
              <a:avLst/>
            </a:prstGeom>
            <a:solidFill>
              <a:srgbClr val="C10534"/>
            </a:solidFill>
            <a:ln w="0">
              <a:solidFill>
                <a:srgbClr val="C10534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3" name="Oval 93">
              <a:extLst>
                <a:ext uri="{FF2B5EF4-FFF2-40B4-BE49-F238E27FC236}">
                  <a16:creationId xmlns:a16="http://schemas.microsoft.com/office/drawing/2014/main" id="{C6A5B396-9D58-4BA1-B369-85CA6BCC6A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27" y="2609"/>
              <a:ext cx="37" cy="38"/>
            </a:xfrm>
            <a:prstGeom prst="ellipse">
              <a:avLst/>
            </a:prstGeom>
            <a:solidFill>
              <a:srgbClr val="C10534"/>
            </a:solidFill>
            <a:ln w="0">
              <a:solidFill>
                <a:srgbClr val="C10534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4" name="Oval 94">
              <a:extLst>
                <a:ext uri="{FF2B5EF4-FFF2-40B4-BE49-F238E27FC236}">
                  <a16:creationId xmlns:a16="http://schemas.microsoft.com/office/drawing/2014/main" id="{31DF2BC7-41CB-4602-AF56-901F385510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60" y="2609"/>
              <a:ext cx="37" cy="38"/>
            </a:xfrm>
            <a:prstGeom prst="ellipse">
              <a:avLst/>
            </a:prstGeom>
            <a:solidFill>
              <a:srgbClr val="C10534"/>
            </a:solidFill>
            <a:ln w="0">
              <a:solidFill>
                <a:srgbClr val="C10534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5" name="Oval 95">
              <a:extLst>
                <a:ext uri="{FF2B5EF4-FFF2-40B4-BE49-F238E27FC236}">
                  <a16:creationId xmlns:a16="http://schemas.microsoft.com/office/drawing/2014/main" id="{55627C67-8CB1-4C70-9426-DAFE3B44F7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99" y="2609"/>
              <a:ext cx="37" cy="38"/>
            </a:xfrm>
            <a:prstGeom prst="ellipse">
              <a:avLst/>
            </a:prstGeom>
            <a:solidFill>
              <a:srgbClr val="C10534"/>
            </a:solidFill>
            <a:ln w="0">
              <a:solidFill>
                <a:srgbClr val="C10534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6" name="Oval 96">
              <a:extLst>
                <a:ext uri="{FF2B5EF4-FFF2-40B4-BE49-F238E27FC236}">
                  <a16:creationId xmlns:a16="http://schemas.microsoft.com/office/drawing/2014/main" id="{952F8591-B6FE-4A10-94D4-A1BC2D72FD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72" y="2408"/>
              <a:ext cx="37" cy="37"/>
            </a:xfrm>
            <a:prstGeom prst="ellipse">
              <a:avLst/>
            </a:prstGeom>
            <a:solidFill>
              <a:srgbClr val="938DD2"/>
            </a:solidFill>
            <a:ln w="0">
              <a:solidFill>
                <a:srgbClr val="938DD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7" name="Oval 97">
              <a:extLst>
                <a:ext uri="{FF2B5EF4-FFF2-40B4-BE49-F238E27FC236}">
                  <a16:creationId xmlns:a16="http://schemas.microsoft.com/office/drawing/2014/main" id="{2500B6F6-24C6-477B-AE60-5B69A58683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2" y="2609"/>
              <a:ext cx="37" cy="38"/>
            </a:xfrm>
            <a:prstGeom prst="ellipse">
              <a:avLst/>
            </a:prstGeom>
            <a:solidFill>
              <a:srgbClr val="938DD2"/>
            </a:solidFill>
            <a:ln w="0">
              <a:solidFill>
                <a:srgbClr val="938DD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8" name="Oval 98">
              <a:extLst>
                <a:ext uri="{FF2B5EF4-FFF2-40B4-BE49-F238E27FC236}">
                  <a16:creationId xmlns:a16="http://schemas.microsoft.com/office/drawing/2014/main" id="{301DFD0F-C13F-49EB-9730-63E864B73D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2" y="2609"/>
              <a:ext cx="38" cy="38"/>
            </a:xfrm>
            <a:prstGeom prst="ellipse">
              <a:avLst/>
            </a:prstGeom>
            <a:solidFill>
              <a:srgbClr val="938DD2"/>
            </a:solidFill>
            <a:ln w="0">
              <a:solidFill>
                <a:srgbClr val="938DD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9" name="Oval 99">
              <a:extLst>
                <a:ext uri="{FF2B5EF4-FFF2-40B4-BE49-F238E27FC236}">
                  <a16:creationId xmlns:a16="http://schemas.microsoft.com/office/drawing/2014/main" id="{A1C34CFE-3E4E-4469-818D-AE21300CFE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20" y="2609"/>
              <a:ext cx="37" cy="38"/>
            </a:xfrm>
            <a:prstGeom prst="ellipse">
              <a:avLst/>
            </a:prstGeom>
            <a:solidFill>
              <a:srgbClr val="938DD2"/>
            </a:solidFill>
            <a:ln w="0">
              <a:solidFill>
                <a:srgbClr val="938DD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0" name="Oval 100">
              <a:extLst>
                <a:ext uri="{FF2B5EF4-FFF2-40B4-BE49-F238E27FC236}">
                  <a16:creationId xmlns:a16="http://schemas.microsoft.com/office/drawing/2014/main" id="{801EC3AC-AEC6-499E-8700-87FCB78D8D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49" y="2609"/>
              <a:ext cx="37" cy="38"/>
            </a:xfrm>
            <a:prstGeom prst="ellipse">
              <a:avLst/>
            </a:prstGeom>
            <a:solidFill>
              <a:srgbClr val="938DD2"/>
            </a:solidFill>
            <a:ln w="0">
              <a:solidFill>
                <a:srgbClr val="938DD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1" name="Oval 101">
              <a:extLst>
                <a:ext uri="{FF2B5EF4-FFF2-40B4-BE49-F238E27FC236}">
                  <a16:creationId xmlns:a16="http://schemas.microsoft.com/office/drawing/2014/main" id="{52C154F2-FD58-4AE7-8B5D-085DCEC223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07" y="2172"/>
              <a:ext cx="38" cy="37"/>
            </a:xfrm>
            <a:prstGeom prst="ellipse">
              <a:avLst/>
            </a:prstGeom>
            <a:solidFill>
              <a:srgbClr val="938DD2"/>
            </a:solidFill>
            <a:ln w="0">
              <a:solidFill>
                <a:srgbClr val="938DD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2" name="Oval 102">
              <a:extLst>
                <a:ext uri="{FF2B5EF4-FFF2-40B4-BE49-F238E27FC236}">
                  <a16:creationId xmlns:a16="http://schemas.microsoft.com/office/drawing/2014/main" id="{0167F8C5-30A0-49E0-AB0F-420D244A60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79" y="850"/>
              <a:ext cx="37" cy="37"/>
            </a:xfrm>
            <a:prstGeom prst="ellipse">
              <a:avLst/>
            </a:prstGeom>
            <a:solidFill>
              <a:srgbClr val="CAC27E"/>
            </a:solidFill>
            <a:ln w="0">
              <a:solidFill>
                <a:srgbClr val="CAC27E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3" name="Oval 103">
              <a:extLst>
                <a:ext uri="{FF2B5EF4-FFF2-40B4-BE49-F238E27FC236}">
                  <a16:creationId xmlns:a16="http://schemas.microsoft.com/office/drawing/2014/main" id="{DAA9F659-F37A-4AB4-98CD-ED40918E45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15" y="2267"/>
              <a:ext cx="38" cy="37"/>
            </a:xfrm>
            <a:prstGeom prst="ellipse">
              <a:avLst/>
            </a:prstGeom>
            <a:solidFill>
              <a:srgbClr val="CAC27E"/>
            </a:solidFill>
            <a:ln w="0">
              <a:solidFill>
                <a:srgbClr val="CAC27E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4" name="Oval 104">
              <a:extLst>
                <a:ext uri="{FF2B5EF4-FFF2-40B4-BE49-F238E27FC236}">
                  <a16:creationId xmlns:a16="http://schemas.microsoft.com/office/drawing/2014/main" id="{5219C690-FB0E-4035-A70B-CA1371DC43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76" y="850"/>
              <a:ext cx="37" cy="37"/>
            </a:xfrm>
            <a:prstGeom prst="ellipse">
              <a:avLst/>
            </a:prstGeom>
            <a:solidFill>
              <a:srgbClr val="CAC27E"/>
            </a:solidFill>
            <a:ln w="0">
              <a:solidFill>
                <a:srgbClr val="CAC27E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5" name="Oval 105">
              <a:extLst>
                <a:ext uri="{FF2B5EF4-FFF2-40B4-BE49-F238E27FC236}">
                  <a16:creationId xmlns:a16="http://schemas.microsoft.com/office/drawing/2014/main" id="{2447D44C-B727-4DFA-B070-0AE97445EC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4" y="2670"/>
              <a:ext cx="37" cy="37"/>
            </a:xfrm>
            <a:prstGeom prst="ellipse">
              <a:avLst/>
            </a:prstGeom>
            <a:solidFill>
              <a:srgbClr val="CAC27E"/>
            </a:solidFill>
            <a:ln w="0">
              <a:solidFill>
                <a:srgbClr val="CAC27E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6" name="Oval 106">
              <a:extLst>
                <a:ext uri="{FF2B5EF4-FFF2-40B4-BE49-F238E27FC236}">
                  <a16:creationId xmlns:a16="http://schemas.microsoft.com/office/drawing/2014/main" id="{D6EB56EF-74DE-4C7B-AAB5-7F5F4AF9C6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3" y="2684"/>
              <a:ext cx="37" cy="38"/>
            </a:xfrm>
            <a:prstGeom prst="ellipse">
              <a:avLst/>
            </a:prstGeom>
            <a:solidFill>
              <a:srgbClr val="7B92A8"/>
            </a:solidFill>
            <a:ln w="0">
              <a:solidFill>
                <a:srgbClr val="7B92A8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7" name="Oval 107">
              <a:extLst>
                <a:ext uri="{FF2B5EF4-FFF2-40B4-BE49-F238E27FC236}">
                  <a16:creationId xmlns:a16="http://schemas.microsoft.com/office/drawing/2014/main" id="{7DFBFDE9-3C90-49B1-88E5-8F0DF11A57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8" y="2687"/>
              <a:ext cx="38" cy="37"/>
            </a:xfrm>
            <a:prstGeom prst="ellipse">
              <a:avLst/>
            </a:prstGeom>
            <a:solidFill>
              <a:srgbClr val="7B92A8"/>
            </a:solidFill>
            <a:ln w="0">
              <a:solidFill>
                <a:srgbClr val="7B92A8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8" name="Oval 108">
              <a:extLst>
                <a:ext uri="{FF2B5EF4-FFF2-40B4-BE49-F238E27FC236}">
                  <a16:creationId xmlns:a16="http://schemas.microsoft.com/office/drawing/2014/main" id="{4037CCAE-B866-4D30-A070-EE625B0614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09" y="2843"/>
              <a:ext cx="38" cy="37"/>
            </a:xfrm>
            <a:prstGeom prst="ellipse">
              <a:avLst/>
            </a:prstGeom>
            <a:solidFill>
              <a:srgbClr val="2D6D66"/>
            </a:solidFill>
            <a:ln w="0">
              <a:solidFill>
                <a:srgbClr val="2D6D6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9" name="Oval 109">
              <a:extLst>
                <a:ext uri="{FF2B5EF4-FFF2-40B4-BE49-F238E27FC236}">
                  <a16:creationId xmlns:a16="http://schemas.microsoft.com/office/drawing/2014/main" id="{CBBF1867-6CF5-49A3-8260-6C5BB40C36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56" y="2984"/>
              <a:ext cx="37" cy="37"/>
            </a:xfrm>
            <a:prstGeom prst="ellipse">
              <a:avLst/>
            </a:prstGeom>
            <a:solidFill>
              <a:srgbClr val="2D6D66"/>
            </a:solidFill>
            <a:ln w="0">
              <a:solidFill>
                <a:srgbClr val="2D6D6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0" name="Oval 110">
              <a:extLst>
                <a:ext uri="{FF2B5EF4-FFF2-40B4-BE49-F238E27FC236}">
                  <a16:creationId xmlns:a16="http://schemas.microsoft.com/office/drawing/2014/main" id="{654164AD-5F69-4CA4-A197-26A76D39C5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58" y="3139"/>
              <a:ext cx="38" cy="38"/>
            </a:xfrm>
            <a:prstGeom prst="ellipse">
              <a:avLst/>
            </a:prstGeom>
            <a:solidFill>
              <a:srgbClr val="2D6D66"/>
            </a:solidFill>
            <a:ln w="0">
              <a:solidFill>
                <a:srgbClr val="2D6D6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1" name="Oval 111">
              <a:extLst>
                <a:ext uri="{FF2B5EF4-FFF2-40B4-BE49-F238E27FC236}">
                  <a16:creationId xmlns:a16="http://schemas.microsoft.com/office/drawing/2014/main" id="{9C1FA66E-A401-4D56-997D-E4B8F8F1A9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84" y="2961"/>
              <a:ext cx="38" cy="37"/>
            </a:xfrm>
            <a:prstGeom prst="ellipse">
              <a:avLst/>
            </a:prstGeom>
            <a:solidFill>
              <a:srgbClr val="2D6D66"/>
            </a:solidFill>
            <a:ln w="0">
              <a:solidFill>
                <a:srgbClr val="2D6D6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2" name="Oval 112">
              <a:extLst>
                <a:ext uri="{FF2B5EF4-FFF2-40B4-BE49-F238E27FC236}">
                  <a16:creationId xmlns:a16="http://schemas.microsoft.com/office/drawing/2014/main" id="{742B20AF-3C7C-4697-8BCB-A6ED1A9A82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31" y="2868"/>
              <a:ext cx="38" cy="38"/>
            </a:xfrm>
            <a:prstGeom prst="ellipse">
              <a:avLst/>
            </a:prstGeom>
            <a:solidFill>
              <a:srgbClr val="2D6D66"/>
            </a:solidFill>
            <a:ln w="0">
              <a:solidFill>
                <a:srgbClr val="2D6D6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3" name="Oval 113">
              <a:extLst>
                <a:ext uri="{FF2B5EF4-FFF2-40B4-BE49-F238E27FC236}">
                  <a16:creationId xmlns:a16="http://schemas.microsoft.com/office/drawing/2014/main" id="{80075503-83FB-49D2-AC06-01803F4F94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89" y="2817"/>
              <a:ext cx="38" cy="37"/>
            </a:xfrm>
            <a:prstGeom prst="ellipse">
              <a:avLst/>
            </a:prstGeom>
            <a:solidFill>
              <a:srgbClr val="2D6D66"/>
            </a:solidFill>
            <a:ln w="0">
              <a:solidFill>
                <a:srgbClr val="2D6D6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4" name="Oval 114">
              <a:extLst>
                <a:ext uri="{FF2B5EF4-FFF2-40B4-BE49-F238E27FC236}">
                  <a16:creationId xmlns:a16="http://schemas.microsoft.com/office/drawing/2014/main" id="{F9EBFF2C-D9FB-4B61-8D91-3C207FC23A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50" y="2894"/>
              <a:ext cx="37" cy="38"/>
            </a:xfrm>
            <a:prstGeom prst="ellipse">
              <a:avLst/>
            </a:prstGeom>
            <a:solidFill>
              <a:srgbClr val="2D6D66"/>
            </a:solidFill>
            <a:ln w="0">
              <a:solidFill>
                <a:srgbClr val="2D6D6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5" name="Oval 115">
              <a:extLst>
                <a:ext uri="{FF2B5EF4-FFF2-40B4-BE49-F238E27FC236}">
                  <a16:creationId xmlns:a16="http://schemas.microsoft.com/office/drawing/2014/main" id="{26E9D71B-C85E-427C-935D-CDF15958AE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4" y="2534"/>
              <a:ext cx="38" cy="38"/>
            </a:xfrm>
            <a:prstGeom prst="ellipse">
              <a:avLst/>
            </a:prstGeom>
            <a:solidFill>
              <a:srgbClr val="2D6D66"/>
            </a:solidFill>
            <a:ln w="0">
              <a:solidFill>
                <a:srgbClr val="2D6D6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6" name="Oval 116">
              <a:extLst>
                <a:ext uri="{FF2B5EF4-FFF2-40B4-BE49-F238E27FC236}">
                  <a16:creationId xmlns:a16="http://schemas.microsoft.com/office/drawing/2014/main" id="{64948B51-8BCC-4020-9A67-9F9D5E7717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4" y="2765"/>
              <a:ext cx="38" cy="37"/>
            </a:xfrm>
            <a:prstGeom prst="ellipse">
              <a:avLst/>
            </a:prstGeom>
            <a:solidFill>
              <a:srgbClr val="2D6D66"/>
            </a:solidFill>
            <a:ln w="0">
              <a:solidFill>
                <a:srgbClr val="2D6D6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7" name="Oval 117">
              <a:extLst>
                <a:ext uri="{FF2B5EF4-FFF2-40B4-BE49-F238E27FC236}">
                  <a16:creationId xmlns:a16="http://schemas.microsoft.com/office/drawing/2014/main" id="{F9E55565-4CAF-4DC3-9F9A-2335DB35E9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22" y="2796"/>
              <a:ext cx="37" cy="38"/>
            </a:xfrm>
            <a:prstGeom prst="ellipse">
              <a:avLst/>
            </a:prstGeom>
            <a:solidFill>
              <a:srgbClr val="2D6D66"/>
            </a:solidFill>
            <a:ln w="0">
              <a:solidFill>
                <a:srgbClr val="2D6D6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8" name="Oval 118">
              <a:extLst>
                <a:ext uri="{FF2B5EF4-FFF2-40B4-BE49-F238E27FC236}">
                  <a16:creationId xmlns:a16="http://schemas.microsoft.com/office/drawing/2014/main" id="{2B6C8983-2E18-4A8E-A3D4-F9D7A7FF0D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54" y="850"/>
              <a:ext cx="37" cy="37"/>
            </a:xfrm>
            <a:prstGeom prst="ellipse">
              <a:avLst/>
            </a:prstGeom>
            <a:solidFill>
              <a:srgbClr val="A0522D"/>
            </a:solidFill>
            <a:ln w="0">
              <a:solidFill>
                <a:srgbClr val="A0522D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9" name="Oval 119">
              <a:extLst>
                <a:ext uri="{FF2B5EF4-FFF2-40B4-BE49-F238E27FC236}">
                  <a16:creationId xmlns:a16="http://schemas.microsoft.com/office/drawing/2014/main" id="{CBCE4CC4-7256-4F62-B19A-2412A10535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55" y="2569"/>
              <a:ext cx="37" cy="37"/>
            </a:xfrm>
            <a:prstGeom prst="ellipse">
              <a:avLst/>
            </a:prstGeom>
            <a:solidFill>
              <a:srgbClr val="1A476F"/>
            </a:solidFill>
            <a:ln w="0">
              <a:solidFill>
                <a:srgbClr val="1A476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0" name="Oval 120">
              <a:extLst>
                <a:ext uri="{FF2B5EF4-FFF2-40B4-BE49-F238E27FC236}">
                  <a16:creationId xmlns:a16="http://schemas.microsoft.com/office/drawing/2014/main" id="{F0A5BE83-42E8-4D0B-99A3-CD5B494E59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68" y="2609"/>
              <a:ext cx="37" cy="38"/>
            </a:xfrm>
            <a:prstGeom prst="ellipse">
              <a:avLst/>
            </a:prstGeom>
            <a:solidFill>
              <a:srgbClr val="1A476F"/>
            </a:solidFill>
            <a:ln w="0">
              <a:solidFill>
                <a:srgbClr val="1A476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1" name="Oval 121">
              <a:extLst>
                <a:ext uri="{FF2B5EF4-FFF2-40B4-BE49-F238E27FC236}">
                  <a16:creationId xmlns:a16="http://schemas.microsoft.com/office/drawing/2014/main" id="{7844D347-B4C1-4BB6-A8C7-19E3AFC05A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39" y="2658"/>
              <a:ext cx="37" cy="38"/>
            </a:xfrm>
            <a:prstGeom prst="ellipse">
              <a:avLst/>
            </a:prstGeom>
            <a:solidFill>
              <a:srgbClr val="1A476F"/>
            </a:solidFill>
            <a:ln w="0">
              <a:solidFill>
                <a:srgbClr val="1A476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2" name="Oval 122">
              <a:extLst>
                <a:ext uri="{FF2B5EF4-FFF2-40B4-BE49-F238E27FC236}">
                  <a16:creationId xmlns:a16="http://schemas.microsoft.com/office/drawing/2014/main" id="{20E12BC2-0A01-4008-A52A-B1BA7CEAE3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97" y="2644"/>
              <a:ext cx="37" cy="37"/>
            </a:xfrm>
            <a:prstGeom prst="ellipse">
              <a:avLst/>
            </a:prstGeom>
            <a:solidFill>
              <a:srgbClr val="1A476F"/>
            </a:solidFill>
            <a:ln w="0">
              <a:solidFill>
                <a:srgbClr val="1A476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3" name="Oval 123">
              <a:extLst>
                <a:ext uri="{FF2B5EF4-FFF2-40B4-BE49-F238E27FC236}">
                  <a16:creationId xmlns:a16="http://schemas.microsoft.com/office/drawing/2014/main" id="{37B15CB4-287E-43EC-96FE-ED1AF20949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09" y="2609"/>
              <a:ext cx="38" cy="38"/>
            </a:xfrm>
            <a:prstGeom prst="ellipse">
              <a:avLst/>
            </a:prstGeom>
            <a:solidFill>
              <a:srgbClr val="FFD200"/>
            </a:solidFill>
            <a:ln w="0">
              <a:solidFill>
                <a:srgbClr val="FFD2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4" name="Oval 124">
              <a:extLst>
                <a:ext uri="{FF2B5EF4-FFF2-40B4-BE49-F238E27FC236}">
                  <a16:creationId xmlns:a16="http://schemas.microsoft.com/office/drawing/2014/main" id="{C093A73B-33EB-448D-9785-1FD2D2E31E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27" y="2609"/>
              <a:ext cx="37" cy="38"/>
            </a:xfrm>
            <a:prstGeom prst="ellipse">
              <a:avLst/>
            </a:prstGeom>
            <a:solidFill>
              <a:srgbClr val="FFD200"/>
            </a:solidFill>
            <a:ln w="0">
              <a:solidFill>
                <a:srgbClr val="FFD2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5" name="Oval 125">
              <a:extLst>
                <a:ext uri="{FF2B5EF4-FFF2-40B4-BE49-F238E27FC236}">
                  <a16:creationId xmlns:a16="http://schemas.microsoft.com/office/drawing/2014/main" id="{B26C1C13-6D50-4D07-8084-BC6400782D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84" y="2609"/>
              <a:ext cx="37" cy="38"/>
            </a:xfrm>
            <a:prstGeom prst="ellipse">
              <a:avLst/>
            </a:prstGeom>
            <a:solidFill>
              <a:srgbClr val="BFA19C"/>
            </a:solidFill>
            <a:ln w="0">
              <a:solidFill>
                <a:srgbClr val="BFA19C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6" name="Oval 126">
              <a:extLst>
                <a:ext uri="{FF2B5EF4-FFF2-40B4-BE49-F238E27FC236}">
                  <a16:creationId xmlns:a16="http://schemas.microsoft.com/office/drawing/2014/main" id="{DD84C278-13CC-4728-A963-D3D760E999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41" y="2609"/>
              <a:ext cx="38" cy="38"/>
            </a:xfrm>
            <a:prstGeom prst="ellipse">
              <a:avLst/>
            </a:prstGeom>
            <a:solidFill>
              <a:srgbClr val="BFA19C"/>
            </a:solidFill>
            <a:ln w="0">
              <a:solidFill>
                <a:srgbClr val="BFA19C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7" name="Oval 127">
              <a:extLst>
                <a:ext uri="{FF2B5EF4-FFF2-40B4-BE49-F238E27FC236}">
                  <a16:creationId xmlns:a16="http://schemas.microsoft.com/office/drawing/2014/main" id="{968C75DF-3F0A-4FC8-95FF-E266D331DD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02" y="2609"/>
              <a:ext cx="37" cy="38"/>
            </a:xfrm>
            <a:prstGeom prst="ellipse">
              <a:avLst/>
            </a:prstGeom>
            <a:solidFill>
              <a:srgbClr val="BFA19C"/>
            </a:solidFill>
            <a:ln w="0">
              <a:solidFill>
                <a:srgbClr val="BFA19C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8" name="Oval 128">
              <a:extLst>
                <a:ext uri="{FF2B5EF4-FFF2-40B4-BE49-F238E27FC236}">
                  <a16:creationId xmlns:a16="http://schemas.microsoft.com/office/drawing/2014/main" id="{173BA222-7A65-46D0-A461-35FFCFE5B8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60" y="2609"/>
              <a:ext cx="37" cy="38"/>
            </a:xfrm>
            <a:prstGeom prst="ellipse">
              <a:avLst/>
            </a:prstGeom>
            <a:solidFill>
              <a:srgbClr val="BFA19C"/>
            </a:solidFill>
            <a:ln w="0">
              <a:solidFill>
                <a:srgbClr val="BFA19C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9" name="Oval 129">
              <a:extLst>
                <a:ext uri="{FF2B5EF4-FFF2-40B4-BE49-F238E27FC236}">
                  <a16:creationId xmlns:a16="http://schemas.microsoft.com/office/drawing/2014/main" id="{7C7D1479-9C2D-4FE9-9E2D-D5DDBC2FA4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0" y="2609"/>
              <a:ext cx="37" cy="38"/>
            </a:xfrm>
            <a:prstGeom prst="ellipse">
              <a:avLst/>
            </a:prstGeom>
            <a:solidFill>
              <a:srgbClr val="BFA19C"/>
            </a:solidFill>
            <a:ln w="0">
              <a:solidFill>
                <a:srgbClr val="BFA19C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0" name="Oval 130">
              <a:extLst>
                <a:ext uri="{FF2B5EF4-FFF2-40B4-BE49-F238E27FC236}">
                  <a16:creationId xmlns:a16="http://schemas.microsoft.com/office/drawing/2014/main" id="{AE46132C-CEB5-4959-9580-0C291B807F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89" y="2477"/>
              <a:ext cx="38" cy="37"/>
            </a:xfrm>
            <a:prstGeom prst="ellipse">
              <a:avLst/>
            </a:prstGeom>
            <a:solidFill>
              <a:srgbClr val="9C8847"/>
            </a:solidFill>
            <a:ln w="0">
              <a:solidFill>
                <a:srgbClr val="9C8847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1" name="Oval 131">
              <a:extLst>
                <a:ext uri="{FF2B5EF4-FFF2-40B4-BE49-F238E27FC236}">
                  <a16:creationId xmlns:a16="http://schemas.microsoft.com/office/drawing/2014/main" id="{0CD30FC6-A669-4C43-BEA1-C0F4652105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50" y="2534"/>
              <a:ext cx="37" cy="38"/>
            </a:xfrm>
            <a:prstGeom prst="ellipse">
              <a:avLst/>
            </a:prstGeom>
            <a:solidFill>
              <a:srgbClr val="9C8847"/>
            </a:solidFill>
            <a:ln w="0">
              <a:solidFill>
                <a:srgbClr val="9C8847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2" name="Oval 132">
              <a:extLst>
                <a:ext uri="{FF2B5EF4-FFF2-40B4-BE49-F238E27FC236}">
                  <a16:creationId xmlns:a16="http://schemas.microsoft.com/office/drawing/2014/main" id="{4ADB6BB0-405E-42CA-80EC-D9E157E652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3" y="2534"/>
              <a:ext cx="38" cy="38"/>
            </a:xfrm>
            <a:prstGeom prst="ellipse">
              <a:avLst/>
            </a:prstGeom>
            <a:solidFill>
              <a:srgbClr val="9C8847"/>
            </a:solidFill>
            <a:ln w="0">
              <a:solidFill>
                <a:srgbClr val="9C8847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3" name="Oval 133">
              <a:extLst>
                <a:ext uri="{FF2B5EF4-FFF2-40B4-BE49-F238E27FC236}">
                  <a16:creationId xmlns:a16="http://schemas.microsoft.com/office/drawing/2014/main" id="{0A044F2F-C54A-4810-AAFC-BB3A327D8D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86" y="2534"/>
              <a:ext cx="38" cy="38"/>
            </a:xfrm>
            <a:prstGeom prst="ellipse">
              <a:avLst/>
            </a:prstGeom>
            <a:solidFill>
              <a:srgbClr val="9C8847"/>
            </a:solidFill>
            <a:ln w="0">
              <a:solidFill>
                <a:srgbClr val="9C8847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4" name="Oval 134">
              <a:extLst>
                <a:ext uri="{FF2B5EF4-FFF2-40B4-BE49-F238E27FC236}">
                  <a16:creationId xmlns:a16="http://schemas.microsoft.com/office/drawing/2014/main" id="{878AE561-D039-4EBB-83DF-F3EEF6A726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44" y="2534"/>
              <a:ext cx="37" cy="38"/>
            </a:xfrm>
            <a:prstGeom prst="ellipse">
              <a:avLst/>
            </a:prstGeom>
            <a:solidFill>
              <a:srgbClr val="9C8847"/>
            </a:solidFill>
            <a:ln w="0">
              <a:solidFill>
                <a:srgbClr val="9C8847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5" name="Oval 135">
              <a:extLst>
                <a:ext uri="{FF2B5EF4-FFF2-40B4-BE49-F238E27FC236}">
                  <a16:creationId xmlns:a16="http://schemas.microsoft.com/office/drawing/2014/main" id="{1C3E344E-338A-4517-B668-5890AAFD6D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8" y="2534"/>
              <a:ext cx="37" cy="38"/>
            </a:xfrm>
            <a:prstGeom prst="ellipse">
              <a:avLst/>
            </a:prstGeom>
            <a:solidFill>
              <a:srgbClr val="9C8847"/>
            </a:solidFill>
            <a:ln w="0">
              <a:solidFill>
                <a:srgbClr val="9C8847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6" name="Oval 136">
              <a:extLst>
                <a:ext uri="{FF2B5EF4-FFF2-40B4-BE49-F238E27FC236}">
                  <a16:creationId xmlns:a16="http://schemas.microsoft.com/office/drawing/2014/main" id="{99A63041-86FB-4E95-9769-D54B889B44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88" y="2534"/>
              <a:ext cx="38" cy="38"/>
            </a:xfrm>
            <a:prstGeom prst="ellipse">
              <a:avLst/>
            </a:prstGeom>
            <a:solidFill>
              <a:srgbClr val="9C8847"/>
            </a:solidFill>
            <a:ln w="0">
              <a:solidFill>
                <a:srgbClr val="9C8847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7" name="Oval 137">
              <a:extLst>
                <a:ext uri="{FF2B5EF4-FFF2-40B4-BE49-F238E27FC236}">
                  <a16:creationId xmlns:a16="http://schemas.microsoft.com/office/drawing/2014/main" id="{A6B6742B-0B81-4A3B-A667-FB02E468C8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6" y="2477"/>
              <a:ext cx="38" cy="37"/>
            </a:xfrm>
            <a:prstGeom prst="ellipse">
              <a:avLst/>
            </a:prstGeom>
            <a:solidFill>
              <a:srgbClr val="9C8847"/>
            </a:solidFill>
            <a:ln w="0">
              <a:solidFill>
                <a:srgbClr val="9C8847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8" name="Oval 138">
              <a:extLst>
                <a:ext uri="{FF2B5EF4-FFF2-40B4-BE49-F238E27FC236}">
                  <a16:creationId xmlns:a16="http://schemas.microsoft.com/office/drawing/2014/main" id="{BC2063CB-D994-4E59-9175-26A3175C47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7" y="2534"/>
              <a:ext cx="37" cy="38"/>
            </a:xfrm>
            <a:prstGeom prst="ellipse">
              <a:avLst/>
            </a:prstGeom>
            <a:solidFill>
              <a:srgbClr val="9C8847"/>
            </a:solidFill>
            <a:ln w="0">
              <a:solidFill>
                <a:srgbClr val="9C8847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9" name="Oval 139">
              <a:extLst>
                <a:ext uri="{FF2B5EF4-FFF2-40B4-BE49-F238E27FC236}">
                  <a16:creationId xmlns:a16="http://schemas.microsoft.com/office/drawing/2014/main" id="{ACB38D71-040E-4C35-877F-AB774FBB3C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64" y="2534"/>
              <a:ext cx="38" cy="38"/>
            </a:xfrm>
            <a:prstGeom prst="ellipse">
              <a:avLst/>
            </a:prstGeom>
            <a:solidFill>
              <a:srgbClr val="9C8847"/>
            </a:solidFill>
            <a:ln w="0">
              <a:solidFill>
                <a:srgbClr val="9C8847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0" name="Freeform 140">
              <a:extLst>
                <a:ext uri="{FF2B5EF4-FFF2-40B4-BE49-F238E27FC236}">
                  <a16:creationId xmlns:a16="http://schemas.microsoft.com/office/drawing/2014/main" id="{84566F04-F0C2-45C3-B5FA-69261A91F65A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1" y="2615"/>
              <a:ext cx="130" cy="130"/>
            </a:xfrm>
            <a:custGeom>
              <a:avLst/>
              <a:gdLst>
                <a:gd name="T0" fmla="*/ 66 w 130"/>
                <a:gd name="T1" fmla="*/ 0 h 130"/>
                <a:gd name="T2" fmla="*/ 0 w 130"/>
                <a:gd name="T3" fmla="*/ 63 h 130"/>
                <a:gd name="T4" fmla="*/ 66 w 130"/>
                <a:gd name="T5" fmla="*/ 130 h 130"/>
                <a:gd name="T6" fmla="*/ 130 w 130"/>
                <a:gd name="T7" fmla="*/ 63 h 130"/>
                <a:gd name="T8" fmla="*/ 66 w 130"/>
                <a:gd name="T9" fmla="*/ 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0" h="130">
                  <a:moveTo>
                    <a:pt x="66" y="0"/>
                  </a:moveTo>
                  <a:lnTo>
                    <a:pt x="0" y="63"/>
                  </a:lnTo>
                  <a:lnTo>
                    <a:pt x="66" y="130"/>
                  </a:lnTo>
                  <a:lnTo>
                    <a:pt x="130" y="63"/>
                  </a:lnTo>
                  <a:lnTo>
                    <a:pt x="66" y="0"/>
                  </a:lnTo>
                  <a:close/>
                </a:path>
              </a:pathLst>
            </a:custGeom>
            <a:solidFill>
              <a:srgbClr val="6E8E84"/>
            </a:solidFill>
            <a:ln w="31750">
              <a:solidFill>
                <a:srgbClr val="6E8E84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1" name="Rectangle 141">
              <a:extLst>
                <a:ext uri="{FF2B5EF4-FFF2-40B4-BE49-F238E27FC236}">
                  <a16:creationId xmlns:a16="http://schemas.microsoft.com/office/drawing/2014/main" id="{D3EABD16-0C38-4C04-B434-519D02A118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24" y="2277"/>
              <a:ext cx="916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 dirty="0">
                  <a:ln>
                    <a:noFill/>
                  </a:ln>
                  <a:solidFill>
                    <a:srgbClr val="6E8E84"/>
                  </a:solidFill>
                  <a:effectLst/>
                  <a:latin typeface="Arial" panose="020B0604020202020204" pitchFamily="34" charset="0"/>
                </a:rPr>
                <a:t>Cash Transfers</a:t>
              </a:r>
              <a:endParaRPr kumimoji="0" lang="en-US" altLang="en-US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342" name="Freeform 142">
              <a:extLst>
                <a:ext uri="{FF2B5EF4-FFF2-40B4-BE49-F238E27FC236}">
                  <a16:creationId xmlns:a16="http://schemas.microsoft.com/office/drawing/2014/main" id="{E391B2A6-EBA7-462D-90FD-6F4DA21AB9F4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5" y="827"/>
              <a:ext cx="129" cy="126"/>
            </a:xfrm>
            <a:custGeom>
              <a:avLst/>
              <a:gdLst>
                <a:gd name="T0" fmla="*/ 66 w 129"/>
                <a:gd name="T1" fmla="*/ 0 h 126"/>
                <a:gd name="T2" fmla="*/ 0 w 129"/>
                <a:gd name="T3" fmla="*/ 63 h 126"/>
                <a:gd name="T4" fmla="*/ 66 w 129"/>
                <a:gd name="T5" fmla="*/ 126 h 126"/>
                <a:gd name="T6" fmla="*/ 129 w 129"/>
                <a:gd name="T7" fmla="*/ 63 h 126"/>
                <a:gd name="T8" fmla="*/ 66 w 129"/>
                <a:gd name="T9" fmla="*/ 0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9" h="126">
                  <a:moveTo>
                    <a:pt x="66" y="0"/>
                  </a:moveTo>
                  <a:lnTo>
                    <a:pt x="0" y="63"/>
                  </a:lnTo>
                  <a:lnTo>
                    <a:pt x="66" y="126"/>
                  </a:lnTo>
                  <a:lnTo>
                    <a:pt x="129" y="63"/>
                  </a:lnTo>
                  <a:lnTo>
                    <a:pt x="66" y="0"/>
                  </a:lnTo>
                  <a:close/>
                </a:path>
              </a:pathLst>
            </a:custGeom>
            <a:solidFill>
              <a:srgbClr val="90353B"/>
            </a:solidFill>
            <a:ln w="31750">
              <a:solidFill>
                <a:srgbClr val="90353B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3" name="Rectangle 143">
              <a:extLst>
                <a:ext uri="{FF2B5EF4-FFF2-40B4-BE49-F238E27FC236}">
                  <a16:creationId xmlns:a16="http://schemas.microsoft.com/office/drawing/2014/main" id="{64512AA7-AE9B-4180-972A-5B7A55E725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96" y="644"/>
              <a:ext cx="933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 dirty="0">
                  <a:ln>
                    <a:noFill/>
                  </a:ln>
                  <a:solidFill>
                    <a:srgbClr val="90353B"/>
                  </a:solidFill>
                  <a:effectLst/>
                  <a:latin typeface="Arial" panose="020B0604020202020204" pitchFamily="34" charset="0"/>
                </a:rPr>
                <a:t>Child Education</a:t>
              </a:r>
              <a:endParaRPr kumimoji="0" lang="en-US" altLang="en-US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344" name="Freeform 144">
              <a:extLst>
                <a:ext uri="{FF2B5EF4-FFF2-40B4-BE49-F238E27FC236}">
                  <a16:creationId xmlns:a16="http://schemas.microsoft.com/office/drawing/2014/main" id="{6665FA5C-4ED2-448B-B7ED-938C6A7D5AB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1" y="3442"/>
              <a:ext cx="127" cy="129"/>
            </a:xfrm>
            <a:custGeom>
              <a:avLst/>
              <a:gdLst>
                <a:gd name="T0" fmla="*/ 63 w 127"/>
                <a:gd name="T1" fmla="*/ 0 h 129"/>
                <a:gd name="T2" fmla="*/ 0 w 127"/>
                <a:gd name="T3" fmla="*/ 66 h 129"/>
                <a:gd name="T4" fmla="*/ 63 w 127"/>
                <a:gd name="T5" fmla="*/ 129 h 129"/>
                <a:gd name="T6" fmla="*/ 127 w 127"/>
                <a:gd name="T7" fmla="*/ 66 h 129"/>
                <a:gd name="T8" fmla="*/ 63 w 127"/>
                <a:gd name="T9" fmla="*/ 0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7" h="129">
                  <a:moveTo>
                    <a:pt x="63" y="0"/>
                  </a:moveTo>
                  <a:lnTo>
                    <a:pt x="0" y="66"/>
                  </a:lnTo>
                  <a:lnTo>
                    <a:pt x="63" y="129"/>
                  </a:lnTo>
                  <a:lnTo>
                    <a:pt x="127" y="66"/>
                  </a:lnTo>
                  <a:lnTo>
                    <a:pt x="63" y="0"/>
                  </a:lnTo>
                  <a:close/>
                </a:path>
              </a:pathLst>
            </a:custGeom>
            <a:solidFill>
              <a:srgbClr val="55752F"/>
            </a:solidFill>
            <a:ln w="31750">
              <a:solidFill>
                <a:srgbClr val="55752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5" name="Rectangle 145">
              <a:extLst>
                <a:ext uri="{FF2B5EF4-FFF2-40B4-BE49-F238E27FC236}">
                  <a16:creationId xmlns:a16="http://schemas.microsoft.com/office/drawing/2014/main" id="{04C90557-7C0D-4A83-BDA7-D424AC78BC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0" y="3414"/>
              <a:ext cx="804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 dirty="0">
                  <a:ln>
                    <a:noFill/>
                  </a:ln>
                  <a:solidFill>
                    <a:srgbClr val="55752F"/>
                  </a:solidFill>
                  <a:effectLst/>
                  <a:latin typeface="Arial" panose="020B0604020202020204" pitchFamily="34" charset="0"/>
                </a:rPr>
                <a:t>College Adult</a:t>
              </a:r>
              <a:endParaRPr kumimoji="0" lang="en-US" altLang="en-US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346" name="Freeform 146">
              <a:extLst>
                <a:ext uri="{FF2B5EF4-FFF2-40B4-BE49-F238E27FC236}">
                  <a16:creationId xmlns:a16="http://schemas.microsoft.com/office/drawing/2014/main" id="{B64D333E-9375-4DE3-A7A9-95B92282886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7" y="804"/>
              <a:ext cx="130" cy="129"/>
            </a:xfrm>
            <a:custGeom>
              <a:avLst/>
              <a:gdLst>
                <a:gd name="T0" fmla="*/ 64 w 130"/>
                <a:gd name="T1" fmla="*/ 0 h 129"/>
                <a:gd name="T2" fmla="*/ 0 w 130"/>
                <a:gd name="T3" fmla="*/ 66 h 129"/>
                <a:gd name="T4" fmla="*/ 64 w 130"/>
                <a:gd name="T5" fmla="*/ 129 h 129"/>
                <a:gd name="T6" fmla="*/ 130 w 130"/>
                <a:gd name="T7" fmla="*/ 66 h 129"/>
                <a:gd name="T8" fmla="*/ 64 w 130"/>
                <a:gd name="T9" fmla="*/ 0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0" h="129">
                  <a:moveTo>
                    <a:pt x="64" y="0"/>
                  </a:moveTo>
                  <a:lnTo>
                    <a:pt x="0" y="66"/>
                  </a:lnTo>
                  <a:lnTo>
                    <a:pt x="64" y="129"/>
                  </a:lnTo>
                  <a:lnTo>
                    <a:pt x="130" y="66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E37E00"/>
            </a:solidFill>
            <a:ln w="31750">
              <a:solidFill>
                <a:srgbClr val="E37E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7" name="Rectangle 147">
              <a:extLst>
                <a:ext uri="{FF2B5EF4-FFF2-40B4-BE49-F238E27FC236}">
                  <a16:creationId xmlns:a16="http://schemas.microsoft.com/office/drawing/2014/main" id="{8BCF5D24-B984-4B50-B605-F2916A81FB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31" y="675"/>
              <a:ext cx="806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 dirty="0">
                  <a:ln>
                    <a:noFill/>
                  </a:ln>
                  <a:solidFill>
                    <a:srgbClr val="E37E00"/>
                  </a:solidFill>
                  <a:effectLst/>
                  <a:latin typeface="Arial" panose="020B0604020202020204" pitchFamily="34" charset="0"/>
                </a:rPr>
                <a:t>College Child</a:t>
              </a:r>
              <a:endParaRPr kumimoji="0" lang="en-US" altLang="en-US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348" name="Freeform 148">
              <a:extLst>
                <a:ext uri="{FF2B5EF4-FFF2-40B4-BE49-F238E27FC236}">
                  <a16:creationId xmlns:a16="http://schemas.microsoft.com/office/drawing/2014/main" id="{1001E39C-C4BA-4356-9894-A4110B0EBDAE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0" y="2563"/>
              <a:ext cx="130" cy="130"/>
            </a:xfrm>
            <a:custGeom>
              <a:avLst/>
              <a:gdLst>
                <a:gd name="T0" fmla="*/ 67 w 130"/>
                <a:gd name="T1" fmla="*/ 0 h 130"/>
                <a:gd name="T2" fmla="*/ 0 w 130"/>
                <a:gd name="T3" fmla="*/ 64 h 130"/>
                <a:gd name="T4" fmla="*/ 67 w 130"/>
                <a:gd name="T5" fmla="*/ 130 h 130"/>
                <a:gd name="T6" fmla="*/ 130 w 130"/>
                <a:gd name="T7" fmla="*/ 64 h 130"/>
                <a:gd name="T8" fmla="*/ 67 w 130"/>
                <a:gd name="T9" fmla="*/ 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0" h="130">
                  <a:moveTo>
                    <a:pt x="67" y="0"/>
                  </a:moveTo>
                  <a:lnTo>
                    <a:pt x="0" y="64"/>
                  </a:lnTo>
                  <a:lnTo>
                    <a:pt x="67" y="130"/>
                  </a:lnTo>
                  <a:lnTo>
                    <a:pt x="130" y="64"/>
                  </a:lnTo>
                  <a:lnTo>
                    <a:pt x="67" y="0"/>
                  </a:lnTo>
                  <a:close/>
                </a:path>
              </a:pathLst>
            </a:custGeom>
            <a:solidFill>
              <a:srgbClr val="C10534"/>
            </a:solidFill>
            <a:ln w="31750">
              <a:solidFill>
                <a:srgbClr val="C10534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9" name="Rectangle 149">
              <a:extLst>
                <a:ext uri="{FF2B5EF4-FFF2-40B4-BE49-F238E27FC236}">
                  <a16:creationId xmlns:a16="http://schemas.microsoft.com/office/drawing/2014/main" id="{07384E32-ADD7-4C07-A6EF-CD4B17C7E8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15" y="2447"/>
              <a:ext cx="79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 dirty="0">
                  <a:ln>
                    <a:noFill/>
                  </a:ln>
                  <a:solidFill>
                    <a:srgbClr val="C10534"/>
                  </a:solidFill>
                  <a:effectLst/>
                  <a:latin typeface="Arial" panose="020B0604020202020204" pitchFamily="34" charset="0"/>
                </a:rPr>
                <a:t>Disability Ins.</a:t>
              </a:r>
              <a:endParaRPr kumimoji="0" lang="en-US" altLang="en-US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350" name="Freeform 150">
              <a:extLst>
                <a:ext uri="{FF2B5EF4-FFF2-40B4-BE49-F238E27FC236}">
                  <a16:creationId xmlns:a16="http://schemas.microsoft.com/office/drawing/2014/main" id="{4690EDFB-5BD0-4DE6-A029-698BBDB791B3}"/>
                </a:ext>
              </a:extLst>
            </p:cNvPr>
            <p:cNvSpPr>
              <a:spLocks/>
            </p:cNvSpPr>
            <p:nvPr/>
          </p:nvSpPr>
          <p:spPr bwMode="auto">
            <a:xfrm>
              <a:off x="5931" y="2350"/>
              <a:ext cx="127" cy="127"/>
            </a:xfrm>
            <a:custGeom>
              <a:avLst/>
              <a:gdLst>
                <a:gd name="T0" fmla="*/ 63 w 127"/>
                <a:gd name="T1" fmla="*/ 0 h 127"/>
                <a:gd name="T2" fmla="*/ 0 w 127"/>
                <a:gd name="T3" fmla="*/ 63 h 127"/>
                <a:gd name="T4" fmla="*/ 63 w 127"/>
                <a:gd name="T5" fmla="*/ 127 h 127"/>
                <a:gd name="T6" fmla="*/ 127 w 127"/>
                <a:gd name="T7" fmla="*/ 63 h 127"/>
                <a:gd name="T8" fmla="*/ 63 w 127"/>
                <a:gd name="T9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7" h="127">
                  <a:moveTo>
                    <a:pt x="63" y="0"/>
                  </a:moveTo>
                  <a:lnTo>
                    <a:pt x="0" y="63"/>
                  </a:lnTo>
                  <a:lnTo>
                    <a:pt x="63" y="127"/>
                  </a:lnTo>
                  <a:lnTo>
                    <a:pt x="127" y="63"/>
                  </a:lnTo>
                  <a:lnTo>
                    <a:pt x="63" y="0"/>
                  </a:lnTo>
                  <a:close/>
                </a:path>
              </a:pathLst>
            </a:custGeom>
            <a:solidFill>
              <a:srgbClr val="938DD2"/>
            </a:solidFill>
            <a:ln w="31750">
              <a:solidFill>
                <a:srgbClr val="938DD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1" name="Rectangle 151">
              <a:extLst>
                <a:ext uri="{FF2B5EF4-FFF2-40B4-BE49-F238E27FC236}">
                  <a16:creationId xmlns:a16="http://schemas.microsoft.com/office/drawing/2014/main" id="{5490EF56-683A-48E5-BC08-1F0281A8C5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72" y="2341"/>
              <a:ext cx="737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 dirty="0">
                  <a:ln>
                    <a:noFill/>
                  </a:ln>
                  <a:solidFill>
                    <a:srgbClr val="938DD2"/>
                  </a:solidFill>
                  <a:effectLst/>
                  <a:latin typeface="Arial" panose="020B0604020202020204" pitchFamily="34" charset="0"/>
                </a:rPr>
                <a:t>Health Adult</a:t>
              </a:r>
              <a:endParaRPr kumimoji="0" lang="en-US" altLang="en-US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352" name="Freeform 152">
              <a:extLst>
                <a:ext uri="{FF2B5EF4-FFF2-40B4-BE49-F238E27FC236}">
                  <a16:creationId xmlns:a16="http://schemas.microsoft.com/office/drawing/2014/main" id="{C237A82D-FE35-437A-9A46-4C51807744B8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1" y="804"/>
              <a:ext cx="127" cy="129"/>
            </a:xfrm>
            <a:custGeom>
              <a:avLst/>
              <a:gdLst>
                <a:gd name="T0" fmla="*/ 64 w 127"/>
                <a:gd name="T1" fmla="*/ 0 h 129"/>
                <a:gd name="T2" fmla="*/ 0 w 127"/>
                <a:gd name="T3" fmla="*/ 66 h 129"/>
                <a:gd name="T4" fmla="*/ 64 w 127"/>
                <a:gd name="T5" fmla="*/ 129 h 129"/>
                <a:gd name="T6" fmla="*/ 127 w 127"/>
                <a:gd name="T7" fmla="*/ 66 h 129"/>
                <a:gd name="T8" fmla="*/ 64 w 127"/>
                <a:gd name="T9" fmla="*/ 0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7" h="129">
                  <a:moveTo>
                    <a:pt x="64" y="0"/>
                  </a:moveTo>
                  <a:lnTo>
                    <a:pt x="0" y="66"/>
                  </a:lnTo>
                  <a:lnTo>
                    <a:pt x="64" y="129"/>
                  </a:lnTo>
                  <a:lnTo>
                    <a:pt x="127" y="66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CAC27E"/>
            </a:solidFill>
            <a:ln w="31750">
              <a:solidFill>
                <a:srgbClr val="CAC27E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3" name="Rectangle 153">
              <a:extLst>
                <a:ext uri="{FF2B5EF4-FFF2-40B4-BE49-F238E27FC236}">
                  <a16:creationId xmlns:a16="http://schemas.microsoft.com/office/drawing/2014/main" id="{99DED753-D8EB-4C6D-B0E7-3334BED501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04" y="888"/>
              <a:ext cx="740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 dirty="0">
                  <a:ln>
                    <a:noFill/>
                  </a:ln>
                  <a:solidFill>
                    <a:srgbClr val="CAC27E"/>
                  </a:solidFill>
                  <a:effectLst/>
                  <a:latin typeface="Arial" panose="020B0604020202020204" pitchFamily="34" charset="0"/>
                </a:rPr>
                <a:t>Health Child</a:t>
              </a:r>
              <a:endParaRPr kumimoji="0" lang="en-US" altLang="en-US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354" name="Freeform 154">
              <a:extLst>
                <a:ext uri="{FF2B5EF4-FFF2-40B4-BE49-F238E27FC236}">
                  <a16:creationId xmlns:a16="http://schemas.microsoft.com/office/drawing/2014/main" id="{8FE50C29-C16C-4364-8E1C-4424E40C6F0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2" y="2641"/>
              <a:ext cx="127" cy="127"/>
            </a:xfrm>
            <a:custGeom>
              <a:avLst/>
              <a:gdLst>
                <a:gd name="T0" fmla="*/ 64 w 127"/>
                <a:gd name="T1" fmla="*/ 0 h 127"/>
                <a:gd name="T2" fmla="*/ 0 w 127"/>
                <a:gd name="T3" fmla="*/ 63 h 127"/>
                <a:gd name="T4" fmla="*/ 64 w 127"/>
                <a:gd name="T5" fmla="*/ 127 h 127"/>
                <a:gd name="T6" fmla="*/ 127 w 127"/>
                <a:gd name="T7" fmla="*/ 63 h 127"/>
                <a:gd name="T8" fmla="*/ 64 w 127"/>
                <a:gd name="T9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7" h="127">
                  <a:moveTo>
                    <a:pt x="64" y="0"/>
                  </a:moveTo>
                  <a:lnTo>
                    <a:pt x="0" y="63"/>
                  </a:lnTo>
                  <a:lnTo>
                    <a:pt x="64" y="127"/>
                  </a:lnTo>
                  <a:lnTo>
                    <a:pt x="127" y="63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7B92A8"/>
            </a:solidFill>
            <a:ln w="31750">
              <a:solidFill>
                <a:srgbClr val="7B92A8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5" name="Rectangle 155">
              <a:extLst>
                <a:ext uri="{FF2B5EF4-FFF2-40B4-BE49-F238E27FC236}">
                  <a16:creationId xmlns:a16="http://schemas.microsoft.com/office/drawing/2014/main" id="{B228527D-FA23-480D-8367-945F5876D4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11" y="2641"/>
              <a:ext cx="1083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 dirty="0">
                  <a:ln>
                    <a:noFill/>
                  </a:ln>
                  <a:solidFill>
                    <a:srgbClr val="7B92A8"/>
                  </a:solidFill>
                  <a:effectLst/>
                  <a:latin typeface="Arial" panose="020B0604020202020204" pitchFamily="34" charset="0"/>
                </a:rPr>
                <a:t>Housing Vouchers</a:t>
              </a:r>
              <a:endParaRPr kumimoji="0" lang="en-US" altLang="en-US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356" name="Freeform 156">
              <a:extLst>
                <a:ext uri="{FF2B5EF4-FFF2-40B4-BE49-F238E27FC236}">
                  <a16:creationId xmlns:a16="http://schemas.microsoft.com/office/drawing/2014/main" id="{409B0485-908B-4BCC-A0C0-E85CE9242922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9" y="2845"/>
              <a:ext cx="129" cy="127"/>
            </a:xfrm>
            <a:custGeom>
              <a:avLst/>
              <a:gdLst>
                <a:gd name="T0" fmla="*/ 66 w 129"/>
                <a:gd name="T1" fmla="*/ 0 h 127"/>
                <a:gd name="T2" fmla="*/ 0 w 129"/>
                <a:gd name="T3" fmla="*/ 64 h 127"/>
                <a:gd name="T4" fmla="*/ 66 w 129"/>
                <a:gd name="T5" fmla="*/ 127 h 127"/>
                <a:gd name="T6" fmla="*/ 129 w 129"/>
                <a:gd name="T7" fmla="*/ 64 h 127"/>
                <a:gd name="T8" fmla="*/ 66 w 129"/>
                <a:gd name="T9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9" h="127">
                  <a:moveTo>
                    <a:pt x="66" y="0"/>
                  </a:moveTo>
                  <a:lnTo>
                    <a:pt x="0" y="64"/>
                  </a:lnTo>
                  <a:lnTo>
                    <a:pt x="66" y="127"/>
                  </a:lnTo>
                  <a:lnTo>
                    <a:pt x="129" y="64"/>
                  </a:lnTo>
                  <a:lnTo>
                    <a:pt x="66" y="0"/>
                  </a:lnTo>
                  <a:close/>
                </a:path>
              </a:pathLst>
            </a:custGeom>
            <a:solidFill>
              <a:srgbClr val="2D6D66"/>
            </a:solidFill>
            <a:ln w="31750">
              <a:solidFill>
                <a:srgbClr val="2D6D6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7" name="Rectangle 157">
              <a:extLst>
                <a:ext uri="{FF2B5EF4-FFF2-40B4-BE49-F238E27FC236}">
                  <a16:creationId xmlns:a16="http://schemas.microsoft.com/office/drawing/2014/main" id="{4AB0FB5C-212E-47E0-A214-F44214119C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98" y="2848"/>
              <a:ext cx="749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>
                  <a:ln>
                    <a:noFill/>
                  </a:ln>
                  <a:solidFill>
                    <a:srgbClr val="2D6D66"/>
                  </a:solidFill>
                  <a:effectLst/>
                  <a:latin typeface="Arial" panose="020B0604020202020204" pitchFamily="34" charset="0"/>
                </a:rPr>
                <a:t>Job Training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358" name="Freeform 158">
              <a:extLst>
                <a:ext uri="{FF2B5EF4-FFF2-40B4-BE49-F238E27FC236}">
                  <a16:creationId xmlns:a16="http://schemas.microsoft.com/office/drawing/2014/main" id="{607C4416-E614-440E-A1F4-36EFD60AC9C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5" y="2543"/>
              <a:ext cx="130" cy="127"/>
            </a:xfrm>
            <a:custGeom>
              <a:avLst/>
              <a:gdLst>
                <a:gd name="T0" fmla="*/ 64 w 130"/>
                <a:gd name="T1" fmla="*/ 0 h 127"/>
                <a:gd name="T2" fmla="*/ 0 w 130"/>
                <a:gd name="T3" fmla="*/ 63 h 127"/>
                <a:gd name="T4" fmla="*/ 64 w 130"/>
                <a:gd name="T5" fmla="*/ 127 h 127"/>
                <a:gd name="T6" fmla="*/ 130 w 130"/>
                <a:gd name="T7" fmla="*/ 63 h 127"/>
                <a:gd name="T8" fmla="*/ 64 w 130"/>
                <a:gd name="T9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0" h="127">
                  <a:moveTo>
                    <a:pt x="64" y="0"/>
                  </a:moveTo>
                  <a:lnTo>
                    <a:pt x="0" y="63"/>
                  </a:lnTo>
                  <a:lnTo>
                    <a:pt x="64" y="127"/>
                  </a:lnTo>
                  <a:lnTo>
                    <a:pt x="130" y="63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1A476F"/>
            </a:solidFill>
            <a:ln w="31750">
              <a:solidFill>
                <a:srgbClr val="1A476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9" name="Rectangle 159">
              <a:extLst>
                <a:ext uri="{FF2B5EF4-FFF2-40B4-BE49-F238E27FC236}">
                  <a16:creationId xmlns:a16="http://schemas.microsoft.com/office/drawing/2014/main" id="{0EC63664-075D-4B1D-AA83-6C9CA23717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29" y="2665"/>
              <a:ext cx="524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 dirty="0">
                  <a:ln>
                    <a:noFill/>
                  </a:ln>
                  <a:solidFill>
                    <a:srgbClr val="1A476F"/>
                  </a:solidFill>
                  <a:effectLst/>
                  <a:latin typeface="Arial" panose="020B0604020202020204" pitchFamily="34" charset="0"/>
                </a:rPr>
                <a:t>Nutrition</a:t>
              </a:r>
              <a:endParaRPr kumimoji="0" lang="en-US" altLang="en-US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360" name="Freeform 160">
              <a:extLst>
                <a:ext uri="{FF2B5EF4-FFF2-40B4-BE49-F238E27FC236}">
                  <a16:creationId xmlns:a16="http://schemas.microsoft.com/office/drawing/2014/main" id="{C2B73104-8287-4305-BDFD-68BBD86B37B3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5" y="2563"/>
              <a:ext cx="127" cy="130"/>
            </a:xfrm>
            <a:custGeom>
              <a:avLst/>
              <a:gdLst>
                <a:gd name="T0" fmla="*/ 63 w 127"/>
                <a:gd name="T1" fmla="*/ 0 h 130"/>
                <a:gd name="T2" fmla="*/ 0 w 127"/>
                <a:gd name="T3" fmla="*/ 64 h 130"/>
                <a:gd name="T4" fmla="*/ 63 w 127"/>
                <a:gd name="T5" fmla="*/ 130 h 130"/>
                <a:gd name="T6" fmla="*/ 127 w 127"/>
                <a:gd name="T7" fmla="*/ 64 h 130"/>
                <a:gd name="T8" fmla="*/ 63 w 127"/>
                <a:gd name="T9" fmla="*/ 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7" h="130">
                  <a:moveTo>
                    <a:pt x="63" y="0"/>
                  </a:moveTo>
                  <a:lnTo>
                    <a:pt x="0" y="64"/>
                  </a:lnTo>
                  <a:lnTo>
                    <a:pt x="63" y="130"/>
                  </a:lnTo>
                  <a:lnTo>
                    <a:pt x="127" y="64"/>
                  </a:lnTo>
                  <a:lnTo>
                    <a:pt x="63" y="0"/>
                  </a:lnTo>
                  <a:close/>
                </a:path>
              </a:pathLst>
            </a:custGeom>
            <a:solidFill>
              <a:srgbClr val="FFD200"/>
            </a:solidFill>
            <a:ln w="31750">
              <a:solidFill>
                <a:srgbClr val="FFD2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1" name="Rectangle 161">
              <a:extLst>
                <a:ext uri="{FF2B5EF4-FFF2-40B4-BE49-F238E27FC236}">
                  <a16:creationId xmlns:a16="http://schemas.microsoft.com/office/drawing/2014/main" id="{6848A3AD-D69A-41B6-9821-CBB92589FE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86" y="2177"/>
              <a:ext cx="907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 dirty="0">
                  <a:ln>
                    <a:noFill/>
                  </a:ln>
                  <a:solidFill>
                    <a:srgbClr val="FFD200"/>
                  </a:solidFill>
                  <a:effectLst/>
                  <a:latin typeface="Arial" panose="020B0604020202020204" pitchFamily="34" charset="0"/>
                </a:rPr>
                <a:t>Supp. Sec. Inc.</a:t>
              </a:r>
              <a:endParaRPr kumimoji="0" lang="en-US" altLang="en-US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362" name="Freeform 162">
              <a:extLst>
                <a:ext uri="{FF2B5EF4-FFF2-40B4-BE49-F238E27FC236}">
                  <a16:creationId xmlns:a16="http://schemas.microsoft.com/office/drawing/2014/main" id="{38EC1F8D-2259-46BB-86C8-088C8336BF08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6" y="2563"/>
              <a:ext cx="129" cy="130"/>
            </a:xfrm>
            <a:custGeom>
              <a:avLst/>
              <a:gdLst>
                <a:gd name="T0" fmla="*/ 63 w 129"/>
                <a:gd name="T1" fmla="*/ 0 h 130"/>
                <a:gd name="T2" fmla="*/ 0 w 129"/>
                <a:gd name="T3" fmla="*/ 64 h 130"/>
                <a:gd name="T4" fmla="*/ 63 w 129"/>
                <a:gd name="T5" fmla="*/ 130 h 130"/>
                <a:gd name="T6" fmla="*/ 129 w 129"/>
                <a:gd name="T7" fmla="*/ 64 h 130"/>
                <a:gd name="T8" fmla="*/ 63 w 129"/>
                <a:gd name="T9" fmla="*/ 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9" h="130">
                  <a:moveTo>
                    <a:pt x="63" y="0"/>
                  </a:moveTo>
                  <a:lnTo>
                    <a:pt x="0" y="64"/>
                  </a:lnTo>
                  <a:lnTo>
                    <a:pt x="63" y="130"/>
                  </a:lnTo>
                  <a:lnTo>
                    <a:pt x="129" y="64"/>
                  </a:lnTo>
                  <a:lnTo>
                    <a:pt x="63" y="0"/>
                  </a:lnTo>
                  <a:close/>
                </a:path>
              </a:pathLst>
            </a:custGeom>
            <a:solidFill>
              <a:srgbClr val="BFA19C"/>
            </a:solidFill>
            <a:ln w="31750">
              <a:solidFill>
                <a:srgbClr val="BFA19C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3" name="Rectangle 163">
              <a:extLst>
                <a:ext uri="{FF2B5EF4-FFF2-40B4-BE49-F238E27FC236}">
                  <a16:creationId xmlns:a16="http://schemas.microsoft.com/office/drawing/2014/main" id="{77BE6E5B-B7ED-4A5D-897A-E935FAA54B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70" y="2721"/>
              <a:ext cx="645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 dirty="0">
                  <a:ln>
                    <a:noFill/>
                  </a:ln>
                  <a:solidFill>
                    <a:srgbClr val="BFA19C"/>
                  </a:solidFill>
                  <a:effectLst/>
                  <a:latin typeface="Arial" panose="020B0604020202020204" pitchFamily="34" charset="0"/>
                </a:rPr>
                <a:t>Top Taxes</a:t>
              </a:r>
              <a:endParaRPr kumimoji="0" lang="en-US" altLang="en-US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364" name="Freeform 164">
              <a:extLst>
                <a:ext uri="{FF2B5EF4-FFF2-40B4-BE49-F238E27FC236}">
                  <a16:creationId xmlns:a16="http://schemas.microsoft.com/office/drawing/2014/main" id="{BFEA8B14-EDF7-4B75-8E1E-2EDBB852EC3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5" y="2477"/>
              <a:ext cx="127" cy="129"/>
            </a:xfrm>
            <a:custGeom>
              <a:avLst/>
              <a:gdLst>
                <a:gd name="T0" fmla="*/ 64 w 127"/>
                <a:gd name="T1" fmla="*/ 0 h 129"/>
                <a:gd name="T2" fmla="*/ 0 w 127"/>
                <a:gd name="T3" fmla="*/ 63 h 129"/>
                <a:gd name="T4" fmla="*/ 64 w 127"/>
                <a:gd name="T5" fmla="*/ 129 h 129"/>
                <a:gd name="T6" fmla="*/ 127 w 127"/>
                <a:gd name="T7" fmla="*/ 63 h 129"/>
                <a:gd name="T8" fmla="*/ 64 w 127"/>
                <a:gd name="T9" fmla="*/ 0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7" h="129">
                  <a:moveTo>
                    <a:pt x="64" y="0"/>
                  </a:moveTo>
                  <a:lnTo>
                    <a:pt x="0" y="63"/>
                  </a:lnTo>
                  <a:lnTo>
                    <a:pt x="64" y="129"/>
                  </a:lnTo>
                  <a:lnTo>
                    <a:pt x="127" y="63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9C8847"/>
            </a:solidFill>
            <a:ln w="31750">
              <a:solidFill>
                <a:srgbClr val="9C8847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5" name="Rectangle 165">
              <a:extLst>
                <a:ext uri="{FF2B5EF4-FFF2-40B4-BE49-F238E27FC236}">
                  <a16:creationId xmlns:a16="http://schemas.microsoft.com/office/drawing/2014/main" id="{A5925BD9-5DC6-45BA-8222-73AD9CAEED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76" y="2237"/>
              <a:ext cx="737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 dirty="0" err="1">
                  <a:ln>
                    <a:noFill/>
                  </a:ln>
                  <a:solidFill>
                    <a:srgbClr val="9C8847"/>
                  </a:solidFill>
                  <a:effectLst/>
                  <a:latin typeface="Arial" panose="020B0604020202020204" pitchFamily="34" charset="0"/>
                </a:rPr>
                <a:t>Unemp</a:t>
              </a:r>
              <a:r>
                <a:rPr kumimoji="0" lang="en-US" altLang="en-US" sz="1500" b="0" i="0" u="none" strike="noStrike" cap="none" normalizeH="0" baseline="0" dirty="0">
                  <a:ln>
                    <a:noFill/>
                  </a:ln>
                  <a:solidFill>
                    <a:srgbClr val="9C8847"/>
                  </a:solidFill>
                  <a:effectLst/>
                  <a:latin typeface="Arial" panose="020B0604020202020204" pitchFamily="34" charset="0"/>
                </a:rPr>
                <a:t>. Ins.</a:t>
              </a:r>
              <a:endParaRPr kumimoji="0" lang="en-US" altLang="en-US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366" name="Line 166">
              <a:extLst>
                <a:ext uri="{FF2B5EF4-FFF2-40B4-BE49-F238E27FC236}">
                  <a16:creationId xmlns:a16="http://schemas.microsoft.com/office/drawing/2014/main" id="{87E67B57-C6C1-4D9C-9575-601B22DADC5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104" y="775"/>
              <a:ext cx="0" cy="2828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7" name="Line 167">
              <a:extLst>
                <a:ext uri="{FF2B5EF4-FFF2-40B4-BE49-F238E27FC236}">
                  <a16:creationId xmlns:a16="http://schemas.microsoft.com/office/drawing/2014/main" id="{2BCBE1E2-53D3-42B3-B706-EC3D9CAC30C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044" y="3508"/>
              <a:ext cx="60" cy="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8" name="Rectangle 168">
              <a:extLst>
                <a:ext uri="{FF2B5EF4-FFF2-40B4-BE49-F238E27FC236}">
                  <a16:creationId xmlns:a16="http://schemas.microsoft.com/office/drawing/2014/main" id="{F148DCAD-7CAF-4A14-B432-9BE3F59443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1" y="3421"/>
              <a:ext cx="311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&lt;-1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369" name="Line 169">
              <a:extLst>
                <a:ext uri="{FF2B5EF4-FFF2-40B4-BE49-F238E27FC236}">
                  <a16:creationId xmlns:a16="http://schemas.microsoft.com/office/drawing/2014/main" id="{A8F5B56E-2F26-4DBB-8094-408A234FA2E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044" y="3067"/>
              <a:ext cx="60" cy="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0" name="Rectangle 170">
              <a:extLst>
                <a:ext uri="{FF2B5EF4-FFF2-40B4-BE49-F238E27FC236}">
                  <a16:creationId xmlns:a16="http://schemas.microsoft.com/office/drawing/2014/main" id="{F692341A-E906-4E08-B625-80FA29F3DC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5" y="2984"/>
              <a:ext cx="161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0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371" name="Line 171">
              <a:extLst>
                <a:ext uri="{FF2B5EF4-FFF2-40B4-BE49-F238E27FC236}">
                  <a16:creationId xmlns:a16="http://schemas.microsoft.com/office/drawing/2014/main" id="{A79CF982-1E7C-4883-B89E-E7E079A7C4F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044" y="2627"/>
              <a:ext cx="60" cy="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2" name="Rectangle 172">
              <a:extLst>
                <a:ext uri="{FF2B5EF4-FFF2-40B4-BE49-F238E27FC236}">
                  <a16:creationId xmlns:a16="http://schemas.microsoft.com/office/drawing/2014/main" id="{608D5804-7BA9-4FAF-8594-BC7221269D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5" y="2543"/>
              <a:ext cx="161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1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373" name="Line 173">
              <a:extLst>
                <a:ext uri="{FF2B5EF4-FFF2-40B4-BE49-F238E27FC236}">
                  <a16:creationId xmlns:a16="http://schemas.microsoft.com/office/drawing/2014/main" id="{8981E0B7-2EF7-4569-A1B5-60606AD58C0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044" y="2189"/>
              <a:ext cx="60" cy="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4" name="Rectangle 174">
              <a:extLst>
                <a:ext uri="{FF2B5EF4-FFF2-40B4-BE49-F238E27FC236}">
                  <a16:creationId xmlns:a16="http://schemas.microsoft.com/office/drawing/2014/main" id="{067E29F0-EC91-4DBC-9AFA-434A871254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5" y="2102"/>
              <a:ext cx="161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2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375" name="Line 175">
              <a:extLst>
                <a:ext uri="{FF2B5EF4-FFF2-40B4-BE49-F238E27FC236}">
                  <a16:creationId xmlns:a16="http://schemas.microsoft.com/office/drawing/2014/main" id="{F5C6A1E4-223C-4A6D-B9AE-3A1AC07199D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044" y="1748"/>
              <a:ext cx="60" cy="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6" name="Rectangle 176">
              <a:extLst>
                <a:ext uri="{FF2B5EF4-FFF2-40B4-BE49-F238E27FC236}">
                  <a16:creationId xmlns:a16="http://schemas.microsoft.com/office/drawing/2014/main" id="{E3C014D7-7F04-4D4A-9611-1F4A3D3DA7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5" y="1662"/>
              <a:ext cx="161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3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377" name="Line 177">
              <a:extLst>
                <a:ext uri="{FF2B5EF4-FFF2-40B4-BE49-F238E27FC236}">
                  <a16:creationId xmlns:a16="http://schemas.microsoft.com/office/drawing/2014/main" id="{AA1FE1CE-6C58-41C1-BF97-EFF4336EAD9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044" y="1308"/>
              <a:ext cx="60" cy="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8" name="Rectangle 178">
              <a:extLst>
                <a:ext uri="{FF2B5EF4-FFF2-40B4-BE49-F238E27FC236}">
                  <a16:creationId xmlns:a16="http://schemas.microsoft.com/office/drawing/2014/main" id="{9DF04E2C-2B53-4D41-B0E0-FC50948238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5" y="1224"/>
              <a:ext cx="161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4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379" name="Line 179">
              <a:extLst>
                <a:ext uri="{FF2B5EF4-FFF2-40B4-BE49-F238E27FC236}">
                  <a16:creationId xmlns:a16="http://schemas.microsoft.com/office/drawing/2014/main" id="{DC18EB55-5887-4C02-BA80-FB8DFDD6866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044" y="870"/>
              <a:ext cx="60" cy="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0" name="Rectangle 180">
              <a:extLst>
                <a:ext uri="{FF2B5EF4-FFF2-40B4-BE49-F238E27FC236}">
                  <a16:creationId xmlns:a16="http://schemas.microsoft.com/office/drawing/2014/main" id="{C8E09124-8454-45A3-BBDF-D329AA4C30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3" y="783"/>
              <a:ext cx="256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&gt;5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381" name="Rectangle 181">
              <a:extLst>
                <a:ext uri="{FF2B5EF4-FFF2-40B4-BE49-F238E27FC236}">
                  <a16:creationId xmlns:a16="http://schemas.microsoft.com/office/drawing/2014/main" id="{A8C10555-3C51-4450-AE0D-1DFF396D52C0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-354" y="2018"/>
              <a:ext cx="1884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WTP Over Program Cost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382" name="Line 182">
              <a:extLst>
                <a:ext uri="{FF2B5EF4-FFF2-40B4-BE49-F238E27FC236}">
                  <a16:creationId xmlns:a16="http://schemas.microsoft.com/office/drawing/2014/main" id="{A9086E81-B87D-434C-867F-4A799286B3C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04" y="3603"/>
              <a:ext cx="6103" cy="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3" name="Line 183">
              <a:extLst>
                <a:ext uri="{FF2B5EF4-FFF2-40B4-BE49-F238E27FC236}">
                  <a16:creationId xmlns:a16="http://schemas.microsoft.com/office/drawing/2014/main" id="{6C8B78A5-C29E-45E5-812C-BCEB0096B89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99" y="3603"/>
              <a:ext cx="0" cy="57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4" name="Rectangle 184">
              <a:extLst>
                <a:ext uri="{FF2B5EF4-FFF2-40B4-BE49-F238E27FC236}">
                  <a16:creationId xmlns:a16="http://schemas.microsoft.com/office/drawing/2014/main" id="{CD736E45-75A5-444A-AA01-CBEA1DF52A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3" y="3692"/>
              <a:ext cx="161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0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385" name="Line 185">
              <a:extLst>
                <a:ext uri="{FF2B5EF4-FFF2-40B4-BE49-F238E27FC236}">
                  <a16:creationId xmlns:a16="http://schemas.microsoft.com/office/drawing/2014/main" id="{745EAC18-1DB7-408A-B296-1D8ED873474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676" y="3603"/>
              <a:ext cx="0" cy="57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6" name="Rectangle 186">
              <a:extLst>
                <a:ext uri="{FF2B5EF4-FFF2-40B4-BE49-F238E27FC236}">
                  <a16:creationId xmlns:a16="http://schemas.microsoft.com/office/drawing/2014/main" id="{EF93B2A9-01CC-4B4B-B813-0708CA7EF1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87" y="3692"/>
              <a:ext cx="251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20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387" name="Line 187">
              <a:extLst>
                <a:ext uri="{FF2B5EF4-FFF2-40B4-BE49-F238E27FC236}">
                  <a16:creationId xmlns:a16="http://schemas.microsoft.com/office/drawing/2014/main" id="{5D4B5A4E-B96C-4613-A35F-1157E57EE10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154" y="3603"/>
              <a:ext cx="0" cy="57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8" name="Rectangle 188">
              <a:extLst>
                <a:ext uri="{FF2B5EF4-FFF2-40B4-BE49-F238E27FC236}">
                  <a16:creationId xmlns:a16="http://schemas.microsoft.com/office/drawing/2014/main" id="{2A33768C-45AB-4D5C-81E2-61000783A6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65" y="3692"/>
              <a:ext cx="251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40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389" name="Line 189">
              <a:extLst>
                <a:ext uri="{FF2B5EF4-FFF2-40B4-BE49-F238E27FC236}">
                  <a16:creationId xmlns:a16="http://schemas.microsoft.com/office/drawing/2014/main" id="{EC0B40C9-23B1-4371-B25E-704FA1A83FF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634" y="3603"/>
              <a:ext cx="0" cy="57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0" name="Rectangle 190">
              <a:extLst>
                <a:ext uri="{FF2B5EF4-FFF2-40B4-BE49-F238E27FC236}">
                  <a16:creationId xmlns:a16="http://schemas.microsoft.com/office/drawing/2014/main" id="{3F718943-1629-4B7C-9F29-C555C91822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5" y="3692"/>
              <a:ext cx="251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60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391" name="Line 191">
              <a:extLst>
                <a:ext uri="{FF2B5EF4-FFF2-40B4-BE49-F238E27FC236}">
                  <a16:creationId xmlns:a16="http://schemas.microsoft.com/office/drawing/2014/main" id="{1EF8B210-8F44-4C01-AB6C-51E318063BB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112" y="3603"/>
              <a:ext cx="0" cy="57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2" name="Rectangle 192">
              <a:extLst>
                <a:ext uri="{FF2B5EF4-FFF2-40B4-BE49-F238E27FC236}">
                  <a16:creationId xmlns:a16="http://schemas.microsoft.com/office/drawing/2014/main" id="{A764E8F6-74EC-4852-B4B6-460C00024D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22" y="3692"/>
              <a:ext cx="251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80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393" name="Rectangle 193">
              <a:extLst>
                <a:ext uri="{FF2B5EF4-FFF2-40B4-BE49-F238E27FC236}">
                  <a16:creationId xmlns:a16="http://schemas.microsoft.com/office/drawing/2014/main" id="{D824C289-C056-421B-889E-4D12E3AE22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51" y="3890"/>
              <a:ext cx="1512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 dirty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Age of Beneficiaries</a:t>
              </a:r>
              <a:endParaRPr kumimoji="0" lang="en-US" altLang="en-US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394" name="Rectangle 194">
              <a:extLst>
                <a:ext uri="{FF2B5EF4-FFF2-40B4-BE49-F238E27FC236}">
                  <a16:creationId xmlns:a16="http://schemas.microsoft.com/office/drawing/2014/main" id="{1E1750D7-2B55-4710-91CF-B79864F22C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96" y="280"/>
              <a:ext cx="305" cy="57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5300" b="0" i="0" u="none" strike="noStrike" cap="none" normalizeH="0" baseline="0">
                  <a:ln>
                    <a:noFill/>
                  </a:ln>
                  <a:solidFill>
                    <a:srgbClr val="1E2D53"/>
                  </a:solidFill>
                  <a:effectLst/>
                  <a:latin typeface="Arial" panose="020B0604020202020204" pitchFamily="34" charset="0"/>
                </a:rPr>
                <a:t> 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</p:grpSp>
      <p:sp>
        <p:nvSpPr>
          <p:cNvPr id="2" name="Rectangle 134">
            <a:extLst>
              <a:ext uri="{FF2B5EF4-FFF2-40B4-BE49-F238E27FC236}">
                <a16:creationId xmlns:a16="http://schemas.microsoft.com/office/drawing/2014/main" id="{E656F75E-19DA-42C4-8009-3FE5F132A72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0521" y="95828"/>
            <a:ext cx="10620914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>
              <a:defRPr/>
            </a:pPr>
            <a:r>
              <a:rPr lang="en-US" sz="2400" b="1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WTP over Program Cost</a:t>
            </a:r>
          </a:p>
          <a:p>
            <a:pPr>
              <a:defRPr/>
            </a:pPr>
            <a:r>
              <a:rPr lang="en-US" sz="2400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Baseline Specification</a:t>
            </a:r>
            <a:r>
              <a:rPr lang="en-US" sz="2400" b="1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</a:p>
        </p:txBody>
      </p:sp>
      <p:sp>
        <p:nvSpPr>
          <p:cNvPr id="202" name="TextBox 201">
            <a:extLst>
              <a:ext uri="{FF2B5EF4-FFF2-40B4-BE49-F238E27FC236}">
                <a16:creationId xmlns:a16="http://schemas.microsoft.com/office/drawing/2014/main" id="{D4192767-B99C-438E-9C3E-C0D6E7A86C54}"/>
              </a:ext>
            </a:extLst>
          </p:cNvPr>
          <p:cNvSpPr txBox="1"/>
          <p:nvPr/>
        </p:nvSpPr>
        <p:spPr>
          <a:xfrm>
            <a:off x="11379194" y="6340515"/>
            <a:ext cx="62228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hlinkClick r:id="rId2" action="ppaction://hlinksldjump"/>
              </a:rPr>
              <a:t>Back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004907910"/>
      </p:ext>
    </p:extLst>
  </p:cSld>
  <p:clrMapOvr>
    <a:masterClrMapping/>
  </p:clrMapOvr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76" name="Group 4">
            <a:extLst>
              <a:ext uri="{FF2B5EF4-FFF2-40B4-BE49-F238E27FC236}">
                <a16:creationId xmlns:a16="http://schemas.microsoft.com/office/drawing/2014/main" id="{484B9832-8417-490E-9849-E6FE4D93C3DE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604838" y="-4763"/>
            <a:ext cx="10982325" cy="6867526"/>
            <a:chOff x="381" y="-3"/>
            <a:chExt cx="6918" cy="4326"/>
          </a:xfrm>
        </p:grpSpPr>
        <p:sp>
          <p:nvSpPr>
            <p:cNvPr id="377" name="AutoShape 3">
              <a:extLst>
                <a:ext uri="{FF2B5EF4-FFF2-40B4-BE49-F238E27FC236}">
                  <a16:creationId xmlns:a16="http://schemas.microsoft.com/office/drawing/2014/main" id="{929D4670-3F85-4DE2-905E-0A049164A978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384" y="0"/>
              <a:ext cx="6912" cy="43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8" name="Rectangle 5">
              <a:extLst>
                <a:ext uri="{FF2B5EF4-FFF2-40B4-BE49-F238E27FC236}">
                  <a16:creationId xmlns:a16="http://schemas.microsoft.com/office/drawing/2014/main" id="{2F4678D2-B3B0-46B2-AE49-C8BFA3D32C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1" y="-3"/>
              <a:ext cx="6918" cy="4326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9" name="Rectangle 6">
              <a:extLst>
                <a:ext uri="{FF2B5EF4-FFF2-40B4-BE49-F238E27FC236}">
                  <a16:creationId xmlns:a16="http://schemas.microsoft.com/office/drawing/2014/main" id="{3D147335-2A2F-47E7-88C7-45D7937053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" y="0"/>
              <a:ext cx="6909" cy="4317"/>
            </a:xfrm>
            <a:prstGeom prst="rect">
              <a:avLst/>
            </a:prstGeom>
            <a:solidFill>
              <a:srgbClr val="FFFFFF"/>
            </a:solidFill>
            <a:ln w="14288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0" name="Rectangle 7">
              <a:extLst>
                <a:ext uri="{FF2B5EF4-FFF2-40B4-BE49-F238E27FC236}">
                  <a16:creationId xmlns:a16="http://schemas.microsoft.com/office/drawing/2014/main" id="{5430C93F-5D7C-4802-AE15-88F1F99F64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04" y="775"/>
              <a:ext cx="6103" cy="2828"/>
            </a:xfrm>
            <a:prstGeom prst="rect">
              <a:avLst/>
            </a:prstGeom>
            <a:solidFill>
              <a:srgbClr val="FFFFFF"/>
            </a:solidFill>
            <a:ln w="14288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1" name="Line 8">
              <a:extLst>
                <a:ext uri="{FF2B5EF4-FFF2-40B4-BE49-F238E27FC236}">
                  <a16:creationId xmlns:a16="http://schemas.microsoft.com/office/drawing/2014/main" id="{5CB99FF5-26C3-41E3-91A9-5E0A383E48B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04" y="3067"/>
              <a:ext cx="6103" cy="0"/>
            </a:xfrm>
            <a:prstGeom prst="line">
              <a:avLst/>
            </a:prstGeom>
            <a:noFill/>
            <a:ln w="19050">
              <a:solidFill>
                <a:srgbClr val="EAF2F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2" name="Line 9">
              <a:extLst>
                <a:ext uri="{FF2B5EF4-FFF2-40B4-BE49-F238E27FC236}">
                  <a16:creationId xmlns:a16="http://schemas.microsoft.com/office/drawing/2014/main" id="{17B84B86-6E98-4145-845A-ABDF93135A8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04" y="2627"/>
              <a:ext cx="6103" cy="0"/>
            </a:xfrm>
            <a:prstGeom prst="line">
              <a:avLst/>
            </a:prstGeom>
            <a:noFill/>
            <a:ln w="19050">
              <a:solidFill>
                <a:srgbClr val="EAF2F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3" name="Line 10">
              <a:extLst>
                <a:ext uri="{FF2B5EF4-FFF2-40B4-BE49-F238E27FC236}">
                  <a16:creationId xmlns:a16="http://schemas.microsoft.com/office/drawing/2014/main" id="{A2ADA0D0-1FBA-4C35-9510-CEA9E02DF29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04" y="2189"/>
              <a:ext cx="6103" cy="0"/>
            </a:xfrm>
            <a:prstGeom prst="line">
              <a:avLst/>
            </a:prstGeom>
            <a:noFill/>
            <a:ln w="19050">
              <a:solidFill>
                <a:srgbClr val="EAF2F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4" name="Line 11">
              <a:extLst>
                <a:ext uri="{FF2B5EF4-FFF2-40B4-BE49-F238E27FC236}">
                  <a16:creationId xmlns:a16="http://schemas.microsoft.com/office/drawing/2014/main" id="{23479AFF-86D3-4F55-BD44-DF94717BA77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04" y="1748"/>
              <a:ext cx="6103" cy="0"/>
            </a:xfrm>
            <a:prstGeom prst="line">
              <a:avLst/>
            </a:prstGeom>
            <a:noFill/>
            <a:ln w="19050">
              <a:solidFill>
                <a:srgbClr val="EAF2F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5" name="Line 12">
              <a:extLst>
                <a:ext uri="{FF2B5EF4-FFF2-40B4-BE49-F238E27FC236}">
                  <a16:creationId xmlns:a16="http://schemas.microsoft.com/office/drawing/2014/main" id="{2FEF9EBE-3264-444D-A50F-9AF36FDFA53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04" y="1308"/>
              <a:ext cx="6103" cy="0"/>
            </a:xfrm>
            <a:prstGeom prst="line">
              <a:avLst/>
            </a:prstGeom>
            <a:noFill/>
            <a:ln w="19050">
              <a:solidFill>
                <a:srgbClr val="EAF2F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6" name="Line 13">
              <a:extLst>
                <a:ext uri="{FF2B5EF4-FFF2-40B4-BE49-F238E27FC236}">
                  <a16:creationId xmlns:a16="http://schemas.microsoft.com/office/drawing/2014/main" id="{B1940509-DC5E-4ED1-AA03-7A4C7730E8A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497" y="2650"/>
              <a:ext cx="0" cy="14"/>
            </a:xfrm>
            <a:prstGeom prst="line">
              <a:avLst/>
            </a:prstGeom>
            <a:noFill/>
            <a:ln w="9525">
              <a:solidFill>
                <a:srgbClr val="6E8E8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7" name="Line 14">
              <a:extLst>
                <a:ext uri="{FF2B5EF4-FFF2-40B4-BE49-F238E27FC236}">
                  <a16:creationId xmlns:a16="http://schemas.microsoft.com/office/drawing/2014/main" id="{2616F8E1-DDC6-484B-9DB8-B2CC9BC6517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68" y="2650"/>
              <a:ext cx="55" cy="0"/>
            </a:xfrm>
            <a:prstGeom prst="line">
              <a:avLst/>
            </a:prstGeom>
            <a:noFill/>
            <a:ln w="9525">
              <a:solidFill>
                <a:srgbClr val="6E8E8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8" name="Line 15">
              <a:extLst>
                <a:ext uri="{FF2B5EF4-FFF2-40B4-BE49-F238E27FC236}">
                  <a16:creationId xmlns:a16="http://schemas.microsoft.com/office/drawing/2014/main" id="{444A24E7-B938-4E75-9000-5E7C8FBE38E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68" y="2664"/>
              <a:ext cx="55" cy="0"/>
            </a:xfrm>
            <a:prstGeom prst="line">
              <a:avLst/>
            </a:prstGeom>
            <a:noFill/>
            <a:ln w="9525">
              <a:solidFill>
                <a:srgbClr val="6E8E8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9" name="Line 16">
              <a:extLst>
                <a:ext uri="{FF2B5EF4-FFF2-40B4-BE49-F238E27FC236}">
                  <a16:creationId xmlns:a16="http://schemas.microsoft.com/office/drawing/2014/main" id="{82C7DA92-E828-4CCA-A8BF-917B6627F21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631" y="3030"/>
              <a:ext cx="0" cy="0"/>
            </a:xfrm>
            <a:prstGeom prst="line">
              <a:avLst/>
            </a:prstGeom>
            <a:noFill/>
            <a:ln w="9525">
              <a:solidFill>
                <a:srgbClr val="90353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0" name="Line 17">
              <a:extLst>
                <a:ext uri="{FF2B5EF4-FFF2-40B4-BE49-F238E27FC236}">
                  <a16:creationId xmlns:a16="http://schemas.microsoft.com/office/drawing/2014/main" id="{CF54DF18-3912-41EC-A007-C385275FB42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602" y="3030"/>
              <a:ext cx="55" cy="0"/>
            </a:xfrm>
            <a:prstGeom prst="line">
              <a:avLst/>
            </a:prstGeom>
            <a:noFill/>
            <a:ln w="9525">
              <a:solidFill>
                <a:srgbClr val="90353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1" name="Line 18">
              <a:extLst>
                <a:ext uri="{FF2B5EF4-FFF2-40B4-BE49-F238E27FC236}">
                  <a16:creationId xmlns:a16="http://schemas.microsoft.com/office/drawing/2014/main" id="{10E5F669-10F8-4E38-BB21-E968419EFD4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602" y="3030"/>
              <a:ext cx="55" cy="0"/>
            </a:xfrm>
            <a:prstGeom prst="line">
              <a:avLst/>
            </a:prstGeom>
            <a:noFill/>
            <a:ln w="9525">
              <a:solidFill>
                <a:srgbClr val="90353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2" name="Line 19">
              <a:extLst>
                <a:ext uri="{FF2B5EF4-FFF2-40B4-BE49-F238E27FC236}">
                  <a16:creationId xmlns:a16="http://schemas.microsoft.com/office/drawing/2014/main" id="{9F719671-909E-4657-A0D0-215B32C7DFB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690" y="2514"/>
              <a:ext cx="0" cy="285"/>
            </a:xfrm>
            <a:prstGeom prst="line">
              <a:avLst/>
            </a:prstGeom>
            <a:noFill/>
            <a:ln w="9525">
              <a:solidFill>
                <a:srgbClr val="55752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3" name="Line 20">
              <a:extLst>
                <a:ext uri="{FF2B5EF4-FFF2-40B4-BE49-F238E27FC236}">
                  <a16:creationId xmlns:a16="http://schemas.microsoft.com/office/drawing/2014/main" id="{79449DFE-AA9D-4244-A157-1D30954FF7B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664" y="2514"/>
              <a:ext cx="54" cy="0"/>
            </a:xfrm>
            <a:prstGeom prst="line">
              <a:avLst/>
            </a:prstGeom>
            <a:noFill/>
            <a:ln w="9525">
              <a:solidFill>
                <a:srgbClr val="55752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4" name="Line 21">
              <a:extLst>
                <a:ext uri="{FF2B5EF4-FFF2-40B4-BE49-F238E27FC236}">
                  <a16:creationId xmlns:a16="http://schemas.microsoft.com/office/drawing/2014/main" id="{5FE9393D-E10C-40C4-B673-F07066B4DE4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664" y="2799"/>
              <a:ext cx="54" cy="0"/>
            </a:xfrm>
            <a:prstGeom prst="line">
              <a:avLst/>
            </a:prstGeom>
            <a:noFill/>
            <a:ln w="9525">
              <a:solidFill>
                <a:srgbClr val="55752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5" name="Line 22">
              <a:extLst>
                <a:ext uri="{FF2B5EF4-FFF2-40B4-BE49-F238E27FC236}">
                  <a16:creationId xmlns:a16="http://schemas.microsoft.com/office/drawing/2014/main" id="{E2469117-BF5F-49B9-9381-0A607E1C35E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671" y="2647"/>
              <a:ext cx="0" cy="31"/>
            </a:xfrm>
            <a:prstGeom prst="line">
              <a:avLst/>
            </a:prstGeom>
            <a:noFill/>
            <a:ln w="9525">
              <a:solidFill>
                <a:srgbClr val="E37E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6" name="Line 23">
              <a:extLst>
                <a:ext uri="{FF2B5EF4-FFF2-40B4-BE49-F238E27FC236}">
                  <a16:creationId xmlns:a16="http://schemas.microsoft.com/office/drawing/2014/main" id="{2222F5CD-E724-462F-9D7C-040A8D1E564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645" y="2647"/>
              <a:ext cx="55" cy="0"/>
            </a:xfrm>
            <a:prstGeom prst="line">
              <a:avLst/>
            </a:prstGeom>
            <a:noFill/>
            <a:ln w="9525">
              <a:solidFill>
                <a:srgbClr val="E37E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7" name="Line 24">
              <a:extLst>
                <a:ext uri="{FF2B5EF4-FFF2-40B4-BE49-F238E27FC236}">
                  <a16:creationId xmlns:a16="http://schemas.microsoft.com/office/drawing/2014/main" id="{B21B49A5-4E4E-431B-9D2C-AC021025C9A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645" y="2678"/>
              <a:ext cx="55" cy="0"/>
            </a:xfrm>
            <a:prstGeom prst="line">
              <a:avLst/>
            </a:prstGeom>
            <a:noFill/>
            <a:ln w="9525">
              <a:solidFill>
                <a:srgbClr val="E37E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8" name="Line 25">
              <a:extLst>
                <a:ext uri="{FF2B5EF4-FFF2-40B4-BE49-F238E27FC236}">
                  <a16:creationId xmlns:a16="http://schemas.microsoft.com/office/drawing/2014/main" id="{FB702A27-F814-4CE6-AF96-75D0E24CA0E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994" y="2612"/>
              <a:ext cx="0" cy="161"/>
            </a:xfrm>
            <a:prstGeom prst="line">
              <a:avLst/>
            </a:prstGeom>
            <a:noFill/>
            <a:ln w="9525">
              <a:solidFill>
                <a:srgbClr val="938DD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9" name="Line 26">
              <a:extLst>
                <a:ext uri="{FF2B5EF4-FFF2-40B4-BE49-F238E27FC236}">
                  <a16:creationId xmlns:a16="http://schemas.microsoft.com/office/drawing/2014/main" id="{30607375-EEE9-464C-A4C2-CD6010DE5C9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968" y="2612"/>
              <a:ext cx="55" cy="0"/>
            </a:xfrm>
            <a:prstGeom prst="line">
              <a:avLst/>
            </a:prstGeom>
            <a:noFill/>
            <a:ln w="9525">
              <a:solidFill>
                <a:srgbClr val="938DD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0" name="Line 27">
              <a:extLst>
                <a:ext uri="{FF2B5EF4-FFF2-40B4-BE49-F238E27FC236}">
                  <a16:creationId xmlns:a16="http://schemas.microsoft.com/office/drawing/2014/main" id="{77A6E7F6-C62D-4243-8636-D825AF3099F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968" y="2773"/>
              <a:ext cx="55" cy="0"/>
            </a:xfrm>
            <a:prstGeom prst="line">
              <a:avLst/>
            </a:prstGeom>
            <a:noFill/>
            <a:ln w="9525">
              <a:solidFill>
                <a:srgbClr val="938DD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1" name="Line 28">
              <a:extLst>
                <a:ext uri="{FF2B5EF4-FFF2-40B4-BE49-F238E27FC236}">
                  <a16:creationId xmlns:a16="http://schemas.microsoft.com/office/drawing/2014/main" id="{0A06A9D6-6B21-408F-A6F6-43C2FFE04F0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196" y="2840"/>
              <a:ext cx="0" cy="72"/>
            </a:xfrm>
            <a:prstGeom prst="line">
              <a:avLst/>
            </a:prstGeom>
            <a:noFill/>
            <a:ln w="9525">
              <a:solidFill>
                <a:srgbClr val="CAC27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2" name="Line 29">
              <a:extLst>
                <a:ext uri="{FF2B5EF4-FFF2-40B4-BE49-F238E27FC236}">
                  <a16:creationId xmlns:a16="http://schemas.microsoft.com/office/drawing/2014/main" id="{EA070D1B-C969-45C7-B627-FA9B523CE71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170" y="2840"/>
              <a:ext cx="54" cy="0"/>
            </a:xfrm>
            <a:prstGeom prst="line">
              <a:avLst/>
            </a:prstGeom>
            <a:noFill/>
            <a:ln w="9525">
              <a:solidFill>
                <a:srgbClr val="CAC27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3" name="Line 30">
              <a:extLst>
                <a:ext uri="{FF2B5EF4-FFF2-40B4-BE49-F238E27FC236}">
                  <a16:creationId xmlns:a16="http://schemas.microsoft.com/office/drawing/2014/main" id="{707E1675-4D1C-4728-8F51-93485786C16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170" y="2912"/>
              <a:ext cx="54" cy="0"/>
            </a:xfrm>
            <a:prstGeom prst="line">
              <a:avLst/>
            </a:prstGeom>
            <a:noFill/>
            <a:ln w="9525">
              <a:solidFill>
                <a:srgbClr val="CAC27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4" name="Line 31">
              <a:extLst>
                <a:ext uri="{FF2B5EF4-FFF2-40B4-BE49-F238E27FC236}">
                  <a16:creationId xmlns:a16="http://schemas.microsoft.com/office/drawing/2014/main" id="{9DC73E99-E80C-45C0-800A-867B8656D8E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466" y="2699"/>
              <a:ext cx="0" cy="8"/>
            </a:xfrm>
            <a:prstGeom prst="line">
              <a:avLst/>
            </a:prstGeom>
            <a:noFill/>
            <a:ln w="9525">
              <a:solidFill>
                <a:srgbClr val="7B92A8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5" name="Line 32">
              <a:extLst>
                <a:ext uri="{FF2B5EF4-FFF2-40B4-BE49-F238E27FC236}">
                  <a16:creationId xmlns:a16="http://schemas.microsoft.com/office/drawing/2014/main" id="{A6CD3DB3-49FA-487A-B56F-B7B134D4FE2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37" y="2699"/>
              <a:ext cx="55" cy="0"/>
            </a:xfrm>
            <a:prstGeom prst="line">
              <a:avLst/>
            </a:prstGeom>
            <a:noFill/>
            <a:ln w="9525">
              <a:solidFill>
                <a:srgbClr val="7B92A8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6" name="Line 33">
              <a:extLst>
                <a:ext uri="{FF2B5EF4-FFF2-40B4-BE49-F238E27FC236}">
                  <a16:creationId xmlns:a16="http://schemas.microsoft.com/office/drawing/2014/main" id="{1D02AAD7-427C-4CB4-8254-7C9D92CD0CD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37" y="2707"/>
              <a:ext cx="55" cy="0"/>
            </a:xfrm>
            <a:prstGeom prst="line">
              <a:avLst/>
            </a:prstGeom>
            <a:noFill/>
            <a:ln w="9525">
              <a:solidFill>
                <a:srgbClr val="7B92A8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7" name="Line 34">
              <a:extLst>
                <a:ext uri="{FF2B5EF4-FFF2-40B4-BE49-F238E27FC236}">
                  <a16:creationId xmlns:a16="http://schemas.microsoft.com/office/drawing/2014/main" id="{D67298F4-7F2A-492E-A19D-0CEC04A9C77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679" y="2364"/>
              <a:ext cx="0" cy="934"/>
            </a:xfrm>
            <a:prstGeom prst="line">
              <a:avLst/>
            </a:prstGeom>
            <a:noFill/>
            <a:ln w="9525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8" name="Line 35">
              <a:extLst>
                <a:ext uri="{FF2B5EF4-FFF2-40B4-BE49-F238E27FC236}">
                  <a16:creationId xmlns:a16="http://schemas.microsoft.com/office/drawing/2014/main" id="{3716947D-7C3C-4ECC-8A12-0F3A7AC870C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53" y="2364"/>
              <a:ext cx="55" cy="0"/>
            </a:xfrm>
            <a:prstGeom prst="line">
              <a:avLst/>
            </a:prstGeom>
            <a:noFill/>
            <a:ln w="9525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9" name="Line 36">
              <a:extLst>
                <a:ext uri="{FF2B5EF4-FFF2-40B4-BE49-F238E27FC236}">
                  <a16:creationId xmlns:a16="http://schemas.microsoft.com/office/drawing/2014/main" id="{05F294CE-37EF-484B-8D47-718D054929F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53" y="3298"/>
              <a:ext cx="55" cy="0"/>
            </a:xfrm>
            <a:prstGeom prst="line">
              <a:avLst/>
            </a:prstGeom>
            <a:noFill/>
            <a:ln w="9525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0" name="Oval 37">
              <a:extLst>
                <a:ext uri="{FF2B5EF4-FFF2-40B4-BE49-F238E27FC236}">
                  <a16:creationId xmlns:a16="http://schemas.microsoft.com/office/drawing/2014/main" id="{72581E40-B871-4297-8881-DA23E279B1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89" y="2609"/>
              <a:ext cx="38" cy="38"/>
            </a:xfrm>
            <a:prstGeom prst="ellipse">
              <a:avLst/>
            </a:prstGeom>
            <a:solidFill>
              <a:srgbClr val="6E8E84"/>
            </a:solidFill>
            <a:ln w="0">
              <a:solidFill>
                <a:srgbClr val="6E8E84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1" name="Oval 38">
              <a:extLst>
                <a:ext uri="{FF2B5EF4-FFF2-40B4-BE49-F238E27FC236}">
                  <a16:creationId xmlns:a16="http://schemas.microsoft.com/office/drawing/2014/main" id="{C42C74BE-C216-4C04-8B4B-F8370846FB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61" y="2609"/>
              <a:ext cx="38" cy="38"/>
            </a:xfrm>
            <a:prstGeom prst="ellipse">
              <a:avLst/>
            </a:prstGeom>
            <a:solidFill>
              <a:srgbClr val="6E8E84"/>
            </a:solidFill>
            <a:ln w="0">
              <a:solidFill>
                <a:srgbClr val="6E8E84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2" name="Oval 39">
              <a:extLst>
                <a:ext uri="{FF2B5EF4-FFF2-40B4-BE49-F238E27FC236}">
                  <a16:creationId xmlns:a16="http://schemas.microsoft.com/office/drawing/2014/main" id="{0E5F9487-2919-4277-818D-B4B5A10F94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10" y="2609"/>
              <a:ext cx="38" cy="38"/>
            </a:xfrm>
            <a:prstGeom prst="ellipse">
              <a:avLst/>
            </a:prstGeom>
            <a:solidFill>
              <a:srgbClr val="6E8E84"/>
            </a:solidFill>
            <a:ln w="0">
              <a:solidFill>
                <a:srgbClr val="6E8E84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3" name="Oval 40">
              <a:extLst>
                <a:ext uri="{FF2B5EF4-FFF2-40B4-BE49-F238E27FC236}">
                  <a16:creationId xmlns:a16="http://schemas.microsoft.com/office/drawing/2014/main" id="{BE90F4AE-A9B8-458F-AD2D-BD02BAB527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91" y="2609"/>
              <a:ext cx="37" cy="38"/>
            </a:xfrm>
            <a:prstGeom prst="ellipse">
              <a:avLst/>
            </a:prstGeom>
            <a:solidFill>
              <a:srgbClr val="6E8E84"/>
            </a:solidFill>
            <a:ln w="0">
              <a:solidFill>
                <a:srgbClr val="6E8E84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4" name="Oval 41">
              <a:extLst>
                <a:ext uri="{FF2B5EF4-FFF2-40B4-BE49-F238E27FC236}">
                  <a16:creationId xmlns:a16="http://schemas.microsoft.com/office/drawing/2014/main" id="{4758D296-FC27-48FD-AB4E-ED9390EAED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56" y="2609"/>
              <a:ext cx="37" cy="38"/>
            </a:xfrm>
            <a:prstGeom prst="ellipse">
              <a:avLst/>
            </a:prstGeom>
            <a:solidFill>
              <a:srgbClr val="6E8E84"/>
            </a:solidFill>
            <a:ln w="0">
              <a:solidFill>
                <a:srgbClr val="6E8E84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5" name="Oval 42">
              <a:extLst>
                <a:ext uri="{FF2B5EF4-FFF2-40B4-BE49-F238E27FC236}">
                  <a16:creationId xmlns:a16="http://schemas.microsoft.com/office/drawing/2014/main" id="{3836340C-0032-48F5-B362-3D72B58325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36" y="2820"/>
              <a:ext cx="38" cy="37"/>
            </a:xfrm>
            <a:prstGeom prst="ellipse">
              <a:avLst/>
            </a:prstGeom>
            <a:solidFill>
              <a:srgbClr val="6E8E84"/>
            </a:solidFill>
            <a:ln w="0">
              <a:solidFill>
                <a:srgbClr val="6E8E84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6" name="Oval 43">
              <a:extLst>
                <a:ext uri="{FF2B5EF4-FFF2-40B4-BE49-F238E27FC236}">
                  <a16:creationId xmlns:a16="http://schemas.microsoft.com/office/drawing/2014/main" id="{D60CBCFE-2900-4F68-80D2-88E747EADC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97" y="2609"/>
              <a:ext cx="37" cy="38"/>
            </a:xfrm>
            <a:prstGeom prst="ellipse">
              <a:avLst/>
            </a:prstGeom>
            <a:solidFill>
              <a:srgbClr val="6E8E84"/>
            </a:solidFill>
            <a:ln w="0">
              <a:solidFill>
                <a:srgbClr val="6E8E84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7" name="Oval 44">
              <a:extLst>
                <a:ext uri="{FF2B5EF4-FFF2-40B4-BE49-F238E27FC236}">
                  <a16:creationId xmlns:a16="http://schemas.microsoft.com/office/drawing/2014/main" id="{F2732FB9-1682-4B5B-8061-128AC7AF52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63" y="2943"/>
              <a:ext cx="38" cy="38"/>
            </a:xfrm>
            <a:prstGeom prst="ellipse">
              <a:avLst/>
            </a:prstGeom>
            <a:solidFill>
              <a:srgbClr val="90353B"/>
            </a:solidFill>
            <a:ln w="0">
              <a:solidFill>
                <a:srgbClr val="90353B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8" name="Oval 45">
              <a:extLst>
                <a:ext uri="{FF2B5EF4-FFF2-40B4-BE49-F238E27FC236}">
                  <a16:creationId xmlns:a16="http://schemas.microsoft.com/office/drawing/2014/main" id="{69977085-8676-4DC0-AAB0-75B87A1DBD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76" y="3044"/>
              <a:ext cx="37" cy="38"/>
            </a:xfrm>
            <a:prstGeom prst="ellipse">
              <a:avLst/>
            </a:prstGeom>
            <a:solidFill>
              <a:srgbClr val="90353B"/>
            </a:solidFill>
            <a:ln w="0">
              <a:solidFill>
                <a:srgbClr val="90353B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9" name="Oval 46">
              <a:extLst>
                <a:ext uri="{FF2B5EF4-FFF2-40B4-BE49-F238E27FC236}">
                  <a16:creationId xmlns:a16="http://schemas.microsoft.com/office/drawing/2014/main" id="{95E92077-5F55-4D45-A6F0-5AF0BAFBFD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4" y="3044"/>
              <a:ext cx="37" cy="38"/>
            </a:xfrm>
            <a:prstGeom prst="ellipse">
              <a:avLst/>
            </a:prstGeom>
            <a:solidFill>
              <a:srgbClr val="90353B"/>
            </a:solidFill>
            <a:ln w="0">
              <a:solidFill>
                <a:srgbClr val="90353B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0" name="Oval 47">
              <a:extLst>
                <a:ext uri="{FF2B5EF4-FFF2-40B4-BE49-F238E27FC236}">
                  <a16:creationId xmlns:a16="http://schemas.microsoft.com/office/drawing/2014/main" id="{9650F2F2-8E23-44B3-BBFF-78E167F130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59" y="2782"/>
              <a:ext cx="38" cy="38"/>
            </a:xfrm>
            <a:prstGeom prst="ellipse">
              <a:avLst/>
            </a:prstGeom>
            <a:solidFill>
              <a:srgbClr val="55752F"/>
            </a:solidFill>
            <a:ln w="0">
              <a:solidFill>
                <a:srgbClr val="55752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1" name="Oval 48">
              <a:extLst>
                <a:ext uri="{FF2B5EF4-FFF2-40B4-BE49-F238E27FC236}">
                  <a16:creationId xmlns:a16="http://schemas.microsoft.com/office/drawing/2014/main" id="{DBEEA868-FBBD-4C6F-A5F0-9C6B7E5439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99" y="2609"/>
              <a:ext cx="37" cy="38"/>
            </a:xfrm>
            <a:prstGeom prst="ellipse">
              <a:avLst/>
            </a:prstGeom>
            <a:solidFill>
              <a:srgbClr val="55752F"/>
            </a:solidFill>
            <a:ln w="0">
              <a:solidFill>
                <a:srgbClr val="55752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2" name="Oval 49">
              <a:extLst>
                <a:ext uri="{FF2B5EF4-FFF2-40B4-BE49-F238E27FC236}">
                  <a16:creationId xmlns:a16="http://schemas.microsoft.com/office/drawing/2014/main" id="{92968E52-AC6B-4242-8C13-AB34BDF206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57" y="2609"/>
              <a:ext cx="37" cy="38"/>
            </a:xfrm>
            <a:prstGeom prst="ellipse">
              <a:avLst/>
            </a:prstGeom>
            <a:solidFill>
              <a:srgbClr val="55752F"/>
            </a:solidFill>
            <a:ln w="0">
              <a:solidFill>
                <a:srgbClr val="55752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3" name="Oval 50">
              <a:extLst>
                <a:ext uri="{FF2B5EF4-FFF2-40B4-BE49-F238E27FC236}">
                  <a16:creationId xmlns:a16="http://schemas.microsoft.com/office/drawing/2014/main" id="{BC43D70D-49C1-4631-8C8C-8E89A30F6F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50" y="2609"/>
              <a:ext cx="37" cy="38"/>
            </a:xfrm>
            <a:prstGeom prst="ellipse">
              <a:avLst/>
            </a:prstGeom>
            <a:solidFill>
              <a:srgbClr val="55752F"/>
            </a:solidFill>
            <a:ln w="0">
              <a:solidFill>
                <a:srgbClr val="55752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4" name="Oval 51">
              <a:extLst>
                <a:ext uri="{FF2B5EF4-FFF2-40B4-BE49-F238E27FC236}">
                  <a16:creationId xmlns:a16="http://schemas.microsoft.com/office/drawing/2014/main" id="{D63CCBBC-87B5-4BDC-B11F-E049EFD293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60" y="2612"/>
              <a:ext cx="37" cy="38"/>
            </a:xfrm>
            <a:prstGeom prst="ellipse">
              <a:avLst/>
            </a:prstGeom>
            <a:solidFill>
              <a:srgbClr val="55752F"/>
            </a:solidFill>
            <a:ln w="0">
              <a:solidFill>
                <a:srgbClr val="55752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5" name="Oval 52">
              <a:extLst>
                <a:ext uri="{FF2B5EF4-FFF2-40B4-BE49-F238E27FC236}">
                  <a16:creationId xmlns:a16="http://schemas.microsoft.com/office/drawing/2014/main" id="{D50B727A-D634-487B-9F3B-E03838D615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0" y="2411"/>
              <a:ext cx="37" cy="37"/>
            </a:xfrm>
            <a:prstGeom prst="ellipse">
              <a:avLst/>
            </a:prstGeom>
            <a:solidFill>
              <a:srgbClr val="55752F"/>
            </a:solidFill>
            <a:ln w="0">
              <a:solidFill>
                <a:srgbClr val="55752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6" name="Oval 53">
              <a:extLst>
                <a:ext uri="{FF2B5EF4-FFF2-40B4-BE49-F238E27FC236}">
                  <a16:creationId xmlns:a16="http://schemas.microsoft.com/office/drawing/2014/main" id="{1997EC8C-5428-43D6-9D0C-D490F896F9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80" y="2609"/>
              <a:ext cx="38" cy="38"/>
            </a:xfrm>
            <a:prstGeom prst="ellipse">
              <a:avLst/>
            </a:prstGeom>
            <a:solidFill>
              <a:srgbClr val="55752F"/>
            </a:solidFill>
            <a:ln w="0">
              <a:solidFill>
                <a:srgbClr val="55752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7" name="Oval 54">
              <a:extLst>
                <a:ext uri="{FF2B5EF4-FFF2-40B4-BE49-F238E27FC236}">
                  <a16:creationId xmlns:a16="http://schemas.microsoft.com/office/drawing/2014/main" id="{7A54A53F-BE9F-45EB-8ACF-86A860E125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38" y="2609"/>
              <a:ext cx="38" cy="38"/>
            </a:xfrm>
            <a:prstGeom prst="ellipse">
              <a:avLst/>
            </a:prstGeom>
            <a:solidFill>
              <a:srgbClr val="55752F"/>
            </a:solidFill>
            <a:ln w="0">
              <a:solidFill>
                <a:srgbClr val="55752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8" name="Oval 55">
              <a:extLst>
                <a:ext uri="{FF2B5EF4-FFF2-40B4-BE49-F238E27FC236}">
                  <a16:creationId xmlns:a16="http://schemas.microsoft.com/office/drawing/2014/main" id="{AD9283A8-8F3E-4037-9DC2-33AB9D77BD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99" y="2609"/>
              <a:ext cx="37" cy="38"/>
            </a:xfrm>
            <a:prstGeom prst="ellipse">
              <a:avLst/>
            </a:prstGeom>
            <a:solidFill>
              <a:srgbClr val="55752F"/>
            </a:solidFill>
            <a:ln w="0">
              <a:solidFill>
                <a:srgbClr val="55752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9" name="Oval 56">
              <a:extLst>
                <a:ext uri="{FF2B5EF4-FFF2-40B4-BE49-F238E27FC236}">
                  <a16:creationId xmlns:a16="http://schemas.microsoft.com/office/drawing/2014/main" id="{DB5A89A5-EE58-46E8-9E5B-F16308A3D9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56" y="2609"/>
              <a:ext cx="38" cy="38"/>
            </a:xfrm>
            <a:prstGeom prst="ellipse">
              <a:avLst/>
            </a:prstGeom>
            <a:solidFill>
              <a:srgbClr val="55752F"/>
            </a:solidFill>
            <a:ln w="0">
              <a:solidFill>
                <a:srgbClr val="55752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0" name="Oval 57">
              <a:extLst>
                <a:ext uri="{FF2B5EF4-FFF2-40B4-BE49-F238E27FC236}">
                  <a16:creationId xmlns:a16="http://schemas.microsoft.com/office/drawing/2014/main" id="{EE7C18F1-DE41-44F7-8C88-41E4CECBF7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17" y="2609"/>
              <a:ext cx="37" cy="38"/>
            </a:xfrm>
            <a:prstGeom prst="ellipse">
              <a:avLst/>
            </a:prstGeom>
            <a:solidFill>
              <a:srgbClr val="55752F"/>
            </a:solidFill>
            <a:ln w="0">
              <a:solidFill>
                <a:srgbClr val="55752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1" name="Oval 58">
              <a:extLst>
                <a:ext uri="{FF2B5EF4-FFF2-40B4-BE49-F238E27FC236}">
                  <a16:creationId xmlns:a16="http://schemas.microsoft.com/office/drawing/2014/main" id="{75C7D2F9-A4F7-4082-8E73-5912813233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74" y="2609"/>
              <a:ext cx="38" cy="38"/>
            </a:xfrm>
            <a:prstGeom prst="ellipse">
              <a:avLst/>
            </a:prstGeom>
            <a:solidFill>
              <a:srgbClr val="55752F"/>
            </a:solidFill>
            <a:ln w="0">
              <a:solidFill>
                <a:srgbClr val="55752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2" name="Oval 59">
              <a:extLst>
                <a:ext uri="{FF2B5EF4-FFF2-40B4-BE49-F238E27FC236}">
                  <a16:creationId xmlns:a16="http://schemas.microsoft.com/office/drawing/2014/main" id="{289A34B8-5FD0-4DB9-BD8C-963FBF5737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35" y="2609"/>
              <a:ext cx="37" cy="38"/>
            </a:xfrm>
            <a:prstGeom prst="ellipse">
              <a:avLst/>
            </a:prstGeom>
            <a:solidFill>
              <a:srgbClr val="55752F"/>
            </a:solidFill>
            <a:ln w="0">
              <a:solidFill>
                <a:srgbClr val="55752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3" name="Oval 60">
              <a:extLst>
                <a:ext uri="{FF2B5EF4-FFF2-40B4-BE49-F238E27FC236}">
                  <a16:creationId xmlns:a16="http://schemas.microsoft.com/office/drawing/2014/main" id="{7EF862FB-7F71-43B0-9402-B9FA68BE24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92" y="2609"/>
              <a:ext cx="38" cy="38"/>
            </a:xfrm>
            <a:prstGeom prst="ellipse">
              <a:avLst/>
            </a:prstGeom>
            <a:solidFill>
              <a:srgbClr val="55752F"/>
            </a:solidFill>
            <a:ln w="0">
              <a:solidFill>
                <a:srgbClr val="55752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4" name="Oval 61">
              <a:extLst>
                <a:ext uri="{FF2B5EF4-FFF2-40B4-BE49-F238E27FC236}">
                  <a16:creationId xmlns:a16="http://schemas.microsoft.com/office/drawing/2014/main" id="{C36901FE-1E33-47B8-B205-2E1F4E223A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53" y="2609"/>
              <a:ext cx="37" cy="38"/>
            </a:xfrm>
            <a:prstGeom prst="ellipse">
              <a:avLst/>
            </a:prstGeom>
            <a:solidFill>
              <a:srgbClr val="55752F"/>
            </a:solidFill>
            <a:ln w="0">
              <a:solidFill>
                <a:srgbClr val="55752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5" name="Oval 62">
              <a:extLst>
                <a:ext uri="{FF2B5EF4-FFF2-40B4-BE49-F238E27FC236}">
                  <a16:creationId xmlns:a16="http://schemas.microsoft.com/office/drawing/2014/main" id="{B49C1123-040C-413D-B4F5-824D410180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0" y="2606"/>
              <a:ext cx="38" cy="38"/>
            </a:xfrm>
            <a:prstGeom prst="ellipse">
              <a:avLst/>
            </a:prstGeom>
            <a:solidFill>
              <a:srgbClr val="55752F"/>
            </a:solidFill>
            <a:ln w="0">
              <a:solidFill>
                <a:srgbClr val="55752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6" name="Oval 63">
              <a:extLst>
                <a:ext uri="{FF2B5EF4-FFF2-40B4-BE49-F238E27FC236}">
                  <a16:creationId xmlns:a16="http://schemas.microsoft.com/office/drawing/2014/main" id="{16B387AD-7BD9-449D-9263-7C5ACD747A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71" y="2609"/>
              <a:ext cx="37" cy="38"/>
            </a:xfrm>
            <a:prstGeom prst="ellipse">
              <a:avLst/>
            </a:prstGeom>
            <a:solidFill>
              <a:srgbClr val="55752F"/>
            </a:solidFill>
            <a:ln w="0">
              <a:solidFill>
                <a:srgbClr val="55752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7" name="Oval 64">
              <a:extLst>
                <a:ext uri="{FF2B5EF4-FFF2-40B4-BE49-F238E27FC236}">
                  <a16:creationId xmlns:a16="http://schemas.microsoft.com/office/drawing/2014/main" id="{044C3E9A-CF68-47BC-94E8-2DA632AB5D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28" y="2609"/>
              <a:ext cx="38" cy="38"/>
            </a:xfrm>
            <a:prstGeom prst="ellipse">
              <a:avLst/>
            </a:prstGeom>
            <a:solidFill>
              <a:srgbClr val="55752F"/>
            </a:solidFill>
            <a:ln w="0">
              <a:solidFill>
                <a:srgbClr val="55752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8" name="Oval 65">
              <a:extLst>
                <a:ext uri="{FF2B5EF4-FFF2-40B4-BE49-F238E27FC236}">
                  <a16:creationId xmlns:a16="http://schemas.microsoft.com/office/drawing/2014/main" id="{8BE1C979-F27E-4783-9E50-FAB4798E90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0" y="2641"/>
              <a:ext cx="37" cy="37"/>
            </a:xfrm>
            <a:prstGeom prst="ellipse">
              <a:avLst/>
            </a:prstGeom>
            <a:solidFill>
              <a:srgbClr val="E37E00"/>
            </a:solidFill>
            <a:ln w="0">
              <a:solidFill>
                <a:srgbClr val="E37E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9" name="Oval 66">
              <a:extLst>
                <a:ext uri="{FF2B5EF4-FFF2-40B4-BE49-F238E27FC236}">
                  <a16:creationId xmlns:a16="http://schemas.microsoft.com/office/drawing/2014/main" id="{8E7AA95B-10C2-4C49-B30B-DB97C49544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55" y="2609"/>
              <a:ext cx="38" cy="38"/>
            </a:xfrm>
            <a:prstGeom prst="ellipse">
              <a:avLst/>
            </a:prstGeom>
            <a:solidFill>
              <a:srgbClr val="E37E00"/>
            </a:solidFill>
            <a:ln w="0">
              <a:solidFill>
                <a:srgbClr val="E37E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0" name="Oval 67">
              <a:extLst>
                <a:ext uri="{FF2B5EF4-FFF2-40B4-BE49-F238E27FC236}">
                  <a16:creationId xmlns:a16="http://schemas.microsoft.com/office/drawing/2014/main" id="{B7AEB6E4-4D95-483B-91FE-5B753F087A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16" y="2609"/>
              <a:ext cx="37" cy="38"/>
            </a:xfrm>
            <a:prstGeom prst="ellipse">
              <a:avLst/>
            </a:prstGeom>
            <a:solidFill>
              <a:srgbClr val="E37E00"/>
            </a:solidFill>
            <a:ln w="0">
              <a:solidFill>
                <a:srgbClr val="E37E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1" name="Oval 68">
              <a:extLst>
                <a:ext uri="{FF2B5EF4-FFF2-40B4-BE49-F238E27FC236}">
                  <a16:creationId xmlns:a16="http://schemas.microsoft.com/office/drawing/2014/main" id="{C519B76B-062F-45B9-ACC1-6A0F7843A3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3" y="2609"/>
              <a:ext cx="38" cy="38"/>
            </a:xfrm>
            <a:prstGeom prst="ellipse">
              <a:avLst/>
            </a:prstGeom>
            <a:solidFill>
              <a:srgbClr val="E37E00"/>
            </a:solidFill>
            <a:ln w="0">
              <a:solidFill>
                <a:srgbClr val="E37E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2" name="Oval 69">
              <a:extLst>
                <a:ext uri="{FF2B5EF4-FFF2-40B4-BE49-F238E27FC236}">
                  <a16:creationId xmlns:a16="http://schemas.microsoft.com/office/drawing/2014/main" id="{4F8B99FB-E979-4DB7-B11E-19D772A9D1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34" y="2609"/>
              <a:ext cx="37" cy="38"/>
            </a:xfrm>
            <a:prstGeom prst="ellipse">
              <a:avLst/>
            </a:prstGeom>
            <a:solidFill>
              <a:srgbClr val="E37E00"/>
            </a:solidFill>
            <a:ln w="0">
              <a:solidFill>
                <a:srgbClr val="E37E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3" name="Oval 70">
              <a:extLst>
                <a:ext uri="{FF2B5EF4-FFF2-40B4-BE49-F238E27FC236}">
                  <a16:creationId xmlns:a16="http://schemas.microsoft.com/office/drawing/2014/main" id="{1C13D53F-15C5-475A-BC2A-A8C660A67B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91" y="2609"/>
              <a:ext cx="38" cy="38"/>
            </a:xfrm>
            <a:prstGeom prst="ellipse">
              <a:avLst/>
            </a:prstGeom>
            <a:solidFill>
              <a:srgbClr val="E37E00"/>
            </a:solidFill>
            <a:ln w="0">
              <a:solidFill>
                <a:srgbClr val="E37E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4" name="Oval 71">
              <a:extLst>
                <a:ext uri="{FF2B5EF4-FFF2-40B4-BE49-F238E27FC236}">
                  <a16:creationId xmlns:a16="http://schemas.microsoft.com/office/drawing/2014/main" id="{85B259BD-7057-403E-8D11-7A415A9A52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52" y="2897"/>
              <a:ext cx="37" cy="38"/>
            </a:xfrm>
            <a:prstGeom prst="ellipse">
              <a:avLst/>
            </a:prstGeom>
            <a:solidFill>
              <a:srgbClr val="E37E00"/>
            </a:solidFill>
            <a:ln w="0">
              <a:solidFill>
                <a:srgbClr val="E37E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5" name="Oval 72">
              <a:extLst>
                <a:ext uri="{FF2B5EF4-FFF2-40B4-BE49-F238E27FC236}">
                  <a16:creationId xmlns:a16="http://schemas.microsoft.com/office/drawing/2014/main" id="{EA39EC30-792B-48E0-98DE-0DA366B59D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09" y="2609"/>
              <a:ext cx="38" cy="38"/>
            </a:xfrm>
            <a:prstGeom prst="ellipse">
              <a:avLst/>
            </a:prstGeom>
            <a:solidFill>
              <a:srgbClr val="E37E00"/>
            </a:solidFill>
            <a:ln w="0">
              <a:solidFill>
                <a:srgbClr val="E37E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6" name="Oval 73">
              <a:extLst>
                <a:ext uri="{FF2B5EF4-FFF2-40B4-BE49-F238E27FC236}">
                  <a16:creationId xmlns:a16="http://schemas.microsoft.com/office/drawing/2014/main" id="{A0594D1F-6C0E-4E73-80BB-A5F1BA95D9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0" y="2632"/>
              <a:ext cx="37" cy="38"/>
            </a:xfrm>
            <a:prstGeom prst="ellipse">
              <a:avLst/>
            </a:prstGeom>
            <a:solidFill>
              <a:srgbClr val="E37E00"/>
            </a:solidFill>
            <a:ln w="0">
              <a:solidFill>
                <a:srgbClr val="E37E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7" name="Oval 74">
              <a:extLst>
                <a:ext uri="{FF2B5EF4-FFF2-40B4-BE49-F238E27FC236}">
                  <a16:creationId xmlns:a16="http://schemas.microsoft.com/office/drawing/2014/main" id="{67C70F5B-A7D3-48C8-8694-A659E89049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28" y="2609"/>
              <a:ext cx="37" cy="38"/>
            </a:xfrm>
            <a:prstGeom prst="ellipse">
              <a:avLst/>
            </a:prstGeom>
            <a:solidFill>
              <a:srgbClr val="E37E00"/>
            </a:solidFill>
            <a:ln w="0">
              <a:solidFill>
                <a:srgbClr val="E37E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8" name="Oval 75">
              <a:extLst>
                <a:ext uri="{FF2B5EF4-FFF2-40B4-BE49-F238E27FC236}">
                  <a16:creationId xmlns:a16="http://schemas.microsoft.com/office/drawing/2014/main" id="{77A687C1-AAE9-45D8-AE82-64D3864D85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8" y="2650"/>
              <a:ext cx="37" cy="37"/>
            </a:xfrm>
            <a:prstGeom prst="ellipse">
              <a:avLst/>
            </a:prstGeom>
            <a:solidFill>
              <a:srgbClr val="E37E00"/>
            </a:solidFill>
            <a:ln w="0">
              <a:solidFill>
                <a:srgbClr val="E37E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9" name="Oval 76">
              <a:extLst>
                <a:ext uri="{FF2B5EF4-FFF2-40B4-BE49-F238E27FC236}">
                  <a16:creationId xmlns:a16="http://schemas.microsoft.com/office/drawing/2014/main" id="{4A74163C-E094-4022-915A-176FEDF76B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46" y="2609"/>
              <a:ext cx="37" cy="38"/>
            </a:xfrm>
            <a:prstGeom prst="ellipse">
              <a:avLst/>
            </a:prstGeom>
            <a:solidFill>
              <a:srgbClr val="E37E00"/>
            </a:solidFill>
            <a:ln w="0">
              <a:solidFill>
                <a:srgbClr val="E37E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0" name="Oval 77">
              <a:extLst>
                <a:ext uri="{FF2B5EF4-FFF2-40B4-BE49-F238E27FC236}">
                  <a16:creationId xmlns:a16="http://schemas.microsoft.com/office/drawing/2014/main" id="{CB0D127B-3EEC-4527-9E1C-11BD348886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06" y="2609"/>
              <a:ext cx="38" cy="38"/>
            </a:xfrm>
            <a:prstGeom prst="ellipse">
              <a:avLst/>
            </a:prstGeom>
            <a:solidFill>
              <a:srgbClr val="E37E00"/>
            </a:solidFill>
            <a:ln w="0">
              <a:solidFill>
                <a:srgbClr val="E37E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1" name="Oval 78">
              <a:extLst>
                <a:ext uri="{FF2B5EF4-FFF2-40B4-BE49-F238E27FC236}">
                  <a16:creationId xmlns:a16="http://schemas.microsoft.com/office/drawing/2014/main" id="{09FD3C78-FBB3-4D53-AAD0-4AD624FA54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64" y="2609"/>
              <a:ext cx="37" cy="38"/>
            </a:xfrm>
            <a:prstGeom prst="ellipse">
              <a:avLst/>
            </a:prstGeom>
            <a:solidFill>
              <a:srgbClr val="E37E00"/>
            </a:solidFill>
            <a:ln w="0">
              <a:solidFill>
                <a:srgbClr val="E37E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2" name="Oval 79">
              <a:extLst>
                <a:ext uri="{FF2B5EF4-FFF2-40B4-BE49-F238E27FC236}">
                  <a16:creationId xmlns:a16="http://schemas.microsoft.com/office/drawing/2014/main" id="{9665D426-0649-4069-84D3-DBE4859A8B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24" y="2609"/>
              <a:ext cx="38" cy="38"/>
            </a:xfrm>
            <a:prstGeom prst="ellipse">
              <a:avLst/>
            </a:prstGeom>
            <a:solidFill>
              <a:srgbClr val="E37E00"/>
            </a:solidFill>
            <a:ln w="0">
              <a:solidFill>
                <a:srgbClr val="E37E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3" name="Oval 80">
              <a:extLst>
                <a:ext uri="{FF2B5EF4-FFF2-40B4-BE49-F238E27FC236}">
                  <a16:creationId xmlns:a16="http://schemas.microsoft.com/office/drawing/2014/main" id="{F3A38D72-28C0-4AF3-B790-87FC707660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85" y="2609"/>
              <a:ext cx="37" cy="38"/>
            </a:xfrm>
            <a:prstGeom prst="ellipse">
              <a:avLst/>
            </a:prstGeom>
            <a:solidFill>
              <a:srgbClr val="E37E00"/>
            </a:solidFill>
            <a:ln w="0">
              <a:solidFill>
                <a:srgbClr val="E37E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4" name="Oval 81">
              <a:extLst>
                <a:ext uri="{FF2B5EF4-FFF2-40B4-BE49-F238E27FC236}">
                  <a16:creationId xmlns:a16="http://schemas.microsoft.com/office/drawing/2014/main" id="{F89DDA65-2B92-4587-9041-D4A6B9E107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42" y="2609"/>
              <a:ext cx="38" cy="38"/>
            </a:xfrm>
            <a:prstGeom prst="ellipse">
              <a:avLst/>
            </a:prstGeom>
            <a:solidFill>
              <a:srgbClr val="E37E00"/>
            </a:solidFill>
            <a:ln w="0">
              <a:solidFill>
                <a:srgbClr val="E37E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5" name="Oval 82">
              <a:extLst>
                <a:ext uri="{FF2B5EF4-FFF2-40B4-BE49-F238E27FC236}">
                  <a16:creationId xmlns:a16="http://schemas.microsoft.com/office/drawing/2014/main" id="{646FC162-A0CD-4202-9ADD-249C7D6938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03" y="2627"/>
              <a:ext cx="37" cy="37"/>
            </a:xfrm>
            <a:prstGeom prst="ellipse">
              <a:avLst/>
            </a:prstGeom>
            <a:solidFill>
              <a:srgbClr val="E37E00"/>
            </a:solidFill>
            <a:ln w="0">
              <a:solidFill>
                <a:srgbClr val="E37E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6" name="Oval 83">
              <a:extLst>
                <a:ext uri="{FF2B5EF4-FFF2-40B4-BE49-F238E27FC236}">
                  <a16:creationId xmlns:a16="http://schemas.microsoft.com/office/drawing/2014/main" id="{321B17A9-0CA3-4797-8A7C-C895C60AC5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60" y="2848"/>
              <a:ext cx="38" cy="38"/>
            </a:xfrm>
            <a:prstGeom prst="ellipse">
              <a:avLst/>
            </a:prstGeom>
            <a:solidFill>
              <a:srgbClr val="E37E00"/>
            </a:solidFill>
            <a:ln w="0">
              <a:solidFill>
                <a:srgbClr val="E37E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7" name="Oval 84">
              <a:extLst>
                <a:ext uri="{FF2B5EF4-FFF2-40B4-BE49-F238E27FC236}">
                  <a16:creationId xmlns:a16="http://schemas.microsoft.com/office/drawing/2014/main" id="{4D8542E4-BE6A-4632-8C79-F093593A04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1" y="2609"/>
              <a:ext cx="37" cy="38"/>
            </a:xfrm>
            <a:prstGeom prst="ellipse">
              <a:avLst/>
            </a:prstGeom>
            <a:solidFill>
              <a:srgbClr val="C10534"/>
            </a:solidFill>
            <a:ln w="0">
              <a:solidFill>
                <a:srgbClr val="C10534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8" name="Oval 85">
              <a:extLst>
                <a:ext uri="{FF2B5EF4-FFF2-40B4-BE49-F238E27FC236}">
                  <a16:creationId xmlns:a16="http://schemas.microsoft.com/office/drawing/2014/main" id="{64C04018-43EC-4F8C-B4E5-CD5248A02D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27" y="2609"/>
              <a:ext cx="37" cy="38"/>
            </a:xfrm>
            <a:prstGeom prst="ellipse">
              <a:avLst/>
            </a:prstGeom>
            <a:solidFill>
              <a:srgbClr val="C10534"/>
            </a:solidFill>
            <a:ln w="0">
              <a:solidFill>
                <a:srgbClr val="C10534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9" name="Oval 86">
              <a:extLst>
                <a:ext uri="{FF2B5EF4-FFF2-40B4-BE49-F238E27FC236}">
                  <a16:creationId xmlns:a16="http://schemas.microsoft.com/office/drawing/2014/main" id="{2D550FFB-2C5E-4861-80AC-8223CD4D97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60" y="2609"/>
              <a:ext cx="37" cy="38"/>
            </a:xfrm>
            <a:prstGeom prst="ellipse">
              <a:avLst/>
            </a:prstGeom>
            <a:solidFill>
              <a:srgbClr val="C10534"/>
            </a:solidFill>
            <a:ln w="0">
              <a:solidFill>
                <a:srgbClr val="C10534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0" name="Oval 87">
              <a:extLst>
                <a:ext uri="{FF2B5EF4-FFF2-40B4-BE49-F238E27FC236}">
                  <a16:creationId xmlns:a16="http://schemas.microsoft.com/office/drawing/2014/main" id="{BAF1AAEA-6947-483A-A165-596A53EFD1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99" y="2609"/>
              <a:ext cx="37" cy="38"/>
            </a:xfrm>
            <a:prstGeom prst="ellipse">
              <a:avLst/>
            </a:prstGeom>
            <a:solidFill>
              <a:srgbClr val="C10534"/>
            </a:solidFill>
            <a:ln w="0">
              <a:solidFill>
                <a:srgbClr val="C10534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1" name="Oval 88">
              <a:extLst>
                <a:ext uri="{FF2B5EF4-FFF2-40B4-BE49-F238E27FC236}">
                  <a16:creationId xmlns:a16="http://schemas.microsoft.com/office/drawing/2014/main" id="{7F6BCFCA-126D-4112-80A2-AFF161BA93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72" y="2773"/>
              <a:ext cx="37" cy="38"/>
            </a:xfrm>
            <a:prstGeom prst="ellipse">
              <a:avLst/>
            </a:prstGeom>
            <a:solidFill>
              <a:srgbClr val="938DD2"/>
            </a:solidFill>
            <a:ln w="0">
              <a:solidFill>
                <a:srgbClr val="938DD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2" name="Oval 89">
              <a:extLst>
                <a:ext uri="{FF2B5EF4-FFF2-40B4-BE49-F238E27FC236}">
                  <a16:creationId xmlns:a16="http://schemas.microsoft.com/office/drawing/2014/main" id="{8EB8BB26-6412-40D4-9299-E00E4E25CA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2" y="2609"/>
              <a:ext cx="37" cy="38"/>
            </a:xfrm>
            <a:prstGeom prst="ellipse">
              <a:avLst/>
            </a:prstGeom>
            <a:solidFill>
              <a:srgbClr val="938DD2"/>
            </a:solidFill>
            <a:ln w="0">
              <a:solidFill>
                <a:srgbClr val="938DD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3" name="Oval 90">
              <a:extLst>
                <a:ext uri="{FF2B5EF4-FFF2-40B4-BE49-F238E27FC236}">
                  <a16:creationId xmlns:a16="http://schemas.microsoft.com/office/drawing/2014/main" id="{822F5543-FA6C-42A2-9559-F15C0B6D94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2" y="2609"/>
              <a:ext cx="38" cy="38"/>
            </a:xfrm>
            <a:prstGeom prst="ellipse">
              <a:avLst/>
            </a:prstGeom>
            <a:solidFill>
              <a:srgbClr val="938DD2"/>
            </a:solidFill>
            <a:ln w="0">
              <a:solidFill>
                <a:srgbClr val="938DD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4" name="Oval 91">
              <a:extLst>
                <a:ext uri="{FF2B5EF4-FFF2-40B4-BE49-F238E27FC236}">
                  <a16:creationId xmlns:a16="http://schemas.microsoft.com/office/drawing/2014/main" id="{1BCCC836-56ED-40DE-859B-1731458D4F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20" y="2609"/>
              <a:ext cx="37" cy="38"/>
            </a:xfrm>
            <a:prstGeom prst="ellipse">
              <a:avLst/>
            </a:prstGeom>
            <a:solidFill>
              <a:srgbClr val="938DD2"/>
            </a:solidFill>
            <a:ln w="0">
              <a:solidFill>
                <a:srgbClr val="938DD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5" name="Oval 92">
              <a:extLst>
                <a:ext uri="{FF2B5EF4-FFF2-40B4-BE49-F238E27FC236}">
                  <a16:creationId xmlns:a16="http://schemas.microsoft.com/office/drawing/2014/main" id="{02607123-0673-4306-8B20-1181482F84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49" y="2609"/>
              <a:ext cx="37" cy="38"/>
            </a:xfrm>
            <a:prstGeom prst="ellipse">
              <a:avLst/>
            </a:prstGeom>
            <a:solidFill>
              <a:srgbClr val="938DD2"/>
            </a:solidFill>
            <a:ln w="0">
              <a:solidFill>
                <a:srgbClr val="938DD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6" name="Oval 93">
              <a:extLst>
                <a:ext uri="{FF2B5EF4-FFF2-40B4-BE49-F238E27FC236}">
                  <a16:creationId xmlns:a16="http://schemas.microsoft.com/office/drawing/2014/main" id="{D7C8C2B7-DB74-45DB-A2B5-D1A314E2AC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07" y="2609"/>
              <a:ext cx="38" cy="38"/>
            </a:xfrm>
            <a:prstGeom prst="ellipse">
              <a:avLst/>
            </a:prstGeom>
            <a:solidFill>
              <a:srgbClr val="938DD2"/>
            </a:solidFill>
            <a:ln w="0">
              <a:solidFill>
                <a:srgbClr val="938DD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7" name="Oval 94">
              <a:extLst>
                <a:ext uri="{FF2B5EF4-FFF2-40B4-BE49-F238E27FC236}">
                  <a16:creationId xmlns:a16="http://schemas.microsoft.com/office/drawing/2014/main" id="{57FA1A9B-8DC3-4026-9385-A181813AF0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15" y="2834"/>
              <a:ext cx="38" cy="37"/>
            </a:xfrm>
            <a:prstGeom prst="ellipse">
              <a:avLst/>
            </a:prstGeom>
            <a:solidFill>
              <a:srgbClr val="CAC27E"/>
            </a:solidFill>
            <a:ln w="0">
              <a:solidFill>
                <a:srgbClr val="CAC27E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8" name="Oval 95">
              <a:extLst>
                <a:ext uri="{FF2B5EF4-FFF2-40B4-BE49-F238E27FC236}">
                  <a16:creationId xmlns:a16="http://schemas.microsoft.com/office/drawing/2014/main" id="{731DAA78-6376-4537-853D-ABB0079E7E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76" y="3044"/>
              <a:ext cx="37" cy="38"/>
            </a:xfrm>
            <a:prstGeom prst="ellipse">
              <a:avLst/>
            </a:prstGeom>
            <a:solidFill>
              <a:srgbClr val="CAC27E"/>
            </a:solidFill>
            <a:ln w="0">
              <a:solidFill>
                <a:srgbClr val="CAC27E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9" name="Oval 96">
              <a:extLst>
                <a:ext uri="{FF2B5EF4-FFF2-40B4-BE49-F238E27FC236}">
                  <a16:creationId xmlns:a16="http://schemas.microsoft.com/office/drawing/2014/main" id="{1E3371C2-A76D-47B9-919A-6DB7B4A825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4" y="2785"/>
              <a:ext cx="37" cy="37"/>
            </a:xfrm>
            <a:prstGeom prst="ellipse">
              <a:avLst/>
            </a:prstGeom>
            <a:solidFill>
              <a:srgbClr val="CAC27E"/>
            </a:solidFill>
            <a:ln w="0">
              <a:solidFill>
                <a:srgbClr val="CAC27E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0" name="Oval 97">
              <a:extLst>
                <a:ext uri="{FF2B5EF4-FFF2-40B4-BE49-F238E27FC236}">
                  <a16:creationId xmlns:a16="http://schemas.microsoft.com/office/drawing/2014/main" id="{A5380A11-149B-4FEA-87E1-05F6E04799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28" y="2828"/>
              <a:ext cx="37" cy="38"/>
            </a:xfrm>
            <a:prstGeom prst="ellipse">
              <a:avLst/>
            </a:prstGeom>
            <a:solidFill>
              <a:srgbClr val="CAC27E"/>
            </a:solidFill>
            <a:ln w="0">
              <a:solidFill>
                <a:srgbClr val="CAC27E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" name="Oval 98">
              <a:extLst>
                <a:ext uri="{FF2B5EF4-FFF2-40B4-BE49-F238E27FC236}">
                  <a16:creationId xmlns:a16="http://schemas.microsoft.com/office/drawing/2014/main" id="{1CF7A9AB-8ED5-47AE-BCB0-6C3145FBEC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3" y="2684"/>
              <a:ext cx="37" cy="38"/>
            </a:xfrm>
            <a:prstGeom prst="ellipse">
              <a:avLst/>
            </a:prstGeom>
            <a:solidFill>
              <a:srgbClr val="7B92A8"/>
            </a:solidFill>
            <a:ln w="0">
              <a:solidFill>
                <a:srgbClr val="7B92A8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2" name="Oval 99">
              <a:extLst>
                <a:ext uri="{FF2B5EF4-FFF2-40B4-BE49-F238E27FC236}">
                  <a16:creationId xmlns:a16="http://schemas.microsoft.com/office/drawing/2014/main" id="{FC77A6B6-2296-46E4-9903-3E1DC1B1FE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8" y="2687"/>
              <a:ext cx="38" cy="37"/>
            </a:xfrm>
            <a:prstGeom prst="ellipse">
              <a:avLst/>
            </a:prstGeom>
            <a:solidFill>
              <a:srgbClr val="7B92A8"/>
            </a:solidFill>
            <a:ln w="0">
              <a:solidFill>
                <a:srgbClr val="7B92A8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3" name="Oval 100">
              <a:extLst>
                <a:ext uri="{FF2B5EF4-FFF2-40B4-BE49-F238E27FC236}">
                  <a16:creationId xmlns:a16="http://schemas.microsoft.com/office/drawing/2014/main" id="{659D42A3-8524-4B4C-A133-13B37F62CA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09" y="3044"/>
              <a:ext cx="38" cy="38"/>
            </a:xfrm>
            <a:prstGeom prst="ellipse">
              <a:avLst/>
            </a:prstGeom>
            <a:solidFill>
              <a:srgbClr val="2D6D66"/>
            </a:solidFill>
            <a:ln w="0">
              <a:solidFill>
                <a:srgbClr val="2D6D6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4" name="Oval 101">
              <a:extLst>
                <a:ext uri="{FF2B5EF4-FFF2-40B4-BE49-F238E27FC236}">
                  <a16:creationId xmlns:a16="http://schemas.microsoft.com/office/drawing/2014/main" id="{248F3DD1-D45C-4F77-B0C7-0BB6EA1B8B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56" y="3044"/>
              <a:ext cx="37" cy="38"/>
            </a:xfrm>
            <a:prstGeom prst="ellipse">
              <a:avLst/>
            </a:prstGeom>
            <a:solidFill>
              <a:srgbClr val="2D6D66"/>
            </a:solidFill>
            <a:ln w="0">
              <a:solidFill>
                <a:srgbClr val="2D6D6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5" name="Oval 102">
              <a:extLst>
                <a:ext uri="{FF2B5EF4-FFF2-40B4-BE49-F238E27FC236}">
                  <a16:creationId xmlns:a16="http://schemas.microsoft.com/office/drawing/2014/main" id="{DA229401-34A6-4CEB-9FB4-269E7FB059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58" y="3044"/>
              <a:ext cx="38" cy="38"/>
            </a:xfrm>
            <a:prstGeom prst="ellipse">
              <a:avLst/>
            </a:prstGeom>
            <a:solidFill>
              <a:srgbClr val="2D6D66"/>
            </a:solidFill>
            <a:ln w="0">
              <a:solidFill>
                <a:srgbClr val="2D6D6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6" name="Oval 103">
              <a:extLst>
                <a:ext uri="{FF2B5EF4-FFF2-40B4-BE49-F238E27FC236}">
                  <a16:creationId xmlns:a16="http://schemas.microsoft.com/office/drawing/2014/main" id="{CDEC76A5-76ED-4E60-9454-282487112B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84" y="3044"/>
              <a:ext cx="38" cy="38"/>
            </a:xfrm>
            <a:prstGeom prst="ellipse">
              <a:avLst/>
            </a:prstGeom>
            <a:solidFill>
              <a:srgbClr val="2D6D66"/>
            </a:solidFill>
            <a:ln w="0">
              <a:solidFill>
                <a:srgbClr val="2D6D6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7" name="Oval 104">
              <a:extLst>
                <a:ext uri="{FF2B5EF4-FFF2-40B4-BE49-F238E27FC236}">
                  <a16:creationId xmlns:a16="http://schemas.microsoft.com/office/drawing/2014/main" id="{864C4CEC-4382-4F61-9035-543DCAECBD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31" y="3044"/>
              <a:ext cx="38" cy="38"/>
            </a:xfrm>
            <a:prstGeom prst="ellipse">
              <a:avLst/>
            </a:prstGeom>
            <a:solidFill>
              <a:srgbClr val="2D6D66"/>
            </a:solidFill>
            <a:ln w="0">
              <a:solidFill>
                <a:srgbClr val="2D6D6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8" name="Oval 105">
              <a:extLst>
                <a:ext uri="{FF2B5EF4-FFF2-40B4-BE49-F238E27FC236}">
                  <a16:creationId xmlns:a16="http://schemas.microsoft.com/office/drawing/2014/main" id="{71AB9DE0-8583-438C-A520-FFBDFD6DD2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89" y="3044"/>
              <a:ext cx="38" cy="38"/>
            </a:xfrm>
            <a:prstGeom prst="ellipse">
              <a:avLst/>
            </a:prstGeom>
            <a:solidFill>
              <a:srgbClr val="2D6D66"/>
            </a:solidFill>
            <a:ln w="0">
              <a:solidFill>
                <a:srgbClr val="2D6D6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9" name="Oval 106">
              <a:extLst>
                <a:ext uri="{FF2B5EF4-FFF2-40B4-BE49-F238E27FC236}">
                  <a16:creationId xmlns:a16="http://schemas.microsoft.com/office/drawing/2014/main" id="{6813A57B-BBAB-4F8A-A610-199254F9C9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50" y="3044"/>
              <a:ext cx="37" cy="38"/>
            </a:xfrm>
            <a:prstGeom prst="ellipse">
              <a:avLst/>
            </a:prstGeom>
            <a:solidFill>
              <a:srgbClr val="2D6D66"/>
            </a:solidFill>
            <a:ln w="0">
              <a:solidFill>
                <a:srgbClr val="2D6D6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0" name="Oval 107">
              <a:extLst>
                <a:ext uri="{FF2B5EF4-FFF2-40B4-BE49-F238E27FC236}">
                  <a16:creationId xmlns:a16="http://schemas.microsoft.com/office/drawing/2014/main" id="{B975CCE2-F14B-405C-9825-5E4D52ADDD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4" y="3044"/>
              <a:ext cx="38" cy="38"/>
            </a:xfrm>
            <a:prstGeom prst="ellipse">
              <a:avLst/>
            </a:prstGeom>
            <a:solidFill>
              <a:srgbClr val="2D6D66"/>
            </a:solidFill>
            <a:ln w="0">
              <a:solidFill>
                <a:srgbClr val="2D6D6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1" name="Oval 108">
              <a:extLst>
                <a:ext uri="{FF2B5EF4-FFF2-40B4-BE49-F238E27FC236}">
                  <a16:creationId xmlns:a16="http://schemas.microsoft.com/office/drawing/2014/main" id="{51F9F72D-8D22-4ACB-85D7-0A5611C83C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4" y="3044"/>
              <a:ext cx="38" cy="38"/>
            </a:xfrm>
            <a:prstGeom prst="ellipse">
              <a:avLst/>
            </a:prstGeom>
            <a:solidFill>
              <a:srgbClr val="2D6D66"/>
            </a:solidFill>
            <a:ln w="0">
              <a:solidFill>
                <a:srgbClr val="2D6D6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2" name="Oval 109">
              <a:extLst>
                <a:ext uri="{FF2B5EF4-FFF2-40B4-BE49-F238E27FC236}">
                  <a16:creationId xmlns:a16="http://schemas.microsoft.com/office/drawing/2014/main" id="{60C06FC4-5FBA-47BD-AF8D-CD0148D859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22" y="3044"/>
              <a:ext cx="37" cy="38"/>
            </a:xfrm>
            <a:prstGeom prst="ellipse">
              <a:avLst/>
            </a:prstGeom>
            <a:solidFill>
              <a:srgbClr val="2D6D66"/>
            </a:solidFill>
            <a:ln w="0">
              <a:solidFill>
                <a:srgbClr val="2D6D6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3" name="Oval 110">
              <a:extLst>
                <a:ext uri="{FF2B5EF4-FFF2-40B4-BE49-F238E27FC236}">
                  <a16:creationId xmlns:a16="http://schemas.microsoft.com/office/drawing/2014/main" id="{F97434C1-333E-4ECF-BF29-E0B846AE2A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38" y="3044"/>
              <a:ext cx="37" cy="38"/>
            </a:xfrm>
            <a:prstGeom prst="ellipse">
              <a:avLst/>
            </a:prstGeom>
            <a:solidFill>
              <a:srgbClr val="A0522D"/>
            </a:solidFill>
            <a:ln w="0">
              <a:solidFill>
                <a:srgbClr val="A0522D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4" name="Oval 111">
              <a:extLst>
                <a:ext uri="{FF2B5EF4-FFF2-40B4-BE49-F238E27FC236}">
                  <a16:creationId xmlns:a16="http://schemas.microsoft.com/office/drawing/2014/main" id="{6D3DF32F-D79E-4FD6-8C12-C7DCA96247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55" y="2871"/>
              <a:ext cx="37" cy="38"/>
            </a:xfrm>
            <a:prstGeom prst="ellipse">
              <a:avLst/>
            </a:prstGeom>
            <a:solidFill>
              <a:srgbClr val="1A476F"/>
            </a:solidFill>
            <a:ln w="0">
              <a:solidFill>
                <a:srgbClr val="1A476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5" name="Oval 112">
              <a:extLst>
                <a:ext uri="{FF2B5EF4-FFF2-40B4-BE49-F238E27FC236}">
                  <a16:creationId xmlns:a16="http://schemas.microsoft.com/office/drawing/2014/main" id="{86D5F59E-7269-46FD-B58F-4BA46975BA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68" y="2762"/>
              <a:ext cx="37" cy="37"/>
            </a:xfrm>
            <a:prstGeom prst="ellipse">
              <a:avLst/>
            </a:prstGeom>
            <a:solidFill>
              <a:srgbClr val="1A476F"/>
            </a:solidFill>
            <a:ln w="0">
              <a:solidFill>
                <a:srgbClr val="1A476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6" name="Oval 113">
              <a:extLst>
                <a:ext uri="{FF2B5EF4-FFF2-40B4-BE49-F238E27FC236}">
                  <a16:creationId xmlns:a16="http://schemas.microsoft.com/office/drawing/2014/main" id="{70EE0CA1-6048-4440-A09C-AEB431CF6F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39" y="3044"/>
              <a:ext cx="37" cy="38"/>
            </a:xfrm>
            <a:prstGeom prst="ellipse">
              <a:avLst/>
            </a:prstGeom>
            <a:solidFill>
              <a:srgbClr val="1A476F"/>
            </a:solidFill>
            <a:ln w="0">
              <a:solidFill>
                <a:srgbClr val="1A476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7" name="Oval 114">
              <a:extLst>
                <a:ext uri="{FF2B5EF4-FFF2-40B4-BE49-F238E27FC236}">
                  <a16:creationId xmlns:a16="http://schemas.microsoft.com/office/drawing/2014/main" id="{92DF935C-0A83-4824-80C3-4A1BD1C403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97" y="3044"/>
              <a:ext cx="37" cy="38"/>
            </a:xfrm>
            <a:prstGeom prst="ellipse">
              <a:avLst/>
            </a:prstGeom>
            <a:solidFill>
              <a:srgbClr val="1A476F"/>
            </a:solidFill>
            <a:ln w="0">
              <a:solidFill>
                <a:srgbClr val="1A476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8" name="Oval 115">
              <a:extLst>
                <a:ext uri="{FF2B5EF4-FFF2-40B4-BE49-F238E27FC236}">
                  <a16:creationId xmlns:a16="http://schemas.microsoft.com/office/drawing/2014/main" id="{BBBDEDB2-91CE-4CBE-A350-BD1BD37CF4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09" y="2609"/>
              <a:ext cx="38" cy="38"/>
            </a:xfrm>
            <a:prstGeom prst="ellipse">
              <a:avLst/>
            </a:prstGeom>
            <a:solidFill>
              <a:srgbClr val="FFD200"/>
            </a:solidFill>
            <a:ln w="0">
              <a:solidFill>
                <a:srgbClr val="FFD2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9" name="Oval 116">
              <a:extLst>
                <a:ext uri="{FF2B5EF4-FFF2-40B4-BE49-F238E27FC236}">
                  <a16:creationId xmlns:a16="http://schemas.microsoft.com/office/drawing/2014/main" id="{49AC3191-0549-4147-8B82-D103BFAB9F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27" y="2609"/>
              <a:ext cx="37" cy="38"/>
            </a:xfrm>
            <a:prstGeom prst="ellipse">
              <a:avLst/>
            </a:prstGeom>
            <a:solidFill>
              <a:srgbClr val="FFD200"/>
            </a:solidFill>
            <a:ln w="0">
              <a:solidFill>
                <a:srgbClr val="FFD2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0" name="Oval 117">
              <a:extLst>
                <a:ext uri="{FF2B5EF4-FFF2-40B4-BE49-F238E27FC236}">
                  <a16:creationId xmlns:a16="http://schemas.microsoft.com/office/drawing/2014/main" id="{7AA4D62C-7F18-41E4-BC1B-4C8C8351C3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84" y="2609"/>
              <a:ext cx="37" cy="38"/>
            </a:xfrm>
            <a:prstGeom prst="ellipse">
              <a:avLst/>
            </a:prstGeom>
            <a:solidFill>
              <a:srgbClr val="BFA19C"/>
            </a:solidFill>
            <a:ln w="0">
              <a:solidFill>
                <a:srgbClr val="BFA19C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1" name="Oval 118">
              <a:extLst>
                <a:ext uri="{FF2B5EF4-FFF2-40B4-BE49-F238E27FC236}">
                  <a16:creationId xmlns:a16="http://schemas.microsoft.com/office/drawing/2014/main" id="{A0A4652E-22D2-4CBA-8640-1BA45A6D09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41" y="2609"/>
              <a:ext cx="38" cy="38"/>
            </a:xfrm>
            <a:prstGeom prst="ellipse">
              <a:avLst/>
            </a:prstGeom>
            <a:solidFill>
              <a:srgbClr val="BFA19C"/>
            </a:solidFill>
            <a:ln w="0">
              <a:solidFill>
                <a:srgbClr val="BFA19C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2" name="Oval 119">
              <a:extLst>
                <a:ext uri="{FF2B5EF4-FFF2-40B4-BE49-F238E27FC236}">
                  <a16:creationId xmlns:a16="http://schemas.microsoft.com/office/drawing/2014/main" id="{5A1FEABB-8254-475B-9E64-1A8BB4C59F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02" y="2609"/>
              <a:ext cx="37" cy="38"/>
            </a:xfrm>
            <a:prstGeom prst="ellipse">
              <a:avLst/>
            </a:prstGeom>
            <a:solidFill>
              <a:srgbClr val="BFA19C"/>
            </a:solidFill>
            <a:ln w="0">
              <a:solidFill>
                <a:srgbClr val="BFA19C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3" name="Oval 120">
              <a:extLst>
                <a:ext uri="{FF2B5EF4-FFF2-40B4-BE49-F238E27FC236}">
                  <a16:creationId xmlns:a16="http://schemas.microsoft.com/office/drawing/2014/main" id="{D9B18734-74D2-4FD4-BC76-F3BA372696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60" y="2609"/>
              <a:ext cx="37" cy="38"/>
            </a:xfrm>
            <a:prstGeom prst="ellipse">
              <a:avLst/>
            </a:prstGeom>
            <a:solidFill>
              <a:srgbClr val="BFA19C"/>
            </a:solidFill>
            <a:ln w="0">
              <a:solidFill>
                <a:srgbClr val="BFA19C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4" name="Oval 121">
              <a:extLst>
                <a:ext uri="{FF2B5EF4-FFF2-40B4-BE49-F238E27FC236}">
                  <a16:creationId xmlns:a16="http://schemas.microsoft.com/office/drawing/2014/main" id="{17B39CD5-BD10-481A-8422-748EAF8CA4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0" y="2609"/>
              <a:ext cx="37" cy="38"/>
            </a:xfrm>
            <a:prstGeom prst="ellipse">
              <a:avLst/>
            </a:prstGeom>
            <a:solidFill>
              <a:srgbClr val="BFA19C"/>
            </a:solidFill>
            <a:ln w="0">
              <a:solidFill>
                <a:srgbClr val="BFA19C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5" name="Oval 122">
              <a:extLst>
                <a:ext uri="{FF2B5EF4-FFF2-40B4-BE49-F238E27FC236}">
                  <a16:creationId xmlns:a16="http://schemas.microsoft.com/office/drawing/2014/main" id="{B19A7B36-138A-4EB6-976B-8C0AB49E43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89" y="2609"/>
              <a:ext cx="38" cy="38"/>
            </a:xfrm>
            <a:prstGeom prst="ellipse">
              <a:avLst/>
            </a:prstGeom>
            <a:solidFill>
              <a:srgbClr val="9C8847"/>
            </a:solidFill>
            <a:ln w="0">
              <a:solidFill>
                <a:srgbClr val="9C8847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6" name="Oval 123">
              <a:extLst>
                <a:ext uri="{FF2B5EF4-FFF2-40B4-BE49-F238E27FC236}">
                  <a16:creationId xmlns:a16="http://schemas.microsoft.com/office/drawing/2014/main" id="{7CF3E5EE-C015-468A-AE7B-27A065E5FE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50" y="2609"/>
              <a:ext cx="37" cy="38"/>
            </a:xfrm>
            <a:prstGeom prst="ellipse">
              <a:avLst/>
            </a:prstGeom>
            <a:solidFill>
              <a:srgbClr val="9C8847"/>
            </a:solidFill>
            <a:ln w="0">
              <a:solidFill>
                <a:srgbClr val="9C8847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7" name="Oval 124">
              <a:extLst>
                <a:ext uri="{FF2B5EF4-FFF2-40B4-BE49-F238E27FC236}">
                  <a16:creationId xmlns:a16="http://schemas.microsoft.com/office/drawing/2014/main" id="{0087827D-CB4E-43BB-9B59-DB661D2AA2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3" y="2609"/>
              <a:ext cx="38" cy="38"/>
            </a:xfrm>
            <a:prstGeom prst="ellipse">
              <a:avLst/>
            </a:prstGeom>
            <a:solidFill>
              <a:srgbClr val="9C8847"/>
            </a:solidFill>
            <a:ln w="0">
              <a:solidFill>
                <a:srgbClr val="9C8847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8" name="Oval 125">
              <a:extLst>
                <a:ext uri="{FF2B5EF4-FFF2-40B4-BE49-F238E27FC236}">
                  <a16:creationId xmlns:a16="http://schemas.microsoft.com/office/drawing/2014/main" id="{9A63B231-1D2D-4FCA-A269-16B12BFC13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86" y="2609"/>
              <a:ext cx="38" cy="38"/>
            </a:xfrm>
            <a:prstGeom prst="ellipse">
              <a:avLst/>
            </a:prstGeom>
            <a:solidFill>
              <a:srgbClr val="9C8847"/>
            </a:solidFill>
            <a:ln w="0">
              <a:solidFill>
                <a:srgbClr val="9C8847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9" name="Oval 126">
              <a:extLst>
                <a:ext uri="{FF2B5EF4-FFF2-40B4-BE49-F238E27FC236}">
                  <a16:creationId xmlns:a16="http://schemas.microsoft.com/office/drawing/2014/main" id="{9AA4AC6D-A150-4851-AD64-277A377982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44" y="2609"/>
              <a:ext cx="37" cy="38"/>
            </a:xfrm>
            <a:prstGeom prst="ellipse">
              <a:avLst/>
            </a:prstGeom>
            <a:solidFill>
              <a:srgbClr val="9C8847"/>
            </a:solidFill>
            <a:ln w="0">
              <a:solidFill>
                <a:srgbClr val="9C8847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0" name="Oval 127">
              <a:extLst>
                <a:ext uri="{FF2B5EF4-FFF2-40B4-BE49-F238E27FC236}">
                  <a16:creationId xmlns:a16="http://schemas.microsoft.com/office/drawing/2014/main" id="{62F81F7F-DE50-4A28-87AD-B227585DE7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8" y="2609"/>
              <a:ext cx="37" cy="38"/>
            </a:xfrm>
            <a:prstGeom prst="ellipse">
              <a:avLst/>
            </a:prstGeom>
            <a:solidFill>
              <a:srgbClr val="9C8847"/>
            </a:solidFill>
            <a:ln w="0">
              <a:solidFill>
                <a:srgbClr val="9C8847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1" name="Oval 128">
              <a:extLst>
                <a:ext uri="{FF2B5EF4-FFF2-40B4-BE49-F238E27FC236}">
                  <a16:creationId xmlns:a16="http://schemas.microsoft.com/office/drawing/2014/main" id="{58DEC8CA-F1E0-46D7-B83C-68F56800ED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88" y="2609"/>
              <a:ext cx="38" cy="38"/>
            </a:xfrm>
            <a:prstGeom prst="ellipse">
              <a:avLst/>
            </a:prstGeom>
            <a:solidFill>
              <a:srgbClr val="9C8847"/>
            </a:solidFill>
            <a:ln w="0">
              <a:solidFill>
                <a:srgbClr val="9C8847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2" name="Oval 129">
              <a:extLst>
                <a:ext uri="{FF2B5EF4-FFF2-40B4-BE49-F238E27FC236}">
                  <a16:creationId xmlns:a16="http://schemas.microsoft.com/office/drawing/2014/main" id="{93A72F31-4E24-49AF-9F6F-8B155CA305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6" y="2609"/>
              <a:ext cx="38" cy="38"/>
            </a:xfrm>
            <a:prstGeom prst="ellipse">
              <a:avLst/>
            </a:prstGeom>
            <a:solidFill>
              <a:srgbClr val="9C8847"/>
            </a:solidFill>
            <a:ln w="0">
              <a:solidFill>
                <a:srgbClr val="9C8847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3" name="Oval 130">
              <a:extLst>
                <a:ext uri="{FF2B5EF4-FFF2-40B4-BE49-F238E27FC236}">
                  <a16:creationId xmlns:a16="http://schemas.microsoft.com/office/drawing/2014/main" id="{880AC6C1-FC44-49DC-9B42-2FFB91D1ED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7" y="2609"/>
              <a:ext cx="37" cy="38"/>
            </a:xfrm>
            <a:prstGeom prst="ellipse">
              <a:avLst/>
            </a:prstGeom>
            <a:solidFill>
              <a:srgbClr val="9C8847"/>
            </a:solidFill>
            <a:ln w="0">
              <a:solidFill>
                <a:srgbClr val="9C8847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4" name="Oval 131">
              <a:extLst>
                <a:ext uri="{FF2B5EF4-FFF2-40B4-BE49-F238E27FC236}">
                  <a16:creationId xmlns:a16="http://schemas.microsoft.com/office/drawing/2014/main" id="{B5B98542-E4BD-4398-8579-DD22C0A472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64" y="2609"/>
              <a:ext cx="38" cy="38"/>
            </a:xfrm>
            <a:prstGeom prst="ellipse">
              <a:avLst/>
            </a:prstGeom>
            <a:solidFill>
              <a:srgbClr val="9C8847"/>
            </a:solidFill>
            <a:ln w="0">
              <a:solidFill>
                <a:srgbClr val="9C8847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5" name="Freeform 132">
              <a:extLst>
                <a:ext uri="{FF2B5EF4-FFF2-40B4-BE49-F238E27FC236}">
                  <a16:creationId xmlns:a16="http://schemas.microsoft.com/office/drawing/2014/main" id="{22DA7326-88F2-45AB-953F-A090A1AF9AA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1" y="2595"/>
              <a:ext cx="130" cy="127"/>
            </a:xfrm>
            <a:custGeom>
              <a:avLst/>
              <a:gdLst>
                <a:gd name="T0" fmla="*/ 66 w 130"/>
                <a:gd name="T1" fmla="*/ 0 h 127"/>
                <a:gd name="T2" fmla="*/ 0 w 130"/>
                <a:gd name="T3" fmla="*/ 63 h 127"/>
                <a:gd name="T4" fmla="*/ 66 w 130"/>
                <a:gd name="T5" fmla="*/ 127 h 127"/>
                <a:gd name="T6" fmla="*/ 130 w 130"/>
                <a:gd name="T7" fmla="*/ 63 h 127"/>
                <a:gd name="T8" fmla="*/ 66 w 130"/>
                <a:gd name="T9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0" h="127">
                  <a:moveTo>
                    <a:pt x="66" y="0"/>
                  </a:moveTo>
                  <a:lnTo>
                    <a:pt x="0" y="63"/>
                  </a:lnTo>
                  <a:lnTo>
                    <a:pt x="66" y="127"/>
                  </a:lnTo>
                  <a:lnTo>
                    <a:pt x="130" y="63"/>
                  </a:lnTo>
                  <a:lnTo>
                    <a:pt x="66" y="0"/>
                  </a:lnTo>
                  <a:close/>
                </a:path>
              </a:pathLst>
            </a:custGeom>
            <a:solidFill>
              <a:srgbClr val="6E8E84"/>
            </a:solidFill>
            <a:ln w="31750">
              <a:solidFill>
                <a:srgbClr val="6E8E84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6" name="Rectangle 133">
              <a:extLst>
                <a:ext uri="{FF2B5EF4-FFF2-40B4-BE49-F238E27FC236}">
                  <a16:creationId xmlns:a16="http://schemas.microsoft.com/office/drawing/2014/main" id="{0D95530F-361A-435F-8ACC-2B6F5511E5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83" y="2321"/>
              <a:ext cx="916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 dirty="0">
                  <a:ln>
                    <a:noFill/>
                  </a:ln>
                  <a:solidFill>
                    <a:srgbClr val="6E8E84"/>
                  </a:solidFill>
                  <a:effectLst/>
                  <a:latin typeface="Arial" panose="020B0604020202020204" pitchFamily="34" charset="0"/>
                </a:rPr>
                <a:t>Cash Transfers</a:t>
              </a:r>
              <a:endParaRPr kumimoji="0" lang="en-US" altLang="en-US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507" name="Freeform 134">
              <a:extLst>
                <a:ext uri="{FF2B5EF4-FFF2-40B4-BE49-F238E27FC236}">
                  <a16:creationId xmlns:a16="http://schemas.microsoft.com/office/drawing/2014/main" id="{A0CFF042-B342-45ED-9390-451ACCACDB0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5" y="2966"/>
              <a:ext cx="129" cy="127"/>
            </a:xfrm>
            <a:custGeom>
              <a:avLst/>
              <a:gdLst>
                <a:gd name="T0" fmla="*/ 66 w 129"/>
                <a:gd name="T1" fmla="*/ 0 h 127"/>
                <a:gd name="T2" fmla="*/ 0 w 129"/>
                <a:gd name="T3" fmla="*/ 64 h 127"/>
                <a:gd name="T4" fmla="*/ 66 w 129"/>
                <a:gd name="T5" fmla="*/ 127 h 127"/>
                <a:gd name="T6" fmla="*/ 129 w 129"/>
                <a:gd name="T7" fmla="*/ 64 h 127"/>
                <a:gd name="T8" fmla="*/ 66 w 129"/>
                <a:gd name="T9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9" h="127">
                  <a:moveTo>
                    <a:pt x="66" y="0"/>
                  </a:moveTo>
                  <a:lnTo>
                    <a:pt x="0" y="64"/>
                  </a:lnTo>
                  <a:lnTo>
                    <a:pt x="66" y="127"/>
                  </a:lnTo>
                  <a:lnTo>
                    <a:pt x="129" y="64"/>
                  </a:lnTo>
                  <a:lnTo>
                    <a:pt x="66" y="0"/>
                  </a:lnTo>
                  <a:close/>
                </a:path>
              </a:pathLst>
            </a:custGeom>
            <a:solidFill>
              <a:srgbClr val="90353B"/>
            </a:solidFill>
            <a:ln w="31750">
              <a:solidFill>
                <a:srgbClr val="90353B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8" name="Rectangle 135">
              <a:extLst>
                <a:ext uri="{FF2B5EF4-FFF2-40B4-BE49-F238E27FC236}">
                  <a16:creationId xmlns:a16="http://schemas.microsoft.com/office/drawing/2014/main" id="{F397C59C-9D60-46A9-89BD-6FC8D0E59C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3116"/>
              <a:ext cx="933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 dirty="0">
                  <a:ln>
                    <a:noFill/>
                  </a:ln>
                  <a:solidFill>
                    <a:srgbClr val="90353B"/>
                  </a:solidFill>
                  <a:effectLst/>
                  <a:latin typeface="Arial" panose="020B0604020202020204" pitchFamily="34" charset="0"/>
                </a:rPr>
                <a:t>Child Education</a:t>
              </a:r>
              <a:endParaRPr kumimoji="0" lang="en-US" altLang="en-US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509" name="Freeform 136">
              <a:extLst>
                <a:ext uri="{FF2B5EF4-FFF2-40B4-BE49-F238E27FC236}">
                  <a16:creationId xmlns:a16="http://schemas.microsoft.com/office/drawing/2014/main" id="{6DE03DC5-DE1C-4E2B-A66F-E1BD8B859803}"/>
                </a:ext>
              </a:extLst>
            </p:cNvPr>
            <p:cNvSpPr>
              <a:spLocks/>
            </p:cNvSpPr>
            <p:nvPr/>
          </p:nvSpPr>
          <p:spPr bwMode="auto">
            <a:xfrm>
              <a:off x="4626" y="2560"/>
              <a:ext cx="130" cy="127"/>
            </a:xfrm>
            <a:custGeom>
              <a:avLst/>
              <a:gdLst>
                <a:gd name="T0" fmla="*/ 64 w 130"/>
                <a:gd name="T1" fmla="*/ 0 h 127"/>
                <a:gd name="T2" fmla="*/ 0 w 130"/>
                <a:gd name="T3" fmla="*/ 64 h 127"/>
                <a:gd name="T4" fmla="*/ 64 w 130"/>
                <a:gd name="T5" fmla="*/ 127 h 127"/>
                <a:gd name="T6" fmla="*/ 130 w 130"/>
                <a:gd name="T7" fmla="*/ 64 h 127"/>
                <a:gd name="T8" fmla="*/ 64 w 130"/>
                <a:gd name="T9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0" h="127">
                  <a:moveTo>
                    <a:pt x="64" y="0"/>
                  </a:moveTo>
                  <a:lnTo>
                    <a:pt x="0" y="64"/>
                  </a:lnTo>
                  <a:lnTo>
                    <a:pt x="64" y="127"/>
                  </a:lnTo>
                  <a:lnTo>
                    <a:pt x="130" y="64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55752F"/>
            </a:solidFill>
            <a:ln w="31750">
              <a:solidFill>
                <a:srgbClr val="55752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0" name="Rectangle 137">
              <a:extLst>
                <a:ext uri="{FF2B5EF4-FFF2-40B4-BE49-F238E27FC236}">
                  <a16:creationId xmlns:a16="http://schemas.microsoft.com/office/drawing/2014/main" id="{17660E00-D577-439D-8908-5BA8FAD8AF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33" y="2242"/>
              <a:ext cx="804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 dirty="0">
                  <a:ln>
                    <a:noFill/>
                  </a:ln>
                  <a:solidFill>
                    <a:srgbClr val="55752F"/>
                  </a:solidFill>
                  <a:effectLst/>
                  <a:latin typeface="Arial" panose="020B0604020202020204" pitchFamily="34" charset="0"/>
                </a:rPr>
                <a:t>College Adult</a:t>
              </a:r>
              <a:endParaRPr kumimoji="0" lang="en-US" altLang="en-US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511" name="Freeform 138">
              <a:extLst>
                <a:ext uri="{FF2B5EF4-FFF2-40B4-BE49-F238E27FC236}">
                  <a16:creationId xmlns:a16="http://schemas.microsoft.com/office/drawing/2014/main" id="{13B6B067-E81D-444A-B4DB-C244AD65C58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7" y="2601"/>
              <a:ext cx="130" cy="126"/>
            </a:xfrm>
            <a:custGeom>
              <a:avLst/>
              <a:gdLst>
                <a:gd name="T0" fmla="*/ 64 w 130"/>
                <a:gd name="T1" fmla="*/ 0 h 126"/>
                <a:gd name="T2" fmla="*/ 0 w 130"/>
                <a:gd name="T3" fmla="*/ 63 h 126"/>
                <a:gd name="T4" fmla="*/ 64 w 130"/>
                <a:gd name="T5" fmla="*/ 126 h 126"/>
                <a:gd name="T6" fmla="*/ 130 w 130"/>
                <a:gd name="T7" fmla="*/ 63 h 126"/>
                <a:gd name="T8" fmla="*/ 64 w 130"/>
                <a:gd name="T9" fmla="*/ 0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0" h="126">
                  <a:moveTo>
                    <a:pt x="64" y="0"/>
                  </a:moveTo>
                  <a:lnTo>
                    <a:pt x="0" y="63"/>
                  </a:lnTo>
                  <a:lnTo>
                    <a:pt x="64" y="126"/>
                  </a:lnTo>
                  <a:lnTo>
                    <a:pt x="130" y="63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E37E00"/>
            </a:solidFill>
            <a:ln w="31750">
              <a:solidFill>
                <a:srgbClr val="E37E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2" name="Rectangle 139">
              <a:extLst>
                <a:ext uri="{FF2B5EF4-FFF2-40B4-BE49-F238E27FC236}">
                  <a16:creationId xmlns:a16="http://schemas.microsoft.com/office/drawing/2014/main" id="{0C939BBD-E57B-4499-9B7E-ED860D7387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62" y="2457"/>
              <a:ext cx="806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 dirty="0">
                  <a:ln>
                    <a:noFill/>
                  </a:ln>
                  <a:solidFill>
                    <a:srgbClr val="E37E00"/>
                  </a:solidFill>
                  <a:effectLst/>
                  <a:latin typeface="Arial" panose="020B0604020202020204" pitchFamily="34" charset="0"/>
                </a:rPr>
                <a:t>College Child</a:t>
              </a:r>
              <a:endParaRPr kumimoji="0" lang="en-US" altLang="en-US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513" name="Freeform 140">
              <a:extLst>
                <a:ext uri="{FF2B5EF4-FFF2-40B4-BE49-F238E27FC236}">
                  <a16:creationId xmlns:a16="http://schemas.microsoft.com/office/drawing/2014/main" id="{2E0F80F4-F3E5-4D17-B625-74FDD8F8F77E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0" y="2563"/>
              <a:ext cx="130" cy="130"/>
            </a:xfrm>
            <a:custGeom>
              <a:avLst/>
              <a:gdLst>
                <a:gd name="T0" fmla="*/ 67 w 130"/>
                <a:gd name="T1" fmla="*/ 0 h 130"/>
                <a:gd name="T2" fmla="*/ 0 w 130"/>
                <a:gd name="T3" fmla="*/ 64 h 130"/>
                <a:gd name="T4" fmla="*/ 67 w 130"/>
                <a:gd name="T5" fmla="*/ 130 h 130"/>
                <a:gd name="T6" fmla="*/ 130 w 130"/>
                <a:gd name="T7" fmla="*/ 64 h 130"/>
                <a:gd name="T8" fmla="*/ 67 w 130"/>
                <a:gd name="T9" fmla="*/ 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0" h="130">
                  <a:moveTo>
                    <a:pt x="67" y="0"/>
                  </a:moveTo>
                  <a:lnTo>
                    <a:pt x="0" y="64"/>
                  </a:lnTo>
                  <a:lnTo>
                    <a:pt x="67" y="130"/>
                  </a:lnTo>
                  <a:lnTo>
                    <a:pt x="130" y="64"/>
                  </a:lnTo>
                  <a:lnTo>
                    <a:pt x="67" y="0"/>
                  </a:lnTo>
                  <a:close/>
                </a:path>
              </a:pathLst>
            </a:custGeom>
            <a:solidFill>
              <a:srgbClr val="C10534"/>
            </a:solidFill>
            <a:ln w="31750">
              <a:solidFill>
                <a:srgbClr val="C10534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4" name="Rectangle 141">
              <a:extLst>
                <a:ext uri="{FF2B5EF4-FFF2-40B4-BE49-F238E27FC236}">
                  <a16:creationId xmlns:a16="http://schemas.microsoft.com/office/drawing/2014/main" id="{1B7CE797-8A8B-4B0D-AAE7-86EA225A94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19" y="2461"/>
              <a:ext cx="79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 dirty="0">
                  <a:ln>
                    <a:noFill/>
                  </a:ln>
                  <a:solidFill>
                    <a:srgbClr val="C10534"/>
                  </a:solidFill>
                  <a:effectLst/>
                  <a:latin typeface="Arial" panose="020B0604020202020204" pitchFamily="34" charset="0"/>
                </a:rPr>
                <a:t>Disability Ins.</a:t>
              </a:r>
              <a:endParaRPr kumimoji="0" lang="en-US" altLang="en-US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515" name="Freeform 142">
              <a:extLst>
                <a:ext uri="{FF2B5EF4-FFF2-40B4-BE49-F238E27FC236}">
                  <a16:creationId xmlns:a16="http://schemas.microsoft.com/office/drawing/2014/main" id="{BCC2A740-3FA2-4EC1-866D-A8161DC939FD}"/>
                </a:ext>
              </a:extLst>
            </p:cNvPr>
            <p:cNvSpPr>
              <a:spLocks/>
            </p:cNvSpPr>
            <p:nvPr/>
          </p:nvSpPr>
          <p:spPr bwMode="auto">
            <a:xfrm>
              <a:off x="5931" y="2618"/>
              <a:ext cx="127" cy="130"/>
            </a:xfrm>
            <a:custGeom>
              <a:avLst/>
              <a:gdLst>
                <a:gd name="T0" fmla="*/ 63 w 127"/>
                <a:gd name="T1" fmla="*/ 0 h 130"/>
                <a:gd name="T2" fmla="*/ 0 w 127"/>
                <a:gd name="T3" fmla="*/ 63 h 130"/>
                <a:gd name="T4" fmla="*/ 63 w 127"/>
                <a:gd name="T5" fmla="*/ 130 h 130"/>
                <a:gd name="T6" fmla="*/ 127 w 127"/>
                <a:gd name="T7" fmla="*/ 63 h 130"/>
                <a:gd name="T8" fmla="*/ 63 w 127"/>
                <a:gd name="T9" fmla="*/ 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7" h="130">
                  <a:moveTo>
                    <a:pt x="63" y="0"/>
                  </a:moveTo>
                  <a:lnTo>
                    <a:pt x="0" y="63"/>
                  </a:lnTo>
                  <a:lnTo>
                    <a:pt x="63" y="130"/>
                  </a:lnTo>
                  <a:lnTo>
                    <a:pt x="127" y="63"/>
                  </a:lnTo>
                  <a:lnTo>
                    <a:pt x="63" y="0"/>
                  </a:lnTo>
                  <a:close/>
                </a:path>
              </a:pathLst>
            </a:custGeom>
            <a:solidFill>
              <a:srgbClr val="938DD2"/>
            </a:solidFill>
            <a:ln w="31750">
              <a:solidFill>
                <a:srgbClr val="938DD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6" name="Rectangle 143">
              <a:extLst>
                <a:ext uri="{FF2B5EF4-FFF2-40B4-BE49-F238E27FC236}">
                  <a16:creationId xmlns:a16="http://schemas.microsoft.com/office/drawing/2014/main" id="{AF1D4281-1065-4880-86A6-55C5E9EBBB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78" y="2621"/>
              <a:ext cx="737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 dirty="0">
                  <a:ln>
                    <a:noFill/>
                  </a:ln>
                  <a:solidFill>
                    <a:srgbClr val="938DD2"/>
                  </a:solidFill>
                  <a:effectLst/>
                  <a:latin typeface="Arial" panose="020B0604020202020204" pitchFamily="34" charset="0"/>
                </a:rPr>
                <a:t>Health Adult</a:t>
              </a:r>
              <a:endParaRPr kumimoji="0" lang="en-US" altLang="en-US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517" name="Freeform 144">
              <a:extLst>
                <a:ext uri="{FF2B5EF4-FFF2-40B4-BE49-F238E27FC236}">
                  <a16:creationId xmlns:a16="http://schemas.microsoft.com/office/drawing/2014/main" id="{B342F92B-F5B1-43F0-B19C-6343A49071D6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2" y="2828"/>
              <a:ext cx="130" cy="127"/>
            </a:xfrm>
            <a:custGeom>
              <a:avLst/>
              <a:gdLst>
                <a:gd name="T0" fmla="*/ 64 w 130"/>
                <a:gd name="T1" fmla="*/ 0 h 127"/>
                <a:gd name="T2" fmla="*/ 0 w 130"/>
                <a:gd name="T3" fmla="*/ 64 h 127"/>
                <a:gd name="T4" fmla="*/ 64 w 130"/>
                <a:gd name="T5" fmla="*/ 127 h 127"/>
                <a:gd name="T6" fmla="*/ 130 w 130"/>
                <a:gd name="T7" fmla="*/ 64 h 127"/>
                <a:gd name="T8" fmla="*/ 64 w 130"/>
                <a:gd name="T9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0" h="127">
                  <a:moveTo>
                    <a:pt x="64" y="0"/>
                  </a:moveTo>
                  <a:lnTo>
                    <a:pt x="0" y="64"/>
                  </a:lnTo>
                  <a:lnTo>
                    <a:pt x="64" y="127"/>
                  </a:lnTo>
                  <a:lnTo>
                    <a:pt x="130" y="64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CAC27E"/>
            </a:solidFill>
            <a:ln w="31750">
              <a:solidFill>
                <a:srgbClr val="CAC27E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8" name="Rectangle 145">
              <a:extLst>
                <a:ext uri="{FF2B5EF4-FFF2-40B4-BE49-F238E27FC236}">
                  <a16:creationId xmlns:a16="http://schemas.microsoft.com/office/drawing/2014/main" id="{00574306-4F7B-4711-BC52-1150B670B0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48" y="2648"/>
              <a:ext cx="740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 dirty="0">
                  <a:ln>
                    <a:noFill/>
                  </a:ln>
                  <a:solidFill>
                    <a:srgbClr val="CAC27E"/>
                  </a:solidFill>
                  <a:effectLst/>
                  <a:latin typeface="Arial" panose="020B0604020202020204" pitchFamily="34" charset="0"/>
                </a:rPr>
                <a:t>Health Child</a:t>
              </a:r>
              <a:endParaRPr kumimoji="0" lang="en-US" altLang="en-US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519" name="Freeform 146">
              <a:extLst>
                <a:ext uri="{FF2B5EF4-FFF2-40B4-BE49-F238E27FC236}">
                  <a16:creationId xmlns:a16="http://schemas.microsoft.com/office/drawing/2014/main" id="{1F7C08AC-8BE4-426F-8123-FD0E3C13629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2" y="2641"/>
              <a:ext cx="127" cy="127"/>
            </a:xfrm>
            <a:custGeom>
              <a:avLst/>
              <a:gdLst>
                <a:gd name="T0" fmla="*/ 64 w 127"/>
                <a:gd name="T1" fmla="*/ 0 h 127"/>
                <a:gd name="T2" fmla="*/ 0 w 127"/>
                <a:gd name="T3" fmla="*/ 63 h 127"/>
                <a:gd name="T4" fmla="*/ 64 w 127"/>
                <a:gd name="T5" fmla="*/ 127 h 127"/>
                <a:gd name="T6" fmla="*/ 127 w 127"/>
                <a:gd name="T7" fmla="*/ 63 h 127"/>
                <a:gd name="T8" fmla="*/ 64 w 127"/>
                <a:gd name="T9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7" h="127">
                  <a:moveTo>
                    <a:pt x="64" y="0"/>
                  </a:moveTo>
                  <a:lnTo>
                    <a:pt x="0" y="63"/>
                  </a:lnTo>
                  <a:lnTo>
                    <a:pt x="64" y="127"/>
                  </a:lnTo>
                  <a:lnTo>
                    <a:pt x="127" y="63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7B92A8"/>
            </a:solidFill>
            <a:ln w="31750">
              <a:solidFill>
                <a:srgbClr val="7B92A8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0" name="Rectangle 147">
              <a:extLst>
                <a:ext uri="{FF2B5EF4-FFF2-40B4-BE49-F238E27FC236}">
                  <a16:creationId xmlns:a16="http://schemas.microsoft.com/office/drawing/2014/main" id="{25CB70FC-B507-4A15-9854-B1957ADAFA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15" y="2857"/>
              <a:ext cx="1083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 dirty="0">
                  <a:ln>
                    <a:noFill/>
                  </a:ln>
                  <a:solidFill>
                    <a:srgbClr val="7B92A8"/>
                  </a:solidFill>
                  <a:effectLst/>
                  <a:latin typeface="Arial" panose="020B0604020202020204" pitchFamily="34" charset="0"/>
                </a:rPr>
                <a:t>Housing Vouchers</a:t>
              </a:r>
              <a:endParaRPr kumimoji="0" lang="en-US" altLang="en-US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521" name="Freeform 148">
              <a:extLst>
                <a:ext uri="{FF2B5EF4-FFF2-40B4-BE49-F238E27FC236}">
                  <a16:creationId xmlns:a16="http://schemas.microsoft.com/office/drawing/2014/main" id="{F9FB1B17-60F7-482B-9F4A-2C3B29E99D3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9" y="2998"/>
              <a:ext cx="129" cy="130"/>
            </a:xfrm>
            <a:custGeom>
              <a:avLst/>
              <a:gdLst>
                <a:gd name="T0" fmla="*/ 66 w 129"/>
                <a:gd name="T1" fmla="*/ 0 h 130"/>
                <a:gd name="T2" fmla="*/ 0 w 129"/>
                <a:gd name="T3" fmla="*/ 63 h 130"/>
                <a:gd name="T4" fmla="*/ 66 w 129"/>
                <a:gd name="T5" fmla="*/ 130 h 130"/>
                <a:gd name="T6" fmla="*/ 129 w 129"/>
                <a:gd name="T7" fmla="*/ 63 h 130"/>
                <a:gd name="T8" fmla="*/ 66 w 129"/>
                <a:gd name="T9" fmla="*/ 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9" h="130">
                  <a:moveTo>
                    <a:pt x="66" y="0"/>
                  </a:moveTo>
                  <a:lnTo>
                    <a:pt x="0" y="63"/>
                  </a:lnTo>
                  <a:lnTo>
                    <a:pt x="66" y="130"/>
                  </a:lnTo>
                  <a:lnTo>
                    <a:pt x="129" y="63"/>
                  </a:lnTo>
                  <a:lnTo>
                    <a:pt x="66" y="0"/>
                  </a:lnTo>
                  <a:close/>
                </a:path>
              </a:pathLst>
            </a:custGeom>
            <a:solidFill>
              <a:srgbClr val="2D6D66"/>
            </a:solidFill>
            <a:ln w="31750">
              <a:solidFill>
                <a:srgbClr val="2D6D6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2" name="Rectangle 149">
              <a:extLst>
                <a:ext uri="{FF2B5EF4-FFF2-40B4-BE49-F238E27FC236}">
                  <a16:creationId xmlns:a16="http://schemas.microsoft.com/office/drawing/2014/main" id="{EC9A4BE7-A289-4226-B96C-91933BC864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20" y="3133"/>
              <a:ext cx="749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 dirty="0">
                  <a:ln>
                    <a:noFill/>
                  </a:ln>
                  <a:solidFill>
                    <a:srgbClr val="2D6D66"/>
                  </a:solidFill>
                  <a:effectLst/>
                  <a:latin typeface="Arial" panose="020B0604020202020204" pitchFamily="34" charset="0"/>
                </a:rPr>
                <a:t>Job Training</a:t>
              </a:r>
              <a:endParaRPr kumimoji="0" lang="en-US" altLang="en-US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523" name="Freeform 150">
              <a:extLst>
                <a:ext uri="{FF2B5EF4-FFF2-40B4-BE49-F238E27FC236}">
                  <a16:creationId xmlns:a16="http://schemas.microsoft.com/office/drawing/2014/main" id="{F07BA499-FC4A-4ED0-96D2-EF04A2723A20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5" y="2771"/>
              <a:ext cx="130" cy="129"/>
            </a:xfrm>
            <a:custGeom>
              <a:avLst/>
              <a:gdLst>
                <a:gd name="T0" fmla="*/ 64 w 130"/>
                <a:gd name="T1" fmla="*/ 0 h 129"/>
                <a:gd name="T2" fmla="*/ 0 w 130"/>
                <a:gd name="T3" fmla="*/ 63 h 129"/>
                <a:gd name="T4" fmla="*/ 64 w 130"/>
                <a:gd name="T5" fmla="*/ 129 h 129"/>
                <a:gd name="T6" fmla="*/ 130 w 130"/>
                <a:gd name="T7" fmla="*/ 63 h 129"/>
                <a:gd name="T8" fmla="*/ 64 w 130"/>
                <a:gd name="T9" fmla="*/ 0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0" h="129">
                  <a:moveTo>
                    <a:pt x="64" y="0"/>
                  </a:moveTo>
                  <a:lnTo>
                    <a:pt x="0" y="63"/>
                  </a:lnTo>
                  <a:lnTo>
                    <a:pt x="64" y="129"/>
                  </a:lnTo>
                  <a:lnTo>
                    <a:pt x="130" y="63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1A476F"/>
            </a:solidFill>
            <a:ln w="31750">
              <a:solidFill>
                <a:srgbClr val="1A476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4" name="Rectangle 151">
              <a:extLst>
                <a:ext uri="{FF2B5EF4-FFF2-40B4-BE49-F238E27FC236}">
                  <a16:creationId xmlns:a16="http://schemas.microsoft.com/office/drawing/2014/main" id="{D87A3980-9021-4EB5-9B6D-A3DEBB586A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26" y="2859"/>
              <a:ext cx="524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 dirty="0">
                  <a:ln>
                    <a:noFill/>
                  </a:ln>
                  <a:solidFill>
                    <a:srgbClr val="1A476F"/>
                  </a:solidFill>
                  <a:effectLst/>
                  <a:latin typeface="Arial" panose="020B0604020202020204" pitchFamily="34" charset="0"/>
                </a:rPr>
                <a:t>Nutrition</a:t>
              </a:r>
              <a:endParaRPr kumimoji="0" lang="en-US" altLang="en-US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525" name="Freeform 152">
              <a:extLst>
                <a:ext uri="{FF2B5EF4-FFF2-40B4-BE49-F238E27FC236}">
                  <a16:creationId xmlns:a16="http://schemas.microsoft.com/office/drawing/2014/main" id="{D61F6285-A352-40B5-9E1C-AB97485747A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5" y="2563"/>
              <a:ext cx="127" cy="130"/>
            </a:xfrm>
            <a:custGeom>
              <a:avLst/>
              <a:gdLst>
                <a:gd name="T0" fmla="*/ 63 w 127"/>
                <a:gd name="T1" fmla="*/ 0 h 130"/>
                <a:gd name="T2" fmla="*/ 0 w 127"/>
                <a:gd name="T3" fmla="*/ 64 h 130"/>
                <a:gd name="T4" fmla="*/ 63 w 127"/>
                <a:gd name="T5" fmla="*/ 130 h 130"/>
                <a:gd name="T6" fmla="*/ 127 w 127"/>
                <a:gd name="T7" fmla="*/ 64 h 130"/>
                <a:gd name="T8" fmla="*/ 63 w 127"/>
                <a:gd name="T9" fmla="*/ 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7" h="130">
                  <a:moveTo>
                    <a:pt x="63" y="0"/>
                  </a:moveTo>
                  <a:lnTo>
                    <a:pt x="0" y="64"/>
                  </a:lnTo>
                  <a:lnTo>
                    <a:pt x="63" y="130"/>
                  </a:lnTo>
                  <a:lnTo>
                    <a:pt x="127" y="64"/>
                  </a:lnTo>
                  <a:lnTo>
                    <a:pt x="63" y="0"/>
                  </a:lnTo>
                  <a:close/>
                </a:path>
              </a:pathLst>
            </a:custGeom>
            <a:solidFill>
              <a:srgbClr val="FFD200"/>
            </a:solidFill>
            <a:ln w="31750">
              <a:solidFill>
                <a:srgbClr val="FFD2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6" name="Rectangle 153">
              <a:extLst>
                <a:ext uri="{FF2B5EF4-FFF2-40B4-BE49-F238E27FC236}">
                  <a16:creationId xmlns:a16="http://schemas.microsoft.com/office/drawing/2014/main" id="{55F0DEC6-8CA5-4C40-A171-0DFBCD35C9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23" y="2196"/>
              <a:ext cx="907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 dirty="0">
                  <a:ln>
                    <a:noFill/>
                  </a:ln>
                  <a:solidFill>
                    <a:srgbClr val="FFD200"/>
                  </a:solidFill>
                  <a:effectLst/>
                  <a:latin typeface="Arial" panose="020B0604020202020204" pitchFamily="34" charset="0"/>
                </a:rPr>
                <a:t>Supp. Sec. Inc.</a:t>
              </a:r>
              <a:endParaRPr kumimoji="0" lang="en-US" altLang="en-US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527" name="Freeform 154">
              <a:extLst>
                <a:ext uri="{FF2B5EF4-FFF2-40B4-BE49-F238E27FC236}">
                  <a16:creationId xmlns:a16="http://schemas.microsoft.com/office/drawing/2014/main" id="{B0AF670C-A9C6-43C3-9A0A-DE9983330BDA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6" y="2563"/>
              <a:ext cx="129" cy="130"/>
            </a:xfrm>
            <a:custGeom>
              <a:avLst/>
              <a:gdLst>
                <a:gd name="T0" fmla="*/ 63 w 129"/>
                <a:gd name="T1" fmla="*/ 0 h 130"/>
                <a:gd name="T2" fmla="*/ 0 w 129"/>
                <a:gd name="T3" fmla="*/ 64 h 130"/>
                <a:gd name="T4" fmla="*/ 63 w 129"/>
                <a:gd name="T5" fmla="*/ 130 h 130"/>
                <a:gd name="T6" fmla="*/ 129 w 129"/>
                <a:gd name="T7" fmla="*/ 64 h 130"/>
                <a:gd name="T8" fmla="*/ 63 w 129"/>
                <a:gd name="T9" fmla="*/ 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9" h="130">
                  <a:moveTo>
                    <a:pt x="63" y="0"/>
                  </a:moveTo>
                  <a:lnTo>
                    <a:pt x="0" y="64"/>
                  </a:lnTo>
                  <a:lnTo>
                    <a:pt x="63" y="130"/>
                  </a:lnTo>
                  <a:lnTo>
                    <a:pt x="129" y="64"/>
                  </a:lnTo>
                  <a:lnTo>
                    <a:pt x="63" y="0"/>
                  </a:lnTo>
                  <a:close/>
                </a:path>
              </a:pathLst>
            </a:custGeom>
            <a:solidFill>
              <a:srgbClr val="BFA19C"/>
            </a:solidFill>
            <a:ln w="31750">
              <a:solidFill>
                <a:srgbClr val="BFA19C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8" name="Rectangle 155">
              <a:extLst>
                <a:ext uri="{FF2B5EF4-FFF2-40B4-BE49-F238E27FC236}">
                  <a16:creationId xmlns:a16="http://schemas.microsoft.com/office/drawing/2014/main" id="{C091CFCE-BBA3-4134-BA48-B23CC46D04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89" y="2783"/>
              <a:ext cx="645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 dirty="0">
                  <a:ln>
                    <a:noFill/>
                  </a:ln>
                  <a:solidFill>
                    <a:srgbClr val="BFA19C"/>
                  </a:solidFill>
                  <a:effectLst/>
                  <a:latin typeface="Arial" panose="020B0604020202020204" pitchFamily="34" charset="0"/>
                </a:rPr>
                <a:t>Top Taxes</a:t>
              </a:r>
              <a:endParaRPr kumimoji="0" lang="en-US" altLang="en-US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529" name="Freeform 156">
              <a:extLst>
                <a:ext uri="{FF2B5EF4-FFF2-40B4-BE49-F238E27FC236}">
                  <a16:creationId xmlns:a16="http://schemas.microsoft.com/office/drawing/2014/main" id="{7A6CCD5B-57A5-46CC-A6F9-31BCD22F24B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5" y="2563"/>
              <a:ext cx="127" cy="130"/>
            </a:xfrm>
            <a:custGeom>
              <a:avLst/>
              <a:gdLst>
                <a:gd name="T0" fmla="*/ 64 w 127"/>
                <a:gd name="T1" fmla="*/ 0 h 130"/>
                <a:gd name="T2" fmla="*/ 0 w 127"/>
                <a:gd name="T3" fmla="*/ 64 h 130"/>
                <a:gd name="T4" fmla="*/ 64 w 127"/>
                <a:gd name="T5" fmla="*/ 130 h 130"/>
                <a:gd name="T6" fmla="*/ 127 w 127"/>
                <a:gd name="T7" fmla="*/ 64 h 130"/>
                <a:gd name="T8" fmla="*/ 64 w 127"/>
                <a:gd name="T9" fmla="*/ 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7" h="130">
                  <a:moveTo>
                    <a:pt x="64" y="0"/>
                  </a:moveTo>
                  <a:lnTo>
                    <a:pt x="0" y="64"/>
                  </a:lnTo>
                  <a:lnTo>
                    <a:pt x="64" y="130"/>
                  </a:lnTo>
                  <a:lnTo>
                    <a:pt x="127" y="64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9C8847"/>
            </a:solidFill>
            <a:ln w="31750">
              <a:solidFill>
                <a:srgbClr val="9C8847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0" name="Rectangle 157">
              <a:extLst>
                <a:ext uri="{FF2B5EF4-FFF2-40B4-BE49-F238E27FC236}">
                  <a16:creationId xmlns:a16="http://schemas.microsoft.com/office/drawing/2014/main" id="{3A69F80C-EACC-4DEC-8476-55D5BBA061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04" y="2398"/>
              <a:ext cx="737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 dirty="0" err="1">
                  <a:ln>
                    <a:noFill/>
                  </a:ln>
                  <a:solidFill>
                    <a:srgbClr val="9C8847"/>
                  </a:solidFill>
                  <a:effectLst/>
                  <a:latin typeface="Arial" panose="020B0604020202020204" pitchFamily="34" charset="0"/>
                </a:rPr>
                <a:t>Unemp</a:t>
              </a:r>
              <a:r>
                <a:rPr kumimoji="0" lang="en-US" altLang="en-US" sz="1500" b="0" i="0" u="none" strike="noStrike" cap="none" normalizeH="0" baseline="0" dirty="0">
                  <a:ln>
                    <a:noFill/>
                  </a:ln>
                  <a:solidFill>
                    <a:srgbClr val="9C8847"/>
                  </a:solidFill>
                  <a:effectLst/>
                  <a:latin typeface="Arial" panose="020B0604020202020204" pitchFamily="34" charset="0"/>
                </a:rPr>
                <a:t>. Ins.</a:t>
              </a:r>
              <a:endParaRPr kumimoji="0" lang="en-US" altLang="en-US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531" name="Line 158">
              <a:extLst>
                <a:ext uri="{FF2B5EF4-FFF2-40B4-BE49-F238E27FC236}">
                  <a16:creationId xmlns:a16="http://schemas.microsoft.com/office/drawing/2014/main" id="{B862A8C1-1368-4A69-BE77-3E6BF268791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104" y="775"/>
              <a:ext cx="0" cy="2828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2" name="Line 159">
              <a:extLst>
                <a:ext uri="{FF2B5EF4-FFF2-40B4-BE49-F238E27FC236}">
                  <a16:creationId xmlns:a16="http://schemas.microsoft.com/office/drawing/2014/main" id="{E19097F1-CC07-42A5-BFCC-979F578E1AC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044" y="3508"/>
              <a:ext cx="60" cy="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3" name="Rectangle 160">
              <a:extLst>
                <a:ext uri="{FF2B5EF4-FFF2-40B4-BE49-F238E27FC236}">
                  <a16:creationId xmlns:a16="http://schemas.microsoft.com/office/drawing/2014/main" id="{EBCA4BC3-9C64-48A3-A776-7799F5802B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1" y="3421"/>
              <a:ext cx="311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&lt;-1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534" name="Line 161">
              <a:extLst>
                <a:ext uri="{FF2B5EF4-FFF2-40B4-BE49-F238E27FC236}">
                  <a16:creationId xmlns:a16="http://schemas.microsoft.com/office/drawing/2014/main" id="{1609D2D5-9D74-477A-9FDE-475E6D14127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044" y="3067"/>
              <a:ext cx="60" cy="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5" name="Rectangle 162">
              <a:extLst>
                <a:ext uri="{FF2B5EF4-FFF2-40B4-BE49-F238E27FC236}">
                  <a16:creationId xmlns:a16="http://schemas.microsoft.com/office/drawing/2014/main" id="{59398337-733B-468E-8502-274B9369A5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5" y="2984"/>
              <a:ext cx="161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0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536" name="Line 163">
              <a:extLst>
                <a:ext uri="{FF2B5EF4-FFF2-40B4-BE49-F238E27FC236}">
                  <a16:creationId xmlns:a16="http://schemas.microsoft.com/office/drawing/2014/main" id="{E0ED43D5-AC32-43DC-9AB2-38EAC09B5CF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044" y="2627"/>
              <a:ext cx="60" cy="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7" name="Rectangle 164">
              <a:extLst>
                <a:ext uri="{FF2B5EF4-FFF2-40B4-BE49-F238E27FC236}">
                  <a16:creationId xmlns:a16="http://schemas.microsoft.com/office/drawing/2014/main" id="{CB6364FC-BEC1-4D2D-BA4B-FE0E02C295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5" y="2543"/>
              <a:ext cx="161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1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538" name="Line 165">
              <a:extLst>
                <a:ext uri="{FF2B5EF4-FFF2-40B4-BE49-F238E27FC236}">
                  <a16:creationId xmlns:a16="http://schemas.microsoft.com/office/drawing/2014/main" id="{8BF7D27C-C5E9-4317-BF1B-E61DBE3205F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044" y="2189"/>
              <a:ext cx="60" cy="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9" name="Rectangle 166">
              <a:extLst>
                <a:ext uri="{FF2B5EF4-FFF2-40B4-BE49-F238E27FC236}">
                  <a16:creationId xmlns:a16="http://schemas.microsoft.com/office/drawing/2014/main" id="{89A32FFB-375C-42DB-AC52-D695134399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5" y="2102"/>
              <a:ext cx="161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2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540" name="Line 167">
              <a:extLst>
                <a:ext uri="{FF2B5EF4-FFF2-40B4-BE49-F238E27FC236}">
                  <a16:creationId xmlns:a16="http://schemas.microsoft.com/office/drawing/2014/main" id="{3CD57E25-BB10-45A3-8088-A02D50DECFD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044" y="1748"/>
              <a:ext cx="60" cy="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1" name="Rectangle 168">
              <a:extLst>
                <a:ext uri="{FF2B5EF4-FFF2-40B4-BE49-F238E27FC236}">
                  <a16:creationId xmlns:a16="http://schemas.microsoft.com/office/drawing/2014/main" id="{172757DA-1436-4015-BEEF-A6980FC46B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5" y="1662"/>
              <a:ext cx="161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3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542" name="Line 169">
              <a:extLst>
                <a:ext uri="{FF2B5EF4-FFF2-40B4-BE49-F238E27FC236}">
                  <a16:creationId xmlns:a16="http://schemas.microsoft.com/office/drawing/2014/main" id="{A3BDB970-85B8-45C7-B733-CC20443C2DC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044" y="1308"/>
              <a:ext cx="60" cy="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3" name="Rectangle 170">
              <a:extLst>
                <a:ext uri="{FF2B5EF4-FFF2-40B4-BE49-F238E27FC236}">
                  <a16:creationId xmlns:a16="http://schemas.microsoft.com/office/drawing/2014/main" id="{8BB40C34-508F-4B4F-AA70-6826CF2300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5" y="1224"/>
              <a:ext cx="161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4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544" name="Line 171">
              <a:extLst>
                <a:ext uri="{FF2B5EF4-FFF2-40B4-BE49-F238E27FC236}">
                  <a16:creationId xmlns:a16="http://schemas.microsoft.com/office/drawing/2014/main" id="{9BCA9F2B-DCF9-4538-910E-D24FA533B34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044" y="870"/>
              <a:ext cx="60" cy="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5" name="Rectangle 172">
              <a:extLst>
                <a:ext uri="{FF2B5EF4-FFF2-40B4-BE49-F238E27FC236}">
                  <a16:creationId xmlns:a16="http://schemas.microsoft.com/office/drawing/2014/main" id="{9D7D5D48-A64D-4EFA-BA99-5FEAD9A741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3" y="783"/>
              <a:ext cx="256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&gt;5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546" name="Rectangle 173">
              <a:extLst>
                <a:ext uri="{FF2B5EF4-FFF2-40B4-BE49-F238E27FC236}">
                  <a16:creationId xmlns:a16="http://schemas.microsoft.com/office/drawing/2014/main" id="{E9463BC1-4C07-49C4-96F5-17A85E8AC656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-354" y="2018"/>
              <a:ext cx="1884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WTP Over Program Cost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547" name="Line 174">
              <a:extLst>
                <a:ext uri="{FF2B5EF4-FFF2-40B4-BE49-F238E27FC236}">
                  <a16:creationId xmlns:a16="http://schemas.microsoft.com/office/drawing/2014/main" id="{903F0AC7-132D-4E5F-A861-CA8B9A00C58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04" y="3603"/>
              <a:ext cx="6103" cy="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8" name="Line 175">
              <a:extLst>
                <a:ext uri="{FF2B5EF4-FFF2-40B4-BE49-F238E27FC236}">
                  <a16:creationId xmlns:a16="http://schemas.microsoft.com/office/drawing/2014/main" id="{DFA47A75-A0CA-4304-B445-877D95C6A63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99" y="3603"/>
              <a:ext cx="0" cy="57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9" name="Rectangle 176">
              <a:extLst>
                <a:ext uri="{FF2B5EF4-FFF2-40B4-BE49-F238E27FC236}">
                  <a16:creationId xmlns:a16="http://schemas.microsoft.com/office/drawing/2014/main" id="{7DF60CA3-5BC5-4C2C-8428-BA4FF9D1DD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3" y="3692"/>
              <a:ext cx="161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0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550" name="Line 177">
              <a:extLst>
                <a:ext uri="{FF2B5EF4-FFF2-40B4-BE49-F238E27FC236}">
                  <a16:creationId xmlns:a16="http://schemas.microsoft.com/office/drawing/2014/main" id="{86FCD071-EC74-4754-A051-E8CC1943392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676" y="3603"/>
              <a:ext cx="0" cy="57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1" name="Rectangle 178">
              <a:extLst>
                <a:ext uri="{FF2B5EF4-FFF2-40B4-BE49-F238E27FC236}">
                  <a16:creationId xmlns:a16="http://schemas.microsoft.com/office/drawing/2014/main" id="{EC6C7737-9288-4073-941A-44F6EA237C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87" y="3692"/>
              <a:ext cx="251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20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552" name="Line 179">
              <a:extLst>
                <a:ext uri="{FF2B5EF4-FFF2-40B4-BE49-F238E27FC236}">
                  <a16:creationId xmlns:a16="http://schemas.microsoft.com/office/drawing/2014/main" id="{A182D44B-CF97-480F-A9C1-EA377CB7ADC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154" y="3603"/>
              <a:ext cx="0" cy="57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3" name="Rectangle 180">
              <a:extLst>
                <a:ext uri="{FF2B5EF4-FFF2-40B4-BE49-F238E27FC236}">
                  <a16:creationId xmlns:a16="http://schemas.microsoft.com/office/drawing/2014/main" id="{41CDBB35-D3EE-4DAC-83C9-52D1534A41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65" y="3692"/>
              <a:ext cx="251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40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554" name="Line 181">
              <a:extLst>
                <a:ext uri="{FF2B5EF4-FFF2-40B4-BE49-F238E27FC236}">
                  <a16:creationId xmlns:a16="http://schemas.microsoft.com/office/drawing/2014/main" id="{4C800727-3A2E-40CF-AD5A-9909004786C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634" y="3603"/>
              <a:ext cx="0" cy="57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5" name="Rectangle 182">
              <a:extLst>
                <a:ext uri="{FF2B5EF4-FFF2-40B4-BE49-F238E27FC236}">
                  <a16:creationId xmlns:a16="http://schemas.microsoft.com/office/drawing/2014/main" id="{6FD2ABDC-EDCF-49BE-B830-6100221267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5" y="3692"/>
              <a:ext cx="251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60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556" name="Line 183">
              <a:extLst>
                <a:ext uri="{FF2B5EF4-FFF2-40B4-BE49-F238E27FC236}">
                  <a16:creationId xmlns:a16="http://schemas.microsoft.com/office/drawing/2014/main" id="{ABAE802C-BBE4-4539-8A92-92A6BC91BEC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112" y="3603"/>
              <a:ext cx="0" cy="57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7" name="Rectangle 184">
              <a:extLst>
                <a:ext uri="{FF2B5EF4-FFF2-40B4-BE49-F238E27FC236}">
                  <a16:creationId xmlns:a16="http://schemas.microsoft.com/office/drawing/2014/main" id="{63BACECF-07DE-494B-9E35-6FC5CD01DD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22" y="3692"/>
              <a:ext cx="251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80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558" name="Rectangle 185">
              <a:extLst>
                <a:ext uri="{FF2B5EF4-FFF2-40B4-BE49-F238E27FC236}">
                  <a16:creationId xmlns:a16="http://schemas.microsoft.com/office/drawing/2014/main" id="{BBC3F120-D8D3-4D53-9843-D47E02CB73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51" y="3890"/>
              <a:ext cx="1512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Age of Beneficiaries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559" name="Rectangle 186">
              <a:extLst>
                <a:ext uri="{FF2B5EF4-FFF2-40B4-BE49-F238E27FC236}">
                  <a16:creationId xmlns:a16="http://schemas.microsoft.com/office/drawing/2014/main" id="{25368C35-9265-418F-8024-9F9C734728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96" y="280"/>
              <a:ext cx="305" cy="57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5300" b="0" i="0" u="none" strike="noStrike" cap="none" normalizeH="0" baseline="0">
                  <a:ln>
                    <a:noFill/>
                  </a:ln>
                  <a:solidFill>
                    <a:srgbClr val="1E2D53"/>
                  </a:solidFill>
                  <a:effectLst/>
                  <a:latin typeface="Arial" panose="020B0604020202020204" pitchFamily="34" charset="0"/>
                </a:rPr>
                <a:t> 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</p:grpSp>
      <p:sp>
        <p:nvSpPr>
          <p:cNvPr id="2" name="Rectangle 134">
            <a:extLst>
              <a:ext uri="{FF2B5EF4-FFF2-40B4-BE49-F238E27FC236}">
                <a16:creationId xmlns:a16="http://schemas.microsoft.com/office/drawing/2014/main" id="{E656F75E-19DA-42C4-8009-3FE5F132A72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0521" y="95828"/>
            <a:ext cx="10620914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>
              <a:defRPr/>
            </a:pPr>
            <a:r>
              <a:rPr lang="en-US" sz="2400" b="1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WTP over Program Cost</a:t>
            </a:r>
          </a:p>
          <a:p>
            <a:pPr>
              <a:defRPr/>
            </a:pPr>
            <a:r>
              <a:rPr lang="en-US" sz="2400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Lower Bound Specification</a:t>
            </a:r>
            <a:r>
              <a:rPr lang="en-US" sz="2400" b="1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08786278-74D5-4172-84B8-B51061DACE24}"/>
              </a:ext>
            </a:extLst>
          </p:cNvPr>
          <p:cNvSpPr txBox="1"/>
          <p:nvPr/>
        </p:nvSpPr>
        <p:spPr>
          <a:xfrm>
            <a:off x="11379194" y="6340515"/>
            <a:ext cx="62228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hlinkClick r:id="rId2" action="ppaction://hlinksldjump"/>
              </a:rPr>
              <a:t>Back</a:t>
            </a:r>
            <a:endParaRPr lang="en-US" dirty="0"/>
          </a:p>
        </p:txBody>
      </p:sp>
      <p:cxnSp>
        <p:nvCxnSpPr>
          <p:cNvPr id="5" name="Straight Connector 4">
            <a:extLst>
              <a:ext uri="{FF2B5EF4-FFF2-40B4-BE49-F238E27FC236}">
                <a16:creationId xmlns:a16="http://schemas.microsoft.com/office/drawing/2014/main" id="{9386BD48-E72C-4852-B475-17EA4359EA91}"/>
              </a:ext>
            </a:extLst>
          </p:cNvPr>
          <p:cNvCxnSpPr/>
          <p:nvPr/>
        </p:nvCxnSpPr>
        <p:spPr>
          <a:xfrm flipV="1">
            <a:off x="5862638" y="3752850"/>
            <a:ext cx="165100" cy="328613"/>
          </a:xfrm>
          <a:prstGeom prst="line">
            <a:avLst/>
          </a:prstGeom>
          <a:ln>
            <a:solidFill>
              <a:srgbClr val="FFD2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0" name="Straight Connector 559">
            <a:extLst>
              <a:ext uri="{FF2B5EF4-FFF2-40B4-BE49-F238E27FC236}">
                <a16:creationId xmlns:a16="http://schemas.microsoft.com/office/drawing/2014/main" id="{F8DAB681-B83D-4B58-A391-3D70876DD86E}"/>
              </a:ext>
            </a:extLst>
          </p:cNvPr>
          <p:cNvCxnSpPr>
            <a:cxnSpLocks/>
          </p:cNvCxnSpPr>
          <p:nvPr/>
        </p:nvCxnSpPr>
        <p:spPr>
          <a:xfrm flipH="1" flipV="1">
            <a:off x="5411788" y="3907632"/>
            <a:ext cx="98425" cy="212726"/>
          </a:xfrm>
          <a:prstGeom prst="line">
            <a:avLst/>
          </a:prstGeom>
          <a:ln>
            <a:solidFill>
              <a:srgbClr val="6E8E8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2" name="Straight Connector 561">
            <a:extLst>
              <a:ext uri="{FF2B5EF4-FFF2-40B4-BE49-F238E27FC236}">
                <a16:creationId xmlns:a16="http://schemas.microsoft.com/office/drawing/2014/main" id="{6118999D-7B26-450D-9E73-B36C314553A0}"/>
              </a:ext>
            </a:extLst>
          </p:cNvPr>
          <p:cNvCxnSpPr>
            <a:cxnSpLocks/>
          </p:cNvCxnSpPr>
          <p:nvPr/>
        </p:nvCxnSpPr>
        <p:spPr>
          <a:xfrm flipH="1" flipV="1">
            <a:off x="7673977" y="4318002"/>
            <a:ext cx="66673" cy="107948"/>
          </a:xfrm>
          <a:prstGeom prst="line">
            <a:avLst/>
          </a:prstGeom>
          <a:ln>
            <a:solidFill>
              <a:srgbClr val="BFA19C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4" name="Straight Connector 563">
            <a:extLst>
              <a:ext uri="{FF2B5EF4-FFF2-40B4-BE49-F238E27FC236}">
                <a16:creationId xmlns:a16="http://schemas.microsoft.com/office/drawing/2014/main" id="{92928CA2-D902-47F0-9BB3-A06B4D6D9F71}"/>
              </a:ext>
            </a:extLst>
          </p:cNvPr>
          <p:cNvCxnSpPr>
            <a:cxnSpLocks/>
          </p:cNvCxnSpPr>
          <p:nvPr/>
        </p:nvCxnSpPr>
        <p:spPr>
          <a:xfrm flipH="1">
            <a:off x="7526339" y="3817938"/>
            <a:ext cx="88901" cy="247652"/>
          </a:xfrm>
          <a:prstGeom prst="line">
            <a:avLst/>
          </a:prstGeom>
          <a:ln>
            <a:solidFill>
              <a:srgbClr val="55752F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738074728"/>
      </p:ext>
    </p:extLst>
  </p:cSld>
  <p:clrMapOvr>
    <a:masterClrMapping/>
  </p:clrMapOvr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">
            <a:extLst>
              <a:ext uri="{FF2B5EF4-FFF2-40B4-BE49-F238E27FC236}">
                <a16:creationId xmlns:a16="http://schemas.microsoft.com/office/drawing/2014/main" id="{40CBAD5D-3DFB-4460-9483-85EC737619C4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604838" y="-4763"/>
            <a:ext cx="10982325" cy="6867526"/>
            <a:chOff x="381" y="-3"/>
            <a:chExt cx="6918" cy="4326"/>
          </a:xfrm>
        </p:grpSpPr>
        <p:sp>
          <p:nvSpPr>
            <p:cNvPr id="6" name="AutoShape 3">
              <a:extLst>
                <a:ext uri="{FF2B5EF4-FFF2-40B4-BE49-F238E27FC236}">
                  <a16:creationId xmlns:a16="http://schemas.microsoft.com/office/drawing/2014/main" id="{32296A23-5C62-40A0-95D6-EFAB6C98BE7E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384" y="0"/>
              <a:ext cx="6912" cy="43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grpSp>
          <p:nvGrpSpPr>
            <p:cNvPr id="7" name="Group 205">
              <a:extLst>
                <a:ext uri="{FF2B5EF4-FFF2-40B4-BE49-F238E27FC236}">
                  <a16:creationId xmlns:a16="http://schemas.microsoft.com/office/drawing/2014/main" id="{77273D7A-8602-4374-8D35-E7509596A8C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1" y="-3"/>
              <a:ext cx="6918" cy="4326"/>
              <a:chOff x="381" y="-3"/>
              <a:chExt cx="6918" cy="4326"/>
            </a:xfrm>
          </p:grpSpPr>
          <p:sp>
            <p:nvSpPr>
              <p:cNvPr id="10" name="Rectangle 5">
                <a:extLst>
                  <a:ext uri="{FF2B5EF4-FFF2-40B4-BE49-F238E27FC236}">
                    <a16:creationId xmlns:a16="http://schemas.microsoft.com/office/drawing/2014/main" id="{45921A27-A482-4B83-8EC5-E9E8712A5F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1" y="-3"/>
                <a:ext cx="6918" cy="4326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" name="Rectangle 6">
                <a:extLst>
                  <a:ext uri="{FF2B5EF4-FFF2-40B4-BE49-F238E27FC236}">
                    <a16:creationId xmlns:a16="http://schemas.microsoft.com/office/drawing/2014/main" id="{C9D4D3C5-C3AF-4FE9-94E3-0D2A5CDB1C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4" y="0"/>
                <a:ext cx="6909" cy="4317"/>
              </a:xfrm>
              <a:prstGeom prst="rect">
                <a:avLst/>
              </a:prstGeom>
              <a:solidFill>
                <a:srgbClr val="FFFFFF"/>
              </a:solidFill>
              <a:ln w="14288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" name="Rectangle 7">
                <a:extLst>
                  <a:ext uri="{FF2B5EF4-FFF2-40B4-BE49-F238E27FC236}">
                    <a16:creationId xmlns:a16="http://schemas.microsoft.com/office/drawing/2014/main" id="{5D3D78B6-3CB2-4CC7-9D7E-D0C3D7D437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4" y="775"/>
                <a:ext cx="6103" cy="2828"/>
              </a:xfrm>
              <a:prstGeom prst="rect">
                <a:avLst/>
              </a:prstGeom>
              <a:solidFill>
                <a:srgbClr val="FFFFFF"/>
              </a:solidFill>
              <a:ln w="14288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" name="Line 8">
                <a:extLst>
                  <a:ext uri="{FF2B5EF4-FFF2-40B4-BE49-F238E27FC236}">
                    <a16:creationId xmlns:a16="http://schemas.microsoft.com/office/drawing/2014/main" id="{C15DB6A3-2637-4553-B101-1F4D874A636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104" y="3508"/>
                <a:ext cx="6103" cy="0"/>
              </a:xfrm>
              <a:prstGeom prst="line">
                <a:avLst/>
              </a:prstGeom>
              <a:noFill/>
              <a:ln w="19050">
                <a:solidFill>
                  <a:srgbClr val="EAF2F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" name="Line 9">
                <a:extLst>
                  <a:ext uri="{FF2B5EF4-FFF2-40B4-BE49-F238E27FC236}">
                    <a16:creationId xmlns:a16="http://schemas.microsoft.com/office/drawing/2014/main" id="{E261E583-6261-4A98-B470-838CE82A5A2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104" y="3131"/>
                <a:ext cx="6103" cy="0"/>
              </a:xfrm>
              <a:prstGeom prst="line">
                <a:avLst/>
              </a:prstGeom>
              <a:noFill/>
              <a:ln w="19050">
                <a:solidFill>
                  <a:srgbClr val="EAF2F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" name="Line 10">
                <a:extLst>
                  <a:ext uri="{FF2B5EF4-FFF2-40B4-BE49-F238E27FC236}">
                    <a16:creationId xmlns:a16="http://schemas.microsoft.com/office/drawing/2014/main" id="{CE2167EF-0315-48DF-9165-B319A10157F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104" y="2753"/>
                <a:ext cx="6103" cy="0"/>
              </a:xfrm>
              <a:prstGeom prst="line">
                <a:avLst/>
              </a:prstGeom>
              <a:noFill/>
              <a:ln w="19050">
                <a:solidFill>
                  <a:srgbClr val="EAF2F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" name="Line 11">
                <a:extLst>
                  <a:ext uri="{FF2B5EF4-FFF2-40B4-BE49-F238E27FC236}">
                    <a16:creationId xmlns:a16="http://schemas.microsoft.com/office/drawing/2014/main" id="{16CDCB23-C16A-41BD-A6E5-F419655E189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104" y="2376"/>
                <a:ext cx="6103" cy="0"/>
              </a:xfrm>
              <a:prstGeom prst="line">
                <a:avLst/>
              </a:prstGeom>
              <a:noFill/>
              <a:ln w="19050">
                <a:solidFill>
                  <a:srgbClr val="EAF2F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" name="Line 12">
                <a:extLst>
                  <a:ext uri="{FF2B5EF4-FFF2-40B4-BE49-F238E27FC236}">
                    <a16:creationId xmlns:a16="http://schemas.microsoft.com/office/drawing/2014/main" id="{00B235FA-880A-499E-8E80-707096448EC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104" y="1999"/>
                <a:ext cx="6103" cy="0"/>
              </a:xfrm>
              <a:prstGeom prst="line">
                <a:avLst/>
              </a:prstGeom>
              <a:noFill/>
              <a:ln w="19050">
                <a:solidFill>
                  <a:srgbClr val="EAF2F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" name="Line 13">
                <a:extLst>
                  <a:ext uri="{FF2B5EF4-FFF2-40B4-BE49-F238E27FC236}">
                    <a16:creationId xmlns:a16="http://schemas.microsoft.com/office/drawing/2014/main" id="{6F21E0CA-C251-4FE9-A614-0043D81D268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104" y="1621"/>
                <a:ext cx="6103" cy="0"/>
              </a:xfrm>
              <a:prstGeom prst="line">
                <a:avLst/>
              </a:prstGeom>
              <a:noFill/>
              <a:ln w="19050">
                <a:solidFill>
                  <a:srgbClr val="EAF2F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" name="Line 14">
                <a:extLst>
                  <a:ext uri="{FF2B5EF4-FFF2-40B4-BE49-F238E27FC236}">
                    <a16:creationId xmlns:a16="http://schemas.microsoft.com/office/drawing/2014/main" id="{4F400125-2FF5-49EF-B124-0ADA8AAA971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104" y="1244"/>
                <a:ext cx="6103" cy="0"/>
              </a:xfrm>
              <a:prstGeom prst="line">
                <a:avLst/>
              </a:prstGeom>
              <a:noFill/>
              <a:ln w="19050">
                <a:solidFill>
                  <a:srgbClr val="EAF2F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" name="Line 15">
                <a:extLst>
                  <a:ext uri="{FF2B5EF4-FFF2-40B4-BE49-F238E27FC236}">
                    <a16:creationId xmlns:a16="http://schemas.microsoft.com/office/drawing/2014/main" id="{4F05AC13-EC60-4215-9462-58BB8AF71B4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104" y="870"/>
                <a:ext cx="6103" cy="0"/>
              </a:xfrm>
              <a:prstGeom prst="line">
                <a:avLst/>
              </a:prstGeom>
              <a:noFill/>
              <a:ln w="19050">
                <a:solidFill>
                  <a:srgbClr val="EAF2F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" name="Line 16">
                <a:extLst>
                  <a:ext uri="{FF2B5EF4-FFF2-40B4-BE49-F238E27FC236}">
                    <a16:creationId xmlns:a16="http://schemas.microsoft.com/office/drawing/2014/main" id="{2B641B9E-A5E5-4A1C-A1AB-268AFEEF645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104" y="870"/>
                <a:ext cx="6103" cy="0"/>
              </a:xfrm>
              <a:prstGeom prst="line">
                <a:avLst/>
              </a:prstGeom>
              <a:noFill/>
              <a:ln w="9525">
                <a:solidFill>
                  <a:srgbClr val="008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" name="Oval 17">
                <a:extLst>
                  <a:ext uri="{FF2B5EF4-FFF2-40B4-BE49-F238E27FC236}">
                    <a16:creationId xmlns:a16="http://schemas.microsoft.com/office/drawing/2014/main" id="{76330652-4D75-4057-985A-4CD00B0440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89" y="2805"/>
                <a:ext cx="38" cy="38"/>
              </a:xfrm>
              <a:prstGeom prst="ellipse">
                <a:avLst/>
              </a:prstGeom>
              <a:solidFill>
                <a:srgbClr val="6E8E84"/>
              </a:solidFill>
              <a:ln w="0">
                <a:solidFill>
                  <a:srgbClr val="6E8E84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" name="Oval 18">
                <a:extLst>
                  <a:ext uri="{FF2B5EF4-FFF2-40B4-BE49-F238E27FC236}">
                    <a16:creationId xmlns:a16="http://schemas.microsoft.com/office/drawing/2014/main" id="{CFB058FB-3D5A-4D44-98C0-1D9D80BE75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61" y="2661"/>
                <a:ext cx="38" cy="38"/>
              </a:xfrm>
              <a:prstGeom prst="ellipse">
                <a:avLst/>
              </a:prstGeom>
              <a:solidFill>
                <a:srgbClr val="6E8E84"/>
              </a:solidFill>
              <a:ln w="0">
                <a:solidFill>
                  <a:srgbClr val="6E8E84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" name="Oval 19">
                <a:extLst>
                  <a:ext uri="{FF2B5EF4-FFF2-40B4-BE49-F238E27FC236}">
                    <a16:creationId xmlns:a16="http://schemas.microsoft.com/office/drawing/2014/main" id="{A416E032-6938-47BF-B265-73C7C00566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10" y="2690"/>
                <a:ext cx="38" cy="37"/>
              </a:xfrm>
              <a:prstGeom prst="ellipse">
                <a:avLst/>
              </a:prstGeom>
              <a:solidFill>
                <a:srgbClr val="6E8E84"/>
              </a:solidFill>
              <a:ln w="0">
                <a:solidFill>
                  <a:srgbClr val="6E8E84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" name="Oval 20">
                <a:extLst>
                  <a:ext uri="{FF2B5EF4-FFF2-40B4-BE49-F238E27FC236}">
                    <a16:creationId xmlns:a16="http://schemas.microsoft.com/office/drawing/2014/main" id="{DF0C67D6-5635-46A3-A0BA-7163C7DA6F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91" y="2782"/>
                <a:ext cx="37" cy="38"/>
              </a:xfrm>
              <a:prstGeom prst="ellipse">
                <a:avLst/>
              </a:prstGeom>
              <a:solidFill>
                <a:srgbClr val="6E8E84"/>
              </a:solidFill>
              <a:ln w="0">
                <a:solidFill>
                  <a:srgbClr val="6E8E84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" name="Oval 21">
                <a:extLst>
                  <a:ext uri="{FF2B5EF4-FFF2-40B4-BE49-F238E27FC236}">
                    <a16:creationId xmlns:a16="http://schemas.microsoft.com/office/drawing/2014/main" id="{31464B13-A2B2-4129-8449-91EB085A16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56" y="2765"/>
                <a:ext cx="37" cy="37"/>
              </a:xfrm>
              <a:prstGeom prst="ellipse">
                <a:avLst/>
              </a:prstGeom>
              <a:solidFill>
                <a:srgbClr val="6E8E84"/>
              </a:solidFill>
              <a:ln w="0">
                <a:solidFill>
                  <a:srgbClr val="6E8E84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" name="Oval 22">
                <a:extLst>
                  <a:ext uri="{FF2B5EF4-FFF2-40B4-BE49-F238E27FC236}">
                    <a16:creationId xmlns:a16="http://schemas.microsoft.com/office/drawing/2014/main" id="{B5027440-29DA-4CDA-87DB-5F6E06CFA9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36" y="2966"/>
                <a:ext cx="38" cy="38"/>
              </a:xfrm>
              <a:prstGeom prst="ellipse">
                <a:avLst/>
              </a:prstGeom>
              <a:solidFill>
                <a:srgbClr val="6E8E84"/>
              </a:solidFill>
              <a:ln w="0">
                <a:solidFill>
                  <a:srgbClr val="6E8E84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" name="Oval 23">
                <a:extLst>
                  <a:ext uri="{FF2B5EF4-FFF2-40B4-BE49-F238E27FC236}">
                    <a16:creationId xmlns:a16="http://schemas.microsoft.com/office/drawing/2014/main" id="{D2D9E876-5CD2-4670-868C-97E2DE8DAB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97" y="2736"/>
                <a:ext cx="37" cy="37"/>
              </a:xfrm>
              <a:prstGeom prst="ellipse">
                <a:avLst/>
              </a:prstGeom>
              <a:solidFill>
                <a:srgbClr val="6E8E84"/>
              </a:solidFill>
              <a:ln w="0">
                <a:solidFill>
                  <a:srgbClr val="6E8E84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" name="Oval 24">
                <a:extLst>
                  <a:ext uri="{FF2B5EF4-FFF2-40B4-BE49-F238E27FC236}">
                    <a16:creationId xmlns:a16="http://schemas.microsoft.com/office/drawing/2014/main" id="{AA2A542E-51FB-40FC-8E24-E5FC0AFB7E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76" y="2949"/>
                <a:ext cx="37" cy="38"/>
              </a:xfrm>
              <a:prstGeom prst="ellipse">
                <a:avLst/>
              </a:prstGeom>
              <a:solidFill>
                <a:srgbClr val="90353B"/>
              </a:solidFill>
              <a:ln w="0">
                <a:solidFill>
                  <a:srgbClr val="90353B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" name="Oval 25">
                <a:extLst>
                  <a:ext uri="{FF2B5EF4-FFF2-40B4-BE49-F238E27FC236}">
                    <a16:creationId xmlns:a16="http://schemas.microsoft.com/office/drawing/2014/main" id="{4301B33E-7BB9-40B7-BA09-58888A348E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94" y="2186"/>
                <a:ext cx="37" cy="37"/>
              </a:xfrm>
              <a:prstGeom prst="ellipse">
                <a:avLst/>
              </a:prstGeom>
              <a:solidFill>
                <a:srgbClr val="90353B"/>
              </a:solidFill>
              <a:ln w="0">
                <a:solidFill>
                  <a:srgbClr val="90353B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" name="Oval 26">
                <a:extLst>
                  <a:ext uri="{FF2B5EF4-FFF2-40B4-BE49-F238E27FC236}">
                    <a16:creationId xmlns:a16="http://schemas.microsoft.com/office/drawing/2014/main" id="{124CEFC1-B3F8-47FC-A2B0-21AC2B886B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41" y="1227"/>
                <a:ext cx="38" cy="37"/>
              </a:xfrm>
              <a:prstGeom prst="ellipse">
                <a:avLst/>
              </a:prstGeom>
              <a:solidFill>
                <a:srgbClr val="55752F"/>
              </a:solidFill>
              <a:ln w="0">
                <a:solidFill>
                  <a:srgbClr val="55752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0" name="Oval 27">
                <a:extLst>
                  <a:ext uri="{FF2B5EF4-FFF2-40B4-BE49-F238E27FC236}">
                    <a16:creationId xmlns:a16="http://schemas.microsoft.com/office/drawing/2014/main" id="{64831A10-AEC5-4BB1-991C-D478B16510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99" y="2583"/>
                <a:ext cx="37" cy="38"/>
              </a:xfrm>
              <a:prstGeom prst="ellipse">
                <a:avLst/>
              </a:prstGeom>
              <a:solidFill>
                <a:srgbClr val="55752F"/>
              </a:solidFill>
              <a:ln w="0">
                <a:solidFill>
                  <a:srgbClr val="55752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1" name="Oval 28">
                <a:extLst>
                  <a:ext uri="{FF2B5EF4-FFF2-40B4-BE49-F238E27FC236}">
                    <a16:creationId xmlns:a16="http://schemas.microsoft.com/office/drawing/2014/main" id="{715CED35-D760-4056-8C71-32DD587666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9" y="2667"/>
                <a:ext cx="38" cy="37"/>
              </a:xfrm>
              <a:prstGeom prst="ellipse">
                <a:avLst/>
              </a:prstGeom>
              <a:solidFill>
                <a:srgbClr val="55752F"/>
              </a:solidFill>
              <a:ln w="0">
                <a:solidFill>
                  <a:srgbClr val="55752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2" name="Oval 29">
                <a:extLst>
                  <a:ext uri="{FF2B5EF4-FFF2-40B4-BE49-F238E27FC236}">
                    <a16:creationId xmlns:a16="http://schemas.microsoft.com/office/drawing/2014/main" id="{7680CE41-52FF-48DF-A584-450BDCBC91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17" y="1227"/>
                <a:ext cx="37" cy="37"/>
              </a:xfrm>
              <a:prstGeom prst="ellipse">
                <a:avLst/>
              </a:prstGeom>
              <a:solidFill>
                <a:srgbClr val="55752F"/>
              </a:solidFill>
              <a:ln w="0">
                <a:solidFill>
                  <a:srgbClr val="55752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3" name="Oval 30">
                <a:extLst>
                  <a:ext uri="{FF2B5EF4-FFF2-40B4-BE49-F238E27FC236}">
                    <a16:creationId xmlns:a16="http://schemas.microsoft.com/office/drawing/2014/main" id="{24D6980C-A489-4B0D-9130-023055380E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77" y="2946"/>
                <a:ext cx="38" cy="38"/>
              </a:xfrm>
              <a:prstGeom prst="ellipse">
                <a:avLst/>
              </a:prstGeom>
              <a:solidFill>
                <a:srgbClr val="55752F"/>
              </a:solidFill>
              <a:ln w="0">
                <a:solidFill>
                  <a:srgbClr val="55752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4" name="Oval 31">
                <a:extLst>
                  <a:ext uri="{FF2B5EF4-FFF2-40B4-BE49-F238E27FC236}">
                    <a16:creationId xmlns:a16="http://schemas.microsoft.com/office/drawing/2014/main" id="{32A89E48-DCE6-49C2-B82C-66B3FC7195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99" y="2552"/>
                <a:ext cx="37" cy="37"/>
              </a:xfrm>
              <a:prstGeom prst="ellipse">
                <a:avLst/>
              </a:prstGeom>
              <a:solidFill>
                <a:srgbClr val="55752F"/>
              </a:solidFill>
              <a:ln w="0">
                <a:solidFill>
                  <a:srgbClr val="55752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5" name="Oval 32">
                <a:extLst>
                  <a:ext uri="{FF2B5EF4-FFF2-40B4-BE49-F238E27FC236}">
                    <a16:creationId xmlns:a16="http://schemas.microsoft.com/office/drawing/2014/main" id="{87445453-8467-4913-A27D-C7B3C732AE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57" y="2843"/>
                <a:ext cx="37" cy="37"/>
              </a:xfrm>
              <a:prstGeom prst="ellipse">
                <a:avLst/>
              </a:prstGeom>
              <a:solidFill>
                <a:srgbClr val="55752F"/>
              </a:solidFill>
              <a:ln w="0">
                <a:solidFill>
                  <a:srgbClr val="55752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8" name="Oval 33">
                <a:extLst>
                  <a:ext uri="{FF2B5EF4-FFF2-40B4-BE49-F238E27FC236}">
                    <a16:creationId xmlns:a16="http://schemas.microsoft.com/office/drawing/2014/main" id="{DE714E4D-72B0-420D-961D-40CD81C6CD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50" y="2834"/>
                <a:ext cx="37" cy="37"/>
              </a:xfrm>
              <a:prstGeom prst="ellipse">
                <a:avLst/>
              </a:prstGeom>
              <a:solidFill>
                <a:srgbClr val="55752F"/>
              </a:solidFill>
              <a:ln w="0">
                <a:solidFill>
                  <a:srgbClr val="55752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9" name="Oval 34">
                <a:extLst>
                  <a:ext uri="{FF2B5EF4-FFF2-40B4-BE49-F238E27FC236}">
                    <a16:creationId xmlns:a16="http://schemas.microsoft.com/office/drawing/2014/main" id="{F8968D24-CF70-43E0-8483-D5925949D7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80" y="3165"/>
                <a:ext cx="38" cy="38"/>
              </a:xfrm>
              <a:prstGeom prst="ellipse">
                <a:avLst/>
              </a:prstGeom>
              <a:solidFill>
                <a:srgbClr val="55752F"/>
              </a:solidFill>
              <a:ln w="0">
                <a:solidFill>
                  <a:srgbClr val="55752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8" name="Oval 35">
                <a:extLst>
                  <a:ext uri="{FF2B5EF4-FFF2-40B4-BE49-F238E27FC236}">
                    <a16:creationId xmlns:a16="http://schemas.microsoft.com/office/drawing/2014/main" id="{9E10AFF7-A5AC-402B-B506-E1B326C89A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38" y="2759"/>
                <a:ext cx="38" cy="37"/>
              </a:xfrm>
              <a:prstGeom prst="ellipse">
                <a:avLst/>
              </a:prstGeom>
              <a:solidFill>
                <a:srgbClr val="55752F"/>
              </a:solidFill>
              <a:ln w="0">
                <a:solidFill>
                  <a:srgbClr val="55752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" name="Oval 36">
                <a:extLst>
                  <a:ext uri="{FF2B5EF4-FFF2-40B4-BE49-F238E27FC236}">
                    <a16:creationId xmlns:a16="http://schemas.microsoft.com/office/drawing/2014/main" id="{9DDD01E8-7F60-4EF6-8EFD-D7BB265F3D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99" y="2670"/>
                <a:ext cx="37" cy="37"/>
              </a:xfrm>
              <a:prstGeom prst="ellipse">
                <a:avLst/>
              </a:prstGeom>
              <a:solidFill>
                <a:srgbClr val="55752F"/>
              </a:solidFill>
              <a:ln w="0">
                <a:solidFill>
                  <a:srgbClr val="55752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0" name="Oval 37">
                <a:extLst>
                  <a:ext uri="{FF2B5EF4-FFF2-40B4-BE49-F238E27FC236}">
                    <a16:creationId xmlns:a16="http://schemas.microsoft.com/office/drawing/2014/main" id="{424F5F20-8408-4BA2-B3FE-241FFF0E4E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56" y="2442"/>
                <a:ext cx="38" cy="38"/>
              </a:xfrm>
              <a:prstGeom prst="ellipse">
                <a:avLst/>
              </a:prstGeom>
              <a:solidFill>
                <a:srgbClr val="55752F"/>
              </a:solidFill>
              <a:ln w="0">
                <a:solidFill>
                  <a:srgbClr val="55752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1" name="Oval 38">
                <a:extLst>
                  <a:ext uri="{FF2B5EF4-FFF2-40B4-BE49-F238E27FC236}">
                    <a16:creationId xmlns:a16="http://schemas.microsoft.com/office/drawing/2014/main" id="{674CCEA7-BC52-4938-86F5-E437DF178C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17" y="2664"/>
                <a:ext cx="37" cy="37"/>
              </a:xfrm>
              <a:prstGeom prst="ellipse">
                <a:avLst/>
              </a:prstGeom>
              <a:solidFill>
                <a:srgbClr val="55752F"/>
              </a:solidFill>
              <a:ln w="0">
                <a:solidFill>
                  <a:srgbClr val="55752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" name="Oval 39">
                <a:extLst>
                  <a:ext uri="{FF2B5EF4-FFF2-40B4-BE49-F238E27FC236}">
                    <a16:creationId xmlns:a16="http://schemas.microsoft.com/office/drawing/2014/main" id="{7B30E5AF-32B2-4318-B0E8-42D85E4DE5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74" y="2632"/>
                <a:ext cx="38" cy="38"/>
              </a:xfrm>
              <a:prstGeom prst="ellipse">
                <a:avLst/>
              </a:prstGeom>
              <a:solidFill>
                <a:srgbClr val="55752F"/>
              </a:solidFill>
              <a:ln w="0">
                <a:solidFill>
                  <a:srgbClr val="55752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" name="Oval 40">
                <a:extLst>
                  <a:ext uri="{FF2B5EF4-FFF2-40B4-BE49-F238E27FC236}">
                    <a16:creationId xmlns:a16="http://schemas.microsoft.com/office/drawing/2014/main" id="{E1998543-EB7D-40A7-87E6-E0A947D98A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35" y="2820"/>
                <a:ext cx="37" cy="37"/>
              </a:xfrm>
              <a:prstGeom prst="ellipse">
                <a:avLst/>
              </a:prstGeom>
              <a:solidFill>
                <a:srgbClr val="55752F"/>
              </a:solidFill>
              <a:ln w="0">
                <a:solidFill>
                  <a:srgbClr val="55752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4" name="Oval 41">
                <a:extLst>
                  <a:ext uri="{FF2B5EF4-FFF2-40B4-BE49-F238E27FC236}">
                    <a16:creationId xmlns:a16="http://schemas.microsoft.com/office/drawing/2014/main" id="{44C3F146-B3E7-4DB9-AAFC-54C1184756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92" y="2779"/>
                <a:ext cx="38" cy="38"/>
              </a:xfrm>
              <a:prstGeom prst="ellipse">
                <a:avLst/>
              </a:prstGeom>
              <a:solidFill>
                <a:srgbClr val="55752F"/>
              </a:solidFill>
              <a:ln w="0">
                <a:solidFill>
                  <a:srgbClr val="55752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5" name="Oval 42">
                <a:extLst>
                  <a:ext uri="{FF2B5EF4-FFF2-40B4-BE49-F238E27FC236}">
                    <a16:creationId xmlns:a16="http://schemas.microsoft.com/office/drawing/2014/main" id="{CA099737-DD41-4DF8-A6F4-BD35047B07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453" y="850"/>
                <a:ext cx="37" cy="37"/>
              </a:xfrm>
              <a:prstGeom prst="ellipse">
                <a:avLst/>
              </a:prstGeom>
              <a:solidFill>
                <a:srgbClr val="55752F"/>
              </a:solidFill>
              <a:ln w="0">
                <a:solidFill>
                  <a:srgbClr val="55752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6" name="Oval 43">
                <a:extLst>
                  <a:ext uri="{FF2B5EF4-FFF2-40B4-BE49-F238E27FC236}">
                    <a16:creationId xmlns:a16="http://schemas.microsoft.com/office/drawing/2014/main" id="{B414BD12-4373-4E3D-8D8C-519DE269A0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10" y="850"/>
                <a:ext cx="38" cy="37"/>
              </a:xfrm>
              <a:prstGeom prst="ellipse">
                <a:avLst/>
              </a:prstGeom>
              <a:solidFill>
                <a:srgbClr val="55752F"/>
              </a:solidFill>
              <a:ln w="0">
                <a:solidFill>
                  <a:srgbClr val="55752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7" name="Oval 44">
                <a:extLst>
                  <a:ext uri="{FF2B5EF4-FFF2-40B4-BE49-F238E27FC236}">
                    <a16:creationId xmlns:a16="http://schemas.microsoft.com/office/drawing/2014/main" id="{D6C41BF1-4AE6-41B1-B55B-2F9FC6BC46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70" y="2794"/>
                <a:ext cx="37" cy="37"/>
              </a:xfrm>
              <a:prstGeom prst="ellipse">
                <a:avLst/>
              </a:prstGeom>
              <a:solidFill>
                <a:srgbClr val="E37E00"/>
              </a:solidFill>
              <a:ln w="0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8" name="Oval 45">
                <a:extLst>
                  <a:ext uri="{FF2B5EF4-FFF2-40B4-BE49-F238E27FC236}">
                    <a16:creationId xmlns:a16="http://schemas.microsoft.com/office/drawing/2014/main" id="{FD5D9657-CAC3-4B28-A3A9-DBF5555172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55" y="2661"/>
                <a:ext cx="38" cy="38"/>
              </a:xfrm>
              <a:prstGeom prst="ellipse">
                <a:avLst/>
              </a:prstGeom>
              <a:solidFill>
                <a:srgbClr val="E37E00"/>
              </a:solidFill>
              <a:ln w="0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9" name="Oval 46">
                <a:extLst>
                  <a:ext uri="{FF2B5EF4-FFF2-40B4-BE49-F238E27FC236}">
                    <a16:creationId xmlns:a16="http://schemas.microsoft.com/office/drawing/2014/main" id="{F6426837-DB4E-4717-ABFA-E7AD094E9F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16" y="1806"/>
                <a:ext cx="37" cy="37"/>
              </a:xfrm>
              <a:prstGeom prst="ellipse">
                <a:avLst/>
              </a:prstGeom>
              <a:solidFill>
                <a:srgbClr val="E37E00"/>
              </a:solidFill>
              <a:ln w="0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0" name="Oval 47">
                <a:extLst>
                  <a:ext uri="{FF2B5EF4-FFF2-40B4-BE49-F238E27FC236}">
                    <a16:creationId xmlns:a16="http://schemas.microsoft.com/office/drawing/2014/main" id="{E8969F8D-A884-4201-8D97-86F096A577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73" y="2935"/>
                <a:ext cx="38" cy="37"/>
              </a:xfrm>
              <a:prstGeom prst="ellipse">
                <a:avLst/>
              </a:prstGeom>
              <a:solidFill>
                <a:srgbClr val="E37E00"/>
              </a:solidFill>
              <a:ln w="0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1" name="Oval 48">
                <a:extLst>
                  <a:ext uri="{FF2B5EF4-FFF2-40B4-BE49-F238E27FC236}">
                    <a16:creationId xmlns:a16="http://schemas.microsoft.com/office/drawing/2014/main" id="{7851FE55-8C9A-411F-BE6A-C359DF4C73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34" y="2627"/>
                <a:ext cx="37" cy="37"/>
              </a:xfrm>
              <a:prstGeom prst="ellipse">
                <a:avLst/>
              </a:prstGeom>
              <a:solidFill>
                <a:srgbClr val="E37E00"/>
              </a:solidFill>
              <a:ln w="0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2" name="Oval 49">
                <a:extLst>
                  <a:ext uri="{FF2B5EF4-FFF2-40B4-BE49-F238E27FC236}">
                    <a16:creationId xmlns:a16="http://schemas.microsoft.com/office/drawing/2014/main" id="{0CA4F3BA-F4C5-4BED-AF25-E5D91A3E8C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91" y="2555"/>
                <a:ext cx="38" cy="37"/>
              </a:xfrm>
              <a:prstGeom prst="ellipse">
                <a:avLst/>
              </a:prstGeom>
              <a:solidFill>
                <a:srgbClr val="E37E00"/>
              </a:solidFill>
              <a:ln w="0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3" name="Oval 50">
                <a:extLst>
                  <a:ext uri="{FF2B5EF4-FFF2-40B4-BE49-F238E27FC236}">
                    <a16:creationId xmlns:a16="http://schemas.microsoft.com/office/drawing/2014/main" id="{F9D29CF9-E72E-4B79-9754-95D3A95C87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52" y="2745"/>
                <a:ext cx="37" cy="37"/>
              </a:xfrm>
              <a:prstGeom prst="ellipse">
                <a:avLst/>
              </a:prstGeom>
              <a:solidFill>
                <a:srgbClr val="E37E00"/>
              </a:solidFill>
              <a:ln w="0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4" name="Oval 51">
                <a:extLst>
                  <a:ext uri="{FF2B5EF4-FFF2-40B4-BE49-F238E27FC236}">
                    <a16:creationId xmlns:a16="http://schemas.microsoft.com/office/drawing/2014/main" id="{7E26D5C8-EA27-456D-A244-01E23D64E5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09" y="2641"/>
                <a:ext cx="38" cy="37"/>
              </a:xfrm>
              <a:prstGeom prst="ellipse">
                <a:avLst/>
              </a:prstGeom>
              <a:solidFill>
                <a:srgbClr val="E37E00"/>
              </a:solidFill>
              <a:ln w="0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5" name="Oval 52">
                <a:extLst>
                  <a:ext uri="{FF2B5EF4-FFF2-40B4-BE49-F238E27FC236}">
                    <a16:creationId xmlns:a16="http://schemas.microsoft.com/office/drawing/2014/main" id="{42DF0649-44CD-416B-884A-F420F9CDF5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70" y="850"/>
                <a:ext cx="37" cy="37"/>
              </a:xfrm>
              <a:prstGeom prst="ellipse">
                <a:avLst/>
              </a:prstGeom>
              <a:solidFill>
                <a:srgbClr val="E37E00"/>
              </a:solidFill>
              <a:ln w="0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6" name="Oval 53">
                <a:extLst>
                  <a:ext uri="{FF2B5EF4-FFF2-40B4-BE49-F238E27FC236}">
                    <a16:creationId xmlns:a16="http://schemas.microsoft.com/office/drawing/2014/main" id="{BFF7DF96-4454-419A-BE3D-F9D9CB7F32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28" y="2779"/>
                <a:ext cx="37" cy="38"/>
              </a:xfrm>
              <a:prstGeom prst="ellipse">
                <a:avLst/>
              </a:prstGeom>
              <a:solidFill>
                <a:srgbClr val="E37E00"/>
              </a:solidFill>
              <a:ln w="0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7" name="Oval 54">
                <a:extLst>
                  <a:ext uri="{FF2B5EF4-FFF2-40B4-BE49-F238E27FC236}">
                    <a16:creationId xmlns:a16="http://schemas.microsoft.com/office/drawing/2014/main" id="{56C84972-2D33-4951-A7EF-2EE1468B27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88" y="2684"/>
                <a:ext cx="37" cy="38"/>
              </a:xfrm>
              <a:prstGeom prst="ellipse">
                <a:avLst/>
              </a:prstGeom>
              <a:solidFill>
                <a:srgbClr val="E37E00"/>
              </a:solidFill>
              <a:ln w="0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8" name="Oval 55">
                <a:extLst>
                  <a:ext uri="{FF2B5EF4-FFF2-40B4-BE49-F238E27FC236}">
                    <a16:creationId xmlns:a16="http://schemas.microsoft.com/office/drawing/2014/main" id="{BADAD934-5545-4F04-9188-99AD22EFD9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46" y="2768"/>
                <a:ext cx="37" cy="37"/>
              </a:xfrm>
              <a:prstGeom prst="ellipse">
                <a:avLst/>
              </a:prstGeom>
              <a:solidFill>
                <a:srgbClr val="E37E00"/>
              </a:solidFill>
              <a:ln w="0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9" name="Oval 56">
                <a:extLst>
                  <a:ext uri="{FF2B5EF4-FFF2-40B4-BE49-F238E27FC236}">
                    <a16:creationId xmlns:a16="http://schemas.microsoft.com/office/drawing/2014/main" id="{96A25EB6-E68E-465C-9E83-56BD354C75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06" y="2661"/>
                <a:ext cx="38" cy="38"/>
              </a:xfrm>
              <a:prstGeom prst="ellipse">
                <a:avLst/>
              </a:prstGeom>
              <a:solidFill>
                <a:srgbClr val="E37E00"/>
              </a:solidFill>
              <a:ln w="0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0" name="Oval 57">
                <a:extLst>
                  <a:ext uri="{FF2B5EF4-FFF2-40B4-BE49-F238E27FC236}">
                    <a16:creationId xmlns:a16="http://schemas.microsoft.com/office/drawing/2014/main" id="{02B6EBCC-926C-4939-A5D2-DB8DA28637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64" y="2736"/>
                <a:ext cx="37" cy="37"/>
              </a:xfrm>
              <a:prstGeom prst="ellipse">
                <a:avLst/>
              </a:prstGeom>
              <a:solidFill>
                <a:srgbClr val="E37E00"/>
              </a:solidFill>
              <a:ln w="0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1" name="Oval 58">
                <a:extLst>
                  <a:ext uri="{FF2B5EF4-FFF2-40B4-BE49-F238E27FC236}">
                    <a16:creationId xmlns:a16="http://schemas.microsoft.com/office/drawing/2014/main" id="{34E8B35B-C784-4A89-8550-0B914BC0A6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24" y="2739"/>
                <a:ext cx="38" cy="37"/>
              </a:xfrm>
              <a:prstGeom prst="ellipse">
                <a:avLst/>
              </a:prstGeom>
              <a:solidFill>
                <a:srgbClr val="E37E00"/>
              </a:solidFill>
              <a:ln w="0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2" name="Oval 59">
                <a:extLst>
                  <a:ext uri="{FF2B5EF4-FFF2-40B4-BE49-F238E27FC236}">
                    <a16:creationId xmlns:a16="http://schemas.microsoft.com/office/drawing/2014/main" id="{CF76F6A3-502B-458A-A75A-7B57533830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5" y="2526"/>
                <a:ext cx="37" cy="37"/>
              </a:xfrm>
              <a:prstGeom prst="ellipse">
                <a:avLst/>
              </a:prstGeom>
              <a:solidFill>
                <a:srgbClr val="E37E00"/>
              </a:solidFill>
              <a:ln w="0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4" name="Oval 60">
                <a:extLst>
                  <a:ext uri="{FF2B5EF4-FFF2-40B4-BE49-F238E27FC236}">
                    <a16:creationId xmlns:a16="http://schemas.microsoft.com/office/drawing/2014/main" id="{4ABD2A9B-AEA7-44F9-B529-5E21FA3B61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42" y="2765"/>
                <a:ext cx="38" cy="37"/>
              </a:xfrm>
              <a:prstGeom prst="ellipse">
                <a:avLst/>
              </a:prstGeom>
              <a:solidFill>
                <a:srgbClr val="E37E00"/>
              </a:solidFill>
              <a:ln w="0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5" name="Oval 61">
                <a:extLst>
                  <a:ext uri="{FF2B5EF4-FFF2-40B4-BE49-F238E27FC236}">
                    <a16:creationId xmlns:a16="http://schemas.microsoft.com/office/drawing/2014/main" id="{27255440-2A6E-432B-9D62-A50029F527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03" y="850"/>
                <a:ext cx="37" cy="37"/>
              </a:xfrm>
              <a:prstGeom prst="ellipse">
                <a:avLst/>
              </a:prstGeom>
              <a:solidFill>
                <a:srgbClr val="E37E00"/>
              </a:solidFill>
              <a:ln w="0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6" name="Oval 62">
                <a:extLst>
                  <a:ext uri="{FF2B5EF4-FFF2-40B4-BE49-F238E27FC236}">
                    <a16:creationId xmlns:a16="http://schemas.microsoft.com/office/drawing/2014/main" id="{877ADC05-F2EE-4B05-8312-53C044706B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60" y="2745"/>
                <a:ext cx="38" cy="37"/>
              </a:xfrm>
              <a:prstGeom prst="ellipse">
                <a:avLst/>
              </a:prstGeom>
              <a:solidFill>
                <a:srgbClr val="E37E00"/>
              </a:solidFill>
              <a:ln w="0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7" name="Oval 63">
                <a:extLst>
                  <a:ext uri="{FF2B5EF4-FFF2-40B4-BE49-F238E27FC236}">
                    <a16:creationId xmlns:a16="http://schemas.microsoft.com/office/drawing/2014/main" id="{4E439B85-E63B-4AD2-8B17-971F74CF6A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61" y="2817"/>
                <a:ext cx="37" cy="37"/>
              </a:xfrm>
              <a:prstGeom prst="ellipse">
                <a:avLst/>
              </a:prstGeom>
              <a:solidFill>
                <a:srgbClr val="C10534"/>
              </a:solidFill>
              <a:ln w="0">
                <a:solidFill>
                  <a:srgbClr val="C10534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8" name="Oval 64">
                <a:extLst>
                  <a:ext uri="{FF2B5EF4-FFF2-40B4-BE49-F238E27FC236}">
                    <a16:creationId xmlns:a16="http://schemas.microsoft.com/office/drawing/2014/main" id="{B294784F-240A-4696-93F4-AE4D10AB72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27" y="2831"/>
                <a:ext cx="37" cy="37"/>
              </a:xfrm>
              <a:prstGeom prst="ellipse">
                <a:avLst/>
              </a:prstGeom>
              <a:solidFill>
                <a:srgbClr val="C10534"/>
              </a:solidFill>
              <a:ln w="0">
                <a:solidFill>
                  <a:srgbClr val="C10534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9" name="Oval 65">
                <a:extLst>
                  <a:ext uri="{FF2B5EF4-FFF2-40B4-BE49-F238E27FC236}">
                    <a16:creationId xmlns:a16="http://schemas.microsoft.com/office/drawing/2014/main" id="{D2F3543D-7EAF-4BFC-A454-85C347E3C6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60" y="2750"/>
                <a:ext cx="37" cy="38"/>
              </a:xfrm>
              <a:prstGeom prst="ellipse">
                <a:avLst/>
              </a:prstGeom>
              <a:solidFill>
                <a:srgbClr val="C10534"/>
              </a:solidFill>
              <a:ln w="0">
                <a:solidFill>
                  <a:srgbClr val="C10534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4" name="Oval 66">
                <a:extLst>
                  <a:ext uri="{FF2B5EF4-FFF2-40B4-BE49-F238E27FC236}">
                    <a16:creationId xmlns:a16="http://schemas.microsoft.com/office/drawing/2014/main" id="{DD75F527-DF8E-4C2C-9AB1-D5D0A29B9A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99" y="2753"/>
                <a:ext cx="37" cy="38"/>
              </a:xfrm>
              <a:prstGeom prst="ellipse">
                <a:avLst/>
              </a:prstGeom>
              <a:solidFill>
                <a:srgbClr val="C10534"/>
              </a:solidFill>
              <a:ln w="0">
                <a:solidFill>
                  <a:srgbClr val="C10534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5" name="Oval 67">
                <a:extLst>
                  <a:ext uri="{FF2B5EF4-FFF2-40B4-BE49-F238E27FC236}">
                    <a16:creationId xmlns:a16="http://schemas.microsoft.com/office/drawing/2014/main" id="{234D0CE3-BE26-401D-8A2F-7926D75BC3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72" y="2673"/>
                <a:ext cx="37" cy="37"/>
              </a:xfrm>
              <a:prstGeom prst="ellipse">
                <a:avLst/>
              </a:prstGeom>
              <a:solidFill>
                <a:srgbClr val="938DD2"/>
              </a:solidFill>
              <a:ln w="0">
                <a:solidFill>
                  <a:srgbClr val="938DD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6" name="Oval 68">
                <a:extLst>
                  <a:ext uri="{FF2B5EF4-FFF2-40B4-BE49-F238E27FC236}">
                    <a16:creationId xmlns:a16="http://schemas.microsoft.com/office/drawing/2014/main" id="{73A376D9-8596-44D8-B35A-B1F55DC343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02" y="2811"/>
                <a:ext cx="37" cy="37"/>
              </a:xfrm>
              <a:prstGeom prst="ellipse">
                <a:avLst/>
              </a:prstGeom>
              <a:solidFill>
                <a:srgbClr val="938DD2"/>
              </a:solidFill>
              <a:ln w="0">
                <a:solidFill>
                  <a:srgbClr val="938DD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7" name="Oval 69">
                <a:extLst>
                  <a:ext uri="{FF2B5EF4-FFF2-40B4-BE49-F238E27FC236}">
                    <a16:creationId xmlns:a16="http://schemas.microsoft.com/office/drawing/2014/main" id="{FD8D2075-1E56-43DE-A486-FA0B12628C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62" y="2794"/>
                <a:ext cx="38" cy="34"/>
              </a:xfrm>
              <a:prstGeom prst="ellipse">
                <a:avLst/>
              </a:prstGeom>
              <a:solidFill>
                <a:srgbClr val="938DD2"/>
              </a:solidFill>
              <a:ln w="0">
                <a:solidFill>
                  <a:srgbClr val="938DD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8" name="Oval 70">
                <a:extLst>
                  <a:ext uri="{FF2B5EF4-FFF2-40B4-BE49-F238E27FC236}">
                    <a16:creationId xmlns:a16="http://schemas.microsoft.com/office/drawing/2014/main" id="{36CF0E62-1CE0-4BA5-8CAB-A6FF232D3B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20" y="2701"/>
                <a:ext cx="37" cy="38"/>
              </a:xfrm>
              <a:prstGeom prst="ellipse">
                <a:avLst/>
              </a:prstGeom>
              <a:solidFill>
                <a:srgbClr val="938DD2"/>
              </a:solidFill>
              <a:ln w="0">
                <a:solidFill>
                  <a:srgbClr val="938DD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9" name="Oval 71">
                <a:extLst>
                  <a:ext uri="{FF2B5EF4-FFF2-40B4-BE49-F238E27FC236}">
                    <a16:creationId xmlns:a16="http://schemas.microsoft.com/office/drawing/2014/main" id="{21406414-565F-4E15-B0B3-0AF9EE7315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749" y="2964"/>
                <a:ext cx="37" cy="37"/>
              </a:xfrm>
              <a:prstGeom prst="ellipse">
                <a:avLst/>
              </a:prstGeom>
              <a:solidFill>
                <a:srgbClr val="938DD2"/>
              </a:solidFill>
              <a:ln w="0">
                <a:solidFill>
                  <a:srgbClr val="938DD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0" name="Oval 72">
                <a:extLst>
                  <a:ext uri="{FF2B5EF4-FFF2-40B4-BE49-F238E27FC236}">
                    <a16:creationId xmlns:a16="http://schemas.microsoft.com/office/drawing/2014/main" id="{4A63B95A-42FE-45B0-804A-602051B6C4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07" y="2500"/>
                <a:ext cx="38" cy="37"/>
              </a:xfrm>
              <a:prstGeom prst="ellipse">
                <a:avLst/>
              </a:prstGeom>
              <a:solidFill>
                <a:srgbClr val="938DD2"/>
              </a:solidFill>
              <a:ln w="0">
                <a:solidFill>
                  <a:srgbClr val="938DD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1" name="Oval 73">
                <a:extLst>
                  <a:ext uri="{FF2B5EF4-FFF2-40B4-BE49-F238E27FC236}">
                    <a16:creationId xmlns:a16="http://schemas.microsoft.com/office/drawing/2014/main" id="{B30B72B9-F1F4-46A7-BF4A-A38ECFD8E0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79" y="1786"/>
                <a:ext cx="37" cy="37"/>
              </a:xfrm>
              <a:prstGeom prst="ellipse">
                <a:avLst/>
              </a:prstGeom>
              <a:solidFill>
                <a:srgbClr val="CAC27E"/>
              </a:solidFill>
              <a:ln w="0">
                <a:solidFill>
                  <a:srgbClr val="CAC27E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2" name="Oval 74">
                <a:extLst>
                  <a:ext uri="{FF2B5EF4-FFF2-40B4-BE49-F238E27FC236}">
                    <a16:creationId xmlns:a16="http://schemas.microsoft.com/office/drawing/2014/main" id="{6AAFDACB-D0EB-4B4A-9AA3-A821F65015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15" y="1227"/>
                <a:ext cx="38" cy="37"/>
              </a:xfrm>
              <a:prstGeom prst="ellipse">
                <a:avLst/>
              </a:prstGeom>
              <a:solidFill>
                <a:srgbClr val="CAC27E"/>
              </a:solidFill>
              <a:ln w="0">
                <a:solidFill>
                  <a:srgbClr val="CAC27E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3" name="Oval 75">
                <a:extLst>
                  <a:ext uri="{FF2B5EF4-FFF2-40B4-BE49-F238E27FC236}">
                    <a16:creationId xmlns:a16="http://schemas.microsoft.com/office/drawing/2014/main" id="{CC023174-BFB9-416A-A4AD-EF9CD26C04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76" y="2540"/>
                <a:ext cx="37" cy="38"/>
              </a:xfrm>
              <a:prstGeom prst="ellipse">
                <a:avLst/>
              </a:prstGeom>
              <a:solidFill>
                <a:srgbClr val="CAC27E"/>
              </a:solidFill>
              <a:ln w="0">
                <a:solidFill>
                  <a:srgbClr val="CAC27E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4" name="Oval 76">
                <a:extLst>
                  <a:ext uri="{FF2B5EF4-FFF2-40B4-BE49-F238E27FC236}">
                    <a16:creationId xmlns:a16="http://schemas.microsoft.com/office/drawing/2014/main" id="{90DA2C25-0DCF-4996-B56E-154A44856D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94" y="2730"/>
                <a:ext cx="37" cy="38"/>
              </a:xfrm>
              <a:prstGeom prst="ellipse">
                <a:avLst/>
              </a:prstGeom>
              <a:solidFill>
                <a:srgbClr val="CAC27E"/>
              </a:solidFill>
              <a:ln w="0">
                <a:solidFill>
                  <a:srgbClr val="CAC27E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5" name="Oval 77">
                <a:extLst>
                  <a:ext uri="{FF2B5EF4-FFF2-40B4-BE49-F238E27FC236}">
                    <a16:creationId xmlns:a16="http://schemas.microsoft.com/office/drawing/2014/main" id="{26F24BEE-6FB6-4A9E-AA25-323269E27D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43" y="2866"/>
                <a:ext cx="37" cy="37"/>
              </a:xfrm>
              <a:prstGeom prst="ellipse">
                <a:avLst/>
              </a:prstGeom>
              <a:solidFill>
                <a:srgbClr val="7B92A8"/>
              </a:solidFill>
              <a:ln w="0">
                <a:solidFill>
                  <a:srgbClr val="7B92A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6" name="Oval 78">
                <a:extLst>
                  <a:ext uri="{FF2B5EF4-FFF2-40B4-BE49-F238E27FC236}">
                    <a16:creationId xmlns:a16="http://schemas.microsoft.com/office/drawing/2014/main" id="{DA0C3187-94EA-41A5-892D-6FD2A43034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48" y="2825"/>
                <a:ext cx="38" cy="38"/>
              </a:xfrm>
              <a:prstGeom prst="ellipse">
                <a:avLst/>
              </a:prstGeom>
              <a:solidFill>
                <a:srgbClr val="7B92A8"/>
              </a:solidFill>
              <a:ln w="0">
                <a:solidFill>
                  <a:srgbClr val="7B92A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7" name="Oval 79">
                <a:extLst>
                  <a:ext uri="{FF2B5EF4-FFF2-40B4-BE49-F238E27FC236}">
                    <a16:creationId xmlns:a16="http://schemas.microsoft.com/office/drawing/2014/main" id="{D62B35A0-DD99-4A90-B17D-32CB330B9F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09" y="2892"/>
                <a:ext cx="38" cy="37"/>
              </a:xfrm>
              <a:prstGeom prst="ellipse">
                <a:avLst/>
              </a:prstGeom>
              <a:solidFill>
                <a:srgbClr val="2D6D66"/>
              </a:solidFill>
              <a:ln w="0">
                <a:solidFill>
                  <a:srgbClr val="2D6D6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8" name="Oval 80">
                <a:extLst>
                  <a:ext uri="{FF2B5EF4-FFF2-40B4-BE49-F238E27FC236}">
                    <a16:creationId xmlns:a16="http://schemas.microsoft.com/office/drawing/2014/main" id="{0F6A2AEA-36EB-48EF-A74C-140ACA26D1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56" y="3059"/>
                <a:ext cx="37" cy="37"/>
              </a:xfrm>
              <a:prstGeom prst="ellipse">
                <a:avLst/>
              </a:prstGeom>
              <a:solidFill>
                <a:srgbClr val="2D6D66"/>
              </a:solidFill>
              <a:ln w="0">
                <a:solidFill>
                  <a:srgbClr val="2D6D6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9" name="Oval 81">
                <a:extLst>
                  <a:ext uri="{FF2B5EF4-FFF2-40B4-BE49-F238E27FC236}">
                    <a16:creationId xmlns:a16="http://schemas.microsoft.com/office/drawing/2014/main" id="{A126B71B-A7B3-4B33-8ADD-04E97B82F3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58" y="3194"/>
                <a:ext cx="38" cy="37"/>
              </a:xfrm>
              <a:prstGeom prst="ellipse">
                <a:avLst/>
              </a:prstGeom>
              <a:solidFill>
                <a:srgbClr val="2D6D66"/>
              </a:solidFill>
              <a:ln w="0">
                <a:solidFill>
                  <a:srgbClr val="2D6D6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0" name="Oval 82">
                <a:extLst>
                  <a:ext uri="{FF2B5EF4-FFF2-40B4-BE49-F238E27FC236}">
                    <a16:creationId xmlns:a16="http://schemas.microsoft.com/office/drawing/2014/main" id="{BE30AC74-C2A0-4C2A-AC95-419CEC18CB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84" y="3047"/>
                <a:ext cx="38" cy="37"/>
              </a:xfrm>
              <a:prstGeom prst="ellipse">
                <a:avLst/>
              </a:prstGeom>
              <a:solidFill>
                <a:srgbClr val="2D6D66"/>
              </a:solidFill>
              <a:ln w="0">
                <a:solidFill>
                  <a:srgbClr val="2D6D6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1" name="Oval 83">
                <a:extLst>
                  <a:ext uri="{FF2B5EF4-FFF2-40B4-BE49-F238E27FC236}">
                    <a16:creationId xmlns:a16="http://schemas.microsoft.com/office/drawing/2014/main" id="{262B37F1-206A-4E99-BBEC-6DE9F94D98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31" y="2964"/>
                <a:ext cx="38" cy="37"/>
              </a:xfrm>
              <a:prstGeom prst="ellipse">
                <a:avLst/>
              </a:prstGeom>
              <a:solidFill>
                <a:srgbClr val="2D6D66"/>
              </a:solidFill>
              <a:ln w="0">
                <a:solidFill>
                  <a:srgbClr val="2D6D6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2" name="Oval 84">
                <a:extLst>
                  <a:ext uri="{FF2B5EF4-FFF2-40B4-BE49-F238E27FC236}">
                    <a16:creationId xmlns:a16="http://schemas.microsoft.com/office/drawing/2014/main" id="{4A38BF03-700F-4474-8F02-DD214CAAA2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9" y="2943"/>
                <a:ext cx="38" cy="38"/>
              </a:xfrm>
              <a:prstGeom prst="ellipse">
                <a:avLst/>
              </a:prstGeom>
              <a:solidFill>
                <a:srgbClr val="2D6D66"/>
              </a:solidFill>
              <a:ln w="0">
                <a:solidFill>
                  <a:srgbClr val="2D6D6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3" name="Oval 85">
                <a:extLst>
                  <a:ext uri="{FF2B5EF4-FFF2-40B4-BE49-F238E27FC236}">
                    <a16:creationId xmlns:a16="http://schemas.microsoft.com/office/drawing/2014/main" id="{32FB2987-F532-4DE9-ABDB-83A8815B6E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50" y="2871"/>
                <a:ext cx="37" cy="38"/>
              </a:xfrm>
              <a:prstGeom prst="ellipse">
                <a:avLst/>
              </a:prstGeom>
              <a:solidFill>
                <a:srgbClr val="2D6D66"/>
              </a:solidFill>
              <a:ln w="0">
                <a:solidFill>
                  <a:srgbClr val="2D6D6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4" name="Oval 86">
                <a:extLst>
                  <a:ext uri="{FF2B5EF4-FFF2-40B4-BE49-F238E27FC236}">
                    <a16:creationId xmlns:a16="http://schemas.microsoft.com/office/drawing/2014/main" id="{25778A9B-BB62-4AA1-8F56-BACDB10F11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64" y="2618"/>
                <a:ext cx="38" cy="37"/>
              </a:xfrm>
              <a:prstGeom prst="ellipse">
                <a:avLst/>
              </a:prstGeom>
              <a:solidFill>
                <a:srgbClr val="2D6D66"/>
              </a:solidFill>
              <a:ln w="0">
                <a:solidFill>
                  <a:srgbClr val="2D6D6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5" name="Oval 87">
                <a:extLst>
                  <a:ext uri="{FF2B5EF4-FFF2-40B4-BE49-F238E27FC236}">
                    <a16:creationId xmlns:a16="http://schemas.microsoft.com/office/drawing/2014/main" id="{D552F003-5E65-4309-9864-1BADC604CB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64" y="2678"/>
                <a:ext cx="38" cy="38"/>
              </a:xfrm>
              <a:prstGeom prst="ellipse">
                <a:avLst/>
              </a:prstGeom>
              <a:solidFill>
                <a:srgbClr val="2D6D66"/>
              </a:solidFill>
              <a:ln w="0">
                <a:solidFill>
                  <a:srgbClr val="2D6D6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6" name="Oval 88">
                <a:extLst>
                  <a:ext uri="{FF2B5EF4-FFF2-40B4-BE49-F238E27FC236}">
                    <a16:creationId xmlns:a16="http://schemas.microsoft.com/office/drawing/2014/main" id="{0F6BFCE7-704E-4F63-A572-FD21CD809C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22" y="2845"/>
                <a:ext cx="37" cy="38"/>
              </a:xfrm>
              <a:prstGeom prst="ellipse">
                <a:avLst/>
              </a:prstGeom>
              <a:solidFill>
                <a:srgbClr val="2D6D66"/>
              </a:solidFill>
              <a:ln w="0">
                <a:solidFill>
                  <a:srgbClr val="2D6D6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7" name="Oval 89">
                <a:extLst>
                  <a:ext uri="{FF2B5EF4-FFF2-40B4-BE49-F238E27FC236}">
                    <a16:creationId xmlns:a16="http://schemas.microsoft.com/office/drawing/2014/main" id="{E9F61AFE-408F-4762-B3AE-93823BC2B4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54" y="2710"/>
                <a:ext cx="37" cy="38"/>
              </a:xfrm>
              <a:prstGeom prst="ellipse">
                <a:avLst/>
              </a:prstGeom>
              <a:solidFill>
                <a:srgbClr val="A0522D"/>
              </a:solidFill>
              <a:ln w="0">
                <a:solidFill>
                  <a:srgbClr val="A0522D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5" name="Oval 90">
                <a:extLst>
                  <a:ext uri="{FF2B5EF4-FFF2-40B4-BE49-F238E27FC236}">
                    <a16:creationId xmlns:a16="http://schemas.microsoft.com/office/drawing/2014/main" id="{0D3CF339-5F8A-4D8C-9956-FFA299D10E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55" y="2886"/>
                <a:ext cx="37" cy="37"/>
              </a:xfrm>
              <a:prstGeom prst="ellipse">
                <a:avLst/>
              </a:prstGeom>
              <a:solidFill>
                <a:srgbClr val="1A476F"/>
              </a:solidFill>
              <a:ln w="0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8" name="Oval 91">
                <a:extLst>
                  <a:ext uri="{FF2B5EF4-FFF2-40B4-BE49-F238E27FC236}">
                    <a16:creationId xmlns:a16="http://schemas.microsoft.com/office/drawing/2014/main" id="{025CF50D-CBCC-49F9-B547-5C76D14795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68" y="2952"/>
                <a:ext cx="37" cy="37"/>
              </a:xfrm>
              <a:prstGeom prst="ellipse">
                <a:avLst/>
              </a:prstGeom>
              <a:solidFill>
                <a:srgbClr val="1A476F"/>
              </a:solidFill>
              <a:ln w="0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6" name="Oval 92">
                <a:extLst>
                  <a:ext uri="{FF2B5EF4-FFF2-40B4-BE49-F238E27FC236}">
                    <a16:creationId xmlns:a16="http://schemas.microsoft.com/office/drawing/2014/main" id="{41458A54-D17A-4DAA-A679-F480BEF72C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39" y="2765"/>
                <a:ext cx="37" cy="37"/>
              </a:xfrm>
              <a:prstGeom prst="ellipse">
                <a:avLst/>
              </a:prstGeom>
              <a:solidFill>
                <a:srgbClr val="1A476F"/>
              </a:solidFill>
              <a:ln w="0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8" name="Oval 93">
                <a:extLst>
                  <a:ext uri="{FF2B5EF4-FFF2-40B4-BE49-F238E27FC236}">
                    <a16:creationId xmlns:a16="http://schemas.microsoft.com/office/drawing/2014/main" id="{088F8CCE-3874-4437-936C-C10461BE3C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7" y="2776"/>
                <a:ext cx="37" cy="38"/>
              </a:xfrm>
              <a:prstGeom prst="ellipse">
                <a:avLst/>
              </a:prstGeom>
              <a:solidFill>
                <a:srgbClr val="1A476F"/>
              </a:solidFill>
              <a:ln w="0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2" name="Oval 94">
                <a:extLst>
                  <a:ext uri="{FF2B5EF4-FFF2-40B4-BE49-F238E27FC236}">
                    <a16:creationId xmlns:a16="http://schemas.microsoft.com/office/drawing/2014/main" id="{1B002688-E6E0-458C-A38F-6AB2E7C422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09" y="2825"/>
                <a:ext cx="38" cy="38"/>
              </a:xfrm>
              <a:prstGeom prst="ellipse">
                <a:avLst/>
              </a:prstGeom>
              <a:solidFill>
                <a:srgbClr val="FFD200"/>
              </a:solidFill>
              <a:ln w="0">
                <a:solidFill>
                  <a:srgbClr val="FFD2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4" name="Oval 95">
                <a:extLst>
                  <a:ext uri="{FF2B5EF4-FFF2-40B4-BE49-F238E27FC236}">
                    <a16:creationId xmlns:a16="http://schemas.microsoft.com/office/drawing/2014/main" id="{7E7E0E1D-6A65-45BF-9914-1CBFE4512A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27" y="2831"/>
                <a:ext cx="37" cy="37"/>
              </a:xfrm>
              <a:prstGeom prst="ellipse">
                <a:avLst/>
              </a:prstGeom>
              <a:solidFill>
                <a:srgbClr val="FFD200"/>
              </a:solidFill>
              <a:ln w="0">
                <a:solidFill>
                  <a:srgbClr val="FFD2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6" name="Oval 96">
                <a:extLst>
                  <a:ext uri="{FF2B5EF4-FFF2-40B4-BE49-F238E27FC236}">
                    <a16:creationId xmlns:a16="http://schemas.microsoft.com/office/drawing/2014/main" id="{42E730BB-523B-4ADA-9651-8A1943EF88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84" y="2676"/>
                <a:ext cx="37" cy="37"/>
              </a:xfrm>
              <a:prstGeom prst="ellipse">
                <a:avLst/>
              </a:prstGeom>
              <a:solidFill>
                <a:srgbClr val="BFA19C"/>
              </a:solidFill>
              <a:ln w="0">
                <a:solidFill>
                  <a:srgbClr val="BFA19C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8" name="Oval 97">
                <a:extLst>
                  <a:ext uri="{FF2B5EF4-FFF2-40B4-BE49-F238E27FC236}">
                    <a16:creationId xmlns:a16="http://schemas.microsoft.com/office/drawing/2014/main" id="{D189BBF0-ABF0-4C47-AE7B-E81F67E90D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41" y="2595"/>
                <a:ext cx="38" cy="37"/>
              </a:xfrm>
              <a:prstGeom prst="ellipse">
                <a:avLst/>
              </a:prstGeom>
              <a:solidFill>
                <a:srgbClr val="BFA19C"/>
              </a:solidFill>
              <a:ln w="0">
                <a:solidFill>
                  <a:srgbClr val="BFA19C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2" name="Oval 98">
                <a:extLst>
                  <a:ext uri="{FF2B5EF4-FFF2-40B4-BE49-F238E27FC236}">
                    <a16:creationId xmlns:a16="http://schemas.microsoft.com/office/drawing/2014/main" id="{1445633C-C880-4A36-8FBF-ED18ACE583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02" y="850"/>
                <a:ext cx="37" cy="37"/>
              </a:xfrm>
              <a:prstGeom prst="ellipse">
                <a:avLst/>
              </a:prstGeom>
              <a:solidFill>
                <a:srgbClr val="BFA19C"/>
              </a:solidFill>
              <a:ln w="0">
                <a:solidFill>
                  <a:srgbClr val="BFA19C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9" name="Oval 99">
                <a:extLst>
                  <a:ext uri="{FF2B5EF4-FFF2-40B4-BE49-F238E27FC236}">
                    <a16:creationId xmlns:a16="http://schemas.microsoft.com/office/drawing/2014/main" id="{90E54E43-C0B9-411D-A076-BB270576D6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60" y="2413"/>
                <a:ext cx="37" cy="38"/>
              </a:xfrm>
              <a:prstGeom prst="ellipse">
                <a:avLst/>
              </a:prstGeom>
              <a:solidFill>
                <a:srgbClr val="BFA19C"/>
              </a:solidFill>
              <a:ln w="0">
                <a:solidFill>
                  <a:srgbClr val="BFA19C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4" name="Oval 100">
                <a:extLst>
                  <a:ext uri="{FF2B5EF4-FFF2-40B4-BE49-F238E27FC236}">
                    <a16:creationId xmlns:a16="http://schemas.microsoft.com/office/drawing/2014/main" id="{C4ED2D3E-E8C6-4FD7-89DB-61A7F61FA4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20" y="1227"/>
                <a:ext cx="37" cy="37"/>
              </a:xfrm>
              <a:prstGeom prst="ellipse">
                <a:avLst/>
              </a:prstGeom>
              <a:solidFill>
                <a:srgbClr val="BFA19C"/>
              </a:solidFill>
              <a:ln w="0">
                <a:solidFill>
                  <a:srgbClr val="BFA19C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5" name="Oval 101">
                <a:extLst>
                  <a:ext uri="{FF2B5EF4-FFF2-40B4-BE49-F238E27FC236}">
                    <a16:creationId xmlns:a16="http://schemas.microsoft.com/office/drawing/2014/main" id="{838BCD1B-87AD-4281-9132-6AFE8B1754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9" y="2952"/>
                <a:ext cx="38" cy="37"/>
              </a:xfrm>
              <a:prstGeom prst="ellipse">
                <a:avLst/>
              </a:prstGeom>
              <a:solidFill>
                <a:srgbClr val="9C8847"/>
              </a:solidFill>
              <a:ln w="0">
                <a:solidFill>
                  <a:srgbClr val="9C8847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6" name="Oval 102">
                <a:extLst>
                  <a:ext uri="{FF2B5EF4-FFF2-40B4-BE49-F238E27FC236}">
                    <a16:creationId xmlns:a16="http://schemas.microsoft.com/office/drawing/2014/main" id="{18794304-52B8-43FB-AC76-5F1C538B43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50" y="2943"/>
                <a:ext cx="37" cy="38"/>
              </a:xfrm>
              <a:prstGeom prst="ellipse">
                <a:avLst/>
              </a:prstGeom>
              <a:solidFill>
                <a:srgbClr val="9C8847"/>
              </a:solidFill>
              <a:ln w="0">
                <a:solidFill>
                  <a:srgbClr val="9C8847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7" name="Oval 103">
                <a:extLst>
                  <a:ext uri="{FF2B5EF4-FFF2-40B4-BE49-F238E27FC236}">
                    <a16:creationId xmlns:a16="http://schemas.microsoft.com/office/drawing/2014/main" id="{5E659CA7-59DC-4544-8E74-E7F87FFCAC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93" y="2796"/>
                <a:ext cx="38" cy="38"/>
              </a:xfrm>
              <a:prstGeom prst="ellipse">
                <a:avLst/>
              </a:prstGeom>
              <a:solidFill>
                <a:srgbClr val="9C8847"/>
              </a:solidFill>
              <a:ln w="0">
                <a:solidFill>
                  <a:srgbClr val="9C8847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8" name="Oval 104">
                <a:extLst>
                  <a:ext uri="{FF2B5EF4-FFF2-40B4-BE49-F238E27FC236}">
                    <a16:creationId xmlns:a16="http://schemas.microsoft.com/office/drawing/2014/main" id="{FA15F31E-6B4D-4202-8122-E2A1DFB6A5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86" y="2854"/>
                <a:ext cx="38" cy="38"/>
              </a:xfrm>
              <a:prstGeom prst="ellipse">
                <a:avLst/>
              </a:prstGeom>
              <a:solidFill>
                <a:srgbClr val="9C8847"/>
              </a:solidFill>
              <a:ln w="0">
                <a:solidFill>
                  <a:srgbClr val="9C8847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9" name="Oval 105">
                <a:extLst>
                  <a:ext uri="{FF2B5EF4-FFF2-40B4-BE49-F238E27FC236}">
                    <a16:creationId xmlns:a16="http://schemas.microsoft.com/office/drawing/2014/main" id="{2E123F21-82CB-4368-AE35-2B7AEDB981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44" y="2929"/>
                <a:ext cx="37" cy="37"/>
              </a:xfrm>
              <a:prstGeom prst="ellipse">
                <a:avLst/>
              </a:prstGeom>
              <a:solidFill>
                <a:srgbClr val="9C8847"/>
              </a:solidFill>
              <a:ln w="0">
                <a:solidFill>
                  <a:srgbClr val="9C8847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0" name="Oval 106">
                <a:extLst>
                  <a:ext uri="{FF2B5EF4-FFF2-40B4-BE49-F238E27FC236}">
                    <a16:creationId xmlns:a16="http://schemas.microsoft.com/office/drawing/2014/main" id="{588F6B41-BA63-48E3-B3E0-92F8A26249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28" y="2834"/>
                <a:ext cx="37" cy="37"/>
              </a:xfrm>
              <a:prstGeom prst="ellipse">
                <a:avLst/>
              </a:prstGeom>
              <a:solidFill>
                <a:srgbClr val="9C8847"/>
              </a:solidFill>
              <a:ln w="0">
                <a:solidFill>
                  <a:srgbClr val="9C8847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1" name="Oval 107">
                <a:extLst>
                  <a:ext uri="{FF2B5EF4-FFF2-40B4-BE49-F238E27FC236}">
                    <a16:creationId xmlns:a16="http://schemas.microsoft.com/office/drawing/2014/main" id="{B18C02CF-E795-4FBE-9504-592F46E81A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88" y="2946"/>
                <a:ext cx="38" cy="38"/>
              </a:xfrm>
              <a:prstGeom prst="ellipse">
                <a:avLst/>
              </a:prstGeom>
              <a:solidFill>
                <a:srgbClr val="9C8847"/>
              </a:solidFill>
              <a:ln w="0">
                <a:solidFill>
                  <a:srgbClr val="9C8847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2" name="Oval 108">
                <a:extLst>
                  <a:ext uri="{FF2B5EF4-FFF2-40B4-BE49-F238E27FC236}">
                    <a16:creationId xmlns:a16="http://schemas.microsoft.com/office/drawing/2014/main" id="{1D3A9CCE-A14C-4A7A-B11C-5CD00CBFFE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46" y="2776"/>
                <a:ext cx="38" cy="38"/>
              </a:xfrm>
              <a:prstGeom prst="ellipse">
                <a:avLst/>
              </a:prstGeom>
              <a:solidFill>
                <a:srgbClr val="9C8847"/>
              </a:solidFill>
              <a:ln w="0">
                <a:solidFill>
                  <a:srgbClr val="9C8847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3" name="Oval 109">
                <a:extLst>
                  <a:ext uri="{FF2B5EF4-FFF2-40B4-BE49-F238E27FC236}">
                    <a16:creationId xmlns:a16="http://schemas.microsoft.com/office/drawing/2014/main" id="{4FF93561-5C3E-4E87-924D-5AEE3EA413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7" y="2724"/>
                <a:ext cx="37" cy="38"/>
              </a:xfrm>
              <a:prstGeom prst="ellipse">
                <a:avLst/>
              </a:prstGeom>
              <a:solidFill>
                <a:srgbClr val="9C8847"/>
              </a:solidFill>
              <a:ln w="0">
                <a:solidFill>
                  <a:srgbClr val="9C8847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4" name="Oval 110">
                <a:extLst>
                  <a:ext uri="{FF2B5EF4-FFF2-40B4-BE49-F238E27FC236}">
                    <a16:creationId xmlns:a16="http://schemas.microsoft.com/office/drawing/2014/main" id="{7A465299-FC18-4307-ADD6-3949C85C7F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64" y="2799"/>
                <a:ext cx="38" cy="38"/>
              </a:xfrm>
              <a:prstGeom prst="ellipse">
                <a:avLst/>
              </a:prstGeom>
              <a:solidFill>
                <a:srgbClr val="9C8847"/>
              </a:solidFill>
              <a:ln w="0">
                <a:solidFill>
                  <a:srgbClr val="9C8847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5" name="Line 111">
                <a:extLst>
                  <a:ext uri="{FF2B5EF4-FFF2-40B4-BE49-F238E27FC236}">
                    <a16:creationId xmlns:a16="http://schemas.microsoft.com/office/drawing/2014/main" id="{3AA59053-6B99-4A58-AE29-46E5124D5ED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497" y="2756"/>
                <a:ext cx="0" cy="87"/>
              </a:xfrm>
              <a:prstGeom prst="line">
                <a:avLst/>
              </a:prstGeom>
              <a:noFill/>
              <a:ln w="9525">
                <a:solidFill>
                  <a:srgbClr val="6E8E8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6" name="Line 112">
                <a:extLst>
                  <a:ext uri="{FF2B5EF4-FFF2-40B4-BE49-F238E27FC236}">
                    <a16:creationId xmlns:a16="http://schemas.microsoft.com/office/drawing/2014/main" id="{FA10EAD9-7D90-47E8-989F-172F1F4FA74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68" y="2756"/>
                <a:ext cx="55" cy="0"/>
              </a:xfrm>
              <a:prstGeom prst="line">
                <a:avLst/>
              </a:prstGeom>
              <a:noFill/>
              <a:ln w="9525">
                <a:solidFill>
                  <a:srgbClr val="6E8E8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7" name="Line 113">
                <a:extLst>
                  <a:ext uri="{FF2B5EF4-FFF2-40B4-BE49-F238E27FC236}">
                    <a16:creationId xmlns:a16="http://schemas.microsoft.com/office/drawing/2014/main" id="{A4412E8A-60ED-443E-BEB7-C6D1FF0E0A3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68" y="2843"/>
                <a:ext cx="55" cy="0"/>
              </a:xfrm>
              <a:prstGeom prst="line">
                <a:avLst/>
              </a:prstGeom>
              <a:noFill/>
              <a:ln w="9525">
                <a:solidFill>
                  <a:srgbClr val="6E8E8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8" name="Line 114">
                <a:extLst>
                  <a:ext uri="{FF2B5EF4-FFF2-40B4-BE49-F238E27FC236}">
                    <a16:creationId xmlns:a16="http://schemas.microsoft.com/office/drawing/2014/main" id="{2D7795D9-F00F-4593-8B3B-CE4FCD696DA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752" y="2318"/>
                <a:ext cx="0" cy="565"/>
              </a:xfrm>
              <a:prstGeom prst="line">
                <a:avLst/>
              </a:prstGeom>
              <a:noFill/>
              <a:ln w="9525">
                <a:solidFill>
                  <a:srgbClr val="90353B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9" name="Line 115">
                <a:extLst>
                  <a:ext uri="{FF2B5EF4-FFF2-40B4-BE49-F238E27FC236}">
                    <a16:creationId xmlns:a16="http://schemas.microsoft.com/office/drawing/2014/main" id="{04ACD3AC-C53A-4413-9180-89301FEDC80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26" y="2318"/>
                <a:ext cx="55" cy="0"/>
              </a:xfrm>
              <a:prstGeom prst="line">
                <a:avLst/>
              </a:prstGeom>
              <a:noFill/>
              <a:ln w="9525">
                <a:solidFill>
                  <a:srgbClr val="90353B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0" name="Line 116">
                <a:extLst>
                  <a:ext uri="{FF2B5EF4-FFF2-40B4-BE49-F238E27FC236}">
                    <a16:creationId xmlns:a16="http://schemas.microsoft.com/office/drawing/2014/main" id="{52AFBF67-00B2-424D-8299-1DF367FEBAB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26" y="2883"/>
                <a:ext cx="55" cy="0"/>
              </a:xfrm>
              <a:prstGeom prst="line">
                <a:avLst/>
              </a:prstGeom>
              <a:noFill/>
              <a:ln w="9525">
                <a:solidFill>
                  <a:srgbClr val="90353B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1" name="Line 117">
                <a:extLst>
                  <a:ext uri="{FF2B5EF4-FFF2-40B4-BE49-F238E27FC236}">
                    <a16:creationId xmlns:a16="http://schemas.microsoft.com/office/drawing/2014/main" id="{0771C9AA-71B5-4CC3-BFE8-7173B6C97C4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690" y="870"/>
                <a:ext cx="0" cy="2638"/>
              </a:xfrm>
              <a:prstGeom prst="line">
                <a:avLst/>
              </a:prstGeom>
              <a:noFill/>
              <a:ln w="9525">
                <a:solidFill>
                  <a:srgbClr val="55752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2" name="Line 118">
                <a:extLst>
                  <a:ext uri="{FF2B5EF4-FFF2-40B4-BE49-F238E27FC236}">
                    <a16:creationId xmlns:a16="http://schemas.microsoft.com/office/drawing/2014/main" id="{89E7CB17-F43C-42A6-B079-C1D70006E44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664" y="870"/>
                <a:ext cx="54" cy="0"/>
              </a:xfrm>
              <a:prstGeom prst="line">
                <a:avLst/>
              </a:prstGeom>
              <a:noFill/>
              <a:ln w="9525">
                <a:solidFill>
                  <a:srgbClr val="55752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3" name="Line 119">
                <a:extLst>
                  <a:ext uri="{FF2B5EF4-FFF2-40B4-BE49-F238E27FC236}">
                    <a16:creationId xmlns:a16="http://schemas.microsoft.com/office/drawing/2014/main" id="{AD0EC123-60B3-49AE-9751-1E0042E3D4B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664" y="3508"/>
                <a:ext cx="54" cy="0"/>
              </a:xfrm>
              <a:prstGeom prst="line">
                <a:avLst/>
              </a:prstGeom>
              <a:noFill/>
              <a:ln w="9525">
                <a:solidFill>
                  <a:srgbClr val="55752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4" name="Line 120">
                <a:extLst>
                  <a:ext uri="{FF2B5EF4-FFF2-40B4-BE49-F238E27FC236}">
                    <a16:creationId xmlns:a16="http://schemas.microsoft.com/office/drawing/2014/main" id="{1621CFF2-5FCC-491B-BB4F-F47F9CEE4D7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671" y="1244"/>
                <a:ext cx="0" cy="1501"/>
              </a:xfrm>
              <a:prstGeom prst="line">
                <a:avLst/>
              </a:prstGeom>
              <a:noFill/>
              <a:ln w="9525">
                <a:solidFill>
                  <a:srgbClr val="E37E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5" name="Line 121">
                <a:extLst>
                  <a:ext uri="{FF2B5EF4-FFF2-40B4-BE49-F238E27FC236}">
                    <a16:creationId xmlns:a16="http://schemas.microsoft.com/office/drawing/2014/main" id="{8277E282-0A4E-420F-8F2F-A458F6A1DA5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45" y="1244"/>
                <a:ext cx="55" cy="0"/>
              </a:xfrm>
              <a:prstGeom prst="line">
                <a:avLst/>
              </a:prstGeom>
              <a:noFill/>
              <a:ln w="9525">
                <a:solidFill>
                  <a:srgbClr val="E37E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6" name="Line 122">
                <a:extLst>
                  <a:ext uri="{FF2B5EF4-FFF2-40B4-BE49-F238E27FC236}">
                    <a16:creationId xmlns:a16="http://schemas.microsoft.com/office/drawing/2014/main" id="{593D0340-99D1-4C3A-9BB5-785786CA2DF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45" y="2745"/>
                <a:ext cx="55" cy="0"/>
              </a:xfrm>
              <a:prstGeom prst="line">
                <a:avLst/>
              </a:prstGeom>
              <a:noFill/>
              <a:ln w="9525">
                <a:solidFill>
                  <a:srgbClr val="E37E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7" name="Line 123">
                <a:extLst>
                  <a:ext uri="{FF2B5EF4-FFF2-40B4-BE49-F238E27FC236}">
                    <a16:creationId xmlns:a16="http://schemas.microsoft.com/office/drawing/2014/main" id="{E685CD24-68A4-4316-942F-84DFBEE4A89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857" y="2796"/>
                <a:ext cx="0" cy="26"/>
              </a:xfrm>
              <a:prstGeom prst="line">
                <a:avLst/>
              </a:prstGeom>
              <a:noFill/>
              <a:ln w="9525">
                <a:solidFill>
                  <a:srgbClr val="C105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8" name="Line 124">
                <a:extLst>
                  <a:ext uri="{FF2B5EF4-FFF2-40B4-BE49-F238E27FC236}">
                    <a16:creationId xmlns:a16="http://schemas.microsoft.com/office/drawing/2014/main" id="{DF3A9BDD-713C-40E3-8DFF-2691F239EA1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828" y="2796"/>
                <a:ext cx="55" cy="0"/>
              </a:xfrm>
              <a:prstGeom prst="line">
                <a:avLst/>
              </a:prstGeom>
              <a:noFill/>
              <a:ln w="9525">
                <a:solidFill>
                  <a:srgbClr val="C105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9" name="Line 125">
                <a:extLst>
                  <a:ext uri="{FF2B5EF4-FFF2-40B4-BE49-F238E27FC236}">
                    <a16:creationId xmlns:a16="http://schemas.microsoft.com/office/drawing/2014/main" id="{C420198C-1B06-47F5-B00E-653D47688B2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828" y="2822"/>
                <a:ext cx="55" cy="0"/>
              </a:xfrm>
              <a:prstGeom prst="line">
                <a:avLst/>
              </a:prstGeom>
              <a:noFill/>
              <a:ln w="9525">
                <a:solidFill>
                  <a:srgbClr val="C105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0" name="Line 126">
                <a:extLst>
                  <a:ext uri="{FF2B5EF4-FFF2-40B4-BE49-F238E27FC236}">
                    <a16:creationId xmlns:a16="http://schemas.microsoft.com/office/drawing/2014/main" id="{8EDDE5BB-D744-4893-B09A-8E3A98821D4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5994" y="2537"/>
                <a:ext cx="0" cy="383"/>
              </a:xfrm>
              <a:prstGeom prst="line">
                <a:avLst/>
              </a:prstGeom>
              <a:noFill/>
              <a:ln w="9525">
                <a:solidFill>
                  <a:srgbClr val="938DD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1" name="Line 127">
                <a:extLst>
                  <a:ext uri="{FF2B5EF4-FFF2-40B4-BE49-F238E27FC236}">
                    <a16:creationId xmlns:a16="http://schemas.microsoft.com/office/drawing/2014/main" id="{AC7AE744-61E3-4072-87E8-0DC838595F7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968" y="2537"/>
                <a:ext cx="55" cy="0"/>
              </a:xfrm>
              <a:prstGeom prst="line">
                <a:avLst/>
              </a:prstGeom>
              <a:noFill/>
              <a:ln w="9525">
                <a:solidFill>
                  <a:srgbClr val="938DD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2" name="Line 128">
                <a:extLst>
                  <a:ext uri="{FF2B5EF4-FFF2-40B4-BE49-F238E27FC236}">
                    <a16:creationId xmlns:a16="http://schemas.microsoft.com/office/drawing/2014/main" id="{46A45CF6-2E1B-485B-8161-5676BA52500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968" y="2920"/>
                <a:ext cx="55" cy="0"/>
              </a:xfrm>
              <a:prstGeom prst="line">
                <a:avLst/>
              </a:prstGeom>
              <a:noFill/>
              <a:ln w="9525">
                <a:solidFill>
                  <a:srgbClr val="938DD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3" name="Line 129">
                <a:extLst>
                  <a:ext uri="{FF2B5EF4-FFF2-40B4-BE49-F238E27FC236}">
                    <a16:creationId xmlns:a16="http://schemas.microsoft.com/office/drawing/2014/main" id="{503EE21B-9857-43AF-9B50-7070F3B2EFA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735" y="1244"/>
                <a:ext cx="0" cy="1417"/>
              </a:xfrm>
              <a:prstGeom prst="line">
                <a:avLst/>
              </a:prstGeom>
              <a:noFill/>
              <a:ln w="9525">
                <a:solidFill>
                  <a:srgbClr val="CAC27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4" name="Line 130">
                <a:extLst>
                  <a:ext uri="{FF2B5EF4-FFF2-40B4-BE49-F238E27FC236}">
                    <a16:creationId xmlns:a16="http://schemas.microsoft.com/office/drawing/2014/main" id="{9853808F-C4FC-48F2-B253-CE8CC9D0FE6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09" y="1244"/>
                <a:ext cx="52" cy="0"/>
              </a:xfrm>
              <a:prstGeom prst="line">
                <a:avLst/>
              </a:prstGeom>
              <a:noFill/>
              <a:ln w="9525">
                <a:solidFill>
                  <a:srgbClr val="CAC27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5" name="Line 131">
                <a:extLst>
                  <a:ext uri="{FF2B5EF4-FFF2-40B4-BE49-F238E27FC236}">
                    <a16:creationId xmlns:a16="http://schemas.microsoft.com/office/drawing/2014/main" id="{EB8A424D-C8A5-4408-A18A-AA727538D0E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09" y="2661"/>
                <a:ext cx="52" cy="0"/>
              </a:xfrm>
              <a:prstGeom prst="line">
                <a:avLst/>
              </a:prstGeom>
              <a:noFill/>
              <a:ln w="9525">
                <a:solidFill>
                  <a:srgbClr val="CAC27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6" name="Line 132">
                <a:extLst>
                  <a:ext uri="{FF2B5EF4-FFF2-40B4-BE49-F238E27FC236}">
                    <a16:creationId xmlns:a16="http://schemas.microsoft.com/office/drawing/2014/main" id="{C676629E-4414-48B0-AA2E-8F28B844A19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466" y="2851"/>
                <a:ext cx="0" cy="26"/>
              </a:xfrm>
              <a:prstGeom prst="line">
                <a:avLst/>
              </a:prstGeom>
              <a:noFill/>
              <a:ln w="9525">
                <a:solidFill>
                  <a:srgbClr val="7B92A8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7" name="Line 133">
                <a:extLst>
                  <a:ext uri="{FF2B5EF4-FFF2-40B4-BE49-F238E27FC236}">
                    <a16:creationId xmlns:a16="http://schemas.microsoft.com/office/drawing/2014/main" id="{576E3A44-55B2-44D8-B840-62F7487F83F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37" y="2851"/>
                <a:ext cx="55" cy="0"/>
              </a:xfrm>
              <a:prstGeom prst="line">
                <a:avLst/>
              </a:prstGeom>
              <a:noFill/>
              <a:ln w="9525">
                <a:solidFill>
                  <a:srgbClr val="7B92A8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8" name="Line 134">
                <a:extLst>
                  <a:ext uri="{FF2B5EF4-FFF2-40B4-BE49-F238E27FC236}">
                    <a16:creationId xmlns:a16="http://schemas.microsoft.com/office/drawing/2014/main" id="{B64EE455-7838-425B-BA53-D7600170F6B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37" y="2877"/>
                <a:ext cx="55" cy="0"/>
              </a:xfrm>
              <a:prstGeom prst="line">
                <a:avLst/>
              </a:prstGeom>
              <a:noFill/>
              <a:ln w="9525">
                <a:solidFill>
                  <a:srgbClr val="7B92A8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9" name="Line 135">
                <a:extLst>
                  <a:ext uri="{FF2B5EF4-FFF2-40B4-BE49-F238E27FC236}">
                    <a16:creationId xmlns:a16="http://schemas.microsoft.com/office/drawing/2014/main" id="{719E5EC8-7A85-442C-85A8-301CD16E25F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835" y="2817"/>
                <a:ext cx="0" cy="691"/>
              </a:xfrm>
              <a:prstGeom prst="line">
                <a:avLst/>
              </a:prstGeom>
              <a:noFill/>
              <a:ln w="9525">
                <a:solidFill>
                  <a:srgbClr val="2D6D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0" name="Line 136">
                <a:extLst>
                  <a:ext uri="{FF2B5EF4-FFF2-40B4-BE49-F238E27FC236}">
                    <a16:creationId xmlns:a16="http://schemas.microsoft.com/office/drawing/2014/main" id="{D08E4B73-524F-40EA-A0B9-86B7BBA4658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06" y="2817"/>
                <a:ext cx="55" cy="0"/>
              </a:xfrm>
              <a:prstGeom prst="line">
                <a:avLst/>
              </a:prstGeom>
              <a:noFill/>
              <a:ln w="9525">
                <a:solidFill>
                  <a:srgbClr val="2D6D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1" name="Line 137">
                <a:extLst>
                  <a:ext uri="{FF2B5EF4-FFF2-40B4-BE49-F238E27FC236}">
                    <a16:creationId xmlns:a16="http://schemas.microsoft.com/office/drawing/2014/main" id="{432033F8-9FDC-4E82-9475-59CDCA8417B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06" y="3508"/>
                <a:ext cx="55" cy="0"/>
              </a:xfrm>
              <a:prstGeom prst="line">
                <a:avLst/>
              </a:prstGeom>
              <a:noFill/>
              <a:ln w="9525">
                <a:solidFill>
                  <a:srgbClr val="2D6D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2" name="Line 138">
                <a:extLst>
                  <a:ext uri="{FF2B5EF4-FFF2-40B4-BE49-F238E27FC236}">
                    <a16:creationId xmlns:a16="http://schemas.microsoft.com/office/drawing/2014/main" id="{C867B8C0-1022-40B7-A5B3-823A3329644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679" y="870"/>
                <a:ext cx="0" cy="2638"/>
              </a:xfrm>
              <a:prstGeom prst="line">
                <a:avLst/>
              </a:prstGeom>
              <a:noFill/>
              <a:ln w="9525">
                <a:solidFill>
                  <a:srgbClr val="1A476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3" name="Line 139">
                <a:extLst>
                  <a:ext uri="{FF2B5EF4-FFF2-40B4-BE49-F238E27FC236}">
                    <a16:creationId xmlns:a16="http://schemas.microsoft.com/office/drawing/2014/main" id="{D60A07C7-896D-4938-B888-8C2760B6649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53" y="870"/>
                <a:ext cx="55" cy="0"/>
              </a:xfrm>
              <a:prstGeom prst="line">
                <a:avLst/>
              </a:prstGeom>
              <a:noFill/>
              <a:ln w="9525">
                <a:solidFill>
                  <a:srgbClr val="1A476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4" name="Line 140">
                <a:extLst>
                  <a:ext uri="{FF2B5EF4-FFF2-40B4-BE49-F238E27FC236}">
                    <a16:creationId xmlns:a16="http://schemas.microsoft.com/office/drawing/2014/main" id="{299BD69B-DE83-45AF-8ED3-4B757EC23E1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53" y="3508"/>
                <a:ext cx="55" cy="0"/>
              </a:xfrm>
              <a:prstGeom prst="line">
                <a:avLst/>
              </a:prstGeom>
              <a:noFill/>
              <a:ln w="9525">
                <a:solidFill>
                  <a:srgbClr val="1A476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5" name="Line 141">
                <a:extLst>
                  <a:ext uri="{FF2B5EF4-FFF2-40B4-BE49-F238E27FC236}">
                    <a16:creationId xmlns:a16="http://schemas.microsoft.com/office/drawing/2014/main" id="{9BAE9CAD-8AC1-47D4-A41E-C3866C7B9D3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638" y="2808"/>
                <a:ext cx="0" cy="81"/>
              </a:xfrm>
              <a:prstGeom prst="line">
                <a:avLst/>
              </a:prstGeom>
              <a:noFill/>
              <a:ln w="9525">
                <a:solidFill>
                  <a:srgbClr val="FFD2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6" name="Line 142">
                <a:extLst>
                  <a:ext uri="{FF2B5EF4-FFF2-40B4-BE49-F238E27FC236}">
                    <a16:creationId xmlns:a16="http://schemas.microsoft.com/office/drawing/2014/main" id="{6D2C9AD6-F911-4182-8FD5-0A2882624B4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10" y="2808"/>
                <a:ext cx="54" cy="0"/>
              </a:xfrm>
              <a:prstGeom prst="line">
                <a:avLst/>
              </a:prstGeom>
              <a:noFill/>
              <a:ln w="9525">
                <a:solidFill>
                  <a:srgbClr val="FFD2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7" name="Line 143">
                <a:extLst>
                  <a:ext uri="{FF2B5EF4-FFF2-40B4-BE49-F238E27FC236}">
                    <a16:creationId xmlns:a16="http://schemas.microsoft.com/office/drawing/2014/main" id="{FF460C96-7DAF-4876-9EC6-DC19196BF3C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10" y="2889"/>
                <a:ext cx="54" cy="0"/>
              </a:xfrm>
              <a:prstGeom prst="line">
                <a:avLst/>
              </a:prstGeom>
              <a:noFill/>
              <a:ln w="9525">
                <a:solidFill>
                  <a:srgbClr val="FFD2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8" name="Line 144">
                <a:extLst>
                  <a:ext uri="{FF2B5EF4-FFF2-40B4-BE49-F238E27FC236}">
                    <a16:creationId xmlns:a16="http://schemas.microsoft.com/office/drawing/2014/main" id="{A6D65E98-CB06-42AE-AC73-404324EA21E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819" y="870"/>
                <a:ext cx="0" cy="1751"/>
              </a:xfrm>
              <a:prstGeom prst="line">
                <a:avLst/>
              </a:prstGeom>
              <a:noFill/>
              <a:ln w="9525">
                <a:solidFill>
                  <a:srgbClr val="BFA19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9" name="Line 145">
                <a:extLst>
                  <a:ext uri="{FF2B5EF4-FFF2-40B4-BE49-F238E27FC236}">
                    <a16:creationId xmlns:a16="http://schemas.microsoft.com/office/drawing/2014/main" id="{DC4C3A49-761C-4B77-B84D-4DCC569A01B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93" y="870"/>
                <a:ext cx="55" cy="0"/>
              </a:xfrm>
              <a:prstGeom prst="line">
                <a:avLst/>
              </a:prstGeom>
              <a:noFill/>
              <a:ln w="9525">
                <a:solidFill>
                  <a:srgbClr val="BFA19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0" name="Line 146">
                <a:extLst>
                  <a:ext uri="{FF2B5EF4-FFF2-40B4-BE49-F238E27FC236}">
                    <a16:creationId xmlns:a16="http://schemas.microsoft.com/office/drawing/2014/main" id="{802E0CEE-7378-4DCA-A92B-EC4E1798615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93" y="2621"/>
                <a:ext cx="55" cy="0"/>
              </a:xfrm>
              <a:prstGeom prst="line">
                <a:avLst/>
              </a:prstGeom>
              <a:noFill/>
              <a:ln w="9525">
                <a:solidFill>
                  <a:srgbClr val="BFA19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1" name="Line 147">
                <a:extLst>
                  <a:ext uri="{FF2B5EF4-FFF2-40B4-BE49-F238E27FC236}">
                    <a16:creationId xmlns:a16="http://schemas.microsoft.com/office/drawing/2014/main" id="{E82D4BEB-653E-4C17-9AAE-310BE4438DE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019" y="2851"/>
                <a:ext cx="0" cy="78"/>
              </a:xfrm>
              <a:prstGeom prst="line">
                <a:avLst/>
              </a:prstGeom>
              <a:noFill/>
              <a:ln w="9525">
                <a:solidFill>
                  <a:srgbClr val="9C884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2" name="Line 148">
                <a:extLst>
                  <a:ext uri="{FF2B5EF4-FFF2-40B4-BE49-F238E27FC236}">
                    <a16:creationId xmlns:a16="http://schemas.microsoft.com/office/drawing/2014/main" id="{B7F88FBD-BB00-4DE9-AF11-8F232C8ABCF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93" y="2851"/>
                <a:ext cx="51" cy="0"/>
              </a:xfrm>
              <a:prstGeom prst="line">
                <a:avLst/>
              </a:prstGeom>
              <a:noFill/>
              <a:ln w="9525">
                <a:solidFill>
                  <a:srgbClr val="9C884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3" name="Line 149">
                <a:extLst>
                  <a:ext uri="{FF2B5EF4-FFF2-40B4-BE49-F238E27FC236}">
                    <a16:creationId xmlns:a16="http://schemas.microsoft.com/office/drawing/2014/main" id="{3B028EBC-AF88-4856-A3A1-885B5D52A6D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93" y="2929"/>
                <a:ext cx="51" cy="0"/>
              </a:xfrm>
              <a:prstGeom prst="line">
                <a:avLst/>
              </a:prstGeom>
              <a:noFill/>
              <a:ln w="9525">
                <a:solidFill>
                  <a:srgbClr val="9C884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4" name="Freeform 150">
                <a:extLst>
                  <a:ext uri="{FF2B5EF4-FFF2-40B4-BE49-F238E27FC236}">
                    <a16:creationId xmlns:a16="http://schemas.microsoft.com/office/drawing/2014/main" id="{EC679F11-E111-42C9-93CC-F6E7BA1D6C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1" y="2736"/>
                <a:ext cx="130" cy="130"/>
              </a:xfrm>
              <a:custGeom>
                <a:avLst/>
                <a:gdLst>
                  <a:gd name="T0" fmla="*/ 66 w 130"/>
                  <a:gd name="T1" fmla="*/ 0 h 130"/>
                  <a:gd name="T2" fmla="*/ 0 w 130"/>
                  <a:gd name="T3" fmla="*/ 63 h 130"/>
                  <a:gd name="T4" fmla="*/ 66 w 130"/>
                  <a:gd name="T5" fmla="*/ 130 h 130"/>
                  <a:gd name="T6" fmla="*/ 130 w 130"/>
                  <a:gd name="T7" fmla="*/ 63 h 130"/>
                  <a:gd name="T8" fmla="*/ 66 w 130"/>
                  <a:gd name="T9" fmla="*/ 0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0" h="130">
                    <a:moveTo>
                      <a:pt x="66" y="0"/>
                    </a:moveTo>
                    <a:lnTo>
                      <a:pt x="0" y="63"/>
                    </a:lnTo>
                    <a:lnTo>
                      <a:pt x="66" y="130"/>
                    </a:lnTo>
                    <a:lnTo>
                      <a:pt x="130" y="63"/>
                    </a:lnTo>
                    <a:lnTo>
                      <a:pt x="66" y="0"/>
                    </a:lnTo>
                    <a:close/>
                  </a:path>
                </a:pathLst>
              </a:custGeom>
              <a:solidFill>
                <a:srgbClr val="6E8E84"/>
              </a:solidFill>
              <a:ln w="31750">
                <a:solidFill>
                  <a:srgbClr val="6E8E84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6" name="Freeform 152">
                <a:extLst>
                  <a:ext uri="{FF2B5EF4-FFF2-40B4-BE49-F238E27FC236}">
                    <a16:creationId xmlns:a16="http://schemas.microsoft.com/office/drawing/2014/main" id="{D694789F-3713-4715-878C-DB4B48A747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89" y="2572"/>
                <a:ext cx="129" cy="127"/>
              </a:xfrm>
              <a:custGeom>
                <a:avLst/>
                <a:gdLst>
                  <a:gd name="T0" fmla="*/ 63 w 129"/>
                  <a:gd name="T1" fmla="*/ 0 h 127"/>
                  <a:gd name="T2" fmla="*/ 0 w 129"/>
                  <a:gd name="T3" fmla="*/ 63 h 127"/>
                  <a:gd name="T4" fmla="*/ 63 w 129"/>
                  <a:gd name="T5" fmla="*/ 127 h 127"/>
                  <a:gd name="T6" fmla="*/ 129 w 129"/>
                  <a:gd name="T7" fmla="*/ 63 h 127"/>
                  <a:gd name="T8" fmla="*/ 63 w 129"/>
                  <a:gd name="T9" fmla="*/ 0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9" h="127">
                    <a:moveTo>
                      <a:pt x="63" y="0"/>
                    </a:moveTo>
                    <a:lnTo>
                      <a:pt x="0" y="63"/>
                    </a:lnTo>
                    <a:lnTo>
                      <a:pt x="63" y="127"/>
                    </a:lnTo>
                    <a:lnTo>
                      <a:pt x="129" y="63"/>
                    </a:lnTo>
                    <a:lnTo>
                      <a:pt x="63" y="0"/>
                    </a:lnTo>
                    <a:close/>
                  </a:path>
                </a:pathLst>
              </a:custGeom>
              <a:solidFill>
                <a:srgbClr val="90353B"/>
              </a:solidFill>
              <a:ln w="31750">
                <a:solidFill>
                  <a:srgbClr val="90353B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7" name="Rectangle 153">
                <a:extLst>
                  <a:ext uri="{FF2B5EF4-FFF2-40B4-BE49-F238E27FC236}">
                    <a16:creationId xmlns:a16="http://schemas.microsoft.com/office/drawing/2014/main" id="{A1329FF9-67C1-4464-A7C5-B01EB80A20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04" y="2471"/>
                <a:ext cx="933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500" b="0" i="0" u="none" strike="noStrike" cap="none" normalizeH="0" baseline="0" dirty="0">
                    <a:ln>
                      <a:noFill/>
                    </a:ln>
                    <a:solidFill>
                      <a:srgbClr val="90353B"/>
                    </a:solidFill>
                    <a:effectLst/>
                    <a:latin typeface="Arial" panose="020B0604020202020204" pitchFamily="34" charset="0"/>
                  </a:rPr>
                  <a:t>Child Education</a:t>
                </a:r>
                <a:endParaRPr kumimoji="0" lang="en-US" altLang="en-US" sz="1800" b="0" i="0" u="none" strike="noStrike" cap="none" normalizeH="0" baseline="0" dirty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718" name="Freeform 154">
                <a:extLst>
                  <a:ext uri="{FF2B5EF4-FFF2-40B4-BE49-F238E27FC236}">
                    <a16:creationId xmlns:a16="http://schemas.microsoft.com/office/drawing/2014/main" id="{22C9F698-6605-49B9-B19D-8FC819845E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6" y="804"/>
                <a:ext cx="130" cy="129"/>
              </a:xfrm>
              <a:custGeom>
                <a:avLst/>
                <a:gdLst>
                  <a:gd name="T0" fmla="*/ 64 w 130"/>
                  <a:gd name="T1" fmla="*/ 0 h 129"/>
                  <a:gd name="T2" fmla="*/ 0 w 130"/>
                  <a:gd name="T3" fmla="*/ 66 h 129"/>
                  <a:gd name="T4" fmla="*/ 64 w 130"/>
                  <a:gd name="T5" fmla="*/ 129 h 129"/>
                  <a:gd name="T6" fmla="*/ 130 w 130"/>
                  <a:gd name="T7" fmla="*/ 66 h 129"/>
                  <a:gd name="T8" fmla="*/ 64 w 130"/>
                  <a:gd name="T9" fmla="*/ 0 h 1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0" h="129">
                    <a:moveTo>
                      <a:pt x="64" y="0"/>
                    </a:moveTo>
                    <a:lnTo>
                      <a:pt x="0" y="66"/>
                    </a:lnTo>
                    <a:lnTo>
                      <a:pt x="64" y="129"/>
                    </a:lnTo>
                    <a:lnTo>
                      <a:pt x="130" y="66"/>
                    </a:lnTo>
                    <a:lnTo>
                      <a:pt x="64" y="0"/>
                    </a:lnTo>
                    <a:close/>
                  </a:path>
                </a:pathLst>
              </a:custGeom>
              <a:solidFill>
                <a:srgbClr val="55752F"/>
              </a:solidFill>
              <a:ln w="31750">
                <a:solidFill>
                  <a:srgbClr val="55752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9" name="Rectangle 155">
                <a:extLst>
                  <a:ext uri="{FF2B5EF4-FFF2-40B4-BE49-F238E27FC236}">
                    <a16:creationId xmlns:a16="http://schemas.microsoft.com/office/drawing/2014/main" id="{3541C99D-BF3B-4A9B-B152-45330B28BD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24" y="703"/>
                <a:ext cx="804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500" b="0" i="0" u="none" strike="noStrike" cap="none" normalizeH="0" baseline="0">
                    <a:ln>
                      <a:noFill/>
                    </a:ln>
                    <a:solidFill>
                      <a:srgbClr val="55752F"/>
                    </a:solidFill>
                    <a:effectLst/>
                    <a:latin typeface="Arial" panose="020B0604020202020204" pitchFamily="34" charset="0"/>
                  </a:rPr>
                  <a:t>College Adult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720" name="Freeform 156">
                <a:extLst>
                  <a:ext uri="{FF2B5EF4-FFF2-40B4-BE49-F238E27FC236}">
                    <a16:creationId xmlns:a16="http://schemas.microsoft.com/office/drawing/2014/main" id="{CB5D6CEF-8F34-42A2-9D59-1E381052BA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7" y="1990"/>
                <a:ext cx="130" cy="127"/>
              </a:xfrm>
              <a:custGeom>
                <a:avLst/>
                <a:gdLst>
                  <a:gd name="T0" fmla="*/ 64 w 130"/>
                  <a:gd name="T1" fmla="*/ 0 h 127"/>
                  <a:gd name="T2" fmla="*/ 0 w 130"/>
                  <a:gd name="T3" fmla="*/ 63 h 127"/>
                  <a:gd name="T4" fmla="*/ 64 w 130"/>
                  <a:gd name="T5" fmla="*/ 127 h 127"/>
                  <a:gd name="T6" fmla="*/ 130 w 130"/>
                  <a:gd name="T7" fmla="*/ 63 h 127"/>
                  <a:gd name="T8" fmla="*/ 64 w 130"/>
                  <a:gd name="T9" fmla="*/ 0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0" h="127">
                    <a:moveTo>
                      <a:pt x="64" y="0"/>
                    </a:moveTo>
                    <a:lnTo>
                      <a:pt x="0" y="63"/>
                    </a:lnTo>
                    <a:lnTo>
                      <a:pt x="64" y="127"/>
                    </a:lnTo>
                    <a:lnTo>
                      <a:pt x="130" y="63"/>
                    </a:lnTo>
                    <a:lnTo>
                      <a:pt x="64" y="0"/>
                    </a:lnTo>
                    <a:close/>
                  </a:path>
                </a:pathLst>
              </a:custGeom>
              <a:solidFill>
                <a:srgbClr val="E37E00"/>
              </a:solidFill>
              <a:ln w="31750">
                <a:solidFill>
                  <a:srgbClr val="E37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1" name="Rectangle 157">
                <a:extLst>
                  <a:ext uri="{FF2B5EF4-FFF2-40B4-BE49-F238E27FC236}">
                    <a16:creationId xmlns:a16="http://schemas.microsoft.com/office/drawing/2014/main" id="{E999C76F-1BBF-4E01-83A5-6693D26E89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37" y="1990"/>
                <a:ext cx="806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500" b="0" i="0" u="none" strike="noStrike" cap="none" normalizeH="0" baseline="0">
                    <a:ln>
                      <a:noFill/>
                    </a:ln>
                    <a:solidFill>
                      <a:srgbClr val="E37E00"/>
                    </a:solidFill>
                    <a:effectLst/>
                    <a:latin typeface="Arial" panose="020B0604020202020204" pitchFamily="34" charset="0"/>
                  </a:rPr>
                  <a:t>College Child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722" name="Freeform 158">
                <a:extLst>
                  <a:ext uri="{FF2B5EF4-FFF2-40B4-BE49-F238E27FC236}">
                    <a16:creationId xmlns:a16="http://schemas.microsoft.com/office/drawing/2014/main" id="{7E2E8FC0-7DB2-4D62-A7C0-6AE67934C4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0" y="2748"/>
                <a:ext cx="130" cy="126"/>
              </a:xfrm>
              <a:custGeom>
                <a:avLst/>
                <a:gdLst>
                  <a:gd name="T0" fmla="*/ 67 w 130"/>
                  <a:gd name="T1" fmla="*/ 0 h 126"/>
                  <a:gd name="T2" fmla="*/ 0 w 130"/>
                  <a:gd name="T3" fmla="*/ 63 h 126"/>
                  <a:gd name="T4" fmla="*/ 67 w 130"/>
                  <a:gd name="T5" fmla="*/ 126 h 126"/>
                  <a:gd name="T6" fmla="*/ 130 w 130"/>
                  <a:gd name="T7" fmla="*/ 63 h 126"/>
                  <a:gd name="T8" fmla="*/ 67 w 130"/>
                  <a:gd name="T9" fmla="*/ 0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0" h="126">
                    <a:moveTo>
                      <a:pt x="67" y="0"/>
                    </a:moveTo>
                    <a:lnTo>
                      <a:pt x="0" y="63"/>
                    </a:lnTo>
                    <a:lnTo>
                      <a:pt x="67" y="126"/>
                    </a:lnTo>
                    <a:lnTo>
                      <a:pt x="130" y="63"/>
                    </a:lnTo>
                    <a:lnTo>
                      <a:pt x="67" y="0"/>
                    </a:lnTo>
                    <a:close/>
                  </a:path>
                </a:pathLst>
              </a:custGeom>
              <a:solidFill>
                <a:srgbClr val="C10534"/>
              </a:solidFill>
              <a:ln w="31750">
                <a:solidFill>
                  <a:srgbClr val="C10534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4" name="Freeform 160">
                <a:extLst>
                  <a:ext uri="{FF2B5EF4-FFF2-40B4-BE49-F238E27FC236}">
                    <a16:creationId xmlns:a16="http://schemas.microsoft.com/office/drawing/2014/main" id="{7774CFD8-52D8-48BB-A4DC-50802B8C89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31" y="2730"/>
                <a:ext cx="127" cy="130"/>
              </a:xfrm>
              <a:custGeom>
                <a:avLst/>
                <a:gdLst>
                  <a:gd name="T0" fmla="*/ 63 w 127"/>
                  <a:gd name="T1" fmla="*/ 0 h 130"/>
                  <a:gd name="T2" fmla="*/ 0 w 127"/>
                  <a:gd name="T3" fmla="*/ 64 h 130"/>
                  <a:gd name="T4" fmla="*/ 63 w 127"/>
                  <a:gd name="T5" fmla="*/ 130 h 130"/>
                  <a:gd name="T6" fmla="*/ 127 w 127"/>
                  <a:gd name="T7" fmla="*/ 64 h 130"/>
                  <a:gd name="T8" fmla="*/ 63 w 127"/>
                  <a:gd name="T9" fmla="*/ 0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7" h="130">
                    <a:moveTo>
                      <a:pt x="63" y="0"/>
                    </a:moveTo>
                    <a:lnTo>
                      <a:pt x="0" y="64"/>
                    </a:lnTo>
                    <a:lnTo>
                      <a:pt x="63" y="130"/>
                    </a:lnTo>
                    <a:lnTo>
                      <a:pt x="127" y="64"/>
                    </a:lnTo>
                    <a:lnTo>
                      <a:pt x="63" y="0"/>
                    </a:lnTo>
                    <a:close/>
                  </a:path>
                </a:pathLst>
              </a:custGeom>
              <a:solidFill>
                <a:srgbClr val="938DD2"/>
              </a:solidFill>
              <a:ln w="31750">
                <a:solidFill>
                  <a:srgbClr val="938DD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6" name="Freeform 162">
                <a:extLst>
                  <a:ext uri="{FF2B5EF4-FFF2-40B4-BE49-F238E27FC236}">
                    <a16:creationId xmlns:a16="http://schemas.microsoft.com/office/drawing/2014/main" id="{CC997AC3-47CC-4BC8-9B18-67A8EAE9F4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71" y="2094"/>
                <a:ext cx="127" cy="126"/>
              </a:xfrm>
              <a:custGeom>
                <a:avLst/>
                <a:gdLst>
                  <a:gd name="T0" fmla="*/ 64 w 127"/>
                  <a:gd name="T1" fmla="*/ 0 h 126"/>
                  <a:gd name="T2" fmla="*/ 0 w 127"/>
                  <a:gd name="T3" fmla="*/ 63 h 126"/>
                  <a:gd name="T4" fmla="*/ 64 w 127"/>
                  <a:gd name="T5" fmla="*/ 126 h 126"/>
                  <a:gd name="T6" fmla="*/ 127 w 127"/>
                  <a:gd name="T7" fmla="*/ 63 h 126"/>
                  <a:gd name="T8" fmla="*/ 64 w 127"/>
                  <a:gd name="T9" fmla="*/ 0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7" h="126">
                    <a:moveTo>
                      <a:pt x="64" y="0"/>
                    </a:moveTo>
                    <a:lnTo>
                      <a:pt x="0" y="63"/>
                    </a:lnTo>
                    <a:lnTo>
                      <a:pt x="64" y="126"/>
                    </a:lnTo>
                    <a:lnTo>
                      <a:pt x="127" y="63"/>
                    </a:lnTo>
                    <a:lnTo>
                      <a:pt x="64" y="0"/>
                    </a:lnTo>
                    <a:close/>
                  </a:path>
                </a:pathLst>
              </a:custGeom>
              <a:solidFill>
                <a:srgbClr val="CAC27E"/>
              </a:solidFill>
              <a:ln w="31750">
                <a:solidFill>
                  <a:srgbClr val="CAC27E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7" name="Rectangle 163">
                <a:extLst>
                  <a:ext uri="{FF2B5EF4-FFF2-40B4-BE49-F238E27FC236}">
                    <a16:creationId xmlns:a16="http://schemas.microsoft.com/office/drawing/2014/main" id="{D21F572B-88D2-4328-A7EE-04AE259F1F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30" y="2062"/>
                <a:ext cx="740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500" b="0" i="0" u="none" strike="noStrike" cap="none" normalizeH="0" baseline="0" dirty="0">
                    <a:ln>
                      <a:noFill/>
                    </a:ln>
                    <a:solidFill>
                      <a:srgbClr val="CAC27E"/>
                    </a:solidFill>
                    <a:effectLst/>
                    <a:latin typeface="Arial" panose="020B0604020202020204" pitchFamily="34" charset="0"/>
                  </a:rPr>
                  <a:t>Health Child</a:t>
                </a:r>
                <a:endParaRPr kumimoji="0" lang="en-US" altLang="en-US" sz="1800" b="0" i="0" u="none" strike="noStrike" cap="none" normalizeH="0" baseline="0" dirty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728" name="Freeform 164">
                <a:extLst>
                  <a:ext uri="{FF2B5EF4-FFF2-40B4-BE49-F238E27FC236}">
                    <a16:creationId xmlns:a16="http://schemas.microsoft.com/office/drawing/2014/main" id="{A8F959CA-B1A8-4B2F-97AE-BD6DD4C096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02" y="2802"/>
                <a:ext cx="127" cy="127"/>
              </a:xfrm>
              <a:custGeom>
                <a:avLst/>
                <a:gdLst>
                  <a:gd name="T0" fmla="*/ 64 w 127"/>
                  <a:gd name="T1" fmla="*/ 0 h 127"/>
                  <a:gd name="T2" fmla="*/ 0 w 127"/>
                  <a:gd name="T3" fmla="*/ 64 h 127"/>
                  <a:gd name="T4" fmla="*/ 64 w 127"/>
                  <a:gd name="T5" fmla="*/ 127 h 127"/>
                  <a:gd name="T6" fmla="*/ 127 w 127"/>
                  <a:gd name="T7" fmla="*/ 64 h 127"/>
                  <a:gd name="T8" fmla="*/ 64 w 127"/>
                  <a:gd name="T9" fmla="*/ 0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7" h="127">
                    <a:moveTo>
                      <a:pt x="64" y="0"/>
                    </a:moveTo>
                    <a:lnTo>
                      <a:pt x="0" y="64"/>
                    </a:lnTo>
                    <a:lnTo>
                      <a:pt x="64" y="127"/>
                    </a:lnTo>
                    <a:lnTo>
                      <a:pt x="127" y="64"/>
                    </a:lnTo>
                    <a:lnTo>
                      <a:pt x="64" y="0"/>
                    </a:lnTo>
                    <a:close/>
                  </a:path>
                </a:pathLst>
              </a:custGeom>
              <a:solidFill>
                <a:srgbClr val="7B92A8"/>
              </a:solidFill>
              <a:ln w="31750">
                <a:solidFill>
                  <a:srgbClr val="7B92A8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0" name="Freeform 166">
                <a:extLst>
                  <a:ext uri="{FF2B5EF4-FFF2-40B4-BE49-F238E27FC236}">
                    <a16:creationId xmlns:a16="http://schemas.microsoft.com/office/drawing/2014/main" id="{ED856214-222A-4B41-AF89-9E908E488D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9" y="2920"/>
                <a:ext cx="129" cy="127"/>
              </a:xfrm>
              <a:custGeom>
                <a:avLst/>
                <a:gdLst>
                  <a:gd name="T0" fmla="*/ 66 w 129"/>
                  <a:gd name="T1" fmla="*/ 0 h 127"/>
                  <a:gd name="T2" fmla="*/ 0 w 129"/>
                  <a:gd name="T3" fmla="*/ 64 h 127"/>
                  <a:gd name="T4" fmla="*/ 66 w 129"/>
                  <a:gd name="T5" fmla="*/ 127 h 127"/>
                  <a:gd name="T6" fmla="*/ 129 w 129"/>
                  <a:gd name="T7" fmla="*/ 64 h 127"/>
                  <a:gd name="T8" fmla="*/ 66 w 129"/>
                  <a:gd name="T9" fmla="*/ 0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9" h="127">
                    <a:moveTo>
                      <a:pt x="66" y="0"/>
                    </a:moveTo>
                    <a:lnTo>
                      <a:pt x="0" y="64"/>
                    </a:lnTo>
                    <a:lnTo>
                      <a:pt x="66" y="127"/>
                    </a:lnTo>
                    <a:lnTo>
                      <a:pt x="129" y="64"/>
                    </a:lnTo>
                    <a:lnTo>
                      <a:pt x="66" y="0"/>
                    </a:lnTo>
                    <a:close/>
                  </a:path>
                </a:pathLst>
              </a:custGeom>
              <a:solidFill>
                <a:srgbClr val="2D6D66"/>
              </a:solidFill>
              <a:ln w="31750">
                <a:solidFill>
                  <a:srgbClr val="2D6D66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2" name="Freeform 168">
                <a:extLst>
                  <a:ext uri="{FF2B5EF4-FFF2-40B4-BE49-F238E27FC236}">
                    <a16:creationId xmlns:a16="http://schemas.microsoft.com/office/drawing/2014/main" id="{4B6B4326-446D-4FEB-A64C-3DCDF04C55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5" y="2886"/>
                <a:ext cx="130" cy="126"/>
              </a:xfrm>
              <a:custGeom>
                <a:avLst/>
                <a:gdLst>
                  <a:gd name="T0" fmla="*/ 64 w 130"/>
                  <a:gd name="T1" fmla="*/ 0 h 126"/>
                  <a:gd name="T2" fmla="*/ 0 w 130"/>
                  <a:gd name="T3" fmla="*/ 63 h 126"/>
                  <a:gd name="T4" fmla="*/ 64 w 130"/>
                  <a:gd name="T5" fmla="*/ 126 h 126"/>
                  <a:gd name="T6" fmla="*/ 130 w 130"/>
                  <a:gd name="T7" fmla="*/ 63 h 126"/>
                  <a:gd name="T8" fmla="*/ 64 w 130"/>
                  <a:gd name="T9" fmla="*/ 0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0" h="126">
                    <a:moveTo>
                      <a:pt x="64" y="0"/>
                    </a:moveTo>
                    <a:lnTo>
                      <a:pt x="0" y="63"/>
                    </a:lnTo>
                    <a:lnTo>
                      <a:pt x="64" y="126"/>
                    </a:lnTo>
                    <a:lnTo>
                      <a:pt x="130" y="63"/>
                    </a:lnTo>
                    <a:lnTo>
                      <a:pt x="64" y="0"/>
                    </a:lnTo>
                    <a:close/>
                  </a:path>
                </a:pathLst>
              </a:custGeom>
              <a:solidFill>
                <a:srgbClr val="1A476F"/>
              </a:solidFill>
              <a:ln w="31750">
                <a:solidFill>
                  <a:srgbClr val="1A476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4" name="Freeform 170">
                <a:extLst>
                  <a:ext uri="{FF2B5EF4-FFF2-40B4-BE49-F238E27FC236}">
                    <a16:creationId xmlns:a16="http://schemas.microsoft.com/office/drawing/2014/main" id="{9FF0D031-9D96-4190-9EC7-0AF8195544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5" y="2782"/>
                <a:ext cx="127" cy="130"/>
              </a:xfrm>
              <a:custGeom>
                <a:avLst/>
                <a:gdLst>
                  <a:gd name="T0" fmla="*/ 63 w 127"/>
                  <a:gd name="T1" fmla="*/ 0 h 130"/>
                  <a:gd name="T2" fmla="*/ 0 w 127"/>
                  <a:gd name="T3" fmla="*/ 66 h 130"/>
                  <a:gd name="T4" fmla="*/ 63 w 127"/>
                  <a:gd name="T5" fmla="*/ 130 h 130"/>
                  <a:gd name="T6" fmla="*/ 127 w 127"/>
                  <a:gd name="T7" fmla="*/ 66 h 130"/>
                  <a:gd name="T8" fmla="*/ 63 w 127"/>
                  <a:gd name="T9" fmla="*/ 0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7" h="130">
                    <a:moveTo>
                      <a:pt x="63" y="0"/>
                    </a:moveTo>
                    <a:lnTo>
                      <a:pt x="0" y="66"/>
                    </a:lnTo>
                    <a:lnTo>
                      <a:pt x="63" y="130"/>
                    </a:lnTo>
                    <a:lnTo>
                      <a:pt x="127" y="66"/>
                    </a:lnTo>
                    <a:lnTo>
                      <a:pt x="63" y="0"/>
                    </a:lnTo>
                    <a:close/>
                  </a:path>
                </a:pathLst>
              </a:custGeom>
              <a:solidFill>
                <a:srgbClr val="FFD200"/>
              </a:solidFill>
              <a:ln w="31750">
                <a:solidFill>
                  <a:srgbClr val="FFD2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6" name="Freeform 172">
                <a:extLst>
                  <a:ext uri="{FF2B5EF4-FFF2-40B4-BE49-F238E27FC236}">
                    <a16:creationId xmlns:a16="http://schemas.microsoft.com/office/drawing/2014/main" id="{02BD048B-7834-42F9-89CF-5E3AB57C52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56" y="1924"/>
                <a:ext cx="129" cy="127"/>
              </a:xfrm>
              <a:custGeom>
                <a:avLst/>
                <a:gdLst>
                  <a:gd name="T0" fmla="*/ 63 w 129"/>
                  <a:gd name="T1" fmla="*/ 0 h 127"/>
                  <a:gd name="T2" fmla="*/ 0 w 129"/>
                  <a:gd name="T3" fmla="*/ 63 h 127"/>
                  <a:gd name="T4" fmla="*/ 63 w 129"/>
                  <a:gd name="T5" fmla="*/ 127 h 127"/>
                  <a:gd name="T6" fmla="*/ 129 w 129"/>
                  <a:gd name="T7" fmla="*/ 63 h 127"/>
                  <a:gd name="T8" fmla="*/ 63 w 129"/>
                  <a:gd name="T9" fmla="*/ 0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9" h="127">
                    <a:moveTo>
                      <a:pt x="63" y="0"/>
                    </a:moveTo>
                    <a:lnTo>
                      <a:pt x="0" y="63"/>
                    </a:lnTo>
                    <a:lnTo>
                      <a:pt x="63" y="127"/>
                    </a:lnTo>
                    <a:lnTo>
                      <a:pt x="129" y="63"/>
                    </a:lnTo>
                    <a:lnTo>
                      <a:pt x="63" y="0"/>
                    </a:lnTo>
                    <a:close/>
                  </a:path>
                </a:pathLst>
              </a:custGeom>
              <a:solidFill>
                <a:srgbClr val="BFA19C"/>
              </a:solidFill>
              <a:ln w="31750">
                <a:solidFill>
                  <a:srgbClr val="BFA19C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7" name="Rectangle 173">
                <a:extLst>
                  <a:ext uri="{FF2B5EF4-FFF2-40B4-BE49-F238E27FC236}">
                    <a16:creationId xmlns:a16="http://schemas.microsoft.com/office/drawing/2014/main" id="{3BB96B89-4ECD-48DD-AC3E-CEB50D4B57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85" y="1924"/>
                <a:ext cx="645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500" b="0" i="0" u="none" strike="noStrike" cap="none" normalizeH="0" baseline="0">
                    <a:ln>
                      <a:noFill/>
                    </a:ln>
                    <a:solidFill>
                      <a:srgbClr val="BFA19C"/>
                    </a:solidFill>
                    <a:effectLst/>
                    <a:latin typeface="Arial" panose="020B0604020202020204" pitchFamily="34" charset="0"/>
                  </a:rPr>
                  <a:t>Top Taxes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738" name="Freeform 174">
                <a:extLst>
                  <a:ext uri="{FF2B5EF4-FFF2-40B4-BE49-F238E27FC236}">
                    <a16:creationId xmlns:a16="http://schemas.microsoft.com/office/drawing/2014/main" id="{D1727F18-54BB-4928-B5CB-4DE018B308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5" y="2834"/>
                <a:ext cx="127" cy="130"/>
              </a:xfrm>
              <a:custGeom>
                <a:avLst/>
                <a:gdLst>
                  <a:gd name="T0" fmla="*/ 64 w 127"/>
                  <a:gd name="T1" fmla="*/ 0 h 130"/>
                  <a:gd name="T2" fmla="*/ 0 w 127"/>
                  <a:gd name="T3" fmla="*/ 63 h 130"/>
                  <a:gd name="T4" fmla="*/ 64 w 127"/>
                  <a:gd name="T5" fmla="*/ 130 h 130"/>
                  <a:gd name="T6" fmla="*/ 127 w 127"/>
                  <a:gd name="T7" fmla="*/ 63 h 130"/>
                  <a:gd name="T8" fmla="*/ 64 w 127"/>
                  <a:gd name="T9" fmla="*/ 0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7" h="130">
                    <a:moveTo>
                      <a:pt x="64" y="0"/>
                    </a:moveTo>
                    <a:lnTo>
                      <a:pt x="0" y="63"/>
                    </a:lnTo>
                    <a:lnTo>
                      <a:pt x="64" y="130"/>
                    </a:lnTo>
                    <a:lnTo>
                      <a:pt x="127" y="63"/>
                    </a:lnTo>
                    <a:lnTo>
                      <a:pt x="64" y="0"/>
                    </a:lnTo>
                    <a:close/>
                  </a:path>
                </a:pathLst>
              </a:custGeom>
              <a:solidFill>
                <a:srgbClr val="9C8847"/>
              </a:solidFill>
              <a:ln w="31750">
                <a:solidFill>
                  <a:srgbClr val="9C8847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0" name="Line 176">
                <a:extLst>
                  <a:ext uri="{FF2B5EF4-FFF2-40B4-BE49-F238E27FC236}">
                    <a16:creationId xmlns:a16="http://schemas.microsoft.com/office/drawing/2014/main" id="{02909294-1783-4104-881F-5064D221F1F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104" y="775"/>
                <a:ext cx="0" cy="2828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1" name="Line 177">
                <a:extLst>
                  <a:ext uri="{FF2B5EF4-FFF2-40B4-BE49-F238E27FC236}">
                    <a16:creationId xmlns:a16="http://schemas.microsoft.com/office/drawing/2014/main" id="{D7AE32BB-5E2D-4AF3-8675-3B79842345C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044" y="3508"/>
                <a:ext cx="60" cy="0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2" name="Rectangle 178">
                <a:extLst>
                  <a:ext uri="{FF2B5EF4-FFF2-40B4-BE49-F238E27FC236}">
                    <a16:creationId xmlns:a16="http://schemas.microsoft.com/office/drawing/2014/main" id="{E14A1F37-F2C6-44FA-AF08-05240E2A68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1" y="3421"/>
                <a:ext cx="311" cy="2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2000" b="0" i="0" u="none" strike="noStrike" cap="none" normalizeH="0" baseline="0">
                    <a:ln>
                      <a:noFill/>
                    </a:ln>
                    <a:solidFill>
                      <a:srgbClr val="808080"/>
                    </a:solidFill>
                    <a:effectLst/>
                    <a:latin typeface="Arial" panose="020B0604020202020204" pitchFamily="34" charset="0"/>
                  </a:rPr>
                  <a:t>&lt;-1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743" name="Line 179">
                <a:extLst>
                  <a:ext uri="{FF2B5EF4-FFF2-40B4-BE49-F238E27FC236}">
                    <a16:creationId xmlns:a16="http://schemas.microsoft.com/office/drawing/2014/main" id="{2C397226-C178-4B70-BB4C-8C5F67E2C4C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044" y="3131"/>
                <a:ext cx="60" cy="0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4" name="Rectangle 180">
                <a:extLst>
                  <a:ext uri="{FF2B5EF4-FFF2-40B4-BE49-F238E27FC236}">
                    <a16:creationId xmlns:a16="http://schemas.microsoft.com/office/drawing/2014/main" id="{D92EF1AC-EB01-4C54-8D95-097CAF6A9B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25" y="3044"/>
                <a:ext cx="161" cy="2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2000" b="0" i="0" u="none" strike="noStrike" cap="none" normalizeH="0" baseline="0">
                    <a:ln>
                      <a:noFill/>
                    </a:ln>
                    <a:solidFill>
                      <a:srgbClr val="808080"/>
                    </a:solidFill>
                    <a:effectLst/>
                    <a:latin typeface="Arial" panose="020B0604020202020204" pitchFamily="34" charset="0"/>
                  </a:rPr>
                  <a:t>0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745" name="Line 181">
                <a:extLst>
                  <a:ext uri="{FF2B5EF4-FFF2-40B4-BE49-F238E27FC236}">
                    <a16:creationId xmlns:a16="http://schemas.microsoft.com/office/drawing/2014/main" id="{9FACB598-68D5-4523-9E0B-C3383E12D9E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044" y="2753"/>
                <a:ext cx="60" cy="0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6" name="Rectangle 182">
                <a:extLst>
                  <a:ext uri="{FF2B5EF4-FFF2-40B4-BE49-F238E27FC236}">
                    <a16:creationId xmlns:a16="http://schemas.microsoft.com/office/drawing/2014/main" id="{D82F5184-3B60-4126-BB21-23B3048D56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25" y="2667"/>
                <a:ext cx="161" cy="2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2000" b="0" i="0" u="none" strike="noStrike" cap="none" normalizeH="0" baseline="0">
                    <a:ln>
                      <a:noFill/>
                    </a:ln>
                    <a:solidFill>
                      <a:srgbClr val="808080"/>
                    </a:solidFill>
                    <a:effectLst/>
                    <a:latin typeface="Arial" panose="020B0604020202020204" pitchFamily="34" charset="0"/>
                  </a:rPr>
                  <a:t>1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747" name="Line 183">
                <a:extLst>
                  <a:ext uri="{FF2B5EF4-FFF2-40B4-BE49-F238E27FC236}">
                    <a16:creationId xmlns:a16="http://schemas.microsoft.com/office/drawing/2014/main" id="{2827B82B-A1AC-4814-B7C8-78CF4695A5D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044" y="2376"/>
                <a:ext cx="60" cy="0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8" name="Rectangle 184">
                <a:extLst>
                  <a:ext uri="{FF2B5EF4-FFF2-40B4-BE49-F238E27FC236}">
                    <a16:creationId xmlns:a16="http://schemas.microsoft.com/office/drawing/2014/main" id="{BADF2121-3EBF-4315-9724-860A846D17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25" y="2292"/>
                <a:ext cx="161" cy="2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2000" b="0" i="0" u="none" strike="noStrike" cap="none" normalizeH="0" baseline="0">
                    <a:ln>
                      <a:noFill/>
                    </a:ln>
                    <a:solidFill>
                      <a:srgbClr val="808080"/>
                    </a:solidFill>
                    <a:effectLst/>
                    <a:latin typeface="Arial" panose="020B0604020202020204" pitchFamily="34" charset="0"/>
                  </a:rPr>
                  <a:t>2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749" name="Line 185">
                <a:extLst>
                  <a:ext uri="{FF2B5EF4-FFF2-40B4-BE49-F238E27FC236}">
                    <a16:creationId xmlns:a16="http://schemas.microsoft.com/office/drawing/2014/main" id="{7EAA1ED7-2761-4EDA-9BFB-45CAD4E31A4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044" y="1999"/>
                <a:ext cx="60" cy="0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0" name="Rectangle 186">
                <a:extLst>
                  <a:ext uri="{FF2B5EF4-FFF2-40B4-BE49-F238E27FC236}">
                    <a16:creationId xmlns:a16="http://schemas.microsoft.com/office/drawing/2014/main" id="{A9AA77B6-1FF4-42BF-9970-23FF7545DC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25" y="1915"/>
                <a:ext cx="161" cy="2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2000" b="0" i="0" u="none" strike="noStrike" cap="none" normalizeH="0" baseline="0">
                    <a:ln>
                      <a:noFill/>
                    </a:ln>
                    <a:solidFill>
                      <a:srgbClr val="808080"/>
                    </a:solidFill>
                    <a:effectLst/>
                    <a:latin typeface="Arial" panose="020B0604020202020204" pitchFamily="34" charset="0"/>
                  </a:rPr>
                  <a:t>3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751" name="Line 187">
                <a:extLst>
                  <a:ext uri="{FF2B5EF4-FFF2-40B4-BE49-F238E27FC236}">
                    <a16:creationId xmlns:a16="http://schemas.microsoft.com/office/drawing/2014/main" id="{200759C2-1AA2-495C-B598-44D4E717A81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044" y="1621"/>
                <a:ext cx="60" cy="0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2" name="Rectangle 188">
                <a:extLst>
                  <a:ext uri="{FF2B5EF4-FFF2-40B4-BE49-F238E27FC236}">
                    <a16:creationId xmlns:a16="http://schemas.microsoft.com/office/drawing/2014/main" id="{B8275519-5B98-45A1-BE15-6D809642E0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25" y="1538"/>
                <a:ext cx="161" cy="2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2000" b="0" i="0" u="none" strike="noStrike" cap="none" normalizeH="0" baseline="0">
                    <a:ln>
                      <a:noFill/>
                    </a:ln>
                    <a:solidFill>
                      <a:srgbClr val="808080"/>
                    </a:solidFill>
                    <a:effectLst/>
                    <a:latin typeface="Arial" panose="020B0604020202020204" pitchFamily="34" charset="0"/>
                  </a:rPr>
                  <a:t>4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753" name="Line 189">
                <a:extLst>
                  <a:ext uri="{FF2B5EF4-FFF2-40B4-BE49-F238E27FC236}">
                    <a16:creationId xmlns:a16="http://schemas.microsoft.com/office/drawing/2014/main" id="{1848C3A5-FA0A-4C46-86FF-B565A67D4D4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044" y="1244"/>
                <a:ext cx="60" cy="0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4" name="Rectangle 190">
                <a:extLst>
                  <a:ext uri="{FF2B5EF4-FFF2-40B4-BE49-F238E27FC236}">
                    <a16:creationId xmlns:a16="http://schemas.microsoft.com/office/drawing/2014/main" id="{F9845112-7D19-4A09-B7B2-7BBA5CBA16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33" y="1161"/>
                <a:ext cx="256" cy="2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2000" b="0" i="0" u="none" strike="noStrike" cap="none" normalizeH="0" baseline="0">
                    <a:ln>
                      <a:noFill/>
                    </a:ln>
                    <a:solidFill>
                      <a:srgbClr val="808080"/>
                    </a:solidFill>
                    <a:effectLst/>
                    <a:latin typeface="Arial" panose="020B0604020202020204" pitchFamily="34" charset="0"/>
                  </a:rPr>
                  <a:t>&gt;5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755" name="Line 191">
                <a:extLst>
                  <a:ext uri="{FF2B5EF4-FFF2-40B4-BE49-F238E27FC236}">
                    <a16:creationId xmlns:a16="http://schemas.microsoft.com/office/drawing/2014/main" id="{BE882B5C-5FF9-441C-9E27-53EAF59125B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044" y="870"/>
                <a:ext cx="60" cy="0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7" name="Rectangle 193">
                <a:extLst>
                  <a:ext uri="{FF2B5EF4-FFF2-40B4-BE49-F238E27FC236}">
                    <a16:creationId xmlns:a16="http://schemas.microsoft.com/office/drawing/2014/main" id="{334A230C-8B11-434D-A9A4-667983D2E2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330" y="2039"/>
                <a:ext cx="518" cy="2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2000" b="0" i="0" u="none" strike="noStrike" cap="none" normalizeH="0" baseline="0">
                    <a:ln>
                      <a:noFill/>
                    </a:ln>
                    <a:solidFill>
                      <a:srgbClr val="808080"/>
                    </a:solidFill>
                    <a:effectLst/>
                    <a:latin typeface="Arial" panose="020B0604020202020204" pitchFamily="34" charset="0"/>
                  </a:rPr>
                  <a:t>MVPF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758" name="Line 194">
                <a:extLst>
                  <a:ext uri="{FF2B5EF4-FFF2-40B4-BE49-F238E27FC236}">
                    <a16:creationId xmlns:a16="http://schemas.microsoft.com/office/drawing/2014/main" id="{6A0714B3-4899-4735-97D4-03A1200F3EB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104" y="3603"/>
                <a:ext cx="6103" cy="0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9" name="Line 195">
                <a:extLst>
                  <a:ext uri="{FF2B5EF4-FFF2-40B4-BE49-F238E27FC236}">
                    <a16:creationId xmlns:a16="http://schemas.microsoft.com/office/drawing/2014/main" id="{23992461-8487-4A90-8825-3AB07055011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199" y="3603"/>
                <a:ext cx="0" cy="57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0" name="Rectangle 196">
                <a:extLst>
                  <a:ext uri="{FF2B5EF4-FFF2-40B4-BE49-F238E27FC236}">
                    <a16:creationId xmlns:a16="http://schemas.microsoft.com/office/drawing/2014/main" id="{73EC8A6F-8428-42DC-8408-C1EA04404F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3" y="3692"/>
                <a:ext cx="161" cy="2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2000" b="0" i="0" u="none" strike="noStrike" cap="none" normalizeH="0" baseline="0">
                    <a:ln>
                      <a:noFill/>
                    </a:ln>
                    <a:solidFill>
                      <a:srgbClr val="808080"/>
                    </a:solidFill>
                    <a:effectLst/>
                    <a:latin typeface="Arial" panose="020B0604020202020204" pitchFamily="34" charset="0"/>
                  </a:rPr>
                  <a:t>0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761" name="Line 197">
                <a:extLst>
                  <a:ext uri="{FF2B5EF4-FFF2-40B4-BE49-F238E27FC236}">
                    <a16:creationId xmlns:a16="http://schemas.microsoft.com/office/drawing/2014/main" id="{1B3AD6E0-2916-4C57-998A-32914F30B08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76" y="3603"/>
                <a:ext cx="0" cy="57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2" name="Rectangle 198">
                <a:extLst>
                  <a:ext uri="{FF2B5EF4-FFF2-40B4-BE49-F238E27FC236}">
                    <a16:creationId xmlns:a16="http://schemas.microsoft.com/office/drawing/2014/main" id="{68A48802-AF55-4BE9-91A9-E7C01F6AD2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87" y="3692"/>
                <a:ext cx="251" cy="2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2000" b="0" i="0" u="none" strike="noStrike" cap="none" normalizeH="0" baseline="0">
                    <a:ln>
                      <a:noFill/>
                    </a:ln>
                    <a:solidFill>
                      <a:srgbClr val="808080"/>
                    </a:solidFill>
                    <a:effectLst/>
                    <a:latin typeface="Arial" panose="020B0604020202020204" pitchFamily="34" charset="0"/>
                  </a:rPr>
                  <a:t>20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763" name="Line 199">
                <a:extLst>
                  <a:ext uri="{FF2B5EF4-FFF2-40B4-BE49-F238E27FC236}">
                    <a16:creationId xmlns:a16="http://schemas.microsoft.com/office/drawing/2014/main" id="{EDDBB9FE-1EA0-4BCB-AFC9-CCFEAAFC14F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154" y="3603"/>
                <a:ext cx="0" cy="57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4" name="Rectangle 200">
                <a:extLst>
                  <a:ext uri="{FF2B5EF4-FFF2-40B4-BE49-F238E27FC236}">
                    <a16:creationId xmlns:a16="http://schemas.microsoft.com/office/drawing/2014/main" id="{CF1BD1E1-C333-4545-8276-0E67FDD209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65" y="3692"/>
                <a:ext cx="251" cy="2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2000" b="0" i="0" u="none" strike="noStrike" cap="none" normalizeH="0" baseline="0">
                    <a:ln>
                      <a:noFill/>
                    </a:ln>
                    <a:solidFill>
                      <a:srgbClr val="808080"/>
                    </a:solidFill>
                    <a:effectLst/>
                    <a:latin typeface="Arial" panose="020B0604020202020204" pitchFamily="34" charset="0"/>
                  </a:rPr>
                  <a:t>40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765" name="Line 201">
                <a:extLst>
                  <a:ext uri="{FF2B5EF4-FFF2-40B4-BE49-F238E27FC236}">
                    <a16:creationId xmlns:a16="http://schemas.microsoft.com/office/drawing/2014/main" id="{414DE93D-7C68-46CF-8FF4-081D80C8A0E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634" y="3603"/>
                <a:ext cx="0" cy="57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6" name="Rectangle 202">
                <a:extLst>
                  <a:ext uri="{FF2B5EF4-FFF2-40B4-BE49-F238E27FC236}">
                    <a16:creationId xmlns:a16="http://schemas.microsoft.com/office/drawing/2014/main" id="{651D1826-789E-4E83-8E24-A56F377F66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45" y="3692"/>
                <a:ext cx="251" cy="2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2000" b="0" i="0" u="none" strike="noStrike" cap="none" normalizeH="0" baseline="0">
                    <a:ln>
                      <a:noFill/>
                    </a:ln>
                    <a:solidFill>
                      <a:srgbClr val="808080"/>
                    </a:solidFill>
                    <a:effectLst/>
                    <a:latin typeface="Arial" panose="020B0604020202020204" pitchFamily="34" charset="0"/>
                  </a:rPr>
                  <a:t>60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767" name="Line 203">
                <a:extLst>
                  <a:ext uri="{FF2B5EF4-FFF2-40B4-BE49-F238E27FC236}">
                    <a16:creationId xmlns:a16="http://schemas.microsoft.com/office/drawing/2014/main" id="{E5DCA9E1-E146-4EE9-A154-BE09A2D4BA6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7112" y="3603"/>
                <a:ext cx="0" cy="57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8" name="Rectangle 204">
                <a:extLst>
                  <a:ext uri="{FF2B5EF4-FFF2-40B4-BE49-F238E27FC236}">
                    <a16:creationId xmlns:a16="http://schemas.microsoft.com/office/drawing/2014/main" id="{E5BCA7C1-D6FF-47E6-8C52-4246EFF167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022" y="3692"/>
                <a:ext cx="251" cy="2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2000" b="0" i="0" u="none" strike="noStrike" cap="none" normalizeH="0" baseline="0" dirty="0">
                    <a:ln>
                      <a:noFill/>
                    </a:ln>
                    <a:solidFill>
                      <a:srgbClr val="808080"/>
                    </a:solidFill>
                    <a:effectLst/>
                    <a:latin typeface="Arial" panose="020B0604020202020204" pitchFamily="34" charset="0"/>
                  </a:rPr>
                  <a:t>80</a:t>
                </a:r>
                <a:endParaRPr kumimoji="0" lang="en-US" altLang="en-US" sz="1800" b="0" i="0" u="none" strike="noStrike" cap="none" normalizeH="0" baseline="0" dirty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8" name="Rectangle 206">
              <a:extLst>
                <a:ext uri="{FF2B5EF4-FFF2-40B4-BE49-F238E27FC236}">
                  <a16:creationId xmlns:a16="http://schemas.microsoft.com/office/drawing/2014/main" id="{7712241A-D102-400C-ADBA-282639B3A4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51" y="3890"/>
              <a:ext cx="1512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Age of Beneficiaries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9" name="Rectangle 207">
              <a:extLst>
                <a:ext uri="{FF2B5EF4-FFF2-40B4-BE49-F238E27FC236}">
                  <a16:creationId xmlns:a16="http://schemas.microsoft.com/office/drawing/2014/main" id="{DA712392-1283-47CA-898D-15EF7FA4F8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96" y="280"/>
              <a:ext cx="305" cy="57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5300" b="0" i="0" u="none" strike="noStrike" cap="none" normalizeH="0" baseline="0">
                  <a:ln>
                    <a:noFill/>
                  </a:ln>
                  <a:solidFill>
                    <a:srgbClr val="1E2D53"/>
                  </a:solidFill>
                  <a:effectLst/>
                  <a:latin typeface="Arial" panose="020B0604020202020204" pitchFamily="34" charset="0"/>
                </a:rPr>
                <a:t> 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</p:grpSp>
      <p:sp>
        <p:nvSpPr>
          <p:cNvPr id="153" name="Rectangle 134">
            <a:extLst>
              <a:ext uri="{FF2B5EF4-FFF2-40B4-BE49-F238E27FC236}">
                <a16:creationId xmlns:a16="http://schemas.microsoft.com/office/drawing/2014/main" id="{F053F359-A8FF-4CDC-96DC-BDD73919BFB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0521" y="95828"/>
            <a:ext cx="10620914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lvl="0">
              <a:defRPr/>
            </a:pPr>
            <a:r>
              <a:rPr lang="en-US" sz="2400" b="1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MVPF Robustness to Alternative Discount Rates</a:t>
            </a:r>
          </a:p>
          <a:p>
            <a:pPr lvl="0">
              <a:defRPr/>
            </a:pPr>
            <a:r>
              <a:rPr lang="en-US" sz="2400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10% discount rate</a:t>
            </a:r>
          </a:p>
        </p:txBody>
      </p:sp>
      <p:grpSp>
        <p:nvGrpSpPr>
          <p:cNvPr id="408" name="Group 407">
            <a:extLst>
              <a:ext uri="{FF2B5EF4-FFF2-40B4-BE49-F238E27FC236}">
                <a16:creationId xmlns:a16="http://schemas.microsoft.com/office/drawing/2014/main" id="{59BEBBBD-967B-4ADD-9E26-0E1BF3363ED4}"/>
              </a:ext>
            </a:extLst>
          </p:cNvPr>
          <p:cNvGrpSpPr/>
          <p:nvPr/>
        </p:nvGrpSpPr>
        <p:grpSpPr>
          <a:xfrm>
            <a:off x="1398052" y="1174749"/>
            <a:ext cx="599024" cy="616982"/>
            <a:chOff x="1398052" y="1174749"/>
            <a:chExt cx="599024" cy="616982"/>
          </a:xfrm>
        </p:grpSpPr>
        <p:sp>
          <p:nvSpPr>
            <p:cNvPr id="409" name="Rectangle 408">
              <a:extLst>
                <a:ext uri="{FF2B5EF4-FFF2-40B4-BE49-F238E27FC236}">
                  <a16:creationId xmlns:a16="http://schemas.microsoft.com/office/drawing/2014/main" id="{FB10E750-8EDE-427D-B3C5-E886399EDDFF}"/>
                </a:ext>
              </a:extLst>
            </p:cNvPr>
            <p:cNvSpPr/>
            <p:nvPr/>
          </p:nvSpPr>
          <p:spPr>
            <a:xfrm>
              <a:off x="1468438" y="1508125"/>
              <a:ext cx="528638" cy="283606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grpSp>
          <p:nvGrpSpPr>
            <p:cNvPr id="410" name="Group 409">
              <a:extLst>
                <a:ext uri="{FF2B5EF4-FFF2-40B4-BE49-F238E27FC236}">
                  <a16:creationId xmlns:a16="http://schemas.microsoft.com/office/drawing/2014/main" id="{D3A6F1D9-FA99-4A6B-A80A-E1B29A1F3D74}"/>
                </a:ext>
              </a:extLst>
            </p:cNvPr>
            <p:cNvGrpSpPr/>
            <p:nvPr/>
          </p:nvGrpSpPr>
          <p:grpSpPr>
            <a:xfrm>
              <a:off x="1674813" y="1573079"/>
              <a:ext cx="166687" cy="149224"/>
              <a:chOff x="1462882" y="1471634"/>
              <a:chExt cx="166687" cy="149224"/>
            </a:xfrm>
          </p:grpSpPr>
          <p:cxnSp>
            <p:nvCxnSpPr>
              <p:cNvPr id="412" name="Straight Connector 411">
                <a:extLst>
                  <a:ext uri="{FF2B5EF4-FFF2-40B4-BE49-F238E27FC236}">
                    <a16:creationId xmlns:a16="http://schemas.microsoft.com/office/drawing/2014/main" id="{4E3DFDFA-42DE-4537-A5F3-F084F89DDF28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546225" y="1512888"/>
                <a:ext cx="0" cy="60326"/>
              </a:xfrm>
              <a:prstGeom prst="line">
                <a:avLst/>
              </a:prstGeom>
              <a:ln w="3810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13" name="Straight Connector 412">
                <a:extLst>
                  <a:ext uri="{FF2B5EF4-FFF2-40B4-BE49-F238E27FC236}">
                    <a16:creationId xmlns:a16="http://schemas.microsoft.com/office/drawing/2014/main" id="{F565569B-9D6E-4114-A2B1-F07681B3AF47}"/>
                  </a:ext>
                </a:extLst>
              </p:cNvPr>
              <p:cNvCxnSpPr/>
              <p:nvPr/>
            </p:nvCxnSpPr>
            <p:spPr>
              <a:xfrm flipV="1">
                <a:off x="1462882" y="1471634"/>
                <a:ext cx="166687" cy="83364"/>
              </a:xfrm>
              <a:prstGeom prst="line">
                <a:avLst/>
              </a:prstGeom>
              <a:ln w="19050">
                <a:solidFill>
                  <a:srgbClr val="80808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14" name="Straight Connector 413">
                <a:extLst>
                  <a:ext uri="{FF2B5EF4-FFF2-40B4-BE49-F238E27FC236}">
                    <a16:creationId xmlns:a16="http://schemas.microsoft.com/office/drawing/2014/main" id="{8A533143-459B-47BA-B2C2-8E2D8D381071}"/>
                  </a:ext>
                </a:extLst>
              </p:cNvPr>
              <p:cNvCxnSpPr/>
              <p:nvPr/>
            </p:nvCxnSpPr>
            <p:spPr>
              <a:xfrm flipV="1">
                <a:off x="1462882" y="1537494"/>
                <a:ext cx="166687" cy="83364"/>
              </a:xfrm>
              <a:prstGeom prst="line">
                <a:avLst/>
              </a:prstGeom>
              <a:ln w="19050">
                <a:solidFill>
                  <a:srgbClr val="80808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411" name="Rectangle 176">
              <a:extLst>
                <a:ext uri="{FF2B5EF4-FFF2-40B4-BE49-F238E27FC236}">
                  <a16:creationId xmlns:a16="http://schemas.microsoft.com/office/drawing/2014/main" id="{08450434-32A8-4CC7-9D73-79CFA72C8A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98052" y="1174749"/>
              <a:ext cx="219612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80808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+mn-cs"/>
                </a:rPr>
                <a:t>∞</a:t>
              </a: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80808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</p:grpSp>
      <p:sp>
        <p:nvSpPr>
          <p:cNvPr id="416" name="Rectangle 111">
            <a:extLst>
              <a:ext uri="{FF2B5EF4-FFF2-40B4-BE49-F238E27FC236}">
                <a16:creationId xmlns:a16="http://schemas.microsoft.com/office/drawing/2014/main" id="{A25D0CD5-9E4E-40B4-81F4-54440CAC51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08676" y="3502025"/>
            <a:ext cx="145415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500" b="0" i="0" u="none" strike="noStrike" cap="none" normalizeH="0" baseline="0" dirty="0">
                <a:ln>
                  <a:noFill/>
                </a:ln>
                <a:solidFill>
                  <a:srgbClr val="6E8E84"/>
                </a:solidFill>
                <a:effectLst/>
                <a:latin typeface="Arial" panose="020B0604020202020204" pitchFamily="34" charset="0"/>
              </a:rPr>
              <a:t>Cash Transfers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417" name="Rectangle 127">
            <a:extLst>
              <a:ext uri="{FF2B5EF4-FFF2-40B4-BE49-F238E27FC236}">
                <a16:creationId xmlns:a16="http://schemas.microsoft.com/office/drawing/2014/main" id="{867B6C5A-A895-48D8-861D-DBDE23652C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24176" y="4640263"/>
            <a:ext cx="1189038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500" b="0" i="0" u="none" strike="noStrike" cap="none" normalizeH="0" baseline="0" dirty="0">
                <a:ln>
                  <a:noFill/>
                </a:ln>
                <a:solidFill>
                  <a:srgbClr val="2D6D66"/>
                </a:solidFill>
                <a:effectLst/>
                <a:latin typeface="Arial" panose="020B0604020202020204" pitchFamily="34" charset="0"/>
              </a:rPr>
              <a:t>Job Training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cxnSp>
        <p:nvCxnSpPr>
          <p:cNvPr id="418" name="Straight Connector 417">
            <a:extLst>
              <a:ext uri="{FF2B5EF4-FFF2-40B4-BE49-F238E27FC236}">
                <a16:creationId xmlns:a16="http://schemas.microsoft.com/office/drawing/2014/main" id="{2705AB6C-F5C4-4BA1-9F11-BD090DA79DF1}"/>
              </a:ext>
            </a:extLst>
          </p:cNvPr>
          <p:cNvCxnSpPr>
            <a:cxnSpLocks/>
          </p:cNvCxnSpPr>
          <p:nvPr/>
        </p:nvCxnSpPr>
        <p:spPr>
          <a:xfrm flipH="1">
            <a:off x="5549901" y="3654425"/>
            <a:ext cx="303213" cy="655638"/>
          </a:xfrm>
          <a:prstGeom prst="line">
            <a:avLst/>
          </a:prstGeom>
          <a:ln>
            <a:solidFill>
              <a:srgbClr val="6E8E8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9" name="Rectangle 125">
            <a:extLst>
              <a:ext uri="{FF2B5EF4-FFF2-40B4-BE49-F238E27FC236}">
                <a16:creationId xmlns:a16="http://schemas.microsoft.com/office/drawing/2014/main" id="{F36437D5-53AB-4816-B9BD-0ABF0DFD61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99621" y="3788570"/>
            <a:ext cx="1719263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500" b="0" i="0" u="none" strike="noStrike" cap="none" normalizeH="0" baseline="0" dirty="0">
                <a:ln>
                  <a:noFill/>
                </a:ln>
                <a:solidFill>
                  <a:srgbClr val="7B92A8"/>
                </a:solidFill>
                <a:effectLst/>
                <a:latin typeface="Arial" panose="020B0604020202020204" pitchFamily="34" charset="0"/>
              </a:rPr>
              <a:t>Housing Vouchers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cxnSp>
        <p:nvCxnSpPr>
          <p:cNvPr id="420" name="Straight Connector 419">
            <a:extLst>
              <a:ext uri="{FF2B5EF4-FFF2-40B4-BE49-F238E27FC236}">
                <a16:creationId xmlns:a16="http://schemas.microsoft.com/office/drawing/2014/main" id="{F3D4628F-4020-4E76-8CC4-34411F4C0593}"/>
              </a:ext>
            </a:extLst>
          </p:cNvPr>
          <p:cNvCxnSpPr>
            <a:cxnSpLocks/>
          </p:cNvCxnSpPr>
          <p:nvPr/>
        </p:nvCxnSpPr>
        <p:spPr>
          <a:xfrm>
            <a:off x="4902003" y="3988594"/>
            <a:ext cx="441920" cy="456406"/>
          </a:xfrm>
          <a:prstGeom prst="line">
            <a:avLst/>
          </a:prstGeom>
          <a:ln>
            <a:solidFill>
              <a:srgbClr val="7B92A8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21" name="Rectangle 129">
            <a:extLst>
              <a:ext uri="{FF2B5EF4-FFF2-40B4-BE49-F238E27FC236}">
                <a16:creationId xmlns:a16="http://schemas.microsoft.com/office/drawing/2014/main" id="{8169B4D3-9DCC-4E60-AACD-E9FC1090B3D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45051" y="4991895"/>
            <a:ext cx="83185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500" b="0" i="0" u="none" strike="noStrike" cap="none" normalizeH="0" baseline="0" dirty="0">
                <a:ln>
                  <a:noFill/>
                </a:ln>
                <a:solidFill>
                  <a:srgbClr val="1A476F"/>
                </a:solidFill>
                <a:effectLst/>
                <a:latin typeface="Arial" panose="020B0604020202020204" pitchFamily="34" charset="0"/>
              </a:rPr>
              <a:t>Nutrition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cxnSp>
        <p:nvCxnSpPr>
          <p:cNvPr id="422" name="Straight Connector 421">
            <a:extLst>
              <a:ext uri="{FF2B5EF4-FFF2-40B4-BE49-F238E27FC236}">
                <a16:creationId xmlns:a16="http://schemas.microsoft.com/office/drawing/2014/main" id="{A296A6C2-C7CB-4B4C-B9EF-8B07862B7D2A}"/>
              </a:ext>
            </a:extLst>
          </p:cNvPr>
          <p:cNvCxnSpPr>
            <a:cxnSpLocks/>
          </p:cNvCxnSpPr>
          <p:nvPr/>
        </p:nvCxnSpPr>
        <p:spPr>
          <a:xfrm flipH="1">
            <a:off x="5562503" y="4724400"/>
            <a:ext cx="206275" cy="330199"/>
          </a:xfrm>
          <a:prstGeom prst="line">
            <a:avLst/>
          </a:prstGeom>
          <a:ln>
            <a:solidFill>
              <a:srgbClr val="1A476F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23" name="Rectangle 121">
            <a:extLst>
              <a:ext uri="{FF2B5EF4-FFF2-40B4-BE49-F238E27FC236}">
                <a16:creationId xmlns:a16="http://schemas.microsoft.com/office/drawing/2014/main" id="{B490A1DD-572D-4F16-AE5B-6F4DBB7385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9586913" y="4446588"/>
            <a:ext cx="1169988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500" b="0" i="0" u="none" strike="noStrike" cap="none" normalizeH="0" baseline="0" dirty="0">
                <a:ln>
                  <a:noFill/>
                </a:ln>
                <a:solidFill>
                  <a:srgbClr val="938DD2"/>
                </a:solidFill>
                <a:effectLst/>
                <a:latin typeface="Arial" panose="020B0604020202020204" pitchFamily="34" charset="0"/>
              </a:rPr>
              <a:t>Health Adult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cxnSp>
        <p:nvCxnSpPr>
          <p:cNvPr id="424" name="Straight Connector 423">
            <a:extLst>
              <a:ext uri="{FF2B5EF4-FFF2-40B4-BE49-F238E27FC236}">
                <a16:creationId xmlns:a16="http://schemas.microsoft.com/office/drawing/2014/main" id="{1BEA32CC-546C-4069-B460-21132664A6DA}"/>
              </a:ext>
            </a:extLst>
          </p:cNvPr>
          <p:cNvCxnSpPr>
            <a:cxnSpLocks/>
          </p:cNvCxnSpPr>
          <p:nvPr/>
        </p:nvCxnSpPr>
        <p:spPr>
          <a:xfrm flipV="1">
            <a:off x="5954714" y="4012010"/>
            <a:ext cx="446088" cy="371079"/>
          </a:xfrm>
          <a:prstGeom prst="line">
            <a:avLst/>
          </a:prstGeom>
          <a:ln>
            <a:solidFill>
              <a:srgbClr val="FFD2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25" name="Rectangle 231">
            <a:extLst>
              <a:ext uri="{FF2B5EF4-FFF2-40B4-BE49-F238E27FC236}">
                <a16:creationId xmlns:a16="http://schemas.microsoft.com/office/drawing/2014/main" id="{65A431B0-F4CC-42C8-85B6-2A40C29984F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97801" y="4476750"/>
            <a:ext cx="1266825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500" b="0" i="0" u="none" strike="noStrike" cap="none" normalizeH="0" baseline="0" dirty="0">
                <a:ln>
                  <a:noFill/>
                </a:ln>
                <a:solidFill>
                  <a:srgbClr val="C10534"/>
                </a:solidFill>
                <a:effectLst/>
                <a:latin typeface="Arial" panose="020B0604020202020204" pitchFamily="34" charset="0"/>
              </a:rPr>
              <a:t>Disability Ins.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426" name="Rectangle 243">
            <a:extLst>
              <a:ext uri="{FF2B5EF4-FFF2-40B4-BE49-F238E27FC236}">
                <a16:creationId xmlns:a16="http://schemas.microsoft.com/office/drawing/2014/main" id="{DD22833F-8909-4ECF-80C4-AB4BAF48DA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48426" y="3849688"/>
            <a:ext cx="1439863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500" b="0" i="0" u="none" strike="noStrike" cap="none" normalizeH="0" baseline="0" dirty="0">
                <a:ln>
                  <a:noFill/>
                </a:ln>
                <a:solidFill>
                  <a:srgbClr val="FFD200"/>
                </a:solidFill>
                <a:effectLst/>
                <a:latin typeface="Arial" panose="020B0604020202020204" pitchFamily="34" charset="0"/>
              </a:rPr>
              <a:t>Supp. Sec. Inc.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427" name="Rectangle 247">
            <a:extLst>
              <a:ext uri="{FF2B5EF4-FFF2-40B4-BE49-F238E27FC236}">
                <a16:creationId xmlns:a16="http://schemas.microsoft.com/office/drawing/2014/main" id="{66F1E5D5-D51C-4780-BD9E-C28A138C0E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05576" y="4491038"/>
            <a:ext cx="1169988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500" b="0" i="0" u="none" strike="noStrike" cap="none" normalizeH="0" baseline="0" dirty="0" err="1">
                <a:ln>
                  <a:noFill/>
                </a:ln>
                <a:solidFill>
                  <a:srgbClr val="9C8847"/>
                </a:solidFill>
                <a:effectLst/>
                <a:latin typeface="Arial" panose="020B0604020202020204" pitchFamily="34" charset="0"/>
              </a:rPr>
              <a:t>Unemp</a:t>
            </a:r>
            <a:r>
              <a:rPr kumimoji="0" lang="en-US" altLang="en-US" sz="1500" b="0" i="0" u="none" strike="noStrike" cap="none" normalizeH="0" baseline="0" dirty="0">
                <a:ln>
                  <a:noFill/>
                </a:ln>
                <a:solidFill>
                  <a:srgbClr val="9C8847"/>
                </a:solidFill>
                <a:effectLst/>
                <a:latin typeface="Arial" panose="020B0604020202020204" pitchFamily="34" charset="0"/>
              </a:rPr>
              <a:t>. Ins.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cxnSp>
        <p:nvCxnSpPr>
          <p:cNvPr id="428" name="Straight Connector 427">
            <a:extLst>
              <a:ext uri="{FF2B5EF4-FFF2-40B4-BE49-F238E27FC236}">
                <a16:creationId xmlns:a16="http://schemas.microsoft.com/office/drawing/2014/main" id="{2EE0B5AF-B571-4B18-AFB3-1EB658AFB49B}"/>
              </a:ext>
            </a:extLst>
          </p:cNvPr>
          <p:cNvCxnSpPr>
            <a:cxnSpLocks/>
          </p:cNvCxnSpPr>
          <p:nvPr/>
        </p:nvCxnSpPr>
        <p:spPr>
          <a:xfrm flipV="1">
            <a:off x="4033838" y="4734719"/>
            <a:ext cx="273051" cy="14815"/>
          </a:xfrm>
          <a:prstGeom prst="line">
            <a:avLst/>
          </a:prstGeom>
          <a:ln>
            <a:solidFill>
              <a:srgbClr val="2D6D66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29" name="Rectangle 204">
            <a:extLst>
              <a:ext uri="{FF2B5EF4-FFF2-40B4-BE49-F238E27FC236}">
                <a16:creationId xmlns:a16="http://schemas.microsoft.com/office/drawing/2014/main" id="{B34B3763-DEDB-40B4-BFB0-C29C395F654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335546" y="6330950"/>
            <a:ext cx="570669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lang="en-US" altLang="en-US" sz="2000" dirty="0">
                <a:solidFill>
                  <a:srgbClr val="808080"/>
                </a:solidFill>
                <a:hlinkClick r:id="rId3" action="ppaction://hlinksldjump"/>
              </a:rPr>
              <a:t>B</a:t>
            </a:r>
            <a:r>
              <a:rPr kumimoji="0" lang="en-US" altLang="en-US" sz="2000" b="0" i="0" u="none" strike="noStrike" cap="none" normalizeH="0" baseline="0" dirty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  <a:hlinkClick r:id="rId3" action="ppaction://hlinksldjump"/>
              </a:rPr>
              <a:t>ack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20321294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50">
        <p:fade/>
      </p:transition>
    </mc:Choice>
    <mc:Fallback xmlns="">
      <p:transition>
        <p:fade/>
      </p:transition>
    </mc:Fallback>
  </mc:AlternateContent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821704" y="1116717"/>
            <a:ext cx="11119283" cy="5410197"/>
          </a:xfrm>
        </p:spPr>
        <p:txBody>
          <a:bodyPr>
            <a:noAutofit/>
          </a:bodyPr>
          <a:lstStyle/>
          <a:p>
            <a:r>
              <a:rPr lang="en-US" sz="2200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Florida International University (FIU) had a minimum GPA threshold for admission that created a fuzzy discontinuity </a:t>
            </a:r>
          </a:p>
          <a:p>
            <a:endParaRPr lang="en-US" sz="2200" dirty="0">
              <a:solidFill>
                <a:srgbClr val="00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endParaRPr lang="en-US" sz="2200" dirty="0">
              <a:solidFill>
                <a:srgbClr val="00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2200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Zimmerman (2014) utilizes this discontinuity to examine the impact of FIU admission on earnings for 14 years after admission. </a:t>
            </a:r>
          </a:p>
          <a:p>
            <a:pPr marL="0" indent="0">
              <a:buNone/>
            </a:pPr>
            <a:endParaRPr lang="en-US" sz="2200" dirty="0">
              <a:solidFill>
                <a:srgbClr val="00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0" indent="0">
              <a:buNone/>
            </a:pPr>
            <a:endParaRPr lang="en-US" sz="2200" dirty="0">
              <a:solidFill>
                <a:srgbClr val="00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" name="Rectangle 134">
            <a:extLst>
              <a:ext uri="{FF2B5EF4-FFF2-40B4-BE49-F238E27FC236}">
                <a16:creationId xmlns:a16="http://schemas.microsoft.com/office/drawing/2014/main" id="{D46DD406-6EA4-E148-939B-34DA9FE144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0521" y="95828"/>
            <a:ext cx="10620914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>
              <a:defRPr/>
            </a:pPr>
            <a:r>
              <a:rPr lang="en-US" sz="2400" b="1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Admission to Florida International University </a:t>
            </a:r>
          </a:p>
        </p:txBody>
      </p:sp>
    </p:spTree>
    <p:extLst>
      <p:ext uri="{BB962C8B-B14F-4D97-AF65-F5344CB8AC3E}">
        <p14:creationId xmlns:p14="http://schemas.microsoft.com/office/powerpoint/2010/main" val="3331233950"/>
      </p:ext>
    </p:extLst>
  </p:cSld>
  <p:clrMapOvr>
    <a:masterClrMapping/>
  </p:clrMapOvr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34">
            <a:extLst>
              <a:ext uri="{FF2B5EF4-FFF2-40B4-BE49-F238E27FC236}">
                <a16:creationId xmlns:a16="http://schemas.microsoft.com/office/drawing/2014/main" id="{A8D9E257-1345-4FD2-B498-558C062B70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0521" y="95828"/>
            <a:ext cx="10620914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>
              <a:defRPr/>
            </a:pPr>
            <a:r>
              <a:rPr lang="en-US" sz="2400" b="1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Publication Bias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CE66FA35-7925-46B3-A6EE-05184FC50928}"/>
              </a:ext>
            </a:extLst>
          </p:cNvPr>
          <p:cNvSpPr txBox="1"/>
          <p:nvPr/>
        </p:nvSpPr>
        <p:spPr>
          <a:xfrm>
            <a:off x="11374451" y="6330496"/>
            <a:ext cx="62228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hlinkClick r:id="rId2" action="ppaction://hlinksldjump"/>
              </a:rPr>
              <a:t>Back</a:t>
            </a:r>
            <a:endParaRPr lang="en-US" dirty="0"/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id="{9DEA4B4B-DEA6-46C7-BF94-71E09C47F0F5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330010" y="1064058"/>
            <a:ext cx="9531980" cy="472988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462193326"/>
      </p:ext>
    </p:extLst>
  </p:cSld>
  <p:clrMapOvr>
    <a:masterClrMapping/>
  </p:clrMapOvr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">
            <a:extLst>
              <a:ext uri="{FF2B5EF4-FFF2-40B4-BE49-F238E27FC236}">
                <a16:creationId xmlns:a16="http://schemas.microsoft.com/office/drawing/2014/main" id="{C1DB95B4-2B8B-4F48-AC20-BF9F7992AE5E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604838" y="-4763"/>
            <a:ext cx="10982325" cy="6867526"/>
            <a:chOff x="381" y="-3"/>
            <a:chExt cx="6918" cy="4326"/>
          </a:xfrm>
        </p:grpSpPr>
        <p:sp>
          <p:nvSpPr>
            <p:cNvPr id="6" name="AutoShape 3">
              <a:extLst>
                <a:ext uri="{FF2B5EF4-FFF2-40B4-BE49-F238E27FC236}">
                  <a16:creationId xmlns:a16="http://schemas.microsoft.com/office/drawing/2014/main" id="{FA88C037-4CC2-4F41-B26E-A5D8FB8794E2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384" y="0"/>
              <a:ext cx="6912" cy="43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" name="Rectangle 5">
              <a:extLst>
                <a:ext uri="{FF2B5EF4-FFF2-40B4-BE49-F238E27FC236}">
                  <a16:creationId xmlns:a16="http://schemas.microsoft.com/office/drawing/2014/main" id="{90AC32EF-0A9B-49DA-B354-634496C2E6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1" y="-3"/>
              <a:ext cx="6918" cy="4326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" name="Rectangle 6">
              <a:extLst>
                <a:ext uri="{FF2B5EF4-FFF2-40B4-BE49-F238E27FC236}">
                  <a16:creationId xmlns:a16="http://schemas.microsoft.com/office/drawing/2014/main" id="{B2EDFDBC-A638-47A9-86CC-2D5C50B46B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" y="0"/>
              <a:ext cx="6909" cy="4317"/>
            </a:xfrm>
            <a:prstGeom prst="rect">
              <a:avLst/>
            </a:prstGeom>
            <a:solidFill>
              <a:srgbClr val="FFFFFF"/>
            </a:solidFill>
            <a:ln w="14288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" name="Rectangle 7">
              <a:extLst>
                <a:ext uri="{FF2B5EF4-FFF2-40B4-BE49-F238E27FC236}">
                  <a16:creationId xmlns:a16="http://schemas.microsoft.com/office/drawing/2014/main" id="{68CD4CBD-2F81-4E3B-9056-56FC30C40D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04" y="775"/>
              <a:ext cx="6103" cy="2828"/>
            </a:xfrm>
            <a:prstGeom prst="rect">
              <a:avLst/>
            </a:prstGeom>
            <a:solidFill>
              <a:srgbClr val="FFFFFF"/>
            </a:solidFill>
            <a:ln w="14288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" name="Line 8">
              <a:extLst>
                <a:ext uri="{FF2B5EF4-FFF2-40B4-BE49-F238E27FC236}">
                  <a16:creationId xmlns:a16="http://schemas.microsoft.com/office/drawing/2014/main" id="{A200CE0D-B991-4277-9D90-CDA8268D7DA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04" y="3508"/>
              <a:ext cx="6103" cy="0"/>
            </a:xfrm>
            <a:prstGeom prst="line">
              <a:avLst/>
            </a:prstGeom>
            <a:noFill/>
            <a:ln w="19050">
              <a:solidFill>
                <a:srgbClr val="EAF2F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" name="Line 9">
              <a:extLst>
                <a:ext uri="{FF2B5EF4-FFF2-40B4-BE49-F238E27FC236}">
                  <a16:creationId xmlns:a16="http://schemas.microsoft.com/office/drawing/2014/main" id="{557C036B-DAB3-46FE-9D34-001FDFC2984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04" y="3131"/>
              <a:ext cx="6103" cy="0"/>
            </a:xfrm>
            <a:prstGeom prst="line">
              <a:avLst/>
            </a:prstGeom>
            <a:noFill/>
            <a:ln w="19050">
              <a:solidFill>
                <a:srgbClr val="EAF2F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" name="Line 10">
              <a:extLst>
                <a:ext uri="{FF2B5EF4-FFF2-40B4-BE49-F238E27FC236}">
                  <a16:creationId xmlns:a16="http://schemas.microsoft.com/office/drawing/2014/main" id="{FBDECC8D-5163-43F2-B12C-3CC13A43A06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04" y="2753"/>
              <a:ext cx="6103" cy="0"/>
            </a:xfrm>
            <a:prstGeom prst="line">
              <a:avLst/>
            </a:prstGeom>
            <a:noFill/>
            <a:ln w="19050">
              <a:solidFill>
                <a:srgbClr val="EAF2F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" name="Line 11">
              <a:extLst>
                <a:ext uri="{FF2B5EF4-FFF2-40B4-BE49-F238E27FC236}">
                  <a16:creationId xmlns:a16="http://schemas.microsoft.com/office/drawing/2014/main" id="{E9383319-D049-423F-957B-239A502785E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04" y="2376"/>
              <a:ext cx="6103" cy="0"/>
            </a:xfrm>
            <a:prstGeom prst="line">
              <a:avLst/>
            </a:prstGeom>
            <a:noFill/>
            <a:ln w="19050">
              <a:solidFill>
                <a:srgbClr val="EAF2F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" name="Line 12">
              <a:extLst>
                <a:ext uri="{FF2B5EF4-FFF2-40B4-BE49-F238E27FC236}">
                  <a16:creationId xmlns:a16="http://schemas.microsoft.com/office/drawing/2014/main" id="{18C1D7B1-E43F-4E55-9633-A62807BCC6A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04" y="1999"/>
              <a:ext cx="6103" cy="0"/>
            </a:xfrm>
            <a:prstGeom prst="line">
              <a:avLst/>
            </a:prstGeom>
            <a:noFill/>
            <a:ln w="19050">
              <a:solidFill>
                <a:srgbClr val="EAF2F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" name="Line 13">
              <a:extLst>
                <a:ext uri="{FF2B5EF4-FFF2-40B4-BE49-F238E27FC236}">
                  <a16:creationId xmlns:a16="http://schemas.microsoft.com/office/drawing/2014/main" id="{CFD6EFA2-4C82-44A5-9907-0E708094F15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04" y="1621"/>
              <a:ext cx="6103" cy="0"/>
            </a:xfrm>
            <a:prstGeom prst="line">
              <a:avLst/>
            </a:prstGeom>
            <a:noFill/>
            <a:ln w="19050">
              <a:solidFill>
                <a:srgbClr val="EAF2F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" name="Line 14">
              <a:extLst>
                <a:ext uri="{FF2B5EF4-FFF2-40B4-BE49-F238E27FC236}">
                  <a16:creationId xmlns:a16="http://schemas.microsoft.com/office/drawing/2014/main" id="{19A3D344-DCC5-4648-ADEA-AD811A4B61E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04" y="1244"/>
              <a:ext cx="6103" cy="0"/>
            </a:xfrm>
            <a:prstGeom prst="line">
              <a:avLst/>
            </a:prstGeom>
            <a:noFill/>
            <a:ln w="19050">
              <a:solidFill>
                <a:srgbClr val="EAF2F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" name="Line 15">
              <a:extLst>
                <a:ext uri="{FF2B5EF4-FFF2-40B4-BE49-F238E27FC236}">
                  <a16:creationId xmlns:a16="http://schemas.microsoft.com/office/drawing/2014/main" id="{F6E68014-CE39-4BDA-8A18-FFF93A51FA7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04" y="870"/>
              <a:ext cx="6103" cy="0"/>
            </a:xfrm>
            <a:prstGeom prst="line">
              <a:avLst/>
            </a:prstGeom>
            <a:noFill/>
            <a:ln w="19050">
              <a:solidFill>
                <a:srgbClr val="EAF2F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" name="Line 16">
              <a:extLst>
                <a:ext uri="{FF2B5EF4-FFF2-40B4-BE49-F238E27FC236}">
                  <a16:creationId xmlns:a16="http://schemas.microsoft.com/office/drawing/2014/main" id="{5426028A-C205-488A-9E14-B222A9666B4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04" y="870"/>
              <a:ext cx="6103" cy="0"/>
            </a:xfrm>
            <a:prstGeom prst="line">
              <a:avLst/>
            </a:prstGeom>
            <a:noFill/>
            <a:ln w="9525">
              <a:solidFill>
                <a:srgbClr val="008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Line 17">
              <a:extLst>
                <a:ext uri="{FF2B5EF4-FFF2-40B4-BE49-F238E27FC236}">
                  <a16:creationId xmlns:a16="http://schemas.microsoft.com/office/drawing/2014/main" id="{26415289-AB03-44BF-9F07-C97E439EA47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785" y="1693"/>
              <a:ext cx="0" cy="1688"/>
            </a:xfrm>
            <a:prstGeom prst="line">
              <a:avLst/>
            </a:prstGeom>
            <a:noFill/>
            <a:ln w="9525">
              <a:solidFill>
                <a:srgbClr val="6E8E8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Line 18">
              <a:extLst>
                <a:ext uri="{FF2B5EF4-FFF2-40B4-BE49-F238E27FC236}">
                  <a16:creationId xmlns:a16="http://schemas.microsoft.com/office/drawing/2014/main" id="{A9A6B358-D0B8-43B2-BB8B-C736DB14CDC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59" y="1693"/>
              <a:ext cx="55" cy="0"/>
            </a:xfrm>
            <a:prstGeom prst="line">
              <a:avLst/>
            </a:prstGeom>
            <a:noFill/>
            <a:ln w="9525">
              <a:solidFill>
                <a:srgbClr val="6E8E8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" name="Line 19">
              <a:extLst>
                <a:ext uri="{FF2B5EF4-FFF2-40B4-BE49-F238E27FC236}">
                  <a16:creationId xmlns:a16="http://schemas.microsoft.com/office/drawing/2014/main" id="{A4FF7CFD-695B-4442-B295-1825C10C5E4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59" y="3381"/>
              <a:ext cx="55" cy="0"/>
            </a:xfrm>
            <a:prstGeom prst="line">
              <a:avLst/>
            </a:prstGeom>
            <a:noFill/>
            <a:ln w="9525">
              <a:solidFill>
                <a:srgbClr val="6E8E8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Line 20">
              <a:extLst>
                <a:ext uri="{FF2B5EF4-FFF2-40B4-BE49-F238E27FC236}">
                  <a16:creationId xmlns:a16="http://schemas.microsoft.com/office/drawing/2014/main" id="{A1795B20-011B-4425-B471-E2CA8782700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752" y="870"/>
              <a:ext cx="0" cy="440"/>
            </a:xfrm>
            <a:prstGeom prst="line">
              <a:avLst/>
            </a:prstGeom>
            <a:noFill/>
            <a:ln w="9525">
              <a:solidFill>
                <a:srgbClr val="90353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Line 21">
              <a:extLst>
                <a:ext uri="{FF2B5EF4-FFF2-40B4-BE49-F238E27FC236}">
                  <a16:creationId xmlns:a16="http://schemas.microsoft.com/office/drawing/2014/main" id="{2A11A02C-2CF7-4282-BAD4-B671B996B4F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726" y="870"/>
              <a:ext cx="55" cy="0"/>
            </a:xfrm>
            <a:prstGeom prst="line">
              <a:avLst/>
            </a:prstGeom>
            <a:noFill/>
            <a:ln w="9525">
              <a:solidFill>
                <a:srgbClr val="90353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Line 22">
              <a:extLst>
                <a:ext uri="{FF2B5EF4-FFF2-40B4-BE49-F238E27FC236}">
                  <a16:creationId xmlns:a16="http://schemas.microsoft.com/office/drawing/2014/main" id="{DCB2DC4B-A870-422C-BDC6-DF468201BDE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726" y="1310"/>
              <a:ext cx="55" cy="0"/>
            </a:xfrm>
            <a:prstGeom prst="line">
              <a:avLst/>
            </a:prstGeom>
            <a:noFill/>
            <a:ln w="9525">
              <a:solidFill>
                <a:srgbClr val="90353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Line 23">
              <a:extLst>
                <a:ext uri="{FF2B5EF4-FFF2-40B4-BE49-F238E27FC236}">
                  <a16:creationId xmlns:a16="http://schemas.microsoft.com/office/drawing/2014/main" id="{3DF1EB99-C738-453D-A24E-B4DC5006F69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676" y="870"/>
              <a:ext cx="0" cy="1572"/>
            </a:xfrm>
            <a:prstGeom prst="line">
              <a:avLst/>
            </a:prstGeom>
            <a:noFill/>
            <a:ln w="9525">
              <a:solidFill>
                <a:srgbClr val="E37E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" name="Line 24">
              <a:extLst>
                <a:ext uri="{FF2B5EF4-FFF2-40B4-BE49-F238E27FC236}">
                  <a16:creationId xmlns:a16="http://schemas.microsoft.com/office/drawing/2014/main" id="{B5114238-C3BB-4B7C-9EB4-E884C97D461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651" y="870"/>
              <a:ext cx="54" cy="0"/>
            </a:xfrm>
            <a:prstGeom prst="line">
              <a:avLst/>
            </a:prstGeom>
            <a:noFill/>
            <a:ln w="9525">
              <a:solidFill>
                <a:srgbClr val="E37E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Line 25">
              <a:extLst>
                <a:ext uri="{FF2B5EF4-FFF2-40B4-BE49-F238E27FC236}">
                  <a16:creationId xmlns:a16="http://schemas.microsoft.com/office/drawing/2014/main" id="{F794D1D0-6EC4-4198-A38E-E2A7DEF502F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651" y="2442"/>
              <a:ext cx="54" cy="0"/>
            </a:xfrm>
            <a:prstGeom prst="line">
              <a:avLst/>
            </a:prstGeom>
            <a:noFill/>
            <a:ln w="9525">
              <a:solidFill>
                <a:srgbClr val="E37E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" name="Line 26">
              <a:extLst>
                <a:ext uri="{FF2B5EF4-FFF2-40B4-BE49-F238E27FC236}">
                  <a16:creationId xmlns:a16="http://schemas.microsoft.com/office/drawing/2014/main" id="{FC6770CD-5194-45C1-B234-0379CF0EF41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747" y="2834"/>
              <a:ext cx="0" cy="29"/>
            </a:xfrm>
            <a:prstGeom prst="line">
              <a:avLst/>
            </a:prstGeom>
            <a:noFill/>
            <a:ln w="9525">
              <a:solidFill>
                <a:srgbClr val="C105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" name="Line 27">
              <a:extLst>
                <a:ext uri="{FF2B5EF4-FFF2-40B4-BE49-F238E27FC236}">
                  <a16:creationId xmlns:a16="http://schemas.microsoft.com/office/drawing/2014/main" id="{232D82EA-17C6-4227-97CB-336F9E8713E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18" y="2834"/>
              <a:ext cx="55" cy="0"/>
            </a:xfrm>
            <a:prstGeom prst="line">
              <a:avLst/>
            </a:prstGeom>
            <a:noFill/>
            <a:ln w="9525">
              <a:solidFill>
                <a:srgbClr val="C105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" name="Line 28">
              <a:extLst>
                <a:ext uri="{FF2B5EF4-FFF2-40B4-BE49-F238E27FC236}">
                  <a16:creationId xmlns:a16="http://schemas.microsoft.com/office/drawing/2014/main" id="{5FB9F383-BD47-482C-A157-26666B859EE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18" y="2863"/>
              <a:ext cx="55" cy="0"/>
            </a:xfrm>
            <a:prstGeom prst="line">
              <a:avLst/>
            </a:prstGeom>
            <a:noFill/>
            <a:ln w="9525">
              <a:solidFill>
                <a:srgbClr val="C105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0" name="Line 29">
              <a:extLst>
                <a:ext uri="{FF2B5EF4-FFF2-40B4-BE49-F238E27FC236}">
                  <a16:creationId xmlns:a16="http://schemas.microsoft.com/office/drawing/2014/main" id="{BDF35981-B39B-4FA8-8654-E4B45160104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643" y="870"/>
              <a:ext cx="0" cy="1359"/>
            </a:xfrm>
            <a:prstGeom prst="line">
              <a:avLst/>
            </a:prstGeom>
            <a:noFill/>
            <a:ln w="9525">
              <a:solidFill>
                <a:srgbClr val="CAC27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1" name="Line 30">
              <a:extLst>
                <a:ext uri="{FF2B5EF4-FFF2-40B4-BE49-F238E27FC236}">
                  <a16:creationId xmlns:a16="http://schemas.microsoft.com/office/drawing/2014/main" id="{1DF14CAD-871E-49ED-8828-849592F66ED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614" y="870"/>
              <a:ext cx="54" cy="0"/>
            </a:xfrm>
            <a:prstGeom prst="line">
              <a:avLst/>
            </a:prstGeom>
            <a:noFill/>
            <a:ln w="9525">
              <a:solidFill>
                <a:srgbClr val="CAC27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2" name="Line 31">
              <a:extLst>
                <a:ext uri="{FF2B5EF4-FFF2-40B4-BE49-F238E27FC236}">
                  <a16:creationId xmlns:a16="http://schemas.microsoft.com/office/drawing/2014/main" id="{DFC75EAE-5922-459E-B491-E0BE8C31938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614" y="2229"/>
              <a:ext cx="54" cy="0"/>
            </a:xfrm>
            <a:prstGeom prst="line">
              <a:avLst/>
            </a:prstGeom>
            <a:noFill/>
            <a:ln w="9525">
              <a:solidFill>
                <a:srgbClr val="CAC27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3" name="Line 32">
              <a:extLst>
                <a:ext uri="{FF2B5EF4-FFF2-40B4-BE49-F238E27FC236}">
                  <a16:creationId xmlns:a16="http://schemas.microsoft.com/office/drawing/2014/main" id="{A3CEF907-350C-4C6D-A53D-67D389FF6EC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939" y="870"/>
              <a:ext cx="0" cy="2638"/>
            </a:xfrm>
            <a:prstGeom prst="line">
              <a:avLst/>
            </a:prstGeom>
            <a:noFill/>
            <a:ln w="9525">
              <a:solidFill>
                <a:srgbClr val="2D6D6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4" name="Line 33">
              <a:extLst>
                <a:ext uri="{FF2B5EF4-FFF2-40B4-BE49-F238E27FC236}">
                  <a16:creationId xmlns:a16="http://schemas.microsoft.com/office/drawing/2014/main" id="{75ABBBCB-D07F-4A9A-B535-5F82238A952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13" y="870"/>
              <a:ext cx="51" cy="0"/>
            </a:xfrm>
            <a:prstGeom prst="line">
              <a:avLst/>
            </a:prstGeom>
            <a:noFill/>
            <a:ln w="9525">
              <a:solidFill>
                <a:srgbClr val="2D6D6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5" name="Line 34">
              <a:extLst>
                <a:ext uri="{FF2B5EF4-FFF2-40B4-BE49-F238E27FC236}">
                  <a16:creationId xmlns:a16="http://schemas.microsoft.com/office/drawing/2014/main" id="{96752E01-6169-4D00-BBD2-C28802F9EDD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13" y="3508"/>
              <a:ext cx="51" cy="0"/>
            </a:xfrm>
            <a:prstGeom prst="line">
              <a:avLst/>
            </a:prstGeom>
            <a:noFill/>
            <a:ln w="9525">
              <a:solidFill>
                <a:srgbClr val="2D6D6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6" name="Line 35">
              <a:extLst>
                <a:ext uri="{FF2B5EF4-FFF2-40B4-BE49-F238E27FC236}">
                  <a16:creationId xmlns:a16="http://schemas.microsoft.com/office/drawing/2014/main" id="{5A57167C-C32E-47E6-A7DB-D1A1A2E4BB7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638" y="2808"/>
              <a:ext cx="0" cy="81"/>
            </a:xfrm>
            <a:prstGeom prst="line">
              <a:avLst/>
            </a:prstGeom>
            <a:noFill/>
            <a:ln w="9525">
              <a:solidFill>
                <a:srgbClr val="FFD2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7" name="Line 36">
              <a:extLst>
                <a:ext uri="{FF2B5EF4-FFF2-40B4-BE49-F238E27FC236}">
                  <a16:creationId xmlns:a16="http://schemas.microsoft.com/office/drawing/2014/main" id="{2896F2AB-AEBD-486C-9475-52D631FE85D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10" y="2808"/>
              <a:ext cx="54" cy="0"/>
            </a:xfrm>
            <a:prstGeom prst="line">
              <a:avLst/>
            </a:prstGeom>
            <a:noFill/>
            <a:ln w="9525">
              <a:solidFill>
                <a:srgbClr val="FFD2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8" name="Line 37">
              <a:extLst>
                <a:ext uri="{FF2B5EF4-FFF2-40B4-BE49-F238E27FC236}">
                  <a16:creationId xmlns:a16="http://schemas.microsoft.com/office/drawing/2014/main" id="{8E1C4B12-ECE7-4490-B916-25F5EA0BA49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10" y="2889"/>
              <a:ext cx="54" cy="0"/>
            </a:xfrm>
            <a:prstGeom prst="line">
              <a:avLst/>
            </a:prstGeom>
            <a:noFill/>
            <a:ln w="9525">
              <a:solidFill>
                <a:srgbClr val="FFD2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9" name="Freeform 38">
              <a:extLst>
                <a:ext uri="{FF2B5EF4-FFF2-40B4-BE49-F238E27FC236}">
                  <a16:creationId xmlns:a16="http://schemas.microsoft.com/office/drawing/2014/main" id="{C42BDAE7-A185-4CCB-AABA-08B1993AD55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2" y="3027"/>
              <a:ext cx="127" cy="127"/>
            </a:xfrm>
            <a:custGeom>
              <a:avLst/>
              <a:gdLst>
                <a:gd name="T0" fmla="*/ 63 w 127"/>
                <a:gd name="T1" fmla="*/ 0 h 127"/>
                <a:gd name="T2" fmla="*/ 0 w 127"/>
                <a:gd name="T3" fmla="*/ 63 h 127"/>
                <a:gd name="T4" fmla="*/ 63 w 127"/>
                <a:gd name="T5" fmla="*/ 127 h 127"/>
                <a:gd name="T6" fmla="*/ 127 w 127"/>
                <a:gd name="T7" fmla="*/ 63 h 127"/>
                <a:gd name="T8" fmla="*/ 63 w 127"/>
                <a:gd name="T9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7" h="127">
                  <a:moveTo>
                    <a:pt x="63" y="0"/>
                  </a:moveTo>
                  <a:lnTo>
                    <a:pt x="0" y="63"/>
                  </a:lnTo>
                  <a:lnTo>
                    <a:pt x="63" y="127"/>
                  </a:lnTo>
                  <a:lnTo>
                    <a:pt x="127" y="63"/>
                  </a:lnTo>
                  <a:lnTo>
                    <a:pt x="63" y="0"/>
                  </a:lnTo>
                  <a:close/>
                </a:path>
              </a:pathLst>
            </a:custGeom>
            <a:solidFill>
              <a:srgbClr val="6E8E84"/>
            </a:solidFill>
            <a:ln w="31750">
              <a:solidFill>
                <a:srgbClr val="6E8E84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0" name="Rectangle 39">
              <a:extLst>
                <a:ext uri="{FF2B5EF4-FFF2-40B4-BE49-F238E27FC236}">
                  <a16:creationId xmlns:a16="http://schemas.microsoft.com/office/drawing/2014/main" id="{EB983751-F57A-4B40-8CC6-0E4AA7BD1F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69" y="3016"/>
              <a:ext cx="916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>
                  <a:ln>
                    <a:noFill/>
                  </a:ln>
                  <a:solidFill>
                    <a:srgbClr val="6E8E84"/>
                  </a:solidFill>
                  <a:effectLst/>
                  <a:latin typeface="Arial" panose="020B0604020202020204" pitchFamily="34" charset="0"/>
                </a:rPr>
                <a:t>Cash Transfers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71" name="Freeform 40">
              <a:extLst>
                <a:ext uri="{FF2B5EF4-FFF2-40B4-BE49-F238E27FC236}">
                  <a16:creationId xmlns:a16="http://schemas.microsoft.com/office/drawing/2014/main" id="{BF19ABB3-FD2E-4F0F-A12A-3B216179A39B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9" y="1181"/>
              <a:ext cx="129" cy="129"/>
            </a:xfrm>
            <a:custGeom>
              <a:avLst/>
              <a:gdLst>
                <a:gd name="T0" fmla="*/ 63 w 129"/>
                <a:gd name="T1" fmla="*/ 0 h 129"/>
                <a:gd name="T2" fmla="*/ 0 w 129"/>
                <a:gd name="T3" fmla="*/ 63 h 129"/>
                <a:gd name="T4" fmla="*/ 63 w 129"/>
                <a:gd name="T5" fmla="*/ 129 h 129"/>
                <a:gd name="T6" fmla="*/ 129 w 129"/>
                <a:gd name="T7" fmla="*/ 63 h 129"/>
                <a:gd name="T8" fmla="*/ 63 w 129"/>
                <a:gd name="T9" fmla="*/ 0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9" h="129">
                  <a:moveTo>
                    <a:pt x="63" y="0"/>
                  </a:moveTo>
                  <a:lnTo>
                    <a:pt x="0" y="63"/>
                  </a:lnTo>
                  <a:lnTo>
                    <a:pt x="63" y="129"/>
                  </a:lnTo>
                  <a:lnTo>
                    <a:pt x="129" y="63"/>
                  </a:lnTo>
                  <a:lnTo>
                    <a:pt x="63" y="0"/>
                  </a:lnTo>
                  <a:close/>
                </a:path>
              </a:pathLst>
            </a:custGeom>
            <a:solidFill>
              <a:srgbClr val="90353B"/>
            </a:solidFill>
            <a:ln w="31750">
              <a:solidFill>
                <a:srgbClr val="90353B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0" name="Rectangle 41">
              <a:extLst>
                <a:ext uri="{FF2B5EF4-FFF2-40B4-BE49-F238E27FC236}">
                  <a16:creationId xmlns:a16="http://schemas.microsoft.com/office/drawing/2014/main" id="{CF4E1296-929C-4F28-8DE3-FFA768A78B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18" y="1184"/>
              <a:ext cx="933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>
                  <a:ln>
                    <a:noFill/>
                  </a:ln>
                  <a:solidFill>
                    <a:srgbClr val="90353B"/>
                  </a:solidFill>
                  <a:effectLst/>
                  <a:latin typeface="Arial" panose="020B0604020202020204" pitchFamily="34" charset="0"/>
                </a:rPr>
                <a:t>Child Education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481" name="Freeform 42">
              <a:extLst>
                <a:ext uri="{FF2B5EF4-FFF2-40B4-BE49-F238E27FC236}">
                  <a16:creationId xmlns:a16="http://schemas.microsoft.com/office/drawing/2014/main" id="{07FE34DF-9D1A-48C6-ABF8-BF0616C464C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3" y="1754"/>
              <a:ext cx="127" cy="130"/>
            </a:xfrm>
            <a:custGeom>
              <a:avLst/>
              <a:gdLst>
                <a:gd name="T0" fmla="*/ 63 w 127"/>
                <a:gd name="T1" fmla="*/ 0 h 130"/>
                <a:gd name="T2" fmla="*/ 0 w 127"/>
                <a:gd name="T3" fmla="*/ 66 h 130"/>
                <a:gd name="T4" fmla="*/ 63 w 127"/>
                <a:gd name="T5" fmla="*/ 130 h 130"/>
                <a:gd name="T6" fmla="*/ 127 w 127"/>
                <a:gd name="T7" fmla="*/ 66 h 130"/>
                <a:gd name="T8" fmla="*/ 63 w 127"/>
                <a:gd name="T9" fmla="*/ 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7" h="130">
                  <a:moveTo>
                    <a:pt x="63" y="0"/>
                  </a:moveTo>
                  <a:lnTo>
                    <a:pt x="0" y="66"/>
                  </a:lnTo>
                  <a:lnTo>
                    <a:pt x="63" y="130"/>
                  </a:lnTo>
                  <a:lnTo>
                    <a:pt x="127" y="66"/>
                  </a:lnTo>
                  <a:lnTo>
                    <a:pt x="63" y="0"/>
                  </a:lnTo>
                  <a:close/>
                </a:path>
              </a:pathLst>
            </a:custGeom>
            <a:solidFill>
              <a:srgbClr val="E37E00"/>
            </a:solidFill>
            <a:ln w="31750">
              <a:solidFill>
                <a:srgbClr val="E37E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2" name="Rectangle 43">
              <a:extLst>
                <a:ext uri="{FF2B5EF4-FFF2-40B4-BE49-F238E27FC236}">
                  <a16:creationId xmlns:a16="http://schemas.microsoft.com/office/drawing/2014/main" id="{23AD3254-06C6-4FED-8857-42C1B137A2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43" y="1757"/>
              <a:ext cx="806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>
                  <a:ln>
                    <a:noFill/>
                  </a:ln>
                  <a:solidFill>
                    <a:srgbClr val="E37E00"/>
                  </a:solidFill>
                  <a:effectLst/>
                  <a:latin typeface="Arial" panose="020B0604020202020204" pitchFamily="34" charset="0"/>
                </a:rPr>
                <a:t>College Child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483" name="Freeform 44">
              <a:extLst>
                <a:ext uri="{FF2B5EF4-FFF2-40B4-BE49-F238E27FC236}">
                  <a16:creationId xmlns:a16="http://schemas.microsoft.com/office/drawing/2014/main" id="{7C5B5667-FF59-41D1-9F28-BFA17B706E8E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4" y="2785"/>
              <a:ext cx="127" cy="130"/>
            </a:xfrm>
            <a:custGeom>
              <a:avLst/>
              <a:gdLst>
                <a:gd name="T0" fmla="*/ 63 w 127"/>
                <a:gd name="T1" fmla="*/ 0 h 130"/>
                <a:gd name="T2" fmla="*/ 0 w 127"/>
                <a:gd name="T3" fmla="*/ 63 h 130"/>
                <a:gd name="T4" fmla="*/ 63 w 127"/>
                <a:gd name="T5" fmla="*/ 130 h 130"/>
                <a:gd name="T6" fmla="*/ 127 w 127"/>
                <a:gd name="T7" fmla="*/ 63 h 130"/>
                <a:gd name="T8" fmla="*/ 63 w 127"/>
                <a:gd name="T9" fmla="*/ 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7" h="130">
                  <a:moveTo>
                    <a:pt x="63" y="0"/>
                  </a:moveTo>
                  <a:lnTo>
                    <a:pt x="0" y="63"/>
                  </a:lnTo>
                  <a:lnTo>
                    <a:pt x="63" y="130"/>
                  </a:lnTo>
                  <a:lnTo>
                    <a:pt x="127" y="63"/>
                  </a:lnTo>
                  <a:lnTo>
                    <a:pt x="63" y="0"/>
                  </a:lnTo>
                  <a:close/>
                </a:path>
              </a:pathLst>
            </a:custGeom>
            <a:solidFill>
              <a:srgbClr val="C10534"/>
            </a:solidFill>
            <a:ln w="31750">
              <a:solidFill>
                <a:srgbClr val="C10534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4" name="Rectangle 45">
              <a:extLst>
                <a:ext uri="{FF2B5EF4-FFF2-40B4-BE49-F238E27FC236}">
                  <a16:creationId xmlns:a16="http://schemas.microsoft.com/office/drawing/2014/main" id="{F04B3ED9-AE84-435A-9C23-9D8FE58538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11" y="2788"/>
              <a:ext cx="79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>
                  <a:ln>
                    <a:noFill/>
                  </a:ln>
                  <a:solidFill>
                    <a:srgbClr val="C10534"/>
                  </a:solidFill>
                  <a:effectLst/>
                  <a:latin typeface="Arial" panose="020B0604020202020204" pitchFamily="34" charset="0"/>
                </a:rPr>
                <a:t>Disability Ins.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485" name="Freeform 46">
              <a:extLst>
                <a:ext uri="{FF2B5EF4-FFF2-40B4-BE49-F238E27FC236}">
                  <a16:creationId xmlns:a16="http://schemas.microsoft.com/office/drawing/2014/main" id="{0C864669-C3BF-40A0-A054-A073BA5843B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9" y="1181"/>
              <a:ext cx="127" cy="129"/>
            </a:xfrm>
            <a:custGeom>
              <a:avLst/>
              <a:gdLst>
                <a:gd name="T0" fmla="*/ 64 w 127"/>
                <a:gd name="T1" fmla="*/ 0 h 129"/>
                <a:gd name="T2" fmla="*/ 0 w 127"/>
                <a:gd name="T3" fmla="*/ 63 h 129"/>
                <a:gd name="T4" fmla="*/ 64 w 127"/>
                <a:gd name="T5" fmla="*/ 129 h 129"/>
                <a:gd name="T6" fmla="*/ 127 w 127"/>
                <a:gd name="T7" fmla="*/ 63 h 129"/>
                <a:gd name="T8" fmla="*/ 64 w 127"/>
                <a:gd name="T9" fmla="*/ 0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7" h="129">
                  <a:moveTo>
                    <a:pt x="64" y="0"/>
                  </a:moveTo>
                  <a:lnTo>
                    <a:pt x="0" y="63"/>
                  </a:lnTo>
                  <a:lnTo>
                    <a:pt x="64" y="129"/>
                  </a:lnTo>
                  <a:lnTo>
                    <a:pt x="127" y="63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CAC27E"/>
            </a:solidFill>
            <a:ln w="31750">
              <a:solidFill>
                <a:srgbClr val="CAC27E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6" name="Rectangle 47">
              <a:extLst>
                <a:ext uri="{FF2B5EF4-FFF2-40B4-BE49-F238E27FC236}">
                  <a16:creationId xmlns:a16="http://schemas.microsoft.com/office/drawing/2014/main" id="{55504999-57C5-4393-A757-9A912AE5B6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73" y="1337"/>
              <a:ext cx="740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 dirty="0">
                  <a:ln>
                    <a:noFill/>
                  </a:ln>
                  <a:solidFill>
                    <a:srgbClr val="CAC27E"/>
                  </a:solidFill>
                  <a:effectLst/>
                  <a:latin typeface="Arial" panose="020B0604020202020204" pitchFamily="34" charset="0"/>
                </a:rPr>
                <a:t>Health Child</a:t>
              </a:r>
              <a:endParaRPr kumimoji="0" lang="en-US" altLang="en-US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487" name="Freeform 48">
              <a:extLst>
                <a:ext uri="{FF2B5EF4-FFF2-40B4-BE49-F238E27FC236}">
                  <a16:creationId xmlns:a16="http://schemas.microsoft.com/office/drawing/2014/main" id="{7DE370D6-0890-4128-B39C-ECDC4894837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5" y="2857"/>
              <a:ext cx="127" cy="130"/>
            </a:xfrm>
            <a:custGeom>
              <a:avLst/>
              <a:gdLst>
                <a:gd name="T0" fmla="*/ 64 w 127"/>
                <a:gd name="T1" fmla="*/ 0 h 130"/>
                <a:gd name="T2" fmla="*/ 0 w 127"/>
                <a:gd name="T3" fmla="*/ 63 h 130"/>
                <a:gd name="T4" fmla="*/ 64 w 127"/>
                <a:gd name="T5" fmla="*/ 130 h 130"/>
                <a:gd name="T6" fmla="*/ 127 w 127"/>
                <a:gd name="T7" fmla="*/ 63 h 130"/>
                <a:gd name="T8" fmla="*/ 64 w 127"/>
                <a:gd name="T9" fmla="*/ 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7" h="130">
                  <a:moveTo>
                    <a:pt x="64" y="0"/>
                  </a:moveTo>
                  <a:lnTo>
                    <a:pt x="0" y="63"/>
                  </a:lnTo>
                  <a:lnTo>
                    <a:pt x="64" y="130"/>
                  </a:lnTo>
                  <a:lnTo>
                    <a:pt x="127" y="63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2D6D66"/>
            </a:solidFill>
            <a:ln w="31750">
              <a:solidFill>
                <a:srgbClr val="2D6D6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8" name="Rectangle 49">
              <a:extLst>
                <a:ext uri="{FF2B5EF4-FFF2-40B4-BE49-F238E27FC236}">
                  <a16:creationId xmlns:a16="http://schemas.microsoft.com/office/drawing/2014/main" id="{F1245D59-5EA3-4C7F-8F22-A3C7C78A59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10" y="2860"/>
              <a:ext cx="749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>
                  <a:ln>
                    <a:noFill/>
                  </a:ln>
                  <a:solidFill>
                    <a:srgbClr val="2D6D66"/>
                  </a:solidFill>
                  <a:effectLst/>
                  <a:latin typeface="Arial" panose="020B0604020202020204" pitchFamily="34" charset="0"/>
                </a:rPr>
                <a:t>Job Training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489" name="Freeform 50">
              <a:extLst>
                <a:ext uri="{FF2B5EF4-FFF2-40B4-BE49-F238E27FC236}">
                  <a16:creationId xmlns:a16="http://schemas.microsoft.com/office/drawing/2014/main" id="{D0E6C692-085D-452F-95CA-9572688EA21A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5" y="2782"/>
              <a:ext cx="127" cy="130"/>
            </a:xfrm>
            <a:custGeom>
              <a:avLst/>
              <a:gdLst>
                <a:gd name="T0" fmla="*/ 63 w 127"/>
                <a:gd name="T1" fmla="*/ 0 h 130"/>
                <a:gd name="T2" fmla="*/ 0 w 127"/>
                <a:gd name="T3" fmla="*/ 66 h 130"/>
                <a:gd name="T4" fmla="*/ 63 w 127"/>
                <a:gd name="T5" fmla="*/ 130 h 130"/>
                <a:gd name="T6" fmla="*/ 127 w 127"/>
                <a:gd name="T7" fmla="*/ 66 h 130"/>
                <a:gd name="T8" fmla="*/ 63 w 127"/>
                <a:gd name="T9" fmla="*/ 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7" h="130">
                  <a:moveTo>
                    <a:pt x="63" y="0"/>
                  </a:moveTo>
                  <a:lnTo>
                    <a:pt x="0" y="66"/>
                  </a:lnTo>
                  <a:lnTo>
                    <a:pt x="63" y="130"/>
                  </a:lnTo>
                  <a:lnTo>
                    <a:pt x="127" y="66"/>
                  </a:lnTo>
                  <a:lnTo>
                    <a:pt x="63" y="0"/>
                  </a:lnTo>
                  <a:close/>
                </a:path>
              </a:pathLst>
            </a:custGeom>
            <a:solidFill>
              <a:srgbClr val="FFD200"/>
            </a:solidFill>
            <a:ln w="31750">
              <a:solidFill>
                <a:srgbClr val="FFD2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0" name="Rectangle 51">
              <a:extLst>
                <a:ext uri="{FF2B5EF4-FFF2-40B4-BE49-F238E27FC236}">
                  <a16:creationId xmlns:a16="http://schemas.microsoft.com/office/drawing/2014/main" id="{F08318F4-55C1-409D-A2EF-A567B96414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2" y="2785"/>
              <a:ext cx="907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>
                  <a:ln>
                    <a:noFill/>
                  </a:ln>
                  <a:solidFill>
                    <a:srgbClr val="FFD200"/>
                  </a:solidFill>
                  <a:effectLst/>
                  <a:latin typeface="Arial" panose="020B0604020202020204" pitchFamily="34" charset="0"/>
                </a:rPr>
                <a:t>Supp. Sec. Inc.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491" name="Line 52">
              <a:extLst>
                <a:ext uri="{FF2B5EF4-FFF2-40B4-BE49-F238E27FC236}">
                  <a16:creationId xmlns:a16="http://schemas.microsoft.com/office/drawing/2014/main" id="{C3450FC2-380B-4843-9D96-BE2761A6C4F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104" y="775"/>
              <a:ext cx="0" cy="2828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2" name="Line 53">
              <a:extLst>
                <a:ext uri="{FF2B5EF4-FFF2-40B4-BE49-F238E27FC236}">
                  <a16:creationId xmlns:a16="http://schemas.microsoft.com/office/drawing/2014/main" id="{ED6347F1-F165-4A06-A3C1-C29F226EC1B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044" y="3508"/>
              <a:ext cx="60" cy="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3" name="Rectangle 54">
              <a:extLst>
                <a:ext uri="{FF2B5EF4-FFF2-40B4-BE49-F238E27FC236}">
                  <a16:creationId xmlns:a16="http://schemas.microsoft.com/office/drawing/2014/main" id="{D9844E9B-9C65-4839-BB80-CAA757C6DB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1" y="3421"/>
              <a:ext cx="311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&lt;-1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494" name="Line 55">
              <a:extLst>
                <a:ext uri="{FF2B5EF4-FFF2-40B4-BE49-F238E27FC236}">
                  <a16:creationId xmlns:a16="http://schemas.microsoft.com/office/drawing/2014/main" id="{0FBBCA4A-E04C-4EED-9DAF-5496DEE2657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044" y="3131"/>
              <a:ext cx="60" cy="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5" name="Rectangle 56">
              <a:extLst>
                <a:ext uri="{FF2B5EF4-FFF2-40B4-BE49-F238E27FC236}">
                  <a16:creationId xmlns:a16="http://schemas.microsoft.com/office/drawing/2014/main" id="{E4F698AD-03DA-455A-89F3-3055633324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5" y="3044"/>
              <a:ext cx="161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0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496" name="Line 57">
              <a:extLst>
                <a:ext uri="{FF2B5EF4-FFF2-40B4-BE49-F238E27FC236}">
                  <a16:creationId xmlns:a16="http://schemas.microsoft.com/office/drawing/2014/main" id="{CD1AC49B-9437-4377-A298-945FA43F23B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044" y="2753"/>
              <a:ext cx="60" cy="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7" name="Rectangle 58">
              <a:extLst>
                <a:ext uri="{FF2B5EF4-FFF2-40B4-BE49-F238E27FC236}">
                  <a16:creationId xmlns:a16="http://schemas.microsoft.com/office/drawing/2014/main" id="{D7F2CA61-D9EF-4557-B039-71812F0C4A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5" y="2667"/>
              <a:ext cx="161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1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499" name="Line 59">
              <a:extLst>
                <a:ext uri="{FF2B5EF4-FFF2-40B4-BE49-F238E27FC236}">
                  <a16:creationId xmlns:a16="http://schemas.microsoft.com/office/drawing/2014/main" id="{673D51C2-9A22-4947-84FD-64A79FBF3B8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044" y="2376"/>
              <a:ext cx="60" cy="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1" name="Rectangle 60">
              <a:extLst>
                <a:ext uri="{FF2B5EF4-FFF2-40B4-BE49-F238E27FC236}">
                  <a16:creationId xmlns:a16="http://schemas.microsoft.com/office/drawing/2014/main" id="{B227F99B-992B-45B4-96FF-659D0AF9BC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5" y="2292"/>
              <a:ext cx="161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2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503" name="Line 61">
              <a:extLst>
                <a:ext uri="{FF2B5EF4-FFF2-40B4-BE49-F238E27FC236}">
                  <a16:creationId xmlns:a16="http://schemas.microsoft.com/office/drawing/2014/main" id="{0C5F64B3-9C15-49CE-AD3B-9933205986F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044" y="1999"/>
              <a:ext cx="60" cy="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5" name="Rectangle 62">
              <a:extLst>
                <a:ext uri="{FF2B5EF4-FFF2-40B4-BE49-F238E27FC236}">
                  <a16:creationId xmlns:a16="http://schemas.microsoft.com/office/drawing/2014/main" id="{5332843A-31C9-4DA0-8BF6-F32148BC55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5" y="1915"/>
              <a:ext cx="161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3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507" name="Line 63">
              <a:extLst>
                <a:ext uri="{FF2B5EF4-FFF2-40B4-BE49-F238E27FC236}">
                  <a16:creationId xmlns:a16="http://schemas.microsoft.com/office/drawing/2014/main" id="{35BD0083-E2F1-457A-9D3C-BA3B3241697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044" y="1621"/>
              <a:ext cx="60" cy="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9" name="Rectangle 64">
              <a:extLst>
                <a:ext uri="{FF2B5EF4-FFF2-40B4-BE49-F238E27FC236}">
                  <a16:creationId xmlns:a16="http://schemas.microsoft.com/office/drawing/2014/main" id="{39B36DEB-62ED-4116-8A88-189AF96928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5" y="1538"/>
              <a:ext cx="161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4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88" name="Line 65">
              <a:extLst>
                <a:ext uri="{FF2B5EF4-FFF2-40B4-BE49-F238E27FC236}">
                  <a16:creationId xmlns:a16="http://schemas.microsoft.com/office/drawing/2014/main" id="{466B8414-4C7E-4141-903B-1FADD45F9AE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044" y="1244"/>
              <a:ext cx="60" cy="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9" name="Rectangle 66">
              <a:extLst>
                <a:ext uri="{FF2B5EF4-FFF2-40B4-BE49-F238E27FC236}">
                  <a16:creationId xmlns:a16="http://schemas.microsoft.com/office/drawing/2014/main" id="{5E054EE0-006F-42E5-BFFA-4E2AB90E63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3" y="1161"/>
              <a:ext cx="256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&gt;5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91" name="Line 67">
              <a:extLst>
                <a:ext uri="{FF2B5EF4-FFF2-40B4-BE49-F238E27FC236}">
                  <a16:creationId xmlns:a16="http://schemas.microsoft.com/office/drawing/2014/main" id="{AF23D77F-5AA5-41F0-8A2F-65BE4A02EFD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044" y="870"/>
              <a:ext cx="60" cy="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5" name="Rectangle 69">
              <a:extLst>
                <a:ext uri="{FF2B5EF4-FFF2-40B4-BE49-F238E27FC236}">
                  <a16:creationId xmlns:a16="http://schemas.microsoft.com/office/drawing/2014/main" id="{4DC783FE-BD94-4D3A-A97D-D9002F2C91B3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330" y="2039"/>
              <a:ext cx="518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MVPF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96" name="Line 70">
              <a:extLst>
                <a:ext uri="{FF2B5EF4-FFF2-40B4-BE49-F238E27FC236}">
                  <a16:creationId xmlns:a16="http://schemas.microsoft.com/office/drawing/2014/main" id="{FCEB7EE4-EFFE-4832-B737-B78777D55A9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04" y="3603"/>
              <a:ext cx="6103" cy="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7" name="Line 71">
              <a:extLst>
                <a:ext uri="{FF2B5EF4-FFF2-40B4-BE49-F238E27FC236}">
                  <a16:creationId xmlns:a16="http://schemas.microsoft.com/office/drawing/2014/main" id="{A6944EE7-00DB-444D-82D7-67D7E4FAA0B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99" y="3603"/>
              <a:ext cx="0" cy="57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8" name="Rectangle 72">
              <a:extLst>
                <a:ext uri="{FF2B5EF4-FFF2-40B4-BE49-F238E27FC236}">
                  <a16:creationId xmlns:a16="http://schemas.microsoft.com/office/drawing/2014/main" id="{479F735F-91D0-4CC0-8F42-CB9F5FEE76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3" y="3692"/>
              <a:ext cx="161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0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99" name="Line 73">
              <a:extLst>
                <a:ext uri="{FF2B5EF4-FFF2-40B4-BE49-F238E27FC236}">
                  <a16:creationId xmlns:a16="http://schemas.microsoft.com/office/drawing/2014/main" id="{6E0FF41C-6E14-4CE0-B7B3-09ECAD0D7E7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676" y="3603"/>
              <a:ext cx="0" cy="57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2" name="Rectangle 74">
              <a:extLst>
                <a:ext uri="{FF2B5EF4-FFF2-40B4-BE49-F238E27FC236}">
                  <a16:creationId xmlns:a16="http://schemas.microsoft.com/office/drawing/2014/main" id="{3712D322-6BE3-45B6-B68F-8BBDAFFE86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87" y="3692"/>
              <a:ext cx="251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20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308" name="Line 75">
              <a:extLst>
                <a:ext uri="{FF2B5EF4-FFF2-40B4-BE49-F238E27FC236}">
                  <a16:creationId xmlns:a16="http://schemas.microsoft.com/office/drawing/2014/main" id="{A30942C3-4554-43B2-BDF6-0C06141125E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154" y="3603"/>
              <a:ext cx="0" cy="57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9" name="Rectangle 76">
              <a:extLst>
                <a:ext uri="{FF2B5EF4-FFF2-40B4-BE49-F238E27FC236}">
                  <a16:creationId xmlns:a16="http://schemas.microsoft.com/office/drawing/2014/main" id="{77334DB8-E827-4FEE-A66D-36286A5030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65" y="3692"/>
              <a:ext cx="251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40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310" name="Line 77">
              <a:extLst>
                <a:ext uri="{FF2B5EF4-FFF2-40B4-BE49-F238E27FC236}">
                  <a16:creationId xmlns:a16="http://schemas.microsoft.com/office/drawing/2014/main" id="{85086D7A-BBB9-4A78-8291-8F0674671FF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634" y="3603"/>
              <a:ext cx="0" cy="57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1" name="Rectangle 78">
              <a:extLst>
                <a:ext uri="{FF2B5EF4-FFF2-40B4-BE49-F238E27FC236}">
                  <a16:creationId xmlns:a16="http://schemas.microsoft.com/office/drawing/2014/main" id="{86C55C49-16B3-4364-A014-6C073D4F32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5" y="3692"/>
              <a:ext cx="251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60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312" name="Line 79">
              <a:extLst>
                <a:ext uri="{FF2B5EF4-FFF2-40B4-BE49-F238E27FC236}">
                  <a16:creationId xmlns:a16="http://schemas.microsoft.com/office/drawing/2014/main" id="{00B3EB80-2EFE-4ED8-B65F-1E670656E46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112" y="3603"/>
              <a:ext cx="0" cy="57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3" name="Rectangle 80">
              <a:extLst>
                <a:ext uri="{FF2B5EF4-FFF2-40B4-BE49-F238E27FC236}">
                  <a16:creationId xmlns:a16="http://schemas.microsoft.com/office/drawing/2014/main" id="{17E3EB90-DCA2-426A-A35F-CE82ED0992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22" y="3692"/>
              <a:ext cx="251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80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314" name="Rectangle 81">
              <a:extLst>
                <a:ext uri="{FF2B5EF4-FFF2-40B4-BE49-F238E27FC236}">
                  <a16:creationId xmlns:a16="http://schemas.microsoft.com/office/drawing/2014/main" id="{DBCD3FC4-1F68-4E15-9429-EB56633A6F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51" y="3890"/>
              <a:ext cx="1512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Age of Beneficiaries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315" name="Rectangle 82">
              <a:extLst>
                <a:ext uri="{FF2B5EF4-FFF2-40B4-BE49-F238E27FC236}">
                  <a16:creationId xmlns:a16="http://schemas.microsoft.com/office/drawing/2014/main" id="{EB532D7F-6D25-43CD-85A5-DCAAD73E6A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96" y="280"/>
              <a:ext cx="305" cy="57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5300" b="0" i="0" u="none" strike="noStrike" cap="none" normalizeH="0" baseline="0">
                  <a:ln>
                    <a:noFill/>
                  </a:ln>
                  <a:solidFill>
                    <a:srgbClr val="1E2D53"/>
                  </a:solidFill>
                  <a:effectLst/>
                  <a:latin typeface="Arial" panose="020B0604020202020204" pitchFamily="34" charset="0"/>
                </a:rPr>
                <a:t> 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</p:grpSp>
      <p:sp>
        <p:nvSpPr>
          <p:cNvPr id="153" name="Rectangle 134">
            <a:extLst>
              <a:ext uri="{FF2B5EF4-FFF2-40B4-BE49-F238E27FC236}">
                <a16:creationId xmlns:a16="http://schemas.microsoft.com/office/drawing/2014/main" id="{F053F359-A8FF-4CDC-96DC-BDD73919BFB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0521" y="95828"/>
            <a:ext cx="10620914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lvl="0">
              <a:defRPr/>
            </a:pPr>
            <a:r>
              <a:rPr lang="en-US" sz="2400" b="1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MVPF Robustness to Forecasting</a:t>
            </a:r>
          </a:p>
          <a:p>
            <a:pPr lvl="0">
              <a:defRPr/>
            </a:pPr>
            <a:r>
              <a:rPr lang="en-US" sz="2400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No Projections for All Policies (Restricting to 5+ years Observed)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grpSp>
        <p:nvGrpSpPr>
          <p:cNvPr id="253" name="Group 252">
            <a:extLst>
              <a:ext uri="{FF2B5EF4-FFF2-40B4-BE49-F238E27FC236}">
                <a16:creationId xmlns:a16="http://schemas.microsoft.com/office/drawing/2014/main" id="{A85E7EDC-B6FF-4851-AE9D-0584E4969905}"/>
              </a:ext>
            </a:extLst>
          </p:cNvPr>
          <p:cNvGrpSpPr/>
          <p:nvPr/>
        </p:nvGrpSpPr>
        <p:grpSpPr>
          <a:xfrm>
            <a:off x="1398052" y="1174749"/>
            <a:ext cx="599024" cy="616982"/>
            <a:chOff x="1398052" y="1174749"/>
            <a:chExt cx="599024" cy="616982"/>
          </a:xfrm>
        </p:grpSpPr>
        <p:sp>
          <p:nvSpPr>
            <p:cNvPr id="254" name="Rectangle 253">
              <a:extLst>
                <a:ext uri="{FF2B5EF4-FFF2-40B4-BE49-F238E27FC236}">
                  <a16:creationId xmlns:a16="http://schemas.microsoft.com/office/drawing/2014/main" id="{6779C250-182E-4BF2-B57F-2D9A1532EC89}"/>
                </a:ext>
              </a:extLst>
            </p:cNvPr>
            <p:cNvSpPr/>
            <p:nvPr/>
          </p:nvSpPr>
          <p:spPr>
            <a:xfrm>
              <a:off x="1468438" y="1508125"/>
              <a:ext cx="528638" cy="283606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grpSp>
          <p:nvGrpSpPr>
            <p:cNvPr id="255" name="Group 254">
              <a:extLst>
                <a:ext uri="{FF2B5EF4-FFF2-40B4-BE49-F238E27FC236}">
                  <a16:creationId xmlns:a16="http://schemas.microsoft.com/office/drawing/2014/main" id="{99151A8B-45D0-4BDE-A41D-C08DB5A03030}"/>
                </a:ext>
              </a:extLst>
            </p:cNvPr>
            <p:cNvGrpSpPr/>
            <p:nvPr/>
          </p:nvGrpSpPr>
          <p:grpSpPr>
            <a:xfrm>
              <a:off x="1674813" y="1573079"/>
              <a:ext cx="166687" cy="149224"/>
              <a:chOff x="1462882" y="1471634"/>
              <a:chExt cx="166687" cy="149224"/>
            </a:xfrm>
          </p:grpSpPr>
          <p:cxnSp>
            <p:nvCxnSpPr>
              <p:cNvPr id="257" name="Straight Connector 256">
                <a:extLst>
                  <a:ext uri="{FF2B5EF4-FFF2-40B4-BE49-F238E27FC236}">
                    <a16:creationId xmlns:a16="http://schemas.microsoft.com/office/drawing/2014/main" id="{2E3D7B3C-4B57-4ED5-90F3-129E450068EA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546225" y="1512888"/>
                <a:ext cx="0" cy="60326"/>
              </a:xfrm>
              <a:prstGeom prst="line">
                <a:avLst/>
              </a:prstGeom>
              <a:ln w="3810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58" name="Straight Connector 257">
                <a:extLst>
                  <a:ext uri="{FF2B5EF4-FFF2-40B4-BE49-F238E27FC236}">
                    <a16:creationId xmlns:a16="http://schemas.microsoft.com/office/drawing/2014/main" id="{59B9082D-697E-41F9-AE85-94C6227B75A2}"/>
                  </a:ext>
                </a:extLst>
              </p:cNvPr>
              <p:cNvCxnSpPr/>
              <p:nvPr/>
            </p:nvCxnSpPr>
            <p:spPr>
              <a:xfrm flipV="1">
                <a:off x="1462882" y="1471634"/>
                <a:ext cx="166687" cy="83364"/>
              </a:xfrm>
              <a:prstGeom prst="line">
                <a:avLst/>
              </a:prstGeom>
              <a:ln w="19050">
                <a:solidFill>
                  <a:srgbClr val="80808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59" name="Straight Connector 258">
                <a:extLst>
                  <a:ext uri="{FF2B5EF4-FFF2-40B4-BE49-F238E27FC236}">
                    <a16:creationId xmlns:a16="http://schemas.microsoft.com/office/drawing/2014/main" id="{0E3B517B-2589-473B-B649-5C23D16F7C31}"/>
                  </a:ext>
                </a:extLst>
              </p:cNvPr>
              <p:cNvCxnSpPr/>
              <p:nvPr/>
            </p:nvCxnSpPr>
            <p:spPr>
              <a:xfrm flipV="1">
                <a:off x="1462882" y="1537494"/>
                <a:ext cx="166687" cy="83364"/>
              </a:xfrm>
              <a:prstGeom prst="line">
                <a:avLst/>
              </a:prstGeom>
              <a:ln w="19050">
                <a:solidFill>
                  <a:srgbClr val="80808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56" name="Rectangle 176">
              <a:extLst>
                <a:ext uri="{FF2B5EF4-FFF2-40B4-BE49-F238E27FC236}">
                  <a16:creationId xmlns:a16="http://schemas.microsoft.com/office/drawing/2014/main" id="{CADCED22-2BAE-4D6A-BACB-A3B1A45CE5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98052" y="1174749"/>
              <a:ext cx="219612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80808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+mn-cs"/>
                </a:rPr>
                <a:t>∞</a:t>
              </a: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80808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</p:grpSp>
      <p:sp>
        <p:nvSpPr>
          <p:cNvPr id="3" name="TextBox 2">
            <a:extLst>
              <a:ext uri="{FF2B5EF4-FFF2-40B4-BE49-F238E27FC236}">
                <a16:creationId xmlns:a16="http://schemas.microsoft.com/office/drawing/2014/main" id="{D8FE21FB-3BDA-A446-A64F-20B31B520561}"/>
              </a:ext>
            </a:extLst>
          </p:cNvPr>
          <p:cNvSpPr txBox="1"/>
          <p:nvPr/>
        </p:nvSpPr>
        <p:spPr>
          <a:xfrm>
            <a:off x="11252201" y="6492002"/>
            <a:ext cx="62228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hlinkClick r:id="rId3" action="ppaction://hlinksldjump"/>
              </a:rPr>
              <a:t>Back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25256182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50">
        <p:fade/>
      </p:transition>
    </mc:Choice>
    <mc:Fallback xmlns="">
      <p:transition>
        <p:fade/>
      </p:transition>
    </mc:Fallback>
  </mc:AlternateContent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4">
            <a:extLst>
              <a:ext uri="{FF2B5EF4-FFF2-40B4-BE49-F238E27FC236}">
                <a16:creationId xmlns:a16="http://schemas.microsoft.com/office/drawing/2014/main" id="{A122E5AD-C604-4359-8274-C8411F674193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604838" y="-4763"/>
            <a:ext cx="10982325" cy="6867526"/>
            <a:chOff x="381" y="-3"/>
            <a:chExt cx="6918" cy="4326"/>
          </a:xfrm>
        </p:grpSpPr>
        <p:sp>
          <p:nvSpPr>
            <p:cNvPr id="5" name="AutoShape 3">
              <a:extLst>
                <a:ext uri="{FF2B5EF4-FFF2-40B4-BE49-F238E27FC236}">
                  <a16:creationId xmlns:a16="http://schemas.microsoft.com/office/drawing/2014/main" id="{66E03F7A-8135-4095-A4EF-794038159372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384" y="0"/>
              <a:ext cx="6912" cy="43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" name="Rectangle 5">
              <a:extLst>
                <a:ext uri="{FF2B5EF4-FFF2-40B4-BE49-F238E27FC236}">
                  <a16:creationId xmlns:a16="http://schemas.microsoft.com/office/drawing/2014/main" id="{7E8F3272-F01A-4D3B-84E4-58DB93EEC3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1" y="-3"/>
              <a:ext cx="6918" cy="4326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" name="Rectangle 6">
              <a:extLst>
                <a:ext uri="{FF2B5EF4-FFF2-40B4-BE49-F238E27FC236}">
                  <a16:creationId xmlns:a16="http://schemas.microsoft.com/office/drawing/2014/main" id="{89C4F7B2-1FE2-47F0-9D2F-0BA55ADFA9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" y="0"/>
              <a:ext cx="6909" cy="4317"/>
            </a:xfrm>
            <a:prstGeom prst="rect">
              <a:avLst/>
            </a:prstGeom>
            <a:solidFill>
              <a:srgbClr val="FFFFFF"/>
            </a:solidFill>
            <a:ln w="14288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" name="Rectangle 7">
              <a:extLst>
                <a:ext uri="{FF2B5EF4-FFF2-40B4-BE49-F238E27FC236}">
                  <a16:creationId xmlns:a16="http://schemas.microsoft.com/office/drawing/2014/main" id="{FA4BE4D5-196C-4304-B926-1B42208595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04" y="775"/>
              <a:ext cx="6103" cy="2828"/>
            </a:xfrm>
            <a:prstGeom prst="rect">
              <a:avLst/>
            </a:prstGeom>
            <a:solidFill>
              <a:srgbClr val="FFFFFF"/>
            </a:solidFill>
            <a:ln w="14288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" name="Line 8">
              <a:extLst>
                <a:ext uri="{FF2B5EF4-FFF2-40B4-BE49-F238E27FC236}">
                  <a16:creationId xmlns:a16="http://schemas.microsoft.com/office/drawing/2014/main" id="{8A795C51-BCC9-4AA8-BB77-D7C62B351E1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04" y="3508"/>
              <a:ext cx="6103" cy="0"/>
            </a:xfrm>
            <a:prstGeom prst="line">
              <a:avLst/>
            </a:prstGeom>
            <a:noFill/>
            <a:ln w="19050">
              <a:solidFill>
                <a:srgbClr val="EAF2F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" name="Line 9">
              <a:extLst>
                <a:ext uri="{FF2B5EF4-FFF2-40B4-BE49-F238E27FC236}">
                  <a16:creationId xmlns:a16="http://schemas.microsoft.com/office/drawing/2014/main" id="{49AC96AE-F26E-47C0-848E-F1ECA7788B2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04" y="3131"/>
              <a:ext cx="6103" cy="0"/>
            </a:xfrm>
            <a:prstGeom prst="line">
              <a:avLst/>
            </a:prstGeom>
            <a:noFill/>
            <a:ln w="19050">
              <a:solidFill>
                <a:srgbClr val="EAF2F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" name="Line 10">
              <a:extLst>
                <a:ext uri="{FF2B5EF4-FFF2-40B4-BE49-F238E27FC236}">
                  <a16:creationId xmlns:a16="http://schemas.microsoft.com/office/drawing/2014/main" id="{8447478F-D5BD-42BF-A05F-75D0A1B3A58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04" y="2753"/>
              <a:ext cx="6103" cy="0"/>
            </a:xfrm>
            <a:prstGeom prst="line">
              <a:avLst/>
            </a:prstGeom>
            <a:noFill/>
            <a:ln w="19050">
              <a:solidFill>
                <a:srgbClr val="EAF2F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" name="Line 11">
              <a:extLst>
                <a:ext uri="{FF2B5EF4-FFF2-40B4-BE49-F238E27FC236}">
                  <a16:creationId xmlns:a16="http://schemas.microsoft.com/office/drawing/2014/main" id="{BC97E4D5-8959-40CD-940E-0DB61D01A32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04" y="2376"/>
              <a:ext cx="6103" cy="0"/>
            </a:xfrm>
            <a:prstGeom prst="line">
              <a:avLst/>
            </a:prstGeom>
            <a:noFill/>
            <a:ln w="19050">
              <a:solidFill>
                <a:srgbClr val="EAF2F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" name="Line 12">
              <a:extLst>
                <a:ext uri="{FF2B5EF4-FFF2-40B4-BE49-F238E27FC236}">
                  <a16:creationId xmlns:a16="http://schemas.microsoft.com/office/drawing/2014/main" id="{019F884A-73C9-495A-9D59-9D96FD15BB5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04" y="1999"/>
              <a:ext cx="6103" cy="0"/>
            </a:xfrm>
            <a:prstGeom prst="line">
              <a:avLst/>
            </a:prstGeom>
            <a:noFill/>
            <a:ln w="19050">
              <a:solidFill>
                <a:srgbClr val="EAF2F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" name="Line 13">
              <a:extLst>
                <a:ext uri="{FF2B5EF4-FFF2-40B4-BE49-F238E27FC236}">
                  <a16:creationId xmlns:a16="http://schemas.microsoft.com/office/drawing/2014/main" id="{5B28E8D1-DE7D-4473-B79A-CD39C77F0A7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04" y="1621"/>
              <a:ext cx="6103" cy="0"/>
            </a:xfrm>
            <a:prstGeom prst="line">
              <a:avLst/>
            </a:prstGeom>
            <a:noFill/>
            <a:ln w="19050">
              <a:solidFill>
                <a:srgbClr val="EAF2F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" name="Line 14">
              <a:extLst>
                <a:ext uri="{FF2B5EF4-FFF2-40B4-BE49-F238E27FC236}">
                  <a16:creationId xmlns:a16="http://schemas.microsoft.com/office/drawing/2014/main" id="{CE3DA068-48EF-47F0-8F04-76E65AE40DE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04" y="1244"/>
              <a:ext cx="6103" cy="0"/>
            </a:xfrm>
            <a:prstGeom prst="line">
              <a:avLst/>
            </a:prstGeom>
            <a:noFill/>
            <a:ln w="19050">
              <a:solidFill>
                <a:srgbClr val="EAF2F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" name="Line 15">
              <a:extLst>
                <a:ext uri="{FF2B5EF4-FFF2-40B4-BE49-F238E27FC236}">
                  <a16:creationId xmlns:a16="http://schemas.microsoft.com/office/drawing/2014/main" id="{C17E92FD-22C3-419D-8377-C85AD04B613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04" y="870"/>
              <a:ext cx="6103" cy="0"/>
            </a:xfrm>
            <a:prstGeom prst="line">
              <a:avLst/>
            </a:prstGeom>
            <a:noFill/>
            <a:ln w="19050">
              <a:solidFill>
                <a:srgbClr val="EAF2F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" name="Line 16">
              <a:extLst>
                <a:ext uri="{FF2B5EF4-FFF2-40B4-BE49-F238E27FC236}">
                  <a16:creationId xmlns:a16="http://schemas.microsoft.com/office/drawing/2014/main" id="{6193E783-22D9-4C46-A673-EF6E6AB19F6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04" y="870"/>
              <a:ext cx="6103" cy="0"/>
            </a:xfrm>
            <a:prstGeom prst="line">
              <a:avLst/>
            </a:prstGeom>
            <a:noFill/>
            <a:ln w="9525">
              <a:solidFill>
                <a:srgbClr val="008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" name="Oval 17">
              <a:extLst>
                <a:ext uri="{FF2B5EF4-FFF2-40B4-BE49-F238E27FC236}">
                  <a16:creationId xmlns:a16="http://schemas.microsoft.com/office/drawing/2014/main" id="{508EE263-F789-4DE6-A428-17D36B874E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68" y="3070"/>
              <a:ext cx="37" cy="38"/>
            </a:xfrm>
            <a:prstGeom prst="ellipse">
              <a:avLst/>
            </a:prstGeom>
            <a:solidFill>
              <a:srgbClr val="6E8E84"/>
            </a:solidFill>
            <a:ln w="0">
              <a:solidFill>
                <a:srgbClr val="6E8E84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" name="Oval 18">
              <a:extLst>
                <a:ext uri="{FF2B5EF4-FFF2-40B4-BE49-F238E27FC236}">
                  <a16:creationId xmlns:a16="http://schemas.microsoft.com/office/drawing/2014/main" id="{6C9D68A6-6FFE-4AE5-A1CA-13D6F482B9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63" y="1227"/>
              <a:ext cx="38" cy="37"/>
            </a:xfrm>
            <a:prstGeom prst="ellipse">
              <a:avLst/>
            </a:prstGeom>
            <a:solidFill>
              <a:srgbClr val="90353B"/>
            </a:solidFill>
            <a:ln w="0">
              <a:solidFill>
                <a:srgbClr val="90353B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Oval 19">
              <a:extLst>
                <a:ext uri="{FF2B5EF4-FFF2-40B4-BE49-F238E27FC236}">
                  <a16:creationId xmlns:a16="http://schemas.microsoft.com/office/drawing/2014/main" id="{10EFA164-80E0-4659-B5F5-727D29D0F5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76" y="1227"/>
              <a:ext cx="37" cy="37"/>
            </a:xfrm>
            <a:prstGeom prst="ellipse">
              <a:avLst/>
            </a:prstGeom>
            <a:solidFill>
              <a:srgbClr val="90353B"/>
            </a:solidFill>
            <a:ln w="0">
              <a:solidFill>
                <a:srgbClr val="90353B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Oval 20">
              <a:extLst>
                <a:ext uri="{FF2B5EF4-FFF2-40B4-BE49-F238E27FC236}">
                  <a16:creationId xmlns:a16="http://schemas.microsoft.com/office/drawing/2014/main" id="{B10AB805-86F6-4939-8DAC-C45072EAC7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4" y="850"/>
              <a:ext cx="37" cy="37"/>
            </a:xfrm>
            <a:prstGeom prst="ellipse">
              <a:avLst/>
            </a:prstGeom>
            <a:solidFill>
              <a:srgbClr val="90353B"/>
            </a:solidFill>
            <a:ln w="0">
              <a:solidFill>
                <a:srgbClr val="90353B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" name="Oval 21">
              <a:extLst>
                <a:ext uri="{FF2B5EF4-FFF2-40B4-BE49-F238E27FC236}">
                  <a16:creationId xmlns:a16="http://schemas.microsoft.com/office/drawing/2014/main" id="{7D90C2BE-212A-4D87-BC13-2CF6112342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52" y="850"/>
              <a:ext cx="37" cy="37"/>
            </a:xfrm>
            <a:prstGeom prst="ellipse">
              <a:avLst/>
            </a:prstGeom>
            <a:solidFill>
              <a:srgbClr val="55752F"/>
            </a:solidFill>
            <a:ln w="0">
              <a:solidFill>
                <a:srgbClr val="55752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Oval 22">
              <a:extLst>
                <a:ext uri="{FF2B5EF4-FFF2-40B4-BE49-F238E27FC236}">
                  <a16:creationId xmlns:a16="http://schemas.microsoft.com/office/drawing/2014/main" id="{CFC53F2E-AEC0-4A17-8FC9-94E2AA4915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09" y="850"/>
              <a:ext cx="38" cy="37"/>
            </a:xfrm>
            <a:prstGeom prst="ellipse">
              <a:avLst/>
            </a:prstGeom>
            <a:solidFill>
              <a:srgbClr val="55752F"/>
            </a:solidFill>
            <a:ln w="0">
              <a:solidFill>
                <a:srgbClr val="55752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Oval 23">
              <a:extLst>
                <a:ext uri="{FF2B5EF4-FFF2-40B4-BE49-F238E27FC236}">
                  <a16:creationId xmlns:a16="http://schemas.microsoft.com/office/drawing/2014/main" id="{935B99F2-5E10-4861-B8E7-06302A6134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0" y="850"/>
              <a:ext cx="37" cy="37"/>
            </a:xfrm>
            <a:prstGeom prst="ellipse">
              <a:avLst/>
            </a:prstGeom>
            <a:solidFill>
              <a:srgbClr val="55752F"/>
            </a:solidFill>
            <a:ln w="0">
              <a:solidFill>
                <a:srgbClr val="55752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Oval 24">
              <a:extLst>
                <a:ext uri="{FF2B5EF4-FFF2-40B4-BE49-F238E27FC236}">
                  <a16:creationId xmlns:a16="http://schemas.microsoft.com/office/drawing/2014/main" id="{AABB4CCE-1033-4D7C-84F0-717D6115C8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28" y="1227"/>
              <a:ext cx="37" cy="37"/>
            </a:xfrm>
            <a:prstGeom prst="ellipse">
              <a:avLst/>
            </a:prstGeom>
            <a:solidFill>
              <a:srgbClr val="55752F"/>
            </a:solidFill>
            <a:ln w="0">
              <a:solidFill>
                <a:srgbClr val="55752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Oval 25">
              <a:extLst>
                <a:ext uri="{FF2B5EF4-FFF2-40B4-BE49-F238E27FC236}">
                  <a16:creationId xmlns:a16="http://schemas.microsoft.com/office/drawing/2014/main" id="{2F5E73D9-6387-46C7-85CD-0487285C82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8" y="2220"/>
              <a:ext cx="37" cy="38"/>
            </a:xfrm>
            <a:prstGeom prst="ellipse">
              <a:avLst/>
            </a:prstGeom>
            <a:solidFill>
              <a:srgbClr val="55752F"/>
            </a:solidFill>
            <a:ln w="0">
              <a:solidFill>
                <a:srgbClr val="55752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" name="Oval 26">
              <a:extLst>
                <a:ext uri="{FF2B5EF4-FFF2-40B4-BE49-F238E27FC236}">
                  <a16:creationId xmlns:a16="http://schemas.microsoft.com/office/drawing/2014/main" id="{CFA2E8DA-9066-4542-A51F-FDE24F612C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46" y="850"/>
              <a:ext cx="37" cy="37"/>
            </a:xfrm>
            <a:prstGeom prst="ellipse">
              <a:avLst/>
            </a:prstGeom>
            <a:solidFill>
              <a:srgbClr val="55752F"/>
            </a:solidFill>
            <a:ln w="0">
              <a:solidFill>
                <a:srgbClr val="55752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Oval 27">
              <a:extLst>
                <a:ext uri="{FF2B5EF4-FFF2-40B4-BE49-F238E27FC236}">
                  <a16:creationId xmlns:a16="http://schemas.microsoft.com/office/drawing/2014/main" id="{0D5C3E04-5457-4180-8D33-19F5D930BB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06" y="1227"/>
              <a:ext cx="38" cy="37"/>
            </a:xfrm>
            <a:prstGeom prst="ellipse">
              <a:avLst/>
            </a:prstGeom>
            <a:solidFill>
              <a:srgbClr val="55752F"/>
            </a:solidFill>
            <a:ln w="0">
              <a:solidFill>
                <a:srgbClr val="55752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" name="Oval 28">
              <a:extLst>
                <a:ext uri="{FF2B5EF4-FFF2-40B4-BE49-F238E27FC236}">
                  <a16:creationId xmlns:a16="http://schemas.microsoft.com/office/drawing/2014/main" id="{3D711460-99D6-4981-9E10-783E865FA7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64" y="1227"/>
              <a:ext cx="37" cy="37"/>
            </a:xfrm>
            <a:prstGeom prst="ellipse">
              <a:avLst/>
            </a:prstGeom>
            <a:solidFill>
              <a:srgbClr val="55752F"/>
            </a:solidFill>
            <a:ln w="0">
              <a:solidFill>
                <a:srgbClr val="55752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" name="Oval 29">
              <a:extLst>
                <a:ext uri="{FF2B5EF4-FFF2-40B4-BE49-F238E27FC236}">
                  <a16:creationId xmlns:a16="http://schemas.microsoft.com/office/drawing/2014/main" id="{E3EE8752-A84A-4B72-9203-86B8A891F8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99" y="1227"/>
              <a:ext cx="37" cy="37"/>
            </a:xfrm>
            <a:prstGeom prst="ellipse">
              <a:avLst/>
            </a:prstGeom>
            <a:solidFill>
              <a:srgbClr val="55752F"/>
            </a:solidFill>
            <a:ln w="0">
              <a:solidFill>
                <a:srgbClr val="55752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" name="Oval 30">
              <a:extLst>
                <a:ext uri="{FF2B5EF4-FFF2-40B4-BE49-F238E27FC236}">
                  <a16:creationId xmlns:a16="http://schemas.microsoft.com/office/drawing/2014/main" id="{9F3C09BA-EF80-43B2-9439-2B5C0BD39B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57" y="1227"/>
              <a:ext cx="37" cy="37"/>
            </a:xfrm>
            <a:prstGeom prst="ellipse">
              <a:avLst/>
            </a:prstGeom>
            <a:solidFill>
              <a:srgbClr val="55752F"/>
            </a:solidFill>
            <a:ln w="0">
              <a:solidFill>
                <a:srgbClr val="55752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6" name="Oval 31">
              <a:extLst>
                <a:ext uri="{FF2B5EF4-FFF2-40B4-BE49-F238E27FC236}">
                  <a16:creationId xmlns:a16="http://schemas.microsoft.com/office/drawing/2014/main" id="{E2AE2825-A7AC-41DB-9703-D5CE24E888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50" y="2292"/>
              <a:ext cx="37" cy="38"/>
            </a:xfrm>
            <a:prstGeom prst="ellipse">
              <a:avLst/>
            </a:prstGeom>
            <a:solidFill>
              <a:srgbClr val="55752F"/>
            </a:solidFill>
            <a:ln w="0">
              <a:solidFill>
                <a:srgbClr val="55752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7" name="Oval 32">
              <a:extLst>
                <a:ext uri="{FF2B5EF4-FFF2-40B4-BE49-F238E27FC236}">
                  <a16:creationId xmlns:a16="http://schemas.microsoft.com/office/drawing/2014/main" id="{831A6A44-14FF-4585-A741-3D19C676FE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7" y="2820"/>
              <a:ext cx="37" cy="37"/>
            </a:xfrm>
            <a:prstGeom prst="ellipse">
              <a:avLst/>
            </a:prstGeom>
            <a:solidFill>
              <a:srgbClr val="55752F"/>
            </a:solidFill>
            <a:ln w="0">
              <a:solidFill>
                <a:srgbClr val="55752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8" name="Oval 33">
              <a:extLst>
                <a:ext uri="{FF2B5EF4-FFF2-40B4-BE49-F238E27FC236}">
                  <a16:creationId xmlns:a16="http://schemas.microsoft.com/office/drawing/2014/main" id="{049E7DAE-C66D-410F-9286-C2D2CCD7CA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27" y="3488"/>
              <a:ext cx="38" cy="37"/>
            </a:xfrm>
            <a:prstGeom prst="ellipse">
              <a:avLst/>
            </a:prstGeom>
            <a:solidFill>
              <a:srgbClr val="55752F"/>
            </a:solidFill>
            <a:ln w="0">
              <a:solidFill>
                <a:srgbClr val="55752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9" name="Oval 34">
              <a:extLst>
                <a:ext uri="{FF2B5EF4-FFF2-40B4-BE49-F238E27FC236}">
                  <a16:creationId xmlns:a16="http://schemas.microsoft.com/office/drawing/2014/main" id="{6E007232-8C0E-49F7-9F5A-99850D3E25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85" y="3488"/>
              <a:ext cx="37" cy="37"/>
            </a:xfrm>
            <a:prstGeom prst="ellipse">
              <a:avLst/>
            </a:prstGeom>
            <a:solidFill>
              <a:srgbClr val="55752F"/>
            </a:solidFill>
            <a:ln w="0">
              <a:solidFill>
                <a:srgbClr val="55752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0" name="Oval 35">
              <a:extLst>
                <a:ext uri="{FF2B5EF4-FFF2-40B4-BE49-F238E27FC236}">
                  <a16:creationId xmlns:a16="http://schemas.microsoft.com/office/drawing/2014/main" id="{61CDDC6E-BE15-4056-B205-177E0431D5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5" y="3116"/>
              <a:ext cx="38" cy="38"/>
            </a:xfrm>
            <a:prstGeom prst="ellipse">
              <a:avLst/>
            </a:prstGeom>
            <a:solidFill>
              <a:srgbClr val="55752F"/>
            </a:solidFill>
            <a:ln w="0">
              <a:solidFill>
                <a:srgbClr val="55752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1" name="Oval 36">
              <a:extLst>
                <a:ext uri="{FF2B5EF4-FFF2-40B4-BE49-F238E27FC236}">
                  <a16:creationId xmlns:a16="http://schemas.microsoft.com/office/drawing/2014/main" id="{B4F6F387-322C-4E79-A63D-903457005B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03" y="850"/>
              <a:ext cx="37" cy="37"/>
            </a:xfrm>
            <a:prstGeom prst="ellipse">
              <a:avLst/>
            </a:prstGeom>
            <a:solidFill>
              <a:srgbClr val="55752F"/>
            </a:solidFill>
            <a:ln w="0">
              <a:solidFill>
                <a:srgbClr val="55752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2" name="Oval 37">
              <a:extLst>
                <a:ext uri="{FF2B5EF4-FFF2-40B4-BE49-F238E27FC236}">
                  <a16:creationId xmlns:a16="http://schemas.microsoft.com/office/drawing/2014/main" id="{B2F081E5-4CBE-4BBB-B2F9-16E840E682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64" y="3488"/>
              <a:ext cx="37" cy="37"/>
            </a:xfrm>
            <a:prstGeom prst="ellipse">
              <a:avLst/>
            </a:prstGeom>
            <a:solidFill>
              <a:srgbClr val="55752F"/>
            </a:solidFill>
            <a:ln w="0">
              <a:solidFill>
                <a:srgbClr val="55752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3" name="Oval 38">
              <a:extLst>
                <a:ext uri="{FF2B5EF4-FFF2-40B4-BE49-F238E27FC236}">
                  <a16:creationId xmlns:a16="http://schemas.microsoft.com/office/drawing/2014/main" id="{DC446AFF-4BF5-4D96-B36A-FF345FFC94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21" y="3119"/>
              <a:ext cx="38" cy="37"/>
            </a:xfrm>
            <a:prstGeom prst="ellipse">
              <a:avLst/>
            </a:prstGeom>
            <a:solidFill>
              <a:srgbClr val="55752F"/>
            </a:solidFill>
            <a:ln w="0">
              <a:solidFill>
                <a:srgbClr val="55752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4" name="Oval 39">
              <a:extLst>
                <a:ext uri="{FF2B5EF4-FFF2-40B4-BE49-F238E27FC236}">
                  <a16:creationId xmlns:a16="http://schemas.microsoft.com/office/drawing/2014/main" id="{2C879837-9B48-4780-81A6-B1B01D04E2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0" y="2172"/>
              <a:ext cx="37" cy="37"/>
            </a:xfrm>
            <a:prstGeom prst="ellipse">
              <a:avLst/>
            </a:prstGeom>
            <a:solidFill>
              <a:srgbClr val="E37E00"/>
            </a:solidFill>
            <a:ln w="0">
              <a:solidFill>
                <a:srgbClr val="E37E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5" name="Oval 40">
              <a:extLst>
                <a:ext uri="{FF2B5EF4-FFF2-40B4-BE49-F238E27FC236}">
                  <a16:creationId xmlns:a16="http://schemas.microsoft.com/office/drawing/2014/main" id="{09C766EA-3603-418C-8B35-B2E5BEE350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55" y="1227"/>
              <a:ext cx="38" cy="37"/>
            </a:xfrm>
            <a:prstGeom prst="ellipse">
              <a:avLst/>
            </a:prstGeom>
            <a:solidFill>
              <a:srgbClr val="E37E00"/>
            </a:solidFill>
            <a:ln w="0">
              <a:solidFill>
                <a:srgbClr val="E37E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6" name="Oval 41">
              <a:extLst>
                <a:ext uri="{FF2B5EF4-FFF2-40B4-BE49-F238E27FC236}">
                  <a16:creationId xmlns:a16="http://schemas.microsoft.com/office/drawing/2014/main" id="{EB7D56CE-C1A3-42E0-A907-0995087DE2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16" y="1227"/>
              <a:ext cx="37" cy="37"/>
            </a:xfrm>
            <a:prstGeom prst="ellipse">
              <a:avLst/>
            </a:prstGeom>
            <a:solidFill>
              <a:srgbClr val="E37E00"/>
            </a:solidFill>
            <a:ln w="0">
              <a:solidFill>
                <a:srgbClr val="E37E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7" name="Oval 42">
              <a:extLst>
                <a:ext uri="{FF2B5EF4-FFF2-40B4-BE49-F238E27FC236}">
                  <a16:creationId xmlns:a16="http://schemas.microsoft.com/office/drawing/2014/main" id="{461C727F-C99C-483A-8002-0A26B31AFF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3" y="2382"/>
              <a:ext cx="38" cy="37"/>
            </a:xfrm>
            <a:prstGeom prst="ellipse">
              <a:avLst/>
            </a:prstGeom>
            <a:solidFill>
              <a:srgbClr val="E37E00"/>
            </a:solidFill>
            <a:ln w="0">
              <a:solidFill>
                <a:srgbClr val="E37E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8" name="Oval 43">
              <a:extLst>
                <a:ext uri="{FF2B5EF4-FFF2-40B4-BE49-F238E27FC236}">
                  <a16:creationId xmlns:a16="http://schemas.microsoft.com/office/drawing/2014/main" id="{FCA07A1D-2041-4CEC-B4B9-ABCB8BA4CD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34" y="2727"/>
              <a:ext cx="37" cy="38"/>
            </a:xfrm>
            <a:prstGeom prst="ellipse">
              <a:avLst/>
            </a:prstGeom>
            <a:solidFill>
              <a:srgbClr val="E37E00"/>
            </a:solidFill>
            <a:ln w="0">
              <a:solidFill>
                <a:srgbClr val="E37E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9" name="Oval 44">
              <a:extLst>
                <a:ext uri="{FF2B5EF4-FFF2-40B4-BE49-F238E27FC236}">
                  <a16:creationId xmlns:a16="http://schemas.microsoft.com/office/drawing/2014/main" id="{81B4454F-4705-4CFD-BE75-E46E0FB6BC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91" y="2822"/>
              <a:ext cx="38" cy="38"/>
            </a:xfrm>
            <a:prstGeom prst="ellipse">
              <a:avLst/>
            </a:prstGeom>
            <a:solidFill>
              <a:srgbClr val="E37E00"/>
            </a:solidFill>
            <a:ln w="0">
              <a:solidFill>
                <a:srgbClr val="E37E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0" name="Oval 45">
              <a:extLst>
                <a:ext uri="{FF2B5EF4-FFF2-40B4-BE49-F238E27FC236}">
                  <a16:creationId xmlns:a16="http://schemas.microsoft.com/office/drawing/2014/main" id="{74AEE95F-2958-4E63-BFFF-75AC13F2B7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52" y="2840"/>
              <a:ext cx="37" cy="37"/>
            </a:xfrm>
            <a:prstGeom prst="ellipse">
              <a:avLst/>
            </a:prstGeom>
            <a:solidFill>
              <a:srgbClr val="E37E00"/>
            </a:solidFill>
            <a:ln w="0">
              <a:solidFill>
                <a:srgbClr val="E37E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1" name="Oval 46">
              <a:extLst>
                <a:ext uri="{FF2B5EF4-FFF2-40B4-BE49-F238E27FC236}">
                  <a16:creationId xmlns:a16="http://schemas.microsoft.com/office/drawing/2014/main" id="{ABAC5C01-321D-4614-8C40-2C8BEDE5AB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09" y="850"/>
              <a:ext cx="38" cy="37"/>
            </a:xfrm>
            <a:prstGeom prst="ellipse">
              <a:avLst/>
            </a:prstGeom>
            <a:solidFill>
              <a:srgbClr val="E37E00"/>
            </a:solidFill>
            <a:ln w="0">
              <a:solidFill>
                <a:srgbClr val="E37E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2" name="Oval 47">
              <a:extLst>
                <a:ext uri="{FF2B5EF4-FFF2-40B4-BE49-F238E27FC236}">
                  <a16:creationId xmlns:a16="http://schemas.microsoft.com/office/drawing/2014/main" id="{72C499C8-314F-483D-9F6B-53BA67074D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0" y="1601"/>
              <a:ext cx="37" cy="38"/>
            </a:xfrm>
            <a:prstGeom prst="ellipse">
              <a:avLst/>
            </a:prstGeom>
            <a:solidFill>
              <a:srgbClr val="E37E00"/>
            </a:solidFill>
            <a:ln w="0">
              <a:solidFill>
                <a:srgbClr val="E37E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3" name="Oval 48">
              <a:extLst>
                <a:ext uri="{FF2B5EF4-FFF2-40B4-BE49-F238E27FC236}">
                  <a16:creationId xmlns:a16="http://schemas.microsoft.com/office/drawing/2014/main" id="{1A3ABFC8-08BB-47FF-A186-AF618197DA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28" y="1227"/>
              <a:ext cx="37" cy="37"/>
            </a:xfrm>
            <a:prstGeom prst="ellipse">
              <a:avLst/>
            </a:prstGeom>
            <a:solidFill>
              <a:srgbClr val="E37E00"/>
            </a:solidFill>
            <a:ln w="0">
              <a:solidFill>
                <a:srgbClr val="E37E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4" name="Oval 49">
              <a:extLst>
                <a:ext uri="{FF2B5EF4-FFF2-40B4-BE49-F238E27FC236}">
                  <a16:creationId xmlns:a16="http://schemas.microsoft.com/office/drawing/2014/main" id="{6B9FD3CA-27AE-44FA-A673-26899243B6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8" y="1227"/>
              <a:ext cx="37" cy="37"/>
            </a:xfrm>
            <a:prstGeom prst="ellipse">
              <a:avLst/>
            </a:prstGeom>
            <a:solidFill>
              <a:srgbClr val="E37E00"/>
            </a:solidFill>
            <a:ln w="0">
              <a:solidFill>
                <a:srgbClr val="E37E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5" name="Oval 50">
              <a:extLst>
                <a:ext uri="{FF2B5EF4-FFF2-40B4-BE49-F238E27FC236}">
                  <a16:creationId xmlns:a16="http://schemas.microsoft.com/office/drawing/2014/main" id="{F86D9DEC-F978-4941-AB31-2B102E7574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46" y="2572"/>
              <a:ext cx="37" cy="37"/>
            </a:xfrm>
            <a:prstGeom prst="ellipse">
              <a:avLst/>
            </a:prstGeom>
            <a:solidFill>
              <a:srgbClr val="E37E00"/>
            </a:solidFill>
            <a:ln w="0">
              <a:solidFill>
                <a:srgbClr val="E37E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6" name="Oval 51">
              <a:extLst>
                <a:ext uri="{FF2B5EF4-FFF2-40B4-BE49-F238E27FC236}">
                  <a16:creationId xmlns:a16="http://schemas.microsoft.com/office/drawing/2014/main" id="{48874640-D0EF-4472-8235-538E0FA73A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06" y="3372"/>
              <a:ext cx="38" cy="38"/>
            </a:xfrm>
            <a:prstGeom prst="ellipse">
              <a:avLst/>
            </a:prstGeom>
            <a:solidFill>
              <a:srgbClr val="E37E00"/>
            </a:solidFill>
            <a:ln w="0">
              <a:solidFill>
                <a:srgbClr val="E37E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7" name="Oval 52">
              <a:extLst>
                <a:ext uri="{FF2B5EF4-FFF2-40B4-BE49-F238E27FC236}">
                  <a16:creationId xmlns:a16="http://schemas.microsoft.com/office/drawing/2014/main" id="{A5F1F627-2BC4-4390-B4BE-E6AE175A73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64" y="2586"/>
              <a:ext cx="37" cy="38"/>
            </a:xfrm>
            <a:prstGeom prst="ellipse">
              <a:avLst/>
            </a:prstGeom>
            <a:solidFill>
              <a:srgbClr val="E37E00"/>
            </a:solidFill>
            <a:ln w="0">
              <a:solidFill>
                <a:srgbClr val="E37E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8" name="Oval 53">
              <a:extLst>
                <a:ext uri="{FF2B5EF4-FFF2-40B4-BE49-F238E27FC236}">
                  <a16:creationId xmlns:a16="http://schemas.microsoft.com/office/drawing/2014/main" id="{4E9B812D-1301-4DFC-B679-BF9D90CD21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24" y="1607"/>
              <a:ext cx="38" cy="37"/>
            </a:xfrm>
            <a:prstGeom prst="ellipse">
              <a:avLst/>
            </a:prstGeom>
            <a:solidFill>
              <a:srgbClr val="E37E00"/>
            </a:solidFill>
            <a:ln w="0">
              <a:solidFill>
                <a:srgbClr val="E37E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9" name="Oval 54">
              <a:extLst>
                <a:ext uri="{FF2B5EF4-FFF2-40B4-BE49-F238E27FC236}">
                  <a16:creationId xmlns:a16="http://schemas.microsoft.com/office/drawing/2014/main" id="{75BEAE16-1C56-4125-B5AB-3A49019357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85" y="850"/>
              <a:ext cx="37" cy="37"/>
            </a:xfrm>
            <a:prstGeom prst="ellipse">
              <a:avLst/>
            </a:prstGeom>
            <a:solidFill>
              <a:srgbClr val="E37E00"/>
            </a:solidFill>
            <a:ln w="0">
              <a:solidFill>
                <a:srgbClr val="E37E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0" name="Oval 55">
              <a:extLst>
                <a:ext uri="{FF2B5EF4-FFF2-40B4-BE49-F238E27FC236}">
                  <a16:creationId xmlns:a16="http://schemas.microsoft.com/office/drawing/2014/main" id="{71BDA7DE-1650-47C9-BB84-0A11433909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42" y="2382"/>
              <a:ext cx="38" cy="37"/>
            </a:xfrm>
            <a:prstGeom prst="ellipse">
              <a:avLst/>
            </a:prstGeom>
            <a:solidFill>
              <a:srgbClr val="E37E00"/>
            </a:solidFill>
            <a:ln w="0">
              <a:solidFill>
                <a:srgbClr val="E37E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1" name="Oval 56">
              <a:extLst>
                <a:ext uri="{FF2B5EF4-FFF2-40B4-BE49-F238E27FC236}">
                  <a16:creationId xmlns:a16="http://schemas.microsoft.com/office/drawing/2014/main" id="{57F33A18-4F56-4C78-9524-DBC80C8DC6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03" y="850"/>
              <a:ext cx="37" cy="37"/>
            </a:xfrm>
            <a:prstGeom prst="ellipse">
              <a:avLst/>
            </a:prstGeom>
            <a:solidFill>
              <a:srgbClr val="E37E00"/>
            </a:solidFill>
            <a:ln w="0">
              <a:solidFill>
                <a:srgbClr val="E37E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2" name="Oval 57">
              <a:extLst>
                <a:ext uri="{FF2B5EF4-FFF2-40B4-BE49-F238E27FC236}">
                  <a16:creationId xmlns:a16="http://schemas.microsoft.com/office/drawing/2014/main" id="{253CE494-C2E3-4CCC-9C92-7139276360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60" y="1227"/>
              <a:ext cx="38" cy="37"/>
            </a:xfrm>
            <a:prstGeom prst="ellipse">
              <a:avLst/>
            </a:prstGeom>
            <a:solidFill>
              <a:srgbClr val="E37E00"/>
            </a:solidFill>
            <a:ln w="0">
              <a:solidFill>
                <a:srgbClr val="E37E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3" name="Oval 58">
              <a:extLst>
                <a:ext uri="{FF2B5EF4-FFF2-40B4-BE49-F238E27FC236}">
                  <a16:creationId xmlns:a16="http://schemas.microsoft.com/office/drawing/2014/main" id="{85DC98EC-D2F1-4805-AA3F-1C80908FBA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79" y="850"/>
              <a:ext cx="37" cy="37"/>
            </a:xfrm>
            <a:prstGeom prst="ellipse">
              <a:avLst/>
            </a:prstGeom>
            <a:solidFill>
              <a:srgbClr val="CAC27E"/>
            </a:solidFill>
            <a:ln w="0">
              <a:solidFill>
                <a:srgbClr val="CAC27E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4" name="Oval 59">
              <a:extLst>
                <a:ext uri="{FF2B5EF4-FFF2-40B4-BE49-F238E27FC236}">
                  <a16:creationId xmlns:a16="http://schemas.microsoft.com/office/drawing/2014/main" id="{7D467F37-57BE-46F5-A9BF-7AC40A80AF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15" y="1227"/>
              <a:ext cx="38" cy="37"/>
            </a:xfrm>
            <a:prstGeom prst="ellipse">
              <a:avLst/>
            </a:prstGeom>
            <a:solidFill>
              <a:srgbClr val="CAC27E"/>
            </a:solidFill>
            <a:ln w="0">
              <a:solidFill>
                <a:srgbClr val="CAC27E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5" name="Oval 60">
              <a:extLst>
                <a:ext uri="{FF2B5EF4-FFF2-40B4-BE49-F238E27FC236}">
                  <a16:creationId xmlns:a16="http://schemas.microsoft.com/office/drawing/2014/main" id="{730E9D30-3E74-4F18-ABA1-810C0CE689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76" y="850"/>
              <a:ext cx="37" cy="37"/>
            </a:xfrm>
            <a:prstGeom prst="ellipse">
              <a:avLst/>
            </a:prstGeom>
            <a:solidFill>
              <a:srgbClr val="CAC27E"/>
            </a:solidFill>
            <a:ln w="0">
              <a:solidFill>
                <a:srgbClr val="CAC27E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3" name="Oval 61">
              <a:extLst>
                <a:ext uri="{FF2B5EF4-FFF2-40B4-BE49-F238E27FC236}">
                  <a16:creationId xmlns:a16="http://schemas.microsoft.com/office/drawing/2014/main" id="{73BCA2B0-8607-4C19-9F68-086BF3F57C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4" y="850"/>
              <a:ext cx="37" cy="37"/>
            </a:xfrm>
            <a:prstGeom prst="ellipse">
              <a:avLst/>
            </a:prstGeom>
            <a:solidFill>
              <a:srgbClr val="CAC27E"/>
            </a:solidFill>
            <a:ln w="0">
              <a:solidFill>
                <a:srgbClr val="CAC27E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4" name="Oval 62">
              <a:extLst>
                <a:ext uri="{FF2B5EF4-FFF2-40B4-BE49-F238E27FC236}">
                  <a16:creationId xmlns:a16="http://schemas.microsoft.com/office/drawing/2014/main" id="{7364B336-F23C-4D29-BEBB-C5887D3873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8" y="2825"/>
              <a:ext cx="38" cy="38"/>
            </a:xfrm>
            <a:prstGeom prst="ellipse">
              <a:avLst/>
            </a:prstGeom>
            <a:solidFill>
              <a:srgbClr val="7B92A8"/>
            </a:solidFill>
            <a:ln w="0">
              <a:solidFill>
                <a:srgbClr val="7B92A8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5" name="Oval 63">
              <a:extLst>
                <a:ext uri="{FF2B5EF4-FFF2-40B4-BE49-F238E27FC236}">
                  <a16:creationId xmlns:a16="http://schemas.microsoft.com/office/drawing/2014/main" id="{628E59AD-6719-40CA-B03C-8CED9B4E3B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09" y="2886"/>
              <a:ext cx="38" cy="37"/>
            </a:xfrm>
            <a:prstGeom prst="ellipse">
              <a:avLst/>
            </a:prstGeom>
            <a:solidFill>
              <a:srgbClr val="2D6D66"/>
            </a:solidFill>
            <a:ln w="0">
              <a:solidFill>
                <a:srgbClr val="2D6D6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6" name="Oval 64">
              <a:extLst>
                <a:ext uri="{FF2B5EF4-FFF2-40B4-BE49-F238E27FC236}">
                  <a16:creationId xmlns:a16="http://schemas.microsoft.com/office/drawing/2014/main" id="{9F18A327-27D9-4E97-8B19-68E3A07687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56" y="3056"/>
              <a:ext cx="37" cy="37"/>
            </a:xfrm>
            <a:prstGeom prst="ellipse">
              <a:avLst/>
            </a:prstGeom>
            <a:solidFill>
              <a:srgbClr val="2D6D66"/>
            </a:solidFill>
            <a:ln w="0">
              <a:solidFill>
                <a:srgbClr val="2D6D6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7" name="Oval 65">
              <a:extLst>
                <a:ext uri="{FF2B5EF4-FFF2-40B4-BE49-F238E27FC236}">
                  <a16:creationId xmlns:a16="http://schemas.microsoft.com/office/drawing/2014/main" id="{9E69DF28-E7C5-4C40-83D2-16D8FF0D19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58" y="3197"/>
              <a:ext cx="38" cy="37"/>
            </a:xfrm>
            <a:prstGeom prst="ellipse">
              <a:avLst/>
            </a:prstGeom>
            <a:solidFill>
              <a:srgbClr val="2D6D66"/>
            </a:solidFill>
            <a:ln w="0">
              <a:solidFill>
                <a:srgbClr val="2D6D6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8" name="Oval 66">
              <a:extLst>
                <a:ext uri="{FF2B5EF4-FFF2-40B4-BE49-F238E27FC236}">
                  <a16:creationId xmlns:a16="http://schemas.microsoft.com/office/drawing/2014/main" id="{45C496E9-5918-4AEE-B7B3-B1F53EBF56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84" y="3038"/>
              <a:ext cx="38" cy="38"/>
            </a:xfrm>
            <a:prstGeom prst="ellipse">
              <a:avLst/>
            </a:prstGeom>
            <a:solidFill>
              <a:srgbClr val="2D6D66"/>
            </a:solidFill>
            <a:ln w="0">
              <a:solidFill>
                <a:srgbClr val="2D6D6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9" name="Oval 67">
              <a:extLst>
                <a:ext uri="{FF2B5EF4-FFF2-40B4-BE49-F238E27FC236}">
                  <a16:creationId xmlns:a16="http://schemas.microsoft.com/office/drawing/2014/main" id="{D87F9C42-26A2-48F7-849B-4827129523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31" y="2952"/>
              <a:ext cx="38" cy="37"/>
            </a:xfrm>
            <a:prstGeom prst="ellipse">
              <a:avLst/>
            </a:prstGeom>
            <a:solidFill>
              <a:srgbClr val="2D6D66"/>
            </a:solidFill>
            <a:ln w="0">
              <a:solidFill>
                <a:srgbClr val="2D6D6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0" name="Oval 68">
              <a:extLst>
                <a:ext uri="{FF2B5EF4-FFF2-40B4-BE49-F238E27FC236}">
                  <a16:creationId xmlns:a16="http://schemas.microsoft.com/office/drawing/2014/main" id="{4C084A8D-5873-4792-AE8D-76BFB2CAE2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3" y="2820"/>
              <a:ext cx="38" cy="37"/>
            </a:xfrm>
            <a:prstGeom prst="ellipse">
              <a:avLst/>
            </a:prstGeom>
            <a:solidFill>
              <a:srgbClr val="2D6D66"/>
            </a:solidFill>
            <a:ln w="0">
              <a:solidFill>
                <a:srgbClr val="2D6D6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1" name="Oval 69">
              <a:extLst>
                <a:ext uri="{FF2B5EF4-FFF2-40B4-BE49-F238E27FC236}">
                  <a16:creationId xmlns:a16="http://schemas.microsoft.com/office/drawing/2014/main" id="{1A8CC83F-F882-4E8F-AC72-1B01069513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55" y="2719"/>
              <a:ext cx="37" cy="37"/>
            </a:xfrm>
            <a:prstGeom prst="ellipse">
              <a:avLst/>
            </a:prstGeom>
            <a:solidFill>
              <a:srgbClr val="1A476F"/>
            </a:solidFill>
            <a:ln w="0">
              <a:solidFill>
                <a:srgbClr val="1A476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2" name="Line 70">
              <a:extLst>
                <a:ext uri="{FF2B5EF4-FFF2-40B4-BE49-F238E27FC236}">
                  <a16:creationId xmlns:a16="http://schemas.microsoft.com/office/drawing/2014/main" id="{7E7212EC-E864-4194-A3E2-B6AE74D1525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631" y="870"/>
              <a:ext cx="0" cy="374"/>
            </a:xfrm>
            <a:prstGeom prst="line">
              <a:avLst/>
            </a:prstGeom>
            <a:noFill/>
            <a:ln w="9525">
              <a:solidFill>
                <a:srgbClr val="90353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3" name="Line 71">
              <a:extLst>
                <a:ext uri="{FF2B5EF4-FFF2-40B4-BE49-F238E27FC236}">
                  <a16:creationId xmlns:a16="http://schemas.microsoft.com/office/drawing/2014/main" id="{E3999716-070B-4A04-94D9-6DF765E6D55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602" y="870"/>
              <a:ext cx="55" cy="0"/>
            </a:xfrm>
            <a:prstGeom prst="line">
              <a:avLst/>
            </a:prstGeom>
            <a:noFill/>
            <a:ln w="9525">
              <a:solidFill>
                <a:srgbClr val="90353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4" name="Line 72">
              <a:extLst>
                <a:ext uri="{FF2B5EF4-FFF2-40B4-BE49-F238E27FC236}">
                  <a16:creationId xmlns:a16="http://schemas.microsoft.com/office/drawing/2014/main" id="{3B6068C2-FB09-49C7-BF5A-7B9A9504943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602" y="1244"/>
              <a:ext cx="55" cy="0"/>
            </a:xfrm>
            <a:prstGeom prst="line">
              <a:avLst/>
            </a:prstGeom>
            <a:noFill/>
            <a:ln w="9525">
              <a:solidFill>
                <a:srgbClr val="90353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5" name="Line 73">
              <a:extLst>
                <a:ext uri="{FF2B5EF4-FFF2-40B4-BE49-F238E27FC236}">
                  <a16:creationId xmlns:a16="http://schemas.microsoft.com/office/drawing/2014/main" id="{60520D70-0FF4-472D-951E-5AD6EE29BE6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044" y="870"/>
              <a:ext cx="0" cy="2638"/>
            </a:xfrm>
            <a:prstGeom prst="line">
              <a:avLst/>
            </a:prstGeom>
            <a:noFill/>
            <a:ln w="9525">
              <a:solidFill>
                <a:srgbClr val="55752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6" name="Line 74">
              <a:extLst>
                <a:ext uri="{FF2B5EF4-FFF2-40B4-BE49-F238E27FC236}">
                  <a16:creationId xmlns:a16="http://schemas.microsoft.com/office/drawing/2014/main" id="{0F3D28D4-4329-494A-B32B-3414E01BF9C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19" y="870"/>
              <a:ext cx="51" cy="0"/>
            </a:xfrm>
            <a:prstGeom prst="line">
              <a:avLst/>
            </a:prstGeom>
            <a:noFill/>
            <a:ln w="9525">
              <a:solidFill>
                <a:srgbClr val="55752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7" name="Line 75">
              <a:extLst>
                <a:ext uri="{FF2B5EF4-FFF2-40B4-BE49-F238E27FC236}">
                  <a16:creationId xmlns:a16="http://schemas.microsoft.com/office/drawing/2014/main" id="{E1562B06-F139-43BD-A876-BC4F4F118C0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19" y="3508"/>
              <a:ext cx="51" cy="0"/>
            </a:xfrm>
            <a:prstGeom prst="line">
              <a:avLst/>
            </a:prstGeom>
            <a:noFill/>
            <a:ln w="9525">
              <a:solidFill>
                <a:srgbClr val="55752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8" name="Line 76">
              <a:extLst>
                <a:ext uri="{FF2B5EF4-FFF2-40B4-BE49-F238E27FC236}">
                  <a16:creationId xmlns:a16="http://schemas.microsoft.com/office/drawing/2014/main" id="{5B7D45EC-F834-4FA4-98A4-DE06D94F324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671" y="870"/>
              <a:ext cx="0" cy="561"/>
            </a:xfrm>
            <a:prstGeom prst="line">
              <a:avLst/>
            </a:prstGeom>
            <a:noFill/>
            <a:ln w="9525">
              <a:solidFill>
                <a:srgbClr val="E37E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9" name="Line 77">
              <a:extLst>
                <a:ext uri="{FF2B5EF4-FFF2-40B4-BE49-F238E27FC236}">
                  <a16:creationId xmlns:a16="http://schemas.microsoft.com/office/drawing/2014/main" id="{2FE49507-0663-4538-A4AD-36DE7E4A360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645" y="870"/>
              <a:ext cx="55" cy="0"/>
            </a:xfrm>
            <a:prstGeom prst="line">
              <a:avLst/>
            </a:prstGeom>
            <a:noFill/>
            <a:ln w="9525">
              <a:solidFill>
                <a:srgbClr val="E37E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0" name="Line 78">
              <a:extLst>
                <a:ext uri="{FF2B5EF4-FFF2-40B4-BE49-F238E27FC236}">
                  <a16:creationId xmlns:a16="http://schemas.microsoft.com/office/drawing/2014/main" id="{7F9160BE-DF8A-4B9E-A714-88A45F75A16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645" y="1431"/>
              <a:ext cx="55" cy="0"/>
            </a:xfrm>
            <a:prstGeom prst="line">
              <a:avLst/>
            </a:prstGeom>
            <a:noFill/>
            <a:ln w="9525">
              <a:solidFill>
                <a:srgbClr val="E37E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1" name="Line 79">
              <a:extLst>
                <a:ext uri="{FF2B5EF4-FFF2-40B4-BE49-F238E27FC236}">
                  <a16:creationId xmlns:a16="http://schemas.microsoft.com/office/drawing/2014/main" id="{C4AE8073-1940-49D5-A315-10ED7A17AD7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735" y="870"/>
              <a:ext cx="0" cy="374"/>
            </a:xfrm>
            <a:prstGeom prst="line">
              <a:avLst/>
            </a:prstGeom>
            <a:noFill/>
            <a:ln w="9525">
              <a:solidFill>
                <a:srgbClr val="CAC27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2" name="Line 80">
              <a:extLst>
                <a:ext uri="{FF2B5EF4-FFF2-40B4-BE49-F238E27FC236}">
                  <a16:creationId xmlns:a16="http://schemas.microsoft.com/office/drawing/2014/main" id="{B12F5939-D4E5-4448-B279-82A1055998A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709" y="870"/>
              <a:ext cx="52" cy="0"/>
            </a:xfrm>
            <a:prstGeom prst="line">
              <a:avLst/>
            </a:prstGeom>
            <a:noFill/>
            <a:ln w="9525">
              <a:solidFill>
                <a:srgbClr val="CAC27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3" name="Line 81">
              <a:extLst>
                <a:ext uri="{FF2B5EF4-FFF2-40B4-BE49-F238E27FC236}">
                  <a16:creationId xmlns:a16="http://schemas.microsoft.com/office/drawing/2014/main" id="{86A938B0-E746-409B-A497-10E4D891A15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709" y="1244"/>
              <a:ext cx="52" cy="0"/>
            </a:xfrm>
            <a:prstGeom prst="line">
              <a:avLst/>
            </a:prstGeom>
            <a:noFill/>
            <a:ln w="9525">
              <a:solidFill>
                <a:srgbClr val="CAC27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4" name="Line 82">
              <a:extLst>
                <a:ext uri="{FF2B5EF4-FFF2-40B4-BE49-F238E27FC236}">
                  <a16:creationId xmlns:a16="http://schemas.microsoft.com/office/drawing/2014/main" id="{9E155EDF-308F-444B-8B37-8E227A0013B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616" y="2837"/>
              <a:ext cx="0" cy="671"/>
            </a:xfrm>
            <a:prstGeom prst="line">
              <a:avLst/>
            </a:prstGeom>
            <a:noFill/>
            <a:ln w="9525">
              <a:solidFill>
                <a:srgbClr val="2D6D6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5" name="Line 83">
              <a:extLst>
                <a:ext uri="{FF2B5EF4-FFF2-40B4-BE49-F238E27FC236}">
                  <a16:creationId xmlns:a16="http://schemas.microsoft.com/office/drawing/2014/main" id="{E3A7D018-466A-408E-A8E5-582537EF0FA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587" y="2837"/>
              <a:ext cx="55" cy="0"/>
            </a:xfrm>
            <a:prstGeom prst="line">
              <a:avLst/>
            </a:prstGeom>
            <a:noFill/>
            <a:ln w="9525">
              <a:solidFill>
                <a:srgbClr val="2D6D6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6" name="Line 84">
              <a:extLst>
                <a:ext uri="{FF2B5EF4-FFF2-40B4-BE49-F238E27FC236}">
                  <a16:creationId xmlns:a16="http://schemas.microsoft.com/office/drawing/2014/main" id="{6CA441F0-4F7B-458C-B4A3-297F0E27BEB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587" y="3508"/>
              <a:ext cx="55" cy="0"/>
            </a:xfrm>
            <a:prstGeom prst="line">
              <a:avLst/>
            </a:prstGeom>
            <a:noFill/>
            <a:ln w="9525">
              <a:solidFill>
                <a:srgbClr val="2D6D6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7" name="Freeform 85">
              <a:extLst>
                <a:ext uri="{FF2B5EF4-FFF2-40B4-BE49-F238E27FC236}">
                  <a16:creationId xmlns:a16="http://schemas.microsoft.com/office/drawing/2014/main" id="{F1830D8C-B597-4B59-8ED2-0D6F9894F51D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5" y="804"/>
              <a:ext cx="129" cy="129"/>
            </a:xfrm>
            <a:custGeom>
              <a:avLst/>
              <a:gdLst>
                <a:gd name="T0" fmla="*/ 66 w 129"/>
                <a:gd name="T1" fmla="*/ 0 h 129"/>
                <a:gd name="T2" fmla="*/ 0 w 129"/>
                <a:gd name="T3" fmla="*/ 66 h 129"/>
                <a:gd name="T4" fmla="*/ 66 w 129"/>
                <a:gd name="T5" fmla="*/ 129 h 129"/>
                <a:gd name="T6" fmla="*/ 129 w 129"/>
                <a:gd name="T7" fmla="*/ 66 h 129"/>
                <a:gd name="T8" fmla="*/ 66 w 129"/>
                <a:gd name="T9" fmla="*/ 0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9" h="129">
                  <a:moveTo>
                    <a:pt x="66" y="0"/>
                  </a:moveTo>
                  <a:lnTo>
                    <a:pt x="0" y="66"/>
                  </a:lnTo>
                  <a:lnTo>
                    <a:pt x="66" y="129"/>
                  </a:lnTo>
                  <a:lnTo>
                    <a:pt x="129" y="66"/>
                  </a:lnTo>
                  <a:lnTo>
                    <a:pt x="66" y="0"/>
                  </a:lnTo>
                  <a:close/>
                </a:path>
              </a:pathLst>
            </a:custGeom>
            <a:solidFill>
              <a:srgbClr val="90353B"/>
            </a:solidFill>
            <a:ln w="31750">
              <a:solidFill>
                <a:srgbClr val="90353B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8" name="Rectangle 86">
              <a:extLst>
                <a:ext uri="{FF2B5EF4-FFF2-40B4-BE49-F238E27FC236}">
                  <a16:creationId xmlns:a16="http://schemas.microsoft.com/office/drawing/2014/main" id="{8E083982-BF85-4F52-AFAE-797D97027D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6" y="614"/>
              <a:ext cx="933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 dirty="0">
                  <a:ln>
                    <a:noFill/>
                  </a:ln>
                  <a:solidFill>
                    <a:srgbClr val="90353B"/>
                  </a:solidFill>
                  <a:effectLst/>
                  <a:latin typeface="Arial" panose="020B0604020202020204" pitchFamily="34" charset="0"/>
                </a:rPr>
                <a:t>Child Education</a:t>
              </a:r>
              <a:endParaRPr kumimoji="0" lang="en-US" altLang="en-US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319" name="Freeform 87">
              <a:extLst>
                <a:ext uri="{FF2B5EF4-FFF2-40B4-BE49-F238E27FC236}">
                  <a16:creationId xmlns:a16="http://schemas.microsoft.com/office/drawing/2014/main" id="{07A5F58C-9B25-4289-85AF-587964E8B13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1" y="3442"/>
              <a:ext cx="127" cy="129"/>
            </a:xfrm>
            <a:custGeom>
              <a:avLst/>
              <a:gdLst>
                <a:gd name="T0" fmla="*/ 63 w 127"/>
                <a:gd name="T1" fmla="*/ 0 h 129"/>
                <a:gd name="T2" fmla="*/ 0 w 127"/>
                <a:gd name="T3" fmla="*/ 66 h 129"/>
                <a:gd name="T4" fmla="*/ 63 w 127"/>
                <a:gd name="T5" fmla="*/ 129 h 129"/>
                <a:gd name="T6" fmla="*/ 127 w 127"/>
                <a:gd name="T7" fmla="*/ 66 h 129"/>
                <a:gd name="T8" fmla="*/ 63 w 127"/>
                <a:gd name="T9" fmla="*/ 0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7" h="129">
                  <a:moveTo>
                    <a:pt x="63" y="0"/>
                  </a:moveTo>
                  <a:lnTo>
                    <a:pt x="0" y="66"/>
                  </a:lnTo>
                  <a:lnTo>
                    <a:pt x="63" y="129"/>
                  </a:lnTo>
                  <a:lnTo>
                    <a:pt x="127" y="66"/>
                  </a:lnTo>
                  <a:lnTo>
                    <a:pt x="63" y="0"/>
                  </a:lnTo>
                  <a:close/>
                </a:path>
              </a:pathLst>
            </a:custGeom>
            <a:solidFill>
              <a:srgbClr val="55752F"/>
            </a:solidFill>
            <a:ln w="31750">
              <a:solidFill>
                <a:srgbClr val="55752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" name="Rectangle 88">
              <a:extLst>
                <a:ext uri="{FF2B5EF4-FFF2-40B4-BE49-F238E27FC236}">
                  <a16:creationId xmlns:a16="http://schemas.microsoft.com/office/drawing/2014/main" id="{7C23CB25-5FE1-4EC4-A0C0-CF49B2E82A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08" y="3444"/>
              <a:ext cx="804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 dirty="0">
                  <a:ln>
                    <a:noFill/>
                  </a:ln>
                  <a:solidFill>
                    <a:srgbClr val="55752F"/>
                  </a:solidFill>
                  <a:effectLst/>
                  <a:latin typeface="Arial" panose="020B0604020202020204" pitchFamily="34" charset="0"/>
                </a:rPr>
                <a:t>College Adult</a:t>
              </a:r>
              <a:endParaRPr kumimoji="0" lang="en-US" altLang="en-US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29" name="Freeform 89">
              <a:extLst>
                <a:ext uri="{FF2B5EF4-FFF2-40B4-BE49-F238E27FC236}">
                  <a16:creationId xmlns:a16="http://schemas.microsoft.com/office/drawing/2014/main" id="{727D4B45-5CCA-41B9-BBE6-C3997A21AC8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7" y="804"/>
              <a:ext cx="130" cy="129"/>
            </a:xfrm>
            <a:custGeom>
              <a:avLst/>
              <a:gdLst>
                <a:gd name="T0" fmla="*/ 64 w 130"/>
                <a:gd name="T1" fmla="*/ 0 h 129"/>
                <a:gd name="T2" fmla="*/ 0 w 130"/>
                <a:gd name="T3" fmla="*/ 66 h 129"/>
                <a:gd name="T4" fmla="*/ 64 w 130"/>
                <a:gd name="T5" fmla="*/ 129 h 129"/>
                <a:gd name="T6" fmla="*/ 130 w 130"/>
                <a:gd name="T7" fmla="*/ 66 h 129"/>
                <a:gd name="T8" fmla="*/ 64 w 130"/>
                <a:gd name="T9" fmla="*/ 0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0" h="129">
                  <a:moveTo>
                    <a:pt x="64" y="0"/>
                  </a:moveTo>
                  <a:lnTo>
                    <a:pt x="0" y="66"/>
                  </a:lnTo>
                  <a:lnTo>
                    <a:pt x="64" y="129"/>
                  </a:lnTo>
                  <a:lnTo>
                    <a:pt x="130" y="66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E37E00"/>
            </a:solidFill>
            <a:ln w="31750">
              <a:solidFill>
                <a:srgbClr val="E37E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0" name="Rectangle 90">
              <a:extLst>
                <a:ext uri="{FF2B5EF4-FFF2-40B4-BE49-F238E27FC236}">
                  <a16:creationId xmlns:a16="http://schemas.microsoft.com/office/drawing/2014/main" id="{2D09904A-9EDE-4CB2-8A8B-3252384560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31" y="893"/>
              <a:ext cx="806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 dirty="0">
                  <a:ln>
                    <a:noFill/>
                  </a:ln>
                  <a:solidFill>
                    <a:srgbClr val="E37E00"/>
                  </a:solidFill>
                  <a:effectLst/>
                  <a:latin typeface="Arial" panose="020B0604020202020204" pitchFamily="34" charset="0"/>
                </a:rPr>
                <a:t>College Child</a:t>
              </a:r>
              <a:endParaRPr kumimoji="0" lang="en-US" altLang="en-US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31" name="Freeform 91">
              <a:extLst>
                <a:ext uri="{FF2B5EF4-FFF2-40B4-BE49-F238E27FC236}">
                  <a16:creationId xmlns:a16="http://schemas.microsoft.com/office/drawing/2014/main" id="{22598B0F-03C1-4D86-ABB5-3C9C25439481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1" y="804"/>
              <a:ext cx="127" cy="129"/>
            </a:xfrm>
            <a:custGeom>
              <a:avLst/>
              <a:gdLst>
                <a:gd name="T0" fmla="*/ 64 w 127"/>
                <a:gd name="T1" fmla="*/ 0 h 129"/>
                <a:gd name="T2" fmla="*/ 0 w 127"/>
                <a:gd name="T3" fmla="*/ 66 h 129"/>
                <a:gd name="T4" fmla="*/ 64 w 127"/>
                <a:gd name="T5" fmla="*/ 129 h 129"/>
                <a:gd name="T6" fmla="*/ 127 w 127"/>
                <a:gd name="T7" fmla="*/ 66 h 129"/>
                <a:gd name="T8" fmla="*/ 64 w 127"/>
                <a:gd name="T9" fmla="*/ 0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7" h="129">
                  <a:moveTo>
                    <a:pt x="64" y="0"/>
                  </a:moveTo>
                  <a:lnTo>
                    <a:pt x="0" y="66"/>
                  </a:lnTo>
                  <a:lnTo>
                    <a:pt x="64" y="129"/>
                  </a:lnTo>
                  <a:lnTo>
                    <a:pt x="127" y="66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CAC27E"/>
            </a:solidFill>
            <a:ln w="31750">
              <a:solidFill>
                <a:srgbClr val="CAC27E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2" name="Rectangle 92">
              <a:extLst>
                <a:ext uri="{FF2B5EF4-FFF2-40B4-BE49-F238E27FC236}">
                  <a16:creationId xmlns:a16="http://schemas.microsoft.com/office/drawing/2014/main" id="{B36AE1C5-8A08-4940-A006-048B3BEB92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74" y="887"/>
              <a:ext cx="740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 dirty="0">
                  <a:ln>
                    <a:noFill/>
                  </a:ln>
                  <a:solidFill>
                    <a:srgbClr val="CAC27E"/>
                  </a:solidFill>
                  <a:effectLst/>
                  <a:latin typeface="Arial" panose="020B0604020202020204" pitchFamily="34" charset="0"/>
                </a:rPr>
                <a:t>Health Child</a:t>
              </a:r>
              <a:endParaRPr kumimoji="0" lang="en-US" altLang="en-US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33" name="Freeform 93">
              <a:extLst>
                <a:ext uri="{FF2B5EF4-FFF2-40B4-BE49-F238E27FC236}">
                  <a16:creationId xmlns:a16="http://schemas.microsoft.com/office/drawing/2014/main" id="{0145149D-10A5-458E-9AC2-3D60033CA6F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0" y="2943"/>
              <a:ext cx="129" cy="127"/>
            </a:xfrm>
            <a:custGeom>
              <a:avLst/>
              <a:gdLst>
                <a:gd name="T0" fmla="*/ 66 w 129"/>
                <a:gd name="T1" fmla="*/ 0 h 127"/>
                <a:gd name="T2" fmla="*/ 0 w 129"/>
                <a:gd name="T3" fmla="*/ 64 h 127"/>
                <a:gd name="T4" fmla="*/ 66 w 129"/>
                <a:gd name="T5" fmla="*/ 127 h 127"/>
                <a:gd name="T6" fmla="*/ 129 w 129"/>
                <a:gd name="T7" fmla="*/ 64 h 127"/>
                <a:gd name="T8" fmla="*/ 66 w 129"/>
                <a:gd name="T9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9" h="127">
                  <a:moveTo>
                    <a:pt x="66" y="0"/>
                  </a:moveTo>
                  <a:lnTo>
                    <a:pt x="0" y="64"/>
                  </a:lnTo>
                  <a:lnTo>
                    <a:pt x="66" y="127"/>
                  </a:lnTo>
                  <a:lnTo>
                    <a:pt x="129" y="64"/>
                  </a:lnTo>
                  <a:lnTo>
                    <a:pt x="66" y="0"/>
                  </a:lnTo>
                  <a:close/>
                </a:path>
              </a:pathLst>
            </a:custGeom>
            <a:solidFill>
              <a:srgbClr val="2D6D66"/>
            </a:solidFill>
            <a:ln w="31750">
              <a:solidFill>
                <a:srgbClr val="2D6D6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" name="Rectangle 94">
              <a:extLst>
                <a:ext uri="{FF2B5EF4-FFF2-40B4-BE49-F238E27FC236}">
                  <a16:creationId xmlns:a16="http://schemas.microsoft.com/office/drawing/2014/main" id="{9C1AB0CD-F67A-4531-BB2E-786C6A519F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79" y="2919"/>
              <a:ext cx="749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 dirty="0">
                  <a:ln>
                    <a:noFill/>
                  </a:ln>
                  <a:solidFill>
                    <a:srgbClr val="2D6D66"/>
                  </a:solidFill>
                  <a:effectLst/>
                  <a:latin typeface="Arial" panose="020B0604020202020204" pitchFamily="34" charset="0"/>
                </a:rPr>
                <a:t>Job Training</a:t>
              </a:r>
              <a:endParaRPr kumimoji="0" lang="en-US" altLang="en-US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35" name="Line 95">
              <a:extLst>
                <a:ext uri="{FF2B5EF4-FFF2-40B4-BE49-F238E27FC236}">
                  <a16:creationId xmlns:a16="http://schemas.microsoft.com/office/drawing/2014/main" id="{CF5AAB22-B58D-4437-9E58-3D18055B192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104" y="775"/>
              <a:ext cx="0" cy="2828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6" name="Line 96">
              <a:extLst>
                <a:ext uri="{FF2B5EF4-FFF2-40B4-BE49-F238E27FC236}">
                  <a16:creationId xmlns:a16="http://schemas.microsoft.com/office/drawing/2014/main" id="{8EE58747-C0D5-4F16-AC0E-99795F658A9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044" y="3508"/>
              <a:ext cx="60" cy="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7" name="Rectangle 97">
              <a:extLst>
                <a:ext uri="{FF2B5EF4-FFF2-40B4-BE49-F238E27FC236}">
                  <a16:creationId xmlns:a16="http://schemas.microsoft.com/office/drawing/2014/main" id="{CE0964C4-4E24-442A-8918-830F4C1D79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1" y="3421"/>
              <a:ext cx="311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&lt;-1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38" name="Line 98">
              <a:extLst>
                <a:ext uri="{FF2B5EF4-FFF2-40B4-BE49-F238E27FC236}">
                  <a16:creationId xmlns:a16="http://schemas.microsoft.com/office/drawing/2014/main" id="{ED8274CB-9A24-4DF0-BC72-F3A63317E11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044" y="3131"/>
              <a:ext cx="60" cy="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9" name="Rectangle 99">
              <a:extLst>
                <a:ext uri="{FF2B5EF4-FFF2-40B4-BE49-F238E27FC236}">
                  <a16:creationId xmlns:a16="http://schemas.microsoft.com/office/drawing/2014/main" id="{97BC7BC9-5B16-4330-A288-5018B63173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5" y="3044"/>
              <a:ext cx="161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0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40" name="Line 100">
              <a:extLst>
                <a:ext uri="{FF2B5EF4-FFF2-40B4-BE49-F238E27FC236}">
                  <a16:creationId xmlns:a16="http://schemas.microsoft.com/office/drawing/2014/main" id="{4FF5303B-2DD4-4E4B-9C50-C1E6073D728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044" y="2753"/>
              <a:ext cx="60" cy="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1" name="Rectangle 101">
              <a:extLst>
                <a:ext uri="{FF2B5EF4-FFF2-40B4-BE49-F238E27FC236}">
                  <a16:creationId xmlns:a16="http://schemas.microsoft.com/office/drawing/2014/main" id="{83E9495B-AB5F-43EC-B1C2-B16E9E9E45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5" y="2667"/>
              <a:ext cx="161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1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42" name="Line 102">
              <a:extLst>
                <a:ext uri="{FF2B5EF4-FFF2-40B4-BE49-F238E27FC236}">
                  <a16:creationId xmlns:a16="http://schemas.microsoft.com/office/drawing/2014/main" id="{901FEFCB-481B-46F1-9C87-DD611FCEC7B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044" y="2376"/>
              <a:ext cx="60" cy="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3" name="Rectangle 103">
              <a:extLst>
                <a:ext uri="{FF2B5EF4-FFF2-40B4-BE49-F238E27FC236}">
                  <a16:creationId xmlns:a16="http://schemas.microsoft.com/office/drawing/2014/main" id="{E62594AB-664B-4F30-A0BE-62F98EFE9D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5" y="2292"/>
              <a:ext cx="161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2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44" name="Line 104">
              <a:extLst>
                <a:ext uri="{FF2B5EF4-FFF2-40B4-BE49-F238E27FC236}">
                  <a16:creationId xmlns:a16="http://schemas.microsoft.com/office/drawing/2014/main" id="{D5E58622-7F97-4143-AAA4-08DAF076C69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044" y="1999"/>
              <a:ext cx="60" cy="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5" name="Rectangle 105">
              <a:extLst>
                <a:ext uri="{FF2B5EF4-FFF2-40B4-BE49-F238E27FC236}">
                  <a16:creationId xmlns:a16="http://schemas.microsoft.com/office/drawing/2014/main" id="{5A14940A-93F5-4466-83F6-109DE60C15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5" y="1915"/>
              <a:ext cx="161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3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46" name="Line 106">
              <a:extLst>
                <a:ext uri="{FF2B5EF4-FFF2-40B4-BE49-F238E27FC236}">
                  <a16:creationId xmlns:a16="http://schemas.microsoft.com/office/drawing/2014/main" id="{40DE4E71-ECDE-4314-8FF6-8345DCDA6BB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044" y="1621"/>
              <a:ext cx="60" cy="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7" name="Rectangle 107">
              <a:extLst>
                <a:ext uri="{FF2B5EF4-FFF2-40B4-BE49-F238E27FC236}">
                  <a16:creationId xmlns:a16="http://schemas.microsoft.com/office/drawing/2014/main" id="{C7FA159B-2F16-46B4-9AD1-87BE414057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5" y="1538"/>
              <a:ext cx="161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4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48" name="Line 108">
              <a:extLst>
                <a:ext uri="{FF2B5EF4-FFF2-40B4-BE49-F238E27FC236}">
                  <a16:creationId xmlns:a16="http://schemas.microsoft.com/office/drawing/2014/main" id="{69D29BD2-4BFA-40D9-B673-AADDD67BDAC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044" y="1244"/>
              <a:ext cx="60" cy="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9" name="Rectangle 109">
              <a:extLst>
                <a:ext uri="{FF2B5EF4-FFF2-40B4-BE49-F238E27FC236}">
                  <a16:creationId xmlns:a16="http://schemas.microsoft.com/office/drawing/2014/main" id="{6D5A95D1-E789-4484-8F4A-9743FBCBED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3" y="1161"/>
              <a:ext cx="256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&gt;5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50" name="Line 110">
              <a:extLst>
                <a:ext uri="{FF2B5EF4-FFF2-40B4-BE49-F238E27FC236}">
                  <a16:creationId xmlns:a16="http://schemas.microsoft.com/office/drawing/2014/main" id="{D19744D1-76E4-48E7-BEA7-0119ED3BC6E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044" y="870"/>
              <a:ext cx="60" cy="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2" name="Rectangle 112">
              <a:extLst>
                <a:ext uri="{FF2B5EF4-FFF2-40B4-BE49-F238E27FC236}">
                  <a16:creationId xmlns:a16="http://schemas.microsoft.com/office/drawing/2014/main" id="{67A156C8-E9BA-44DA-8095-A47CE3635474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330" y="2039"/>
              <a:ext cx="518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MVPF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54" name="Line 113">
              <a:extLst>
                <a:ext uri="{FF2B5EF4-FFF2-40B4-BE49-F238E27FC236}">
                  <a16:creationId xmlns:a16="http://schemas.microsoft.com/office/drawing/2014/main" id="{DBEA29A3-19FA-4A6D-8DFA-DA1CA4C8BCF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04" y="3603"/>
              <a:ext cx="6103" cy="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5" name="Line 114">
              <a:extLst>
                <a:ext uri="{FF2B5EF4-FFF2-40B4-BE49-F238E27FC236}">
                  <a16:creationId xmlns:a16="http://schemas.microsoft.com/office/drawing/2014/main" id="{E4B1113F-7CA1-4C5B-8757-97D88549693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99" y="3603"/>
              <a:ext cx="0" cy="57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6" name="Rectangle 115">
              <a:extLst>
                <a:ext uri="{FF2B5EF4-FFF2-40B4-BE49-F238E27FC236}">
                  <a16:creationId xmlns:a16="http://schemas.microsoft.com/office/drawing/2014/main" id="{61BF5911-60A6-4E10-B4B5-4BEF04383B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3" y="3692"/>
              <a:ext cx="161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0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58" name="Line 116">
              <a:extLst>
                <a:ext uri="{FF2B5EF4-FFF2-40B4-BE49-F238E27FC236}">
                  <a16:creationId xmlns:a16="http://schemas.microsoft.com/office/drawing/2014/main" id="{9D0D9F6E-85A4-4CBD-9E01-D22586D7E21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676" y="3603"/>
              <a:ext cx="0" cy="57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9" name="Rectangle 117">
              <a:extLst>
                <a:ext uri="{FF2B5EF4-FFF2-40B4-BE49-F238E27FC236}">
                  <a16:creationId xmlns:a16="http://schemas.microsoft.com/office/drawing/2014/main" id="{C67F6E31-F840-449C-9D23-51FEB05364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87" y="3692"/>
              <a:ext cx="251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20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416" name="Line 118">
              <a:extLst>
                <a:ext uri="{FF2B5EF4-FFF2-40B4-BE49-F238E27FC236}">
                  <a16:creationId xmlns:a16="http://schemas.microsoft.com/office/drawing/2014/main" id="{E30594E8-9AB4-4AC0-85E6-00F5908CCCB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154" y="3603"/>
              <a:ext cx="0" cy="57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7" name="Rectangle 119">
              <a:extLst>
                <a:ext uri="{FF2B5EF4-FFF2-40B4-BE49-F238E27FC236}">
                  <a16:creationId xmlns:a16="http://schemas.microsoft.com/office/drawing/2014/main" id="{C79FD753-A17A-4EB8-9999-3FB6707154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65" y="3692"/>
              <a:ext cx="251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40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418" name="Line 120">
              <a:extLst>
                <a:ext uri="{FF2B5EF4-FFF2-40B4-BE49-F238E27FC236}">
                  <a16:creationId xmlns:a16="http://schemas.microsoft.com/office/drawing/2014/main" id="{5D7AD3FC-6ABE-4DB8-AAAC-CF2184478F1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634" y="3603"/>
              <a:ext cx="0" cy="57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9" name="Rectangle 121">
              <a:extLst>
                <a:ext uri="{FF2B5EF4-FFF2-40B4-BE49-F238E27FC236}">
                  <a16:creationId xmlns:a16="http://schemas.microsoft.com/office/drawing/2014/main" id="{3067F16B-B569-4C06-B1B0-10669C9866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5" y="3692"/>
              <a:ext cx="251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60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420" name="Line 122">
              <a:extLst>
                <a:ext uri="{FF2B5EF4-FFF2-40B4-BE49-F238E27FC236}">
                  <a16:creationId xmlns:a16="http://schemas.microsoft.com/office/drawing/2014/main" id="{CFE11378-1690-4299-8881-FC331EA4C20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112" y="3603"/>
              <a:ext cx="0" cy="57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1" name="Rectangle 123">
              <a:extLst>
                <a:ext uri="{FF2B5EF4-FFF2-40B4-BE49-F238E27FC236}">
                  <a16:creationId xmlns:a16="http://schemas.microsoft.com/office/drawing/2014/main" id="{D83C8B52-7E73-4AB4-89A2-D65439FE13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22" y="3692"/>
              <a:ext cx="251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80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422" name="Rectangle 124">
              <a:extLst>
                <a:ext uri="{FF2B5EF4-FFF2-40B4-BE49-F238E27FC236}">
                  <a16:creationId xmlns:a16="http://schemas.microsoft.com/office/drawing/2014/main" id="{04B47B01-2388-4ED5-8B15-DD00489808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51" y="3890"/>
              <a:ext cx="1512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Age of Beneficiaries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423" name="Rectangle 125">
              <a:extLst>
                <a:ext uri="{FF2B5EF4-FFF2-40B4-BE49-F238E27FC236}">
                  <a16:creationId xmlns:a16="http://schemas.microsoft.com/office/drawing/2014/main" id="{BA0C977F-2F5B-4413-B50A-D97F4C672F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96" y="280"/>
              <a:ext cx="305" cy="57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5300" b="0" i="0" u="none" strike="noStrike" cap="none" normalizeH="0" baseline="0">
                  <a:ln>
                    <a:noFill/>
                  </a:ln>
                  <a:solidFill>
                    <a:srgbClr val="1E2D53"/>
                  </a:solidFill>
                  <a:effectLst/>
                  <a:latin typeface="Arial" panose="020B0604020202020204" pitchFamily="34" charset="0"/>
                </a:rPr>
                <a:t> 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</p:grpSp>
      <p:sp>
        <p:nvSpPr>
          <p:cNvPr id="157" name="Rectangle 76">
            <a:extLst>
              <a:ext uri="{FF2B5EF4-FFF2-40B4-BE49-F238E27FC236}">
                <a16:creationId xmlns:a16="http://schemas.microsoft.com/office/drawing/2014/main" id="{77EE52CE-36DE-49C6-84E0-D04F4FF17D7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02401" y="444500"/>
            <a:ext cx="484188" cy="904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5300" b="0" i="0" u="none" strike="noStrike" kern="1200" cap="none" spc="0" normalizeH="0" baseline="0" noProof="0">
                <a:ln>
                  <a:noFill/>
                </a:ln>
                <a:solidFill>
                  <a:srgbClr val="1E2D53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 </a:t>
            </a:r>
            <a:endParaRPr kumimoji="0" lang="en-US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153" name="Rectangle 134">
            <a:extLst>
              <a:ext uri="{FF2B5EF4-FFF2-40B4-BE49-F238E27FC236}">
                <a16:creationId xmlns:a16="http://schemas.microsoft.com/office/drawing/2014/main" id="{F053F359-A8FF-4CDC-96DC-BDD73919BFB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0521" y="95828"/>
            <a:ext cx="10620914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lvl="0">
              <a:defRPr/>
            </a:pPr>
            <a:r>
              <a:rPr lang="en-US" sz="2400" b="1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MVPF Robustness to Forecasting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2400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Observed Impacts on Children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grpSp>
        <p:nvGrpSpPr>
          <p:cNvPr id="286" name="Group 285">
            <a:extLst>
              <a:ext uri="{FF2B5EF4-FFF2-40B4-BE49-F238E27FC236}">
                <a16:creationId xmlns:a16="http://schemas.microsoft.com/office/drawing/2014/main" id="{52A014DD-887D-4A7D-ACC8-5CA38F87329D}"/>
              </a:ext>
            </a:extLst>
          </p:cNvPr>
          <p:cNvGrpSpPr/>
          <p:nvPr/>
        </p:nvGrpSpPr>
        <p:grpSpPr>
          <a:xfrm>
            <a:off x="1398052" y="1174749"/>
            <a:ext cx="599024" cy="616982"/>
            <a:chOff x="1398052" y="1174749"/>
            <a:chExt cx="599024" cy="616982"/>
          </a:xfrm>
        </p:grpSpPr>
        <p:sp>
          <p:nvSpPr>
            <p:cNvPr id="287" name="Rectangle 286">
              <a:extLst>
                <a:ext uri="{FF2B5EF4-FFF2-40B4-BE49-F238E27FC236}">
                  <a16:creationId xmlns:a16="http://schemas.microsoft.com/office/drawing/2014/main" id="{C2C68AF9-0570-424F-942C-CABCA45417EB}"/>
                </a:ext>
              </a:extLst>
            </p:cNvPr>
            <p:cNvSpPr/>
            <p:nvPr/>
          </p:nvSpPr>
          <p:spPr>
            <a:xfrm>
              <a:off x="1468438" y="1508125"/>
              <a:ext cx="528638" cy="283606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grpSp>
          <p:nvGrpSpPr>
            <p:cNvPr id="288" name="Group 287">
              <a:extLst>
                <a:ext uri="{FF2B5EF4-FFF2-40B4-BE49-F238E27FC236}">
                  <a16:creationId xmlns:a16="http://schemas.microsoft.com/office/drawing/2014/main" id="{B7B6E458-C739-467C-9A90-1E1E61E664AE}"/>
                </a:ext>
              </a:extLst>
            </p:cNvPr>
            <p:cNvGrpSpPr/>
            <p:nvPr/>
          </p:nvGrpSpPr>
          <p:grpSpPr>
            <a:xfrm>
              <a:off x="1674813" y="1573079"/>
              <a:ext cx="166687" cy="149224"/>
              <a:chOff x="1462882" y="1471634"/>
              <a:chExt cx="166687" cy="149224"/>
            </a:xfrm>
          </p:grpSpPr>
          <p:cxnSp>
            <p:nvCxnSpPr>
              <p:cNvPr id="290" name="Straight Connector 289">
                <a:extLst>
                  <a:ext uri="{FF2B5EF4-FFF2-40B4-BE49-F238E27FC236}">
                    <a16:creationId xmlns:a16="http://schemas.microsoft.com/office/drawing/2014/main" id="{63B8EE2F-E5B8-4DED-BA9D-6E36AE61548F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546225" y="1512888"/>
                <a:ext cx="0" cy="60326"/>
              </a:xfrm>
              <a:prstGeom prst="line">
                <a:avLst/>
              </a:prstGeom>
              <a:ln w="3810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1" name="Straight Connector 290">
                <a:extLst>
                  <a:ext uri="{FF2B5EF4-FFF2-40B4-BE49-F238E27FC236}">
                    <a16:creationId xmlns:a16="http://schemas.microsoft.com/office/drawing/2014/main" id="{83C658BD-23F0-4747-85B5-D9EA3EEE8ED8}"/>
                  </a:ext>
                </a:extLst>
              </p:cNvPr>
              <p:cNvCxnSpPr/>
              <p:nvPr/>
            </p:nvCxnSpPr>
            <p:spPr>
              <a:xfrm flipV="1">
                <a:off x="1462882" y="1471634"/>
                <a:ext cx="166687" cy="83364"/>
              </a:xfrm>
              <a:prstGeom prst="line">
                <a:avLst/>
              </a:prstGeom>
              <a:ln w="19050">
                <a:solidFill>
                  <a:srgbClr val="80808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2" name="Straight Connector 291">
                <a:extLst>
                  <a:ext uri="{FF2B5EF4-FFF2-40B4-BE49-F238E27FC236}">
                    <a16:creationId xmlns:a16="http://schemas.microsoft.com/office/drawing/2014/main" id="{F6B30D6F-C8C2-47FE-B985-299F8A708D2C}"/>
                  </a:ext>
                </a:extLst>
              </p:cNvPr>
              <p:cNvCxnSpPr/>
              <p:nvPr/>
            </p:nvCxnSpPr>
            <p:spPr>
              <a:xfrm flipV="1">
                <a:off x="1462882" y="1537494"/>
                <a:ext cx="166687" cy="83364"/>
              </a:xfrm>
              <a:prstGeom prst="line">
                <a:avLst/>
              </a:prstGeom>
              <a:ln w="19050">
                <a:solidFill>
                  <a:srgbClr val="80808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89" name="Rectangle 176">
              <a:extLst>
                <a:ext uri="{FF2B5EF4-FFF2-40B4-BE49-F238E27FC236}">
                  <a16:creationId xmlns:a16="http://schemas.microsoft.com/office/drawing/2014/main" id="{6E29D9A6-592B-49F7-9D12-B012CC9C2E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98052" y="1174749"/>
              <a:ext cx="219612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80808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+mn-cs"/>
                </a:rPr>
                <a:t>∞</a:t>
              </a: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80808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</p:grpSp>
      <p:sp>
        <p:nvSpPr>
          <p:cNvPr id="151" name="TextBox 150">
            <a:extLst>
              <a:ext uri="{FF2B5EF4-FFF2-40B4-BE49-F238E27FC236}">
                <a16:creationId xmlns:a16="http://schemas.microsoft.com/office/drawing/2014/main" id="{BF4718CA-0BA0-46F5-83E1-E3DA2B01F9F0}"/>
              </a:ext>
            </a:extLst>
          </p:cNvPr>
          <p:cNvSpPr txBox="1"/>
          <p:nvPr/>
        </p:nvSpPr>
        <p:spPr>
          <a:xfrm>
            <a:off x="10171124" y="6245247"/>
            <a:ext cx="253998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>
                <a:solidFill>
                  <a:srgbClr val="979797"/>
                </a:solidFill>
                <a:hlinkClick r:id="rId3" action="ppaction://hlinksldjump"/>
              </a:rPr>
              <a:t>Back</a:t>
            </a:r>
            <a:endParaRPr lang="en-US" sz="1600" dirty="0">
              <a:solidFill>
                <a:srgbClr val="97979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7430066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50">
        <p:fade/>
      </p:transition>
    </mc:Choice>
    <mc:Fallback xmlns="">
      <p:transition>
        <p:fade/>
      </p:transition>
    </mc:Fallback>
  </mc:AlternateContent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66" name="Group 96">
            <a:extLst>
              <a:ext uri="{FF2B5EF4-FFF2-40B4-BE49-F238E27FC236}">
                <a16:creationId xmlns:a16="http://schemas.microsoft.com/office/drawing/2014/main" id="{3371C92D-2B83-4126-B946-6483A6C33849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604838" y="-4763"/>
            <a:ext cx="10982325" cy="6867526"/>
            <a:chOff x="381" y="-3"/>
            <a:chExt cx="6918" cy="4326"/>
          </a:xfrm>
        </p:grpSpPr>
        <p:sp>
          <p:nvSpPr>
            <p:cNvPr id="367" name="AutoShape 95">
              <a:extLst>
                <a:ext uri="{FF2B5EF4-FFF2-40B4-BE49-F238E27FC236}">
                  <a16:creationId xmlns:a16="http://schemas.microsoft.com/office/drawing/2014/main" id="{B3AABED5-F276-43F3-A691-C562A2CE1E1A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384" y="0"/>
              <a:ext cx="6912" cy="43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9" name="Rectangle 97">
              <a:extLst>
                <a:ext uri="{FF2B5EF4-FFF2-40B4-BE49-F238E27FC236}">
                  <a16:creationId xmlns:a16="http://schemas.microsoft.com/office/drawing/2014/main" id="{394657D4-898B-49AB-A9C3-7197012F77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1" y="-3"/>
              <a:ext cx="6918" cy="4326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0" name="Rectangle 98">
              <a:extLst>
                <a:ext uri="{FF2B5EF4-FFF2-40B4-BE49-F238E27FC236}">
                  <a16:creationId xmlns:a16="http://schemas.microsoft.com/office/drawing/2014/main" id="{94190109-9DE0-482B-9127-886FEADE0F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" y="0"/>
              <a:ext cx="6909" cy="4317"/>
            </a:xfrm>
            <a:prstGeom prst="rect">
              <a:avLst/>
            </a:prstGeom>
            <a:solidFill>
              <a:srgbClr val="FFFFFF"/>
            </a:solidFill>
            <a:ln w="14288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1" name="Rectangle 99">
              <a:extLst>
                <a:ext uri="{FF2B5EF4-FFF2-40B4-BE49-F238E27FC236}">
                  <a16:creationId xmlns:a16="http://schemas.microsoft.com/office/drawing/2014/main" id="{2D88DCBA-6D36-4B94-8AE6-FA22084892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04" y="775"/>
              <a:ext cx="6103" cy="2667"/>
            </a:xfrm>
            <a:prstGeom prst="rect">
              <a:avLst/>
            </a:prstGeom>
            <a:solidFill>
              <a:srgbClr val="FFFFFF"/>
            </a:solidFill>
            <a:ln w="14288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2" name="Line 100">
              <a:extLst>
                <a:ext uri="{FF2B5EF4-FFF2-40B4-BE49-F238E27FC236}">
                  <a16:creationId xmlns:a16="http://schemas.microsoft.com/office/drawing/2014/main" id="{1F4A480E-429B-4402-8E9A-EF159687036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04" y="3347"/>
              <a:ext cx="6103" cy="0"/>
            </a:xfrm>
            <a:prstGeom prst="line">
              <a:avLst/>
            </a:prstGeom>
            <a:noFill/>
            <a:ln w="19050">
              <a:solidFill>
                <a:srgbClr val="EAF2F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3" name="Line 101">
              <a:extLst>
                <a:ext uri="{FF2B5EF4-FFF2-40B4-BE49-F238E27FC236}">
                  <a16:creationId xmlns:a16="http://schemas.microsoft.com/office/drawing/2014/main" id="{868D9DB8-48C0-464B-9287-1CDA2B2C1FC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04" y="2992"/>
              <a:ext cx="6103" cy="0"/>
            </a:xfrm>
            <a:prstGeom prst="line">
              <a:avLst/>
            </a:prstGeom>
            <a:noFill/>
            <a:ln w="19050">
              <a:solidFill>
                <a:srgbClr val="EAF2F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4" name="Line 102">
              <a:extLst>
                <a:ext uri="{FF2B5EF4-FFF2-40B4-BE49-F238E27FC236}">
                  <a16:creationId xmlns:a16="http://schemas.microsoft.com/office/drawing/2014/main" id="{8C801C68-6B62-48E6-A143-312B893C35A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04" y="2638"/>
              <a:ext cx="6103" cy="0"/>
            </a:xfrm>
            <a:prstGeom prst="line">
              <a:avLst/>
            </a:prstGeom>
            <a:noFill/>
            <a:ln w="19050">
              <a:solidFill>
                <a:srgbClr val="EAF2F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5" name="Line 103">
              <a:extLst>
                <a:ext uri="{FF2B5EF4-FFF2-40B4-BE49-F238E27FC236}">
                  <a16:creationId xmlns:a16="http://schemas.microsoft.com/office/drawing/2014/main" id="{EDDDBF20-5E8E-4100-8BB9-070E4806EF5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04" y="2284"/>
              <a:ext cx="6103" cy="0"/>
            </a:xfrm>
            <a:prstGeom prst="line">
              <a:avLst/>
            </a:prstGeom>
            <a:noFill/>
            <a:ln w="19050">
              <a:solidFill>
                <a:srgbClr val="EAF2F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6" name="Line 104">
              <a:extLst>
                <a:ext uri="{FF2B5EF4-FFF2-40B4-BE49-F238E27FC236}">
                  <a16:creationId xmlns:a16="http://schemas.microsoft.com/office/drawing/2014/main" id="{543B3DA9-A188-4642-9AA0-BC38ACE1A6A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04" y="1930"/>
              <a:ext cx="6103" cy="0"/>
            </a:xfrm>
            <a:prstGeom prst="line">
              <a:avLst/>
            </a:prstGeom>
            <a:noFill/>
            <a:ln w="19050">
              <a:solidFill>
                <a:srgbClr val="EAF2F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7" name="Line 105">
              <a:extLst>
                <a:ext uri="{FF2B5EF4-FFF2-40B4-BE49-F238E27FC236}">
                  <a16:creationId xmlns:a16="http://schemas.microsoft.com/office/drawing/2014/main" id="{BA095A68-78FC-41F3-A451-FDAE41C28E3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04" y="1578"/>
              <a:ext cx="6103" cy="0"/>
            </a:xfrm>
            <a:prstGeom prst="line">
              <a:avLst/>
            </a:prstGeom>
            <a:noFill/>
            <a:ln w="19050">
              <a:solidFill>
                <a:srgbClr val="EAF2F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8" name="Line 106">
              <a:extLst>
                <a:ext uri="{FF2B5EF4-FFF2-40B4-BE49-F238E27FC236}">
                  <a16:creationId xmlns:a16="http://schemas.microsoft.com/office/drawing/2014/main" id="{45C1DDEE-A6B4-46C8-A2FD-F19F1E71C08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04" y="1224"/>
              <a:ext cx="6103" cy="0"/>
            </a:xfrm>
            <a:prstGeom prst="line">
              <a:avLst/>
            </a:prstGeom>
            <a:noFill/>
            <a:ln w="19050">
              <a:solidFill>
                <a:srgbClr val="EAF2F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9" name="Line 107">
              <a:extLst>
                <a:ext uri="{FF2B5EF4-FFF2-40B4-BE49-F238E27FC236}">
                  <a16:creationId xmlns:a16="http://schemas.microsoft.com/office/drawing/2014/main" id="{6F98DF9B-8649-4CD0-A74F-1C7D80AEC74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04" y="870"/>
              <a:ext cx="6103" cy="0"/>
            </a:xfrm>
            <a:prstGeom prst="line">
              <a:avLst/>
            </a:prstGeom>
            <a:noFill/>
            <a:ln w="9525">
              <a:solidFill>
                <a:srgbClr val="008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0" name="Rectangle 108">
              <a:extLst>
                <a:ext uri="{FF2B5EF4-FFF2-40B4-BE49-F238E27FC236}">
                  <a16:creationId xmlns:a16="http://schemas.microsoft.com/office/drawing/2014/main" id="{8E1EC394-C673-4FAC-ADB7-62AE69E7FC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99" y="2684"/>
              <a:ext cx="441" cy="308"/>
            </a:xfrm>
            <a:prstGeom prst="rect">
              <a:avLst/>
            </a:prstGeom>
            <a:solidFill>
              <a:srgbClr val="CD7371"/>
            </a:solidFill>
            <a:ln w="14288">
              <a:solidFill>
                <a:srgbClr val="C0504D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1" name="Rectangle 109">
              <a:extLst>
                <a:ext uri="{FF2B5EF4-FFF2-40B4-BE49-F238E27FC236}">
                  <a16:creationId xmlns:a16="http://schemas.microsoft.com/office/drawing/2014/main" id="{409891A7-71C9-470C-B6B8-066C237858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58" y="2724"/>
              <a:ext cx="440" cy="268"/>
            </a:xfrm>
            <a:prstGeom prst="rect">
              <a:avLst/>
            </a:prstGeom>
            <a:solidFill>
              <a:srgbClr val="CD7371"/>
            </a:solidFill>
            <a:ln w="14288">
              <a:solidFill>
                <a:srgbClr val="C0504D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2" name="Rectangle 110">
              <a:extLst>
                <a:ext uri="{FF2B5EF4-FFF2-40B4-BE49-F238E27FC236}">
                  <a16:creationId xmlns:a16="http://schemas.microsoft.com/office/drawing/2014/main" id="{C05481C4-0F63-40CC-B7DD-2193A666D2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16" y="2762"/>
              <a:ext cx="438" cy="230"/>
            </a:xfrm>
            <a:prstGeom prst="rect">
              <a:avLst/>
            </a:prstGeom>
            <a:solidFill>
              <a:srgbClr val="CD7371"/>
            </a:solidFill>
            <a:ln w="14288">
              <a:solidFill>
                <a:srgbClr val="C0504D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3" name="Rectangle 111">
              <a:extLst>
                <a:ext uri="{FF2B5EF4-FFF2-40B4-BE49-F238E27FC236}">
                  <a16:creationId xmlns:a16="http://schemas.microsoft.com/office/drawing/2014/main" id="{CD8C001F-8975-49A5-9307-67CF8A7637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72" y="2871"/>
              <a:ext cx="440" cy="121"/>
            </a:xfrm>
            <a:prstGeom prst="rect">
              <a:avLst/>
            </a:prstGeom>
            <a:solidFill>
              <a:srgbClr val="CD7371"/>
            </a:solidFill>
            <a:ln w="14288">
              <a:solidFill>
                <a:srgbClr val="C0504D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04" name="Rectangle 112">
              <a:extLst>
                <a:ext uri="{FF2B5EF4-FFF2-40B4-BE49-F238E27FC236}">
                  <a16:creationId xmlns:a16="http://schemas.microsoft.com/office/drawing/2014/main" id="{89D61FFC-AEEE-45F5-ABAB-A894C6B154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30" y="2638"/>
              <a:ext cx="441" cy="354"/>
            </a:xfrm>
            <a:prstGeom prst="rect">
              <a:avLst/>
            </a:prstGeom>
            <a:solidFill>
              <a:srgbClr val="CD7371"/>
            </a:solidFill>
            <a:ln w="14288">
              <a:solidFill>
                <a:srgbClr val="C0504D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18" name="Rectangle 113">
              <a:extLst>
                <a:ext uri="{FF2B5EF4-FFF2-40B4-BE49-F238E27FC236}">
                  <a16:creationId xmlns:a16="http://schemas.microsoft.com/office/drawing/2014/main" id="{F8915B07-F6A7-4F71-B3D7-10886FCEFD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40" y="2670"/>
              <a:ext cx="440" cy="322"/>
            </a:xfrm>
            <a:prstGeom prst="rect">
              <a:avLst/>
            </a:prstGeom>
            <a:solidFill>
              <a:srgbClr val="729ACA"/>
            </a:solidFill>
            <a:ln w="14288">
              <a:solidFill>
                <a:srgbClr val="4F81BD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19" name="Rectangle 114">
              <a:extLst>
                <a:ext uri="{FF2B5EF4-FFF2-40B4-BE49-F238E27FC236}">
                  <a16:creationId xmlns:a16="http://schemas.microsoft.com/office/drawing/2014/main" id="{E798AD2F-33BB-4E66-A340-FD88C427E6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98" y="2724"/>
              <a:ext cx="438" cy="268"/>
            </a:xfrm>
            <a:prstGeom prst="rect">
              <a:avLst/>
            </a:prstGeom>
            <a:solidFill>
              <a:srgbClr val="729ACA"/>
            </a:solidFill>
            <a:ln w="14288">
              <a:solidFill>
                <a:srgbClr val="4F81BD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20" name="Rectangle 115">
              <a:extLst>
                <a:ext uri="{FF2B5EF4-FFF2-40B4-BE49-F238E27FC236}">
                  <a16:creationId xmlns:a16="http://schemas.microsoft.com/office/drawing/2014/main" id="{5F51340A-BAE5-467A-9D0A-E0288E54CE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54" y="2750"/>
              <a:ext cx="441" cy="242"/>
            </a:xfrm>
            <a:prstGeom prst="rect">
              <a:avLst/>
            </a:prstGeom>
            <a:solidFill>
              <a:srgbClr val="729ACA"/>
            </a:solidFill>
            <a:ln w="14288">
              <a:solidFill>
                <a:srgbClr val="4F81BD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21" name="Rectangle 116">
              <a:extLst>
                <a:ext uri="{FF2B5EF4-FFF2-40B4-BE49-F238E27FC236}">
                  <a16:creationId xmlns:a16="http://schemas.microsoft.com/office/drawing/2014/main" id="{FDC52528-8157-4108-913E-56E18A0D7F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2" y="2955"/>
              <a:ext cx="441" cy="37"/>
            </a:xfrm>
            <a:prstGeom prst="rect">
              <a:avLst/>
            </a:prstGeom>
            <a:solidFill>
              <a:srgbClr val="729ACA"/>
            </a:solidFill>
            <a:ln w="14288">
              <a:solidFill>
                <a:srgbClr val="4F81BD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22" name="Rectangle 117">
              <a:extLst>
                <a:ext uri="{FF2B5EF4-FFF2-40B4-BE49-F238E27FC236}">
                  <a16:creationId xmlns:a16="http://schemas.microsoft.com/office/drawing/2014/main" id="{0D5F81C7-B65C-4E15-9633-AD28D91BCA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71" y="2506"/>
              <a:ext cx="441" cy="486"/>
            </a:xfrm>
            <a:prstGeom prst="rect">
              <a:avLst/>
            </a:prstGeom>
            <a:solidFill>
              <a:srgbClr val="729ACA"/>
            </a:solidFill>
            <a:ln w="14288">
              <a:solidFill>
                <a:srgbClr val="4F81BD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23" name="Line 118">
              <a:extLst>
                <a:ext uri="{FF2B5EF4-FFF2-40B4-BE49-F238E27FC236}">
                  <a16:creationId xmlns:a16="http://schemas.microsoft.com/office/drawing/2014/main" id="{9C5AD852-AC15-4AEB-94D2-A91CC9CC400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418" y="2673"/>
              <a:ext cx="0" cy="20"/>
            </a:xfrm>
            <a:prstGeom prst="line">
              <a:avLst/>
            </a:prstGeom>
            <a:noFill/>
            <a:ln w="31750">
              <a:solidFill>
                <a:srgbClr val="60606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24" name="Line 119">
              <a:extLst>
                <a:ext uri="{FF2B5EF4-FFF2-40B4-BE49-F238E27FC236}">
                  <a16:creationId xmlns:a16="http://schemas.microsoft.com/office/drawing/2014/main" id="{BB48E8A1-1ED4-48E7-918A-05F3843788B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392" y="2673"/>
              <a:ext cx="55" cy="0"/>
            </a:xfrm>
            <a:prstGeom prst="line">
              <a:avLst/>
            </a:prstGeom>
            <a:noFill/>
            <a:ln w="31750">
              <a:solidFill>
                <a:srgbClr val="60606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25" name="Line 120">
              <a:extLst>
                <a:ext uri="{FF2B5EF4-FFF2-40B4-BE49-F238E27FC236}">
                  <a16:creationId xmlns:a16="http://schemas.microsoft.com/office/drawing/2014/main" id="{731C19B3-E477-4028-B7DA-71CD12A24AF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392" y="2693"/>
              <a:ext cx="55" cy="0"/>
            </a:xfrm>
            <a:prstGeom prst="line">
              <a:avLst/>
            </a:prstGeom>
            <a:noFill/>
            <a:ln w="31750">
              <a:solidFill>
                <a:srgbClr val="60606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26" name="Line 121">
              <a:extLst>
                <a:ext uri="{FF2B5EF4-FFF2-40B4-BE49-F238E27FC236}">
                  <a16:creationId xmlns:a16="http://schemas.microsoft.com/office/drawing/2014/main" id="{354077F1-9F7E-4403-8E73-22D2A423E83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859" y="2641"/>
              <a:ext cx="0" cy="60"/>
            </a:xfrm>
            <a:prstGeom prst="line">
              <a:avLst/>
            </a:prstGeom>
            <a:noFill/>
            <a:ln w="31750">
              <a:solidFill>
                <a:srgbClr val="60606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27" name="Line 122">
              <a:extLst>
                <a:ext uri="{FF2B5EF4-FFF2-40B4-BE49-F238E27FC236}">
                  <a16:creationId xmlns:a16="http://schemas.microsoft.com/office/drawing/2014/main" id="{48DDD22B-2E43-43AB-A9DE-9B66877505D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833" y="2641"/>
              <a:ext cx="54" cy="0"/>
            </a:xfrm>
            <a:prstGeom prst="line">
              <a:avLst/>
            </a:prstGeom>
            <a:noFill/>
            <a:ln w="31750">
              <a:solidFill>
                <a:srgbClr val="60606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28" name="Line 123">
              <a:extLst>
                <a:ext uri="{FF2B5EF4-FFF2-40B4-BE49-F238E27FC236}">
                  <a16:creationId xmlns:a16="http://schemas.microsoft.com/office/drawing/2014/main" id="{F6F4732F-1535-4F6E-91EA-702E17FA3A3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833" y="2701"/>
              <a:ext cx="54" cy="0"/>
            </a:xfrm>
            <a:prstGeom prst="line">
              <a:avLst/>
            </a:prstGeom>
            <a:noFill/>
            <a:ln w="31750">
              <a:solidFill>
                <a:srgbClr val="60606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29" name="Line 124">
              <a:extLst>
                <a:ext uri="{FF2B5EF4-FFF2-40B4-BE49-F238E27FC236}">
                  <a16:creationId xmlns:a16="http://schemas.microsoft.com/office/drawing/2014/main" id="{4F545AA2-034E-4167-94D8-11D18179EB9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676" y="2704"/>
              <a:ext cx="0" cy="38"/>
            </a:xfrm>
            <a:prstGeom prst="line">
              <a:avLst/>
            </a:prstGeom>
            <a:noFill/>
            <a:ln w="31750">
              <a:solidFill>
                <a:srgbClr val="60606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30" name="Line 125">
              <a:extLst>
                <a:ext uri="{FF2B5EF4-FFF2-40B4-BE49-F238E27FC236}">
                  <a16:creationId xmlns:a16="http://schemas.microsoft.com/office/drawing/2014/main" id="{F538023A-180B-4D03-9B5B-77CDAD8DEDA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651" y="2704"/>
              <a:ext cx="54" cy="0"/>
            </a:xfrm>
            <a:prstGeom prst="line">
              <a:avLst/>
            </a:prstGeom>
            <a:noFill/>
            <a:ln w="31750">
              <a:solidFill>
                <a:srgbClr val="60606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31" name="Line 126">
              <a:extLst>
                <a:ext uri="{FF2B5EF4-FFF2-40B4-BE49-F238E27FC236}">
                  <a16:creationId xmlns:a16="http://schemas.microsoft.com/office/drawing/2014/main" id="{6B188AFF-B427-4943-881D-B22A9867B2C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651" y="2742"/>
              <a:ext cx="54" cy="0"/>
            </a:xfrm>
            <a:prstGeom prst="line">
              <a:avLst/>
            </a:prstGeom>
            <a:noFill/>
            <a:ln w="31750">
              <a:solidFill>
                <a:srgbClr val="60606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32" name="Line 127">
              <a:extLst>
                <a:ext uri="{FF2B5EF4-FFF2-40B4-BE49-F238E27FC236}">
                  <a16:creationId xmlns:a16="http://schemas.microsoft.com/office/drawing/2014/main" id="{C5B08106-EF0D-4740-B8F6-5D18AAE0B5E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117" y="2704"/>
              <a:ext cx="0" cy="38"/>
            </a:xfrm>
            <a:prstGeom prst="line">
              <a:avLst/>
            </a:prstGeom>
            <a:noFill/>
            <a:ln w="31750">
              <a:solidFill>
                <a:srgbClr val="60606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33" name="Line 128">
              <a:extLst>
                <a:ext uri="{FF2B5EF4-FFF2-40B4-BE49-F238E27FC236}">
                  <a16:creationId xmlns:a16="http://schemas.microsoft.com/office/drawing/2014/main" id="{FA19C260-41DA-4899-8BCD-C6B9053708D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091" y="2704"/>
              <a:ext cx="52" cy="0"/>
            </a:xfrm>
            <a:prstGeom prst="line">
              <a:avLst/>
            </a:prstGeom>
            <a:noFill/>
            <a:ln w="31750">
              <a:solidFill>
                <a:srgbClr val="60606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34" name="Line 129">
              <a:extLst>
                <a:ext uri="{FF2B5EF4-FFF2-40B4-BE49-F238E27FC236}">
                  <a16:creationId xmlns:a16="http://schemas.microsoft.com/office/drawing/2014/main" id="{DBD7B58D-3BF2-4F12-9D9E-D4DF169B9FD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091" y="2742"/>
              <a:ext cx="52" cy="0"/>
            </a:xfrm>
            <a:prstGeom prst="line">
              <a:avLst/>
            </a:prstGeom>
            <a:noFill/>
            <a:ln w="31750">
              <a:solidFill>
                <a:srgbClr val="60606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35" name="Line 130">
              <a:extLst>
                <a:ext uri="{FF2B5EF4-FFF2-40B4-BE49-F238E27FC236}">
                  <a16:creationId xmlns:a16="http://schemas.microsoft.com/office/drawing/2014/main" id="{51195B75-3869-47E7-8612-C4D0EFA0BB4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935" y="2745"/>
              <a:ext cx="0" cy="31"/>
            </a:xfrm>
            <a:prstGeom prst="line">
              <a:avLst/>
            </a:prstGeom>
            <a:noFill/>
            <a:ln w="31750">
              <a:solidFill>
                <a:srgbClr val="60606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7" name="Line 131">
              <a:extLst>
                <a:ext uri="{FF2B5EF4-FFF2-40B4-BE49-F238E27FC236}">
                  <a16:creationId xmlns:a16="http://schemas.microsoft.com/office/drawing/2014/main" id="{49355C9F-9D76-4B13-BD45-9E2ABC9A798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909" y="2745"/>
              <a:ext cx="52" cy="0"/>
            </a:xfrm>
            <a:prstGeom prst="line">
              <a:avLst/>
            </a:prstGeom>
            <a:noFill/>
            <a:ln w="31750">
              <a:solidFill>
                <a:srgbClr val="60606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8" name="Line 132">
              <a:extLst>
                <a:ext uri="{FF2B5EF4-FFF2-40B4-BE49-F238E27FC236}">
                  <a16:creationId xmlns:a16="http://schemas.microsoft.com/office/drawing/2014/main" id="{3ECBDF09-F305-418B-9FF0-3FFBE2AAAB3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909" y="2776"/>
              <a:ext cx="52" cy="0"/>
            </a:xfrm>
            <a:prstGeom prst="line">
              <a:avLst/>
            </a:prstGeom>
            <a:noFill/>
            <a:ln w="31750">
              <a:solidFill>
                <a:srgbClr val="60606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9" name="Line 133">
              <a:extLst>
                <a:ext uri="{FF2B5EF4-FFF2-40B4-BE49-F238E27FC236}">
                  <a16:creationId xmlns:a16="http://schemas.microsoft.com/office/drawing/2014/main" id="{6F3FE84D-F7FE-4935-B013-63279375C06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376" y="2722"/>
              <a:ext cx="0" cy="54"/>
            </a:xfrm>
            <a:prstGeom prst="line">
              <a:avLst/>
            </a:prstGeom>
            <a:noFill/>
            <a:ln w="31750">
              <a:solidFill>
                <a:srgbClr val="60606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0" name="Line 134">
              <a:extLst>
                <a:ext uri="{FF2B5EF4-FFF2-40B4-BE49-F238E27FC236}">
                  <a16:creationId xmlns:a16="http://schemas.microsoft.com/office/drawing/2014/main" id="{B0DADE16-505E-4687-8A92-B22BF5261BF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50" y="2722"/>
              <a:ext cx="52" cy="0"/>
            </a:xfrm>
            <a:prstGeom prst="line">
              <a:avLst/>
            </a:prstGeom>
            <a:noFill/>
            <a:ln w="31750">
              <a:solidFill>
                <a:srgbClr val="60606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1" name="Line 135">
              <a:extLst>
                <a:ext uri="{FF2B5EF4-FFF2-40B4-BE49-F238E27FC236}">
                  <a16:creationId xmlns:a16="http://schemas.microsoft.com/office/drawing/2014/main" id="{5D7AE7E8-C0C6-4AC3-932B-FC1AEF72818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50" y="2776"/>
              <a:ext cx="52" cy="0"/>
            </a:xfrm>
            <a:prstGeom prst="line">
              <a:avLst/>
            </a:prstGeom>
            <a:noFill/>
            <a:ln w="31750">
              <a:solidFill>
                <a:srgbClr val="60606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2" name="Line 136">
              <a:extLst>
                <a:ext uri="{FF2B5EF4-FFF2-40B4-BE49-F238E27FC236}">
                  <a16:creationId xmlns:a16="http://schemas.microsoft.com/office/drawing/2014/main" id="{E24F242D-1BFD-4D9B-A993-990DFBC26A3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194" y="2756"/>
              <a:ext cx="0" cy="164"/>
            </a:xfrm>
            <a:prstGeom prst="line">
              <a:avLst/>
            </a:prstGeom>
            <a:noFill/>
            <a:ln w="31750">
              <a:solidFill>
                <a:srgbClr val="60606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3" name="Line 137">
              <a:extLst>
                <a:ext uri="{FF2B5EF4-FFF2-40B4-BE49-F238E27FC236}">
                  <a16:creationId xmlns:a16="http://schemas.microsoft.com/office/drawing/2014/main" id="{7A528FBC-2427-487F-89F2-C0865B6B703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165" y="2756"/>
              <a:ext cx="55" cy="0"/>
            </a:xfrm>
            <a:prstGeom prst="line">
              <a:avLst/>
            </a:prstGeom>
            <a:noFill/>
            <a:ln w="31750">
              <a:solidFill>
                <a:srgbClr val="60606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4" name="Line 138">
              <a:extLst>
                <a:ext uri="{FF2B5EF4-FFF2-40B4-BE49-F238E27FC236}">
                  <a16:creationId xmlns:a16="http://schemas.microsoft.com/office/drawing/2014/main" id="{FE702D91-F688-4B02-9CCD-04A6F2D222B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165" y="2920"/>
              <a:ext cx="55" cy="0"/>
            </a:xfrm>
            <a:prstGeom prst="line">
              <a:avLst/>
            </a:prstGeom>
            <a:noFill/>
            <a:ln w="31750">
              <a:solidFill>
                <a:srgbClr val="60606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52" name="Line 139">
              <a:extLst>
                <a:ext uri="{FF2B5EF4-FFF2-40B4-BE49-F238E27FC236}">
                  <a16:creationId xmlns:a16="http://schemas.microsoft.com/office/drawing/2014/main" id="{0124B24A-4C64-4E31-85C0-982723F4D55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634" y="1644"/>
              <a:ext cx="0" cy="1584"/>
            </a:xfrm>
            <a:prstGeom prst="line">
              <a:avLst/>
            </a:prstGeom>
            <a:noFill/>
            <a:ln w="31750">
              <a:solidFill>
                <a:srgbClr val="60606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53" name="Line 140">
              <a:extLst>
                <a:ext uri="{FF2B5EF4-FFF2-40B4-BE49-F238E27FC236}">
                  <a16:creationId xmlns:a16="http://schemas.microsoft.com/office/drawing/2014/main" id="{4B12169A-41F2-4A3A-90C7-D497EF8E359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605" y="1644"/>
              <a:ext cx="55" cy="0"/>
            </a:xfrm>
            <a:prstGeom prst="line">
              <a:avLst/>
            </a:prstGeom>
            <a:noFill/>
            <a:ln w="31750">
              <a:solidFill>
                <a:srgbClr val="60606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54" name="Line 141">
              <a:extLst>
                <a:ext uri="{FF2B5EF4-FFF2-40B4-BE49-F238E27FC236}">
                  <a16:creationId xmlns:a16="http://schemas.microsoft.com/office/drawing/2014/main" id="{8C7B9BEF-F543-49AD-8CDC-60ABFDDCEEE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605" y="3228"/>
              <a:ext cx="55" cy="0"/>
            </a:xfrm>
            <a:prstGeom prst="line">
              <a:avLst/>
            </a:prstGeom>
            <a:noFill/>
            <a:ln w="31750">
              <a:solidFill>
                <a:srgbClr val="60606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55" name="Line 142">
              <a:extLst>
                <a:ext uri="{FF2B5EF4-FFF2-40B4-BE49-F238E27FC236}">
                  <a16:creationId xmlns:a16="http://schemas.microsoft.com/office/drawing/2014/main" id="{B7C37FCC-4832-40E7-BCA6-B08485D52BC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893" y="2405"/>
              <a:ext cx="0" cy="201"/>
            </a:xfrm>
            <a:prstGeom prst="line">
              <a:avLst/>
            </a:prstGeom>
            <a:noFill/>
            <a:ln w="31750">
              <a:solidFill>
                <a:srgbClr val="60606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56" name="Line 143">
              <a:extLst>
                <a:ext uri="{FF2B5EF4-FFF2-40B4-BE49-F238E27FC236}">
                  <a16:creationId xmlns:a16="http://schemas.microsoft.com/office/drawing/2014/main" id="{85155724-05EE-45F5-8BA3-702F80A0E44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864" y="2405"/>
              <a:ext cx="55" cy="0"/>
            </a:xfrm>
            <a:prstGeom prst="line">
              <a:avLst/>
            </a:prstGeom>
            <a:noFill/>
            <a:ln w="31750">
              <a:solidFill>
                <a:srgbClr val="60606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57" name="Line 144">
              <a:extLst>
                <a:ext uri="{FF2B5EF4-FFF2-40B4-BE49-F238E27FC236}">
                  <a16:creationId xmlns:a16="http://schemas.microsoft.com/office/drawing/2014/main" id="{7621F47E-E058-4DEB-A711-405110F4512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864" y="2606"/>
              <a:ext cx="55" cy="0"/>
            </a:xfrm>
            <a:prstGeom prst="line">
              <a:avLst/>
            </a:prstGeom>
            <a:noFill/>
            <a:ln w="31750">
              <a:solidFill>
                <a:srgbClr val="60606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58" name="Line 145">
              <a:extLst>
                <a:ext uri="{FF2B5EF4-FFF2-40B4-BE49-F238E27FC236}">
                  <a16:creationId xmlns:a16="http://schemas.microsoft.com/office/drawing/2014/main" id="{D8B0C67B-3EB6-4394-B5CB-7547C9ABDA8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104" y="775"/>
              <a:ext cx="0" cy="2667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59" name="Line 146">
              <a:extLst>
                <a:ext uri="{FF2B5EF4-FFF2-40B4-BE49-F238E27FC236}">
                  <a16:creationId xmlns:a16="http://schemas.microsoft.com/office/drawing/2014/main" id="{B1A9BE35-4C67-4DFB-8802-07EC0FEA5CE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044" y="3347"/>
              <a:ext cx="60" cy="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60" name="Rectangle 147">
              <a:extLst>
                <a:ext uri="{FF2B5EF4-FFF2-40B4-BE49-F238E27FC236}">
                  <a16:creationId xmlns:a16="http://schemas.microsoft.com/office/drawing/2014/main" id="{AEA90BE7-19E3-4BB3-8384-C61EB6684C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1" y="3263"/>
              <a:ext cx="311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&lt;-1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961" name="Line 148">
              <a:extLst>
                <a:ext uri="{FF2B5EF4-FFF2-40B4-BE49-F238E27FC236}">
                  <a16:creationId xmlns:a16="http://schemas.microsoft.com/office/drawing/2014/main" id="{E767BC98-6715-471C-AFB8-350BB70AB38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044" y="2992"/>
              <a:ext cx="60" cy="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62" name="Rectangle 149">
              <a:extLst>
                <a:ext uri="{FF2B5EF4-FFF2-40B4-BE49-F238E27FC236}">
                  <a16:creationId xmlns:a16="http://schemas.microsoft.com/office/drawing/2014/main" id="{5B59A6A4-181D-4809-A6DB-E8580D87F3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5" y="2909"/>
              <a:ext cx="161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0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963" name="Line 150">
              <a:extLst>
                <a:ext uri="{FF2B5EF4-FFF2-40B4-BE49-F238E27FC236}">
                  <a16:creationId xmlns:a16="http://schemas.microsoft.com/office/drawing/2014/main" id="{C4905C64-1CA6-42C9-806B-A9639352C56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044" y="2638"/>
              <a:ext cx="60" cy="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64" name="Rectangle 151">
              <a:extLst>
                <a:ext uri="{FF2B5EF4-FFF2-40B4-BE49-F238E27FC236}">
                  <a16:creationId xmlns:a16="http://schemas.microsoft.com/office/drawing/2014/main" id="{A60BC30A-265D-406C-B283-586F7142AA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5" y="2555"/>
              <a:ext cx="161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1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965" name="Line 152">
              <a:extLst>
                <a:ext uri="{FF2B5EF4-FFF2-40B4-BE49-F238E27FC236}">
                  <a16:creationId xmlns:a16="http://schemas.microsoft.com/office/drawing/2014/main" id="{B4F3671D-F675-452C-8BFB-BA17EB04983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044" y="2284"/>
              <a:ext cx="60" cy="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66" name="Rectangle 153">
              <a:extLst>
                <a:ext uri="{FF2B5EF4-FFF2-40B4-BE49-F238E27FC236}">
                  <a16:creationId xmlns:a16="http://schemas.microsoft.com/office/drawing/2014/main" id="{3EA74E6C-AD64-4451-BEB3-FD0F4099B1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5" y="2200"/>
              <a:ext cx="161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2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967" name="Line 154">
              <a:extLst>
                <a:ext uri="{FF2B5EF4-FFF2-40B4-BE49-F238E27FC236}">
                  <a16:creationId xmlns:a16="http://schemas.microsoft.com/office/drawing/2014/main" id="{14DEA687-054F-4F94-9166-6EB055DACE0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044" y="1930"/>
              <a:ext cx="60" cy="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68" name="Rectangle 155">
              <a:extLst>
                <a:ext uri="{FF2B5EF4-FFF2-40B4-BE49-F238E27FC236}">
                  <a16:creationId xmlns:a16="http://schemas.microsoft.com/office/drawing/2014/main" id="{48A15D1B-0417-4EF5-A171-DBFD776AB7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5" y="1846"/>
              <a:ext cx="161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3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969" name="Line 156">
              <a:extLst>
                <a:ext uri="{FF2B5EF4-FFF2-40B4-BE49-F238E27FC236}">
                  <a16:creationId xmlns:a16="http://schemas.microsoft.com/office/drawing/2014/main" id="{7061C264-39F3-4F86-AADF-B8DF0074DAF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044" y="1578"/>
              <a:ext cx="60" cy="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70" name="Rectangle 157">
              <a:extLst>
                <a:ext uri="{FF2B5EF4-FFF2-40B4-BE49-F238E27FC236}">
                  <a16:creationId xmlns:a16="http://schemas.microsoft.com/office/drawing/2014/main" id="{3CC78E47-B634-4A0D-A6EC-4D85F09F95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5" y="1492"/>
              <a:ext cx="161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4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971" name="Line 158">
              <a:extLst>
                <a:ext uri="{FF2B5EF4-FFF2-40B4-BE49-F238E27FC236}">
                  <a16:creationId xmlns:a16="http://schemas.microsoft.com/office/drawing/2014/main" id="{68726586-D5AB-445B-866B-3447EC695DE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044" y="1224"/>
              <a:ext cx="60" cy="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72" name="Rectangle 159">
              <a:extLst>
                <a:ext uri="{FF2B5EF4-FFF2-40B4-BE49-F238E27FC236}">
                  <a16:creationId xmlns:a16="http://schemas.microsoft.com/office/drawing/2014/main" id="{CBBA016A-2621-4913-AE89-C9FC7B4813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3" y="1138"/>
              <a:ext cx="256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&gt;5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973" name="Line 160">
              <a:extLst>
                <a:ext uri="{FF2B5EF4-FFF2-40B4-BE49-F238E27FC236}">
                  <a16:creationId xmlns:a16="http://schemas.microsoft.com/office/drawing/2014/main" id="{9A95DAF8-E85F-4DE8-9463-5942256466C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044" y="870"/>
              <a:ext cx="60" cy="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75" name="Rectangle 162">
              <a:extLst>
                <a:ext uri="{FF2B5EF4-FFF2-40B4-BE49-F238E27FC236}">
                  <a16:creationId xmlns:a16="http://schemas.microsoft.com/office/drawing/2014/main" id="{94A7B324-97CB-4C58-ABC4-BBD47230A2AA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330" y="1958"/>
              <a:ext cx="518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MVPF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976" name="Line 163">
              <a:extLst>
                <a:ext uri="{FF2B5EF4-FFF2-40B4-BE49-F238E27FC236}">
                  <a16:creationId xmlns:a16="http://schemas.microsoft.com/office/drawing/2014/main" id="{25E8E21F-794E-4F07-B99C-00A8157E34D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04" y="3442"/>
              <a:ext cx="6103" cy="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77" name="Line 164">
              <a:extLst>
                <a:ext uri="{FF2B5EF4-FFF2-40B4-BE49-F238E27FC236}">
                  <a16:creationId xmlns:a16="http://schemas.microsoft.com/office/drawing/2014/main" id="{8AA2B545-79A0-42D6-8940-100FA939F07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640" y="3442"/>
              <a:ext cx="0" cy="6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78" name="Rectangle 165">
              <a:extLst>
                <a:ext uri="{FF2B5EF4-FFF2-40B4-BE49-F238E27FC236}">
                  <a16:creationId xmlns:a16="http://schemas.microsoft.com/office/drawing/2014/main" id="{795AE625-1559-421E-B228-3144F01532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21" y="3531"/>
              <a:ext cx="507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AFDC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979" name="Line 166">
              <a:extLst>
                <a:ext uri="{FF2B5EF4-FFF2-40B4-BE49-F238E27FC236}">
                  <a16:creationId xmlns:a16="http://schemas.microsoft.com/office/drawing/2014/main" id="{C2F2B9F3-B5CA-4699-93A4-BD0B264E6B1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98" y="3442"/>
              <a:ext cx="0" cy="6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80" name="Rectangle 167">
              <a:extLst>
                <a:ext uri="{FF2B5EF4-FFF2-40B4-BE49-F238E27FC236}">
                  <a16:creationId xmlns:a16="http://schemas.microsoft.com/office/drawing/2014/main" id="{94AF663B-06A7-4118-AB9A-C5B0F5BA99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4" y="3531"/>
              <a:ext cx="662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Housing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981" name="Rectangle 168">
              <a:extLst>
                <a:ext uri="{FF2B5EF4-FFF2-40B4-BE49-F238E27FC236}">
                  <a16:creationId xmlns:a16="http://schemas.microsoft.com/office/drawing/2014/main" id="{DAE85FDA-4B9C-43D0-BD87-05A0353BEE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58" y="3692"/>
              <a:ext cx="752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Vouchers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982" name="Rectangle 169">
              <a:extLst>
                <a:ext uri="{FF2B5EF4-FFF2-40B4-BE49-F238E27FC236}">
                  <a16:creationId xmlns:a16="http://schemas.microsoft.com/office/drawing/2014/main" id="{FE51A6DF-4869-40B7-9352-3C42317A71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79" y="3851"/>
              <a:ext cx="507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AFDC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983" name="Line 170">
              <a:extLst>
                <a:ext uri="{FF2B5EF4-FFF2-40B4-BE49-F238E27FC236}">
                  <a16:creationId xmlns:a16="http://schemas.microsoft.com/office/drawing/2014/main" id="{9601C703-9C35-47BE-8FAE-F07714075E9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154" y="3442"/>
              <a:ext cx="0" cy="6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84" name="Rectangle 171">
              <a:extLst>
                <a:ext uri="{FF2B5EF4-FFF2-40B4-BE49-F238E27FC236}">
                  <a16:creationId xmlns:a16="http://schemas.microsoft.com/office/drawing/2014/main" id="{50901511-8778-42F6-AF71-E52C7598E4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63" y="3531"/>
              <a:ext cx="662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Housing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985" name="Rectangle 172">
              <a:extLst>
                <a:ext uri="{FF2B5EF4-FFF2-40B4-BE49-F238E27FC236}">
                  <a16:creationId xmlns:a16="http://schemas.microsoft.com/office/drawing/2014/main" id="{AC43A1B7-6323-4996-859A-38EAF23C64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17" y="3692"/>
              <a:ext cx="752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Vouchers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986" name="Rectangle 173">
              <a:extLst>
                <a:ext uri="{FF2B5EF4-FFF2-40B4-BE49-F238E27FC236}">
                  <a16:creationId xmlns:a16="http://schemas.microsoft.com/office/drawing/2014/main" id="{414994BE-BB10-48A0-8163-FEB667A3E5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63" y="3851"/>
              <a:ext cx="662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Chicago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987" name="Line 174">
              <a:extLst>
                <a:ext uri="{FF2B5EF4-FFF2-40B4-BE49-F238E27FC236}">
                  <a16:creationId xmlns:a16="http://schemas.microsoft.com/office/drawing/2014/main" id="{6F8819BE-C9D3-4660-930C-E06037BAC56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412" y="3442"/>
              <a:ext cx="0" cy="6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88" name="Rectangle 175">
              <a:extLst>
                <a:ext uri="{FF2B5EF4-FFF2-40B4-BE49-F238E27FC236}">
                  <a16:creationId xmlns:a16="http://schemas.microsoft.com/office/drawing/2014/main" id="{B2999E11-7B84-4C10-B596-37EA492B3F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99" y="3531"/>
              <a:ext cx="711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Negative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989" name="Rectangle 176">
              <a:extLst>
                <a:ext uri="{FF2B5EF4-FFF2-40B4-BE49-F238E27FC236}">
                  <a16:creationId xmlns:a16="http://schemas.microsoft.com/office/drawing/2014/main" id="{E89409A8-A9AE-4951-9C1B-F9FCB27735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50" y="3692"/>
              <a:ext cx="599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Income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990" name="Rectangle 177">
              <a:extLst>
                <a:ext uri="{FF2B5EF4-FFF2-40B4-BE49-F238E27FC236}">
                  <a16:creationId xmlns:a16="http://schemas.microsoft.com/office/drawing/2014/main" id="{8145C612-F68A-4B1C-B4F5-CF096D17B4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83" y="3851"/>
              <a:ext cx="343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Tax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991" name="Line 178">
              <a:extLst>
                <a:ext uri="{FF2B5EF4-FFF2-40B4-BE49-F238E27FC236}">
                  <a16:creationId xmlns:a16="http://schemas.microsoft.com/office/drawing/2014/main" id="{D114B0CC-6E31-421E-8C03-275659AC625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671" y="3442"/>
              <a:ext cx="0" cy="6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92" name="Rectangle 179">
              <a:extLst>
                <a:ext uri="{FF2B5EF4-FFF2-40B4-BE49-F238E27FC236}">
                  <a16:creationId xmlns:a16="http://schemas.microsoft.com/office/drawing/2014/main" id="{A3D27CEB-E731-4B2C-9BBE-B640CE4FB3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16" y="3531"/>
              <a:ext cx="392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WIC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993" name="Rectangle 180">
              <a:extLst>
                <a:ext uri="{FF2B5EF4-FFF2-40B4-BE49-F238E27FC236}">
                  <a16:creationId xmlns:a16="http://schemas.microsoft.com/office/drawing/2014/main" id="{8DE7A6F1-8A54-47BC-94EC-F13547322B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96" y="280"/>
              <a:ext cx="305" cy="57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5300" b="0" i="0" u="none" strike="noStrike" cap="none" normalizeH="0" baseline="0">
                  <a:ln>
                    <a:noFill/>
                  </a:ln>
                  <a:solidFill>
                    <a:srgbClr val="1E2D53"/>
                  </a:solidFill>
                  <a:effectLst/>
                  <a:latin typeface="Arial" panose="020B0604020202020204" pitchFamily="34" charset="0"/>
                </a:rPr>
                <a:t> 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</p:grpSp>
      <p:grpSp>
        <p:nvGrpSpPr>
          <p:cNvPr id="363" name="Group 362">
            <a:extLst>
              <a:ext uri="{FF2B5EF4-FFF2-40B4-BE49-F238E27FC236}">
                <a16:creationId xmlns:a16="http://schemas.microsoft.com/office/drawing/2014/main" id="{982C5A23-A665-4279-BBED-CA34A44C72F2}"/>
              </a:ext>
            </a:extLst>
          </p:cNvPr>
          <p:cNvGrpSpPr/>
          <p:nvPr/>
        </p:nvGrpSpPr>
        <p:grpSpPr>
          <a:xfrm>
            <a:off x="2181606" y="1477299"/>
            <a:ext cx="2743201" cy="777875"/>
            <a:chOff x="2205038" y="1306512"/>
            <a:chExt cx="2743201" cy="777875"/>
          </a:xfrm>
        </p:grpSpPr>
        <p:sp>
          <p:nvSpPr>
            <p:cNvPr id="357" name="Rectangle 88">
              <a:extLst>
                <a:ext uri="{FF2B5EF4-FFF2-40B4-BE49-F238E27FC236}">
                  <a16:creationId xmlns:a16="http://schemas.microsoft.com/office/drawing/2014/main" id="{5BC1475B-260F-4202-A187-D47E43930D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05038" y="1306512"/>
              <a:ext cx="2733675" cy="777875"/>
            </a:xfrm>
            <a:prstGeom prst="rect">
              <a:avLst/>
            </a:prstGeom>
            <a:solidFill>
              <a:srgbClr val="FFFFFF"/>
            </a:solidFill>
            <a:ln w="14288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8" name="Rectangle 89">
              <a:extLst>
                <a:ext uri="{FF2B5EF4-FFF2-40B4-BE49-F238E27FC236}">
                  <a16:creationId xmlns:a16="http://schemas.microsoft.com/office/drawing/2014/main" id="{3E6EF275-BC14-4351-9D59-FFB9647901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05051" y="1408112"/>
              <a:ext cx="892175" cy="236538"/>
            </a:xfrm>
            <a:prstGeom prst="rect">
              <a:avLst/>
            </a:prstGeom>
            <a:solidFill>
              <a:srgbClr val="CD7371"/>
            </a:solidFill>
            <a:ln w="14288">
              <a:solidFill>
                <a:srgbClr val="C0504D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9" name="Rectangle 90">
              <a:extLst>
                <a:ext uri="{FF2B5EF4-FFF2-40B4-BE49-F238E27FC236}">
                  <a16:creationId xmlns:a16="http://schemas.microsoft.com/office/drawing/2014/main" id="{D30EFEF4-8179-401B-B414-3D098F1407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05051" y="1741487"/>
              <a:ext cx="892175" cy="238125"/>
            </a:xfrm>
            <a:prstGeom prst="rect">
              <a:avLst/>
            </a:prstGeom>
            <a:solidFill>
              <a:srgbClr val="729ACA"/>
            </a:solidFill>
            <a:ln w="14288">
              <a:solidFill>
                <a:srgbClr val="4F81BD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0" name="Rectangle 91">
              <a:extLst>
                <a:ext uri="{FF2B5EF4-FFF2-40B4-BE49-F238E27FC236}">
                  <a16:creationId xmlns:a16="http://schemas.microsoft.com/office/drawing/2014/main" id="{4B6E4BCE-4B18-4CD6-922B-805DDD7B12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43276" y="1430337"/>
              <a:ext cx="1449388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No Kid Impacts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361" name="Rectangle 92">
              <a:extLst>
                <a:ext uri="{FF2B5EF4-FFF2-40B4-BE49-F238E27FC236}">
                  <a16:creationId xmlns:a16="http://schemas.microsoft.com/office/drawing/2014/main" id="{3A361306-9B55-4EF7-A5E6-3EBFECAB8E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43276" y="1763712"/>
              <a:ext cx="1604963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 dirty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With Kid Impacts</a:t>
              </a:r>
              <a:endParaRPr kumimoji="0" lang="en-US" altLang="en-US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</p:grpSp>
      <p:sp>
        <p:nvSpPr>
          <p:cNvPr id="222" name="Rectangle 134">
            <a:extLst>
              <a:ext uri="{FF2B5EF4-FFF2-40B4-BE49-F238E27FC236}">
                <a16:creationId xmlns:a16="http://schemas.microsoft.com/office/drawing/2014/main" id="{97D4A106-6AD9-4478-BBA8-FD4C2A5C29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0521" y="95828"/>
            <a:ext cx="10620914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MVPF Estimates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With and Without Spillovers on Children</a:t>
            </a:r>
          </a:p>
        </p:txBody>
      </p:sp>
      <p:grpSp>
        <p:nvGrpSpPr>
          <p:cNvPr id="324" name="Group 323">
            <a:extLst>
              <a:ext uri="{FF2B5EF4-FFF2-40B4-BE49-F238E27FC236}">
                <a16:creationId xmlns:a16="http://schemas.microsoft.com/office/drawing/2014/main" id="{4ED6668D-778D-47A2-84A2-9071F01DD5E5}"/>
              </a:ext>
            </a:extLst>
          </p:cNvPr>
          <p:cNvGrpSpPr/>
          <p:nvPr/>
        </p:nvGrpSpPr>
        <p:grpSpPr>
          <a:xfrm>
            <a:off x="1433119" y="1242217"/>
            <a:ext cx="589755" cy="549276"/>
            <a:chOff x="1431926" y="1243012"/>
            <a:chExt cx="589755" cy="549276"/>
          </a:xfrm>
        </p:grpSpPr>
        <p:grpSp>
          <p:nvGrpSpPr>
            <p:cNvPr id="325" name="Group 324">
              <a:extLst>
                <a:ext uri="{FF2B5EF4-FFF2-40B4-BE49-F238E27FC236}">
                  <a16:creationId xmlns:a16="http://schemas.microsoft.com/office/drawing/2014/main" id="{152D07E0-08F2-4020-A25A-EF7BD35BC8E8}"/>
                </a:ext>
              </a:extLst>
            </p:cNvPr>
            <p:cNvGrpSpPr/>
            <p:nvPr/>
          </p:nvGrpSpPr>
          <p:grpSpPr>
            <a:xfrm>
              <a:off x="1431926" y="1243012"/>
              <a:ext cx="318293" cy="422579"/>
              <a:chOff x="1431926" y="1243012"/>
              <a:chExt cx="318293" cy="422579"/>
            </a:xfrm>
          </p:grpSpPr>
          <p:sp>
            <p:nvSpPr>
              <p:cNvPr id="330" name="Rectangle 35">
                <a:extLst>
                  <a:ext uri="{FF2B5EF4-FFF2-40B4-BE49-F238E27FC236}">
                    <a16:creationId xmlns:a16="http://schemas.microsoft.com/office/drawing/2014/main" id="{DB8BFF05-056D-46DA-8350-DC05627181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31926" y="1243012"/>
                <a:ext cx="165100" cy="2762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lvl="0"/>
                <a:r>
                  <a:rPr lang="en-US" dirty="0">
                    <a:solidFill>
                      <a:srgbClr val="808080"/>
                    </a:solidFill>
                  </a:rPr>
                  <a:t>∞</a:t>
                </a:r>
                <a:endParaRPr kumimoji="0" lang="en-US" altLang="en-US" sz="1800" b="0" i="0" u="none" strike="noStrike" cap="none" normalizeH="0" baseline="0" dirty="0">
                  <a:ln>
                    <a:noFill/>
                  </a:ln>
                  <a:solidFill>
                    <a:srgbClr val="808080"/>
                  </a:solidFill>
                  <a:effectLst/>
                </a:endParaRPr>
              </a:p>
            </p:txBody>
          </p:sp>
          <p:cxnSp>
            <p:nvCxnSpPr>
              <p:cNvPr id="331" name="Straight Connector 330">
                <a:extLst>
                  <a:ext uri="{FF2B5EF4-FFF2-40B4-BE49-F238E27FC236}">
                    <a16:creationId xmlns:a16="http://schemas.microsoft.com/office/drawing/2014/main" id="{E28418B5-9A51-4D79-B876-A2AAAB92269F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750219" y="1605265"/>
                <a:ext cx="0" cy="60326"/>
              </a:xfrm>
              <a:prstGeom prst="line">
                <a:avLst/>
              </a:prstGeom>
              <a:ln w="3810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326" name="Group 325">
              <a:extLst>
                <a:ext uri="{FF2B5EF4-FFF2-40B4-BE49-F238E27FC236}">
                  <a16:creationId xmlns:a16="http://schemas.microsoft.com/office/drawing/2014/main" id="{BCEF9ACB-F371-4655-80FE-31F48DCA66FF}"/>
                </a:ext>
              </a:extLst>
            </p:cNvPr>
            <p:cNvGrpSpPr/>
            <p:nvPr/>
          </p:nvGrpSpPr>
          <p:grpSpPr>
            <a:xfrm>
              <a:off x="1493043" y="1508682"/>
              <a:ext cx="528638" cy="283606"/>
              <a:chOff x="1493043" y="1508682"/>
              <a:chExt cx="528638" cy="283606"/>
            </a:xfrm>
          </p:grpSpPr>
          <p:sp>
            <p:nvSpPr>
              <p:cNvPr id="327" name="Rectangle 326">
                <a:extLst>
                  <a:ext uri="{FF2B5EF4-FFF2-40B4-BE49-F238E27FC236}">
                    <a16:creationId xmlns:a16="http://schemas.microsoft.com/office/drawing/2014/main" id="{55A957F6-F4C6-4CB7-8966-158D23346FAC}"/>
                  </a:ext>
                </a:extLst>
              </p:cNvPr>
              <p:cNvSpPr/>
              <p:nvPr/>
            </p:nvSpPr>
            <p:spPr>
              <a:xfrm>
                <a:off x="1493043" y="1508682"/>
                <a:ext cx="528638" cy="283606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328" name="Straight Connector 327">
                <a:extLst>
                  <a:ext uri="{FF2B5EF4-FFF2-40B4-BE49-F238E27FC236}">
                    <a16:creationId xmlns:a16="http://schemas.microsoft.com/office/drawing/2014/main" id="{1309883B-58CB-4943-9171-E3F58117F2BD}"/>
                  </a:ext>
                </a:extLst>
              </p:cNvPr>
              <p:cNvCxnSpPr/>
              <p:nvPr/>
            </p:nvCxnSpPr>
            <p:spPr>
              <a:xfrm flipV="1">
                <a:off x="1666876" y="1564011"/>
                <a:ext cx="166687" cy="83364"/>
              </a:xfrm>
              <a:prstGeom prst="line">
                <a:avLst/>
              </a:prstGeom>
              <a:ln w="19050">
                <a:solidFill>
                  <a:srgbClr val="80808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9" name="Straight Connector 328">
                <a:extLst>
                  <a:ext uri="{FF2B5EF4-FFF2-40B4-BE49-F238E27FC236}">
                    <a16:creationId xmlns:a16="http://schemas.microsoft.com/office/drawing/2014/main" id="{5F8E555B-432F-4615-9EB1-1187D78DD903}"/>
                  </a:ext>
                </a:extLst>
              </p:cNvPr>
              <p:cNvCxnSpPr/>
              <p:nvPr/>
            </p:nvCxnSpPr>
            <p:spPr>
              <a:xfrm flipV="1">
                <a:off x="1666876" y="1629871"/>
                <a:ext cx="166687" cy="83364"/>
              </a:xfrm>
              <a:prstGeom prst="line">
                <a:avLst/>
              </a:prstGeom>
              <a:ln w="19050">
                <a:solidFill>
                  <a:srgbClr val="80808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sp>
        <p:nvSpPr>
          <p:cNvPr id="298" name="TextBox 297">
            <a:extLst>
              <a:ext uri="{FF2B5EF4-FFF2-40B4-BE49-F238E27FC236}">
                <a16:creationId xmlns:a16="http://schemas.microsoft.com/office/drawing/2014/main" id="{FD448E8B-85D1-447E-94F1-D7CD66A35828}"/>
              </a:ext>
            </a:extLst>
          </p:cNvPr>
          <p:cNvSpPr txBox="1"/>
          <p:nvPr/>
        </p:nvSpPr>
        <p:spPr>
          <a:xfrm>
            <a:off x="11379194" y="6338929"/>
            <a:ext cx="62228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50000"/>
                    <a:lumOff val="50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  <a:hlinkClick r:id="rId3" action="ppaction://hlinksldjump"/>
              </a:rPr>
              <a:t>Back</a:t>
            </a:r>
            <a:endParaRPr kumimoji="0" lang="en-US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50000"/>
                  <a:lumOff val="50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3" name="TextBox 102">
            <a:extLst>
              <a:ext uri="{FF2B5EF4-FFF2-40B4-BE49-F238E27FC236}">
                <a16:creationId xmlns:a16="http://schemas.microsoft.com/office/drawing/2014/main" id="{1F1665D4-DBB7-DB4D-B692-102656013DEC}"/>
              </a:ext>
            </a:extLst>
          </p:cNvPr>
          <p:cNvSpPr txBox="1"/>
          <p:nvPr/>
        </p:nvSpPr>
        <p:spPr>
          <a:xfrm>
            <a:off x="9122852" y="6414493"/>
            <a:ext cx="133196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u="sng" dirty="0">
                <a:solidFill>
                  <a:srgbClr val="979797"/>
                </a:solidFill>
                <a:hlinkClick r:id="rId4" action="ppaction://hlinksldjump"/>
              </a:rPr>
              <a:t>Theory Back</a:t>
            </a:r>
            <a:endParaRPr lang="en-US" u="sng" dirty="0">
              <a:solidFill>
                <a:srgbClr val="97979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48783854"/>
      </p:ext>
    </p:extLst>
  </p:cSld>
  <p:clrMapOvr>
    <a:masterClrMapping/>
  </p:clrMapOvr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05" name="Group 101">
            <a:extLst>
              <a:ext uri="{FF2B5EF4-FFF2-40B4-BE49-F238E27FC236}">
                <a16:creationId xmlns:a16="http://schemas.microsoft.com/office/drawing/2014/main" id="{F7B3BD8B-EF9C-4FA6-B21D-042290962372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604838" y="-4763"/>
            <a:ext cx="11115675" cy="6867526"/>
            <a:chOff x="381" y="-3"/>
            <a:chExt cx="7002" cy="4326"/>
          </a:xfrm>
        </p:grpSpPr>
        <p:sp>
          <p:nvSpPr>
            <p:cNvPr id="1506" name="AutoShape 100">
              <a:extLst>
                <a:ext uri="{FF2B5EF4-FFF2-40B4-BE49-F238E27FC236}">
                  <a16:creationId xmlns:a16="http://schemas.microsoft.com/office/drawing/2014/main" id="{6E4C4088-2350-445B-9FDD-1888FDD4D87B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384" y="0"/>
              <a:ext cx="6912" cy="43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07" name="Rectangle 102">
              <a:extLst>
                <a:ext uri="{FF2B5EF4-FFF2-40B4-BE49-F238E27FC236}">
                  <a16:creationId xmlns:a16="http://schemas.microsoft.com/office/drawing/2014/main" id="{734D9A5F-F3E8-45D9-A71C-598BDB1809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1" y="-3"/>
              <a:ext cx="6918" cy="4326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08" name="Rectangle 103">
              <a:extLst>
                <a:ext uri="{FF2B5EF4-FFF2-40B4-BE49-F238E27FC236}">
                  <a16:creationId xmlns:a16="http://schemas.microsoft.com/office/drawing/2014/main" id="{06D30B05-7E9B-421A-BA11-ABE44E00FB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" y="0"/>
              <a:ext cx="6909" cy="4317"/>
            </a:xfrm>
            <a:prstGeom prst="rect">
              <a:avLst/>
            </a:prstGeom>
            <a:solidFill>
              <a:srgbClr val="FFFFFF"/>
            </a:solidFill>
            <a:ln w="14288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09" name="Rectangle 104">
              <a:extLst>
                <a:ext uri="{FF2B5EF4-FFF2-40B4-BE49-F238E27FC236}">
                  <a16:creationId xmlns:a16="http://schemas.microsoft.com/office/drawing/2014/main" id="{87090B54-718B-4A71-BE78-32E0B36BB8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04" y="775"/>
              <a:ext cx="6103" cy="2667"/>
            </a:xfrm>
            <a:prstGeom prst="rect">
              <a:avLst/>
            </a:prstGeom>
            <a:solidFill>
              <a:srgbClr val="FFFFFF"/>
            </a:solidFill>
            <a:ln w="14288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10" name="Line 105">
              <a:extLst>
                <a:ext uri="{FF2B5EF4-FFF2-40B4-BE49-F238E27FC236}">
                  <a16:creationId xmlns:a16="http://schemas.microsoft.com/office/drawing/2014/main" id="{5B0D2461-78CF-4132-B3D0-918107C196F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04" y="3347"/>
              <a:ext cx="6103" cy="0"/>
            </a:xfrm>
            <a:prstGeom prst="line">
              <a:avLst/>
            </a:prstGeom>
            <a:noFill/>
            <a:ln w="19050">
              <a:solidFill>
                <a:srgbClr val="EAF2F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11" name="Line 106">
              <a:extLst>
                <a:ext uri="{FF2B5EF4-FFF2-40B4-BE49-F238E27FC236}">
                  <a16:creationId xmlns:a16="http://schemas.microsoft.com/office/drawing/2014/main" id="{1C7325B7-64A4-4F6C-B64F-BAB8E767190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04" y="2992"/>
              <a:ext cx="6103" cy="0"/>
            </a:xfrm>
            <a:prstGeom prst="line">
              <a:avLst/>
            </a:prstGeom>
            <a:noFill/>
            <a:ln w="19050">
              <a:solidFill>
                <a:srgbClr val="EAF2F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12" name="Line 107">
              <a:extLst>
                <a:ext uri="{FF2B5EF4-FFF2-40B4-BE49-F238E27FC236}">
                  <a16:creationId xmlns:a16="http://schemas.microsoft.com/office/drawing/2014/main" id="{D38466A3-1792-4403-B670-90E536792BC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04" y="2638"/>
              <a:ext cx="6103" cy="0"/>
            </a:xfrm>
            <a:prstGeom prst="line">
              <a:avLst/>
            </a:prstGeom>
            <a:noFill/>
            <a:ln w="19050">
              <a:solidFill>
                <a:srgbClr val="EAF2F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13" name="Line 108">
              <a:extLst>
                <a:ext uri="{FF2B5EF4-FFF2-40B4-BE49-F238E27FC236}">
                  <a16:creationId xmlns:a16="http://schemas.microsoft.com/office/drawing/2014/main" id="{93559964-0861-4C05-BF07-29EA9D90752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04" y="2284"/>
              <a:ext cx="6103" cy="0"/>
            </a:xfrm>
            <a:prstGeom prst="line">
              <a:avLst/>
            </a:prstGeom>
            <a:noFill/>
            <a:ln w="19050">
              <a:solidFill>
                <a:srgbClr val="EAF2F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14" name="Line 109">
              <a:extLst>
                <a:ext uri="{FF2B5EF4-FFF2-40B4-BE49-F238E27FC236}">
                  <a16:creationId xmlns:a16="http://schemas.microsoft.com/office/drawing/2014/main" id="{26AEB98D-8F03-4848-83FD-5892BD7F7C0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04" y="1930"/>
              <a:ext cx="6103" cy="0"/>
            </a:xfrm>
            <a:prstGeom prst="line">
              <a:avLst/>
            </a:prstGeom>
            <a:noFill/>
            <a:ln w="19050">
              <a:solidFill>
                <a:srgbClr val="EAF2F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15" name="Line 110">
              <a:extLst>
                <a:ext uri="{FF2B5EF4-FFF2-40B4-BE49-F238E27FC236}">
                  <a16:creationId xmlns:a16="http://schemas.microsoft.com/office/drawing/2014/main" id="{836577A4-B587-4D94-94A6-0A242DF0093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04" y="1578"/>
              <a:ext cx="6103" cy="0"/>
            </a:xfrm>
            <a:prstGeom prst="line">
              <a:avLst/>
            </a:prstGeom>
            <a:noFill/>
            <a:ln w="19050">
              <a:solidFill>
                <a:srgbClr val="EAF2F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16" name="Line 111">
              <a:extLst>
                <a:ext uri="{FF2B5EF4-FFF2-40B4-BE49-F238E27FC236}">
                  <a16:creationId xmlns:a16="http://schemas.microsoft.com/office/drawing/2014/main" id="{6D766EC7-296E-45B0-AB63-DA0F625FFC3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04" y="1224"/>
              <a:ext cx="6103" cy="0"/>
            </a:xfrm>
            <a:prstGeom prst="line">
              <a:avLst/>
            </a:prstGeom>
            <a:noFill/>
            <a:ln w="19050">
              <a:solidFill>
                <a:srgbClr val="EAF2F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17" name="Line 112">
              <a:extLst>
                <a:ext uri="{FF2B5EF4-FFF2-40B4-BE49-F238E27FC236}">
                  <a16:creationId xmlns:a16="http://schemas.microsoft.com/office/drawing/2014/main" id="{221DE106-07FC-4417-8C7D-6F84795E853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04" y="870"/>
              <a:ext cx="6103" cy="0"/>
            </a:xfrm>
            <a:prstGeom prst="line">
              <a:avLst/>
            </a:prstGeom>
            <a:noFill/>
            <a:ln w="19050">
              <a:solidFill>
                <a:srgbClr val="EAF2F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2" name="Line 113">
              <a:extLst>
                <a:ext uri="{FF2B5EF4-FFF2-40B4-BE49-F238E27FC236}">
                  <a16:creationId xmlns:a16="http://schemas.microsoft.com/office/drawing/2014/main" id="{BAF44DF1-578F-42FF-8EF8-4134D6B1366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04" y="870"/>
              <a:ext cx="6103" cy="0"/>
            </a:xfrm>
            <a:prstGeom prst="line">
              <a:avLst/>
            </a:prstGeom>
            <a:noFill/>
            <a:ln w="9525">
              <a:solidFill>
                <a:srgbClr val="008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3" name="Rectangle 114">
              <a:extLst>
                <a:ext uri="{FF2B5EF4-FFF2-40B4-BE49-F238E27FC236}">
                  <a16:creationId xmlns:a16="http://schemas.microsoft.com/office/drawing/2014/main" id="{7661F7E0-484D-4D34-8328-BDABF656C2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99" y="2598"/>
              <a:ext cx="320" cy="394"/>
            </a:xfrm>
            <a:prstGeom prst="rect">
              <a:avLst/>
            </a:prstGeom>
            <a:solidFill>
              <a:srgbClr val="CD7371"/>
            </a:solidFill>
            <a:ln w="14288">
              <a:solidFill>
                <a:srgbClr val="C0504D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4" name="Rectangle 115">
              <a:extLst>
                <a:ext uri="{FF2B5EF4-FFF2-40B4-BE49-F238E27FC236}">
                  <a16:creationId xmlns:a16="http://schemas.microsoft.com/office/drawing/2014/main" id="{6A6B3611-4AC5-4E8C-8246-5AE742F9D0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99" y="2598"/>
              <a:ext cx="320" cy="394"/>
            </a:xfrm>
            <a:prstGeom prst="rect">
              <a:avLst/>
            </a:prstGeom>
            <a:solidFill>
              <a:srgbClr val="CD7371"/>
            </a:solidFill>
            <a:ln w="14288">
              <a:solidFill>
                <a:srgbClr val="C0504D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5" name="Rectangle 116">
              <a:extLst>
                <a:ext uri="{FF2B5EF4-FFF2-40B4-BE49-F238E27FC236}">
                  <a16:creationId xmlns:a16="http://schemas.microsoft.com/office/drawing/2014/main" id="{18B8B7F3-254F-41B6-BCCB-549192CAC1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4" y="870"/>
              <a:ext cx="320" cy="2122"/>
            </a:xfrm>
            <a:prstGeom prst="rect">
              <a:avLst/>
            </a:prstGeom>
            <a:solidFill>
              <a:srgbClr val="729ACA"/>
            </a:solidFill>
            <a:ln w="14288">
              <a:solidFill>
                <a:srgbClr val="4F81BD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6" name="Rectangle 117">
              <a:extLst>
                <a:ext uri="{FF2B5EF4-FFF2-40B4-BE49-F238E27FC236}">
                  <a16:creationId xmlns:a16="http://schemas.microsoft.com/office/drawing/2014/main" id="{988569AD-3805-469F-9FC0-E70523DB39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7" y="870"/>
              <a:ext cx="319" cy="2122"/>
            </a:xfrm>
            <a:prstGeom prst="rect">
              <a:avLst/>
            </a:prstGeom>
            <a:solidFill>
              <a:srgbClr val="729ACA"/>
            </a:solidFill>
            <a:ln w="14288">
              <a:solidFill>
                <a:srgbClr val="4F81BD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7" name="Rectangle 118">
              <a:extLst>
                <a:ext uri="{FF2B5EF4-FFF2-40B4-BE49-F238E27FC236}">
                  <a16:creationId xmlns:a16="http://schemas.microsoft.com/office/drawing/2014/main" id="{AE706479-2C09-4EE6-9077-994B13A03A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97" y="1590"/>
              <a:ext cx="320" cy="1402"/>
            </a:xfrm>
            <a:prstGeom prst="rect">
              <a:avLst/>
            </a:prstGeom>
            <a:solidFill>
              <a:srgbClr val="729ACA"/>
            </a:solidFill>
            <a:ln w="14288">
              <a:solidFill>
                <a:srgbClr val="4F81BD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8" name="Rectangle 119">
              <a:extLst>
                <a:ext uri="{FF2B5EF4-FFF2-40B4-BE49-F238E27FC236}">
                  <a16:creationId xmlns:a16="http://schemas.microsoft.com/office/drawing/2014/main" id="{D32097E5-37E6-45C6-B2B0-557C501577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94" y="1224"/>
              <a:ext cx="319" cy="1768"/>
            </a:xfrm>
            <a:prstGeom prst="rect">
              <a:avLst/>
            </a:prstGeom>
            <a:solidFill>
              <a:srgbClr val="729ACA"/>
            </a:solidFill>
            <a:ln w="14288">
              <a:solidFill>
                <a:srgbClr val="4F81BD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9" name="Rectangle 120">
              <a:extLst>
                <a:ext uri="{FF2B5EF4-FFF2-40B4-BE49-F238E27FC236}">
                  <a16:creationId xmlns:a16="http://schemas.microsoft.com/office/drawing/2014/main" id="{EDB07EFA-AFC6-4645-B9C7-5A53A7AE92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92" y="870"/>
              <a:ext cx="320" cy="2122"/>
            </a:xfrm>
            <a:prstGeom prst="rect">
              <a:avLst/>
            </a:prstGeom>
            <a:solidFill>
              <a:srgbClr val="729ACA"/>
            </a:solidFill>
            <a:ln w="14288">
              <a:solidFill>
                <a:srgbClr val="4F81BD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0" name="Rectangle 121">
              <a:extLst>
                <a:ext uri="{FF2B5EF4-FFF2-40B4-BE49-F238E27FC236}">
                  <a16:creationId xmlns:a16="http://schemas.microsoft.com/office/drawing/2014/main" id="{5BBAB1AC-A4C5-41CE-BABD-252E0A50AA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6" y="2555"/>
              <a:ext cx="320" cy="437"/>
            </a:xfrm>
            <a:prstGeom prst="rect">
              <a:avLst/>
            </a:prstGeom>
            <a:solidFill>
              <a:srgbClr val="729ACA"/>
            </a:solidFill>
            <a:ln w="14288">
              <a:solidFill>
                <a:srgbClr val="4F81BD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1" name="Rectangle 122">
              <a:extLst>
                <a:ext uri="{FF2B5EF4-FFF2-40B4-BE49-F238E27FC236}">
                  <a16:creationId xmlns:a16="http://schemas.microsoft.com/office/drawing/2014/main" id="{86C43F9F-96E1-4703-A247-633FAECB70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95" y="2566"/>
              <a:ext cx="320" cy="426"/>
            </a:xfrm>
            <a:prstGeom prst="rect">
              <a:avLst/>
            </a:prstGeom>
            <a:solidFill>
              <a:srgbClr val="729ACA"/>
            </a:solidFill>
            <a:ln w="14288">
              <a:solidFill>
                <a:srgbClr val="4F81BD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2" name="Line 123">
              <a:extLst>
                <a:ext uri="{FF2B5EF4-FFF2-40B4-BE49-F238E27FC236}">
                  <a16:creationId xmlns:a16="http://schemas.microsoft.com/office/drawing/2014/main" id="{D1C2D3B7-EDF4-44CA-AC17-7F132A0E485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357" y="2569"/>
              <a:ext cx="0" cy="325"/>
            </a:xfrm>
            <a:prstGeom prst="line">
              <a:avLst/>
            </a:prstGeom>
            <a:noFill/>
            <a:ln w="31750">
              <a:solidFill>
                <a:srgbClr val="60606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3" name="Line 124">
              <a:extLst>
                <a:ext uri="{FF2B5EF4-FFF2-40B4-BE49-F238E27FC236}">
                  <a16:creationId xmlns:a16="http://schemas.microsoft.com/office/drawing/2014/main" id="{50C82851-0E31-4956-AB50-D2452DA7C80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332" y="2569"/>
              <a:ext cx="54" cy="0"/>
            </a:xfrm>
            <a:prstGeom prst="line">
              <a:avLst/>
            </a:prstGeom>
            <a:noFill/>
            <a:ln w="31750">
              <a:solidFill>
                <a:srgbClr val="60606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4" name="Line 125">
              <a:extLst>
                <a:ext uri="{FF2B5EF4-FFF2-40B4-BE49-F238E27FC236}">
                  <a16:creationId xmlns:a16="http://schemas.microsoft.com/office/drawing/2014/main" id="{25D79823-5848-4814-B885-130FD29C7AA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332" y="2894"/>
              <a:ext cx="54" cy="0"/>
            </a:xfrm>
            <a:prstGeom prst="line">
              <a:avLst/>
            </a:prstGeom>
            <a:noFill/>
            <a:ln w="31750">
              <a:solidFill>
                <a:srgbClr val="60606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5" name="Line 126">
              <a:extLst>
                <a:ext uri="{FF2B5EF4-FFF2-40B4-BE49-F238E27FC236}">
                  <a16:creationId xmlns:a16="http://schemas.microsoft.com/office/drawing/2014/main" id="{4DDE5717-DBB8-4A94-A11B-6795F15567F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357" y="2569"/>
              <a:ext cx="0" cy="325"/>
            </a:xfrm>
            <a:prstGeom prst="line">
              <a:avLst/>
            </a:prstGeom>
            <a:noFill/>
            <a:ln w="31750">
              <a:solidFill>
                <a:srgbClr val="60606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" name="Line 127">
              <a:extLst>
                <a:ext uri="{FF2B5EF4-FFF2-40B4-BE49-F238E27FC236}">
                  <a16:creationId xmlns:a16="http://schemas.microsoft.com/office/drawing/2014/main" id="{B45F2195-D192-46A2-ADD9-33C44E20CEA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332" y="2569"/>
              <a:ext cx="54" cy="0"/>
            </a:xfrm>
            <a:prstGeom prst="line">
              <a:avLst/>
            </a:prstGeom>
            <a:noFill/>
            <a:ln w="31750">
              <a:solidFill>
                <a:srgbClr val="60606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7" name="Line 128">
              <a:extLst>
                <a:ext uri="{FF2B5EF4-FFF2-40B4-BE49-F238E27FC236}">
                  <a16:creationId xmlns:a16="http://schemas.microsoft.com/office/drawing/2014/main" id="{3522CEF5-61DE-4616-BB08-D0796CB992C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332" y="2894"/>
              <a:ext cx="54" cy="0"/>
            </a:xfrm>
            <a:prstGeom prst="line">
              <a:avLst/>
            </a:prstGeom>
            <a:noFill/>
            <a:ln w="31750">
              <a:solidFill>
                <a:srgbClr val="60606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8" name="Line 129">
              <a:extLst>
                <a:ext uri="{FF2B5EF4-FFF2-40B4-BE49-F238E27FC236}">
                  <a16:creationId xmlns:a16="http://schemas.microsoft.com/office/drawing/2014/main" id="{3F009683-162C-46FD-B4F8-1E20D6C90E9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153" y="870"/>
              <a:ext cx="0" cy="354"/>
            </a:xfrm>
            <a:prstGeom prst="line">
              <a:avLst/>
            </a:prstGeom>
            <a:noFill/>
            <a:ln w="31750">
              <a:solidFill>
                <a:srgbClr val="60606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9" name="Line 130">
              <a:extLst>
                <a:ext uri="{FF2B5EF4-FFF2-40B4-BE49-F238E27FC236}">
                  <a16:creationId xmlns:a16="http://schemas.microsoft.com/office/drawing/2014/main" id="{546269E8-D02F-4763-95BC-E2BEFCF7C68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127" y="870"/>
              <a:ext cx="52" cy="0"/>
            </a:xfrm>
            <a:prstGeom prst="line">
              <a:avLst/>
            </a:prstGeom>
            <a:noFill/>
            <a:ln w="31750">
              <a:solidFill>
                <a:srgbClr val="60606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0" name="Line 131">
              <a:extLst>
                <a:ext uri="{FF2B5EF4-FFF2-40B4-BE49-F238E27FC236}">
                  <a16:creationId xmlns:a16="http://schemas.microsoft.com/office/drawing/2014/main" id="{B361BB22-8356-474B-966B-67679117F9A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127" y="1224"/>
              <a:ext cx="52" cy="0"/>
            </a:xfrm>
            <a:prstGeom prst="line">
              <a:avLst/>
            </a:prstGeom>
            <a:noFill/>
            <a:ln w="31750">
              <a:solidFill>
                <a:srgbClr val="60606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1" name="Line 132">
              <a:extLst>
                <a:ext uri="{FF2B5EF4-FFF2-40B4-BE49-F238E27FC236}">
                  <a16:creationId xmlns:a16="http://schemas.microsoft.com/office/drawing/2014/main" id="{5BE0E5AA-5B8C-4300-A005-7026E3C9D67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158" y="870"/>
              <a:ext cx="0" cy="2477"/>
            </a:xfrm>
            <a:prstGeom prst="line">
              <a:avLst/>
            </a:prstGeom>
            <a:noFill/>
            <a:ln w="31750">
              <a:solidFill>
                <a:srgbClr val="60606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2" name="Line 133">
              <a:extLst>
                <a:ext uri="{FF2B5EF4-FFF2-40B4-BE49-F238E27FC236}">
                  <a16:creationId xmlns:a16="http://schemas.microsoft.com/office/drawing/2014/main" id="{87AD069C-B3BE-48B2-ABF4-727F61ECACB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129" y="870"/>
              <a:ext cx="55" cy="0"/>
            </a:xfrm>
            <a:prstGeom prst="line">
              <a:avLst/>
            </a:prstGeom>
            <a:noFill/>
            <a:ln w="31750">
              <a:solidFill>
                <a:srgbClr val="60606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3" name="Line 134">
              <a:extLst>
                <a:ext uri="{FF2B5EF4-FFF2-40B4-BE49-F238E27FC236}">
                  <a16:creationId xmlns:a16="http://schemas.microsoft.com/office/drawing/2014/main" id="{9A699FA0-EE5F-4032-A9F7-807DE4DE772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129" y="3347"/>
              <a:ext cx="55" cy="0"/>
            </a:xfrm>
            <a:prstGeom prst="line">
              <a:avLst/>
            </a:prstGeom>
            <a:noFill/>
            <a:ln w="31750">
              <a:solidFill>
                <a:srgbClr val="60606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4" name="Line 135">
              <a:extLst>
                <a:ext uri="{FF2B5EF4-FFF2-40B4-BE49-F238E27FC236}">
                  <a16:creationId xmlns:a16="http://schemas.microsoft.com/office/drawing/2014/main" id="{F9401896-87D0-4932-ADA3-FECC2D5132D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956" y="870"/>
              <a:ext cx="0" cy="2462"/>
            </a:xfrm>
            <a:prstGeom prst="line">
              <a:avLst/>
            </a:prstGeom>
            <a:noFill/>
            <a:ln w="31750">
              <a:solidFill>
                <a:srgbClr val="60606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5" name="Line 136">
              <a:extLst>
                <a:ext uri="{FF2B5EF4-FFF2-40B4-BE49-F238E27FC236}">
                  <a16:creationId xmlns:a16="http://schemas.microsoft.com/office/drawing/2014/main" id="{0C81D817-2C6D-4E2C-B047-CF69E606145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30" y="870"/>
              <a:ext cx="55" cy="0"/>
            </a:xfrm>
            <a:prstGeom prst="line">
              <a:avLst/>
            </a:prstGeom>
            <a:noFill/>
            <a:ln w="31750">
              <a:solidFill>
                <a:srgbClr val="60606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6" name="Line 137">
              <a:extLst>
                <a:ext uri="{FF2B5EF4-FFF2-40B4-BE49-F238E27FC236}">
                  <a16:creationId xmlns:a16="http://schemas.microsoft.com/office/drawing/2014/main" id="{8B198B7D-6723-4D49-A1F1-B88E5812DD6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30" y="3332"/>
              <a:ext cx="55" cy="0"/>
            </a:xfrm>
            <a:prstGeom prst="line">
              <a:avLst/>
            </a:prstGeom>
            <a:noFill/>
            <a:ln w="31750">
              <a:solidFill>
                <a:srgbClr val="60606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7" name="Line 138">
              <a:extLst>
                <a:ext uri="{FF2B5EF4-FFF2-40B4-BE49-F238E27FC236}">
                  <a16:creationId xmlns:a16="http://schemas.microsoft.com/office/drawing/2014/main" id="{0BE9FD63-77F6-4901-BBFA-0BD69CE3049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355" y="870"/>
              <a:ext cx="0" cy="1489"/>
            </a:xfrm>
            <a:prstGeom prst="line">
              <a:avLst/>
            </a:prstGeom>
            <a:noFill/>
            <a:ln w="31750">
              <a:solidFill>
                <a:srgbClr val="60606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8" name="Line 139">
              <a:extLst>
                <a:ext uri="{FF2B5EF4-FFF2-40B4-BE49-F238E27FC236}">
                  <a16:creationId xmlns:a16="http://schemas.microsoft.com/office/drawing/2014/main" id="{FFB2ECC9-3708-40B3-ABEA-AE6AC7BDFE7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326" y="870"/>
              <a:ext cx="55" cy="0"/>
            </a:xfrm>
            <a:prstGeom prst="line">
              <a:avLst/>
            </a:prstGeom>
            <a:noFill/>
            <a:ln w="31750">
              <a:solidFill>
                <a:srgbClr val="60606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9" name="Line 140">
              <a:extLst>
                <a:ext uri="{FF2B5EF4-FFF2-40B4-BE49-F238E27FC236}">
                  <a16:creationId xmlns:a16="http://schemas.microsoft.com/office/drawing/2014/main" id="{00064A6B-2264-4E6F-9893-8286500D6D9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326" y="2359"/>
              <a:ext cx="55" cy="0"/>
            </a:xfrm>
            <a:prstGeom prst="line">
              <a:avLst/>
            </a:prstGeom>
            <a:noFill/>
            <a:ln w="31750">
              <a:solidFill>
                <a:srgbClr val="60606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0" name="Line 141">
              <a:extLst>
                <a:ext uri="{FF2B5EF4-FFF2-40B4-BE49-F238E27FC236}">
                  <a16:creationId xmlns:a16="http://schemas.microsoft.com/office/drawing/2014/main" id="{F522C8E7-FD46-4A8F-A156-39D558EFCED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953" y="870"/>
              <a:ext cx="0" cy="979"/>
            </a:xfrm>
            <a:prstGeom prst="line">
              <a:avLst/>
            </a:prstGeom>
            <a:noFill/>
            <a:ln w="31750">
              <a:solidFill>
                <a:srgbClr val="60606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1" name="Line 142">
              <a:extLst>
                <a:ext uri="{FF2B5EF4-FFF2-40B4-BE49-F238E27FC236}">
                  <a16:creationId xmlns:a16="http://schemas.microsoft.com/office/drawing/2014/main" id="{33A5907D-9FA4-4718-93F6-BD07622ABE4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924" y="870"/>
              <a:ext cx="55" cy="0"/>
            </a:xfrm>
            <a:prstGeom prst="line">
              <a:avLst/>
            </a:prstGeom>
            <a:noFill/>
            <a:ln w="31750">
              <a:solidFill>
                <a:srgbClr val="60606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3" name="Line 143">
              <a:extLst>
                <a:ext uri="{FF2B5EF4-FFF2-40B4-BE49-F238E27FC236}">
                  <a16:creationId xmlns:a16="http://schemas.microsoft.com/office/drawing/2014/main" id="{5CBA7BC6-F325-4DC0-AC5F-54CD6B787C9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924" y="1849"/>
              <a:ext cx="55" cy="0"/>
            </a:xfrm>
            <a:prstGeom prst="line">
              <a:avLst/>
            </a:prstGeom>
            <a:noFill/>
            <a:ln w="31750">
              <a:solidFill>
                <a:srgbClr val="60606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6" name="Line 144">
              <a:extLst>
                <a:ext uri="{FF2B5EF4-FFF2-40B4-BE49-F238E27FC236}">
                  <a16:creationId xmlns:a16="http://schemas.microsoft.com/office/drawing/2014/main" id="{308630BD-F3E9-40A2-9BAC-18A95D61932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554" y="870"/>
              <a:ext cx="0" cy="2477"/>
            </a:xfrm>
            <a:prstGeom prst="line">
              <a:avLst/>
            </a:prstGeom>
            <a:noFill/>
            <a:ln w="31750">
              <a:solidFill>
                <a:srgbClr val="60606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5" name="Line 145">
              <a:extLst>
                <a:ext uri="{FF2B5EF4-FFF2-40B4-BE49-F238E27FC236}">
                  <a16:creationId xmlns:a16="http://schemas.microsoft.com/office/drawing/2014/main" id="{D3407CA9-1836-426A-A91A-37CB831BE20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28" y="870"/>
              <a:ext cx="55" cy="0"/>
            </a:xfrm>
            <a:prstGeom prst="line">
              <a:avLst/>
            </a:prstGeom>
            <a:noFill/>
            <a:ln w="31750">
              <a:solidFill>
                <a:srgbClr val="60606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6" name="Line 146">
              <a:extLst>
                <a:ext uri="{FF2B5EF4-FFF2-40B4-BE49-F238E27FC236}">
                  <a16:creationId xmlns:a16="http://schemas.microsoft.com/office/drawing/2014/main" id="{51BA740D-0B6B-4A81-8473-72405F35022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28" y="3347"/>
              <a:ext cx="55" cy="0"/>
            </a:xfrm>
            <a:prstGeom prst="line">
              <a:avLst/>
            </a:prstGeom>
            <a:noFill/>
            <a:ln w="31750">
              <a:solidFill>
                <a:srgbClr val="60606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7" name="Line 147">
              <a:extLst>
                <a:ext uri="{FF2B5EF4-FFF2-40B4-BE49-F238E27FC236}">
                  <a16:creationId xmlns:a16="http://schemas.microsoft.com/office/drawing/2014/main" id="{421C28BA-269E-4D8D-B745-9E356ED014B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756" y="2471"/>
              <a:ext cx="0" cy="282"/>
            </a:xfrm>
            <a:prstGeom prst="line">
              <a:avLst/>
            </a:prstGeom>
            <a:noFill/>
            <a:ln w="31750">
              <a:solidFill>
                <a:srgbClr val="60606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8" name="Line 148">
              <a:extLst>
                <a:ext uri="{FF2B5EF4-FFF2-40B4-BE49-F238E27FC236}">
                  <a16:creationId xmlns:a16="http://schemas.microsoft.com/office/drawing/2014/main" id="{2B8A26AE-2138-4495-BFAC-8E85EA60664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28" y="2471"/>
              <a:ext cx="54" cy="0"/>
            </a:xfrm>
            <a:prstGeom prst="line">
              <a:avLst/>
            </a:prstGeom>
            <a:noFill/>
            <a:ln w="31750">
              <a:solidFill>
                <a:srgbClr val="60606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9" name="Line 149">
              <a:extLst>
                <a:ext uri="{FF2B5EF4-FFF2-40B4-BE49-F238E27FC236}">
                  <a16:creationId xmlns:a16="http://schemas.microsoft.com/office/drawing/2014/main" id="{40FD430A-92BD-4F11-AFE1-FFAA4EED790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28" y="2753"/>
              <a:ext cx="54" cy="0"/>
            </a:xfrm>
            <a:prstGeom prst="line">
              <a:avLst/>
            </a:prstGeom>
            <a:noFill/>
            <a:ln w="31750">
              <a:solidFill>
                <a:srgbClr val="60606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0" name="Line 150">
              <a:extLst>
                <a:ext uri="{FF2B5EF4-FFF2-40B4-BE49-F238E27FC236}">
                  <a16:creationId xmlns:a16="http://schemas.microsoft.com/office/drawing/2014/main" id="{840EED05-E685-4073-B9C3-473E031D42E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104" y="775"/>
              <a:ext cx="0" cy="2667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1" name="Line 151">
              <a:extLst>
                <a:ext uri="{FF2B5EF4-FFF2-40B4-BE49-F238E27FC236}">
                  <a16:creationId xmlns:a16="http://schemas.microsoft.com/office/drawing/2014/main" id="{1BEE1FDF-9E55-4BBE-B116-438E0F8884C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044" y="3347"/>
              <a:ext cx="60" cy="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2" name="Rectangle 152">
              <a:extLst>
                <a:ext uri="{FF2B5EF4-FFF2-40B4-BE49-F238E27FC236}">
                  <a16:creationId xmlns:a16="http://schemas.microsoft.com/office/drawing/2014/main" id="{7443BCA7-3E9A-4051-9FD1-EA09451708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1" y="3263"/>
              <a:ext cx="311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&lt;-1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433" name="Line 153">
              <a:extLst>
                <a:ext uri="{FF2B5EF4-FFF2-40B4-BE49-F238E27FC236}">
                  <a16:creationId xmlns:a16="http://schemas.microsoft.com/office/drawing/2014/main" id="{CB6B857B-0FFC-4249-9F0C-06D4A002A10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044" y="2992"/>
              <a:ext cx="60" cy="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4" name="Rectangle 154">
              <a:extLst>
                <a:ext uri="{FF2B5EF4-FFF2-40B4-BE49-F238E27FC236}">
                  <a16:creationId xmlns:a16="http://schemas.microsoft.com/office/drawing/2014/main" id="{359AAF3E-6CFD-47C7-9039-E232FDABCB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5" y="2909"/>
              <a:ext cx="161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0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435" name="Line 155">
              <a:extLst>
                <a:ext uri="{FF2B5EF4-FFF2-40B4-BE49-F238E27FC236}">
                  <a16:creationId xmlns:a16="http://schemas.microsoft.com/office/drawing/2014/main" id="{B436735C-0A65-4931-A657-C5639F05B70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044" y="2638"/>
              <a:ext cx="60" cy="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6" name="Rectangle 156">
              <a:extLst>
                <a:ext uri="{FF2B5EF4-FFF2-40B4-BE49-F238E27FC236}">
                  <a16:creationId xmlns:a16="http://schemas.microsoft.com/office/drawing/2014/main" id="{9F60CBC2-FB35-4DC5-BAE3-36B617142F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5" y="2555"/>
              <a:ext cx="161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1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437" name="Line 157">
              <a:extLst>
                <a:ext uri="{FF2B5EF4-FFF2-40B4-BE49-F238E27FC236}">
                  <a16:creationId xmlns:a16="http://schemas.microsoft.com/office/drawing/2014/main" id="{F4708A6F-5F14-487C-BAF5-E8153D158AA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044" y="2284"/>
              <a:ext cx="60" cy="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8" name="Rectangle 158">
              <a:extLst>
                <a:ext uri="{FF2B5EF4-FFF2-40B4-BE49-F238E27FC236}">
                  <a16:creationId xmlns:a16="http://schemas.microsoft.com/office/drawing/2014/main" id="{3A591B0D-3D16-46CE-A005-1C8F39CF26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5" y="2200"/>
              <a:ext cx="161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2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439" name="Line 159">
              <a:extLst>
                <a:ext uri="{FF2B5EF4-FFF2-40B4-BE49-F238E27FC236}">
                  <a16:creationId xmlns:a16="http://schemas.microsoft.com/office/drawing/2014/main" id="{7F1B7A15-028F-4A6B-96B1-4F7B85C1BBF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044" y="1930"/>
              <a:ext cx="60" cy="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0" name="Rectangle 160">
              <a:extLst>
                <a:ext uri="{FF2B5EF4-FFF2-40B4-BE49-F238E27FC236}">
                  <a16:creationId xmlns:a16="http://schemas.microsoft.com/office/drawing/2014/main" id="{55AB498A-75E2-4B44-931C-B07EC3B553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5" y="1846"/>
              <a:ext cx="161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3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441" name="Line 161">
              <a:extLst>
                <a:ext uri="{FF2B5EF4-FFF2-40B4-BE49-F238E27FC236}">
                  <a16:creationId xmlns:a16="http://schemas.microsoft.com/office/drawing/2014/main" id="{DA856ABC-E04E-4C22-A0BB-9654C99D176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044" y="1578"/>
              <a:ext cx="60" cy="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2" name="Rectangle 162">
              <a:extLst>
                <a:ext uri="{FF2B5EF4-FFF2-40B4-BE49-F238E27FC236}">
                  <a16:creationId xmlns:a16="http://schemas.microsoft.com/office/drawing/2014/main" id="{97FFB716-9C05-46F4-BC6E-C0218E9789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5" y="1492"/>
              <a:ext cx="161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4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443" name="Line 163">
              <a:extLst>
                <a:ext uri="{FF2B5EF4-FFF2-40B4-BE49-F238E27FC236}">
                  <a16:creationId xmlns:a16="http://schemas.microsoft.com/office/drawing/2014/main" id="{FA348FD3-A230-4508-99AF-4C76F927C4D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044" y="1224"/>
              <a:ext cx="60" cy="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4" name="Rectangle 164">
              <a:extLst>
                <a:ext uri="{FF2B5EF4-FFF2-40B4-BE49-F238E27FC236}">
                  <a16:creationId xmlns:a16="http://schemas.microsoft.com/office/drawing/2014/main" id="{D6066651-2CFB-44CF-8594-5498564D97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3" y="1138"/>
              <a:ext cx="256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&gt;5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445" name="Line 165">
              <a:extLst>
                <a:ext uri="{FF2B5EF4-FFF2-40B4-BE49-F238E27FC236}">
                  <a16:creationId xmlns:a16="http://schemas.microsoft.com/office/drawing/2014/main" id="{AC812137-BCCD-4BF4-B8F3-CDC280C9EB1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044" y="870"/>
              <a:ext cx="60" cy="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6" name="Rectangle 166">
              <a:extLst>
                <a:ext uri="{FF2B5EF4-FFF2-40B4-BE49-F238E27FC236}">
                  <a16:creationId xmlns:a16="http://schemas.microsoft.com/office/drawing/2014/main" id="{F3F0FAA3-1997-4572-BFFD-EAB119DD78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2" y="783"/>
              <a:ext cx="0" cy="1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altLang="en-US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447" name="Rectangle 167">
              <a:extLst>
                <a:ext uri="{FF2B5EF4-FFF2-40B4-BE49-F238E27FC236}">
                  <a16:creationId xmlns:a16="http://schemas.microsoft.com/office/drawing/2014/main" id="{25189B5E-F4A9-4315-9B4F-1E9D135F43A9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330" y="1958"/>
              <a:ext cx="518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MVPF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888" name="Line 168">
              <a:extLst>
                <a:ext uri="{FF2B5EF4-FFF2-40B4-BE49-F238E27FC236}">
                  <a16:creationId xmlns:a16="http://schemas.microsoft.com/office/drawing/2014/main" id="{B300E094-A660-4E87-B879-58BD3B5CEFA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04" y="3442"/>
              <a:ext cx="6103" cy="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89" name="Line 169">
              <a:extLst>
                <a:ext uri="{FF2B5EF4-FFF2-40B4-BE49-F238E27FC236}">
                  <a16:creationId xmlns:a16="http://schemas.microsoft.com/office/drawing/2014/main" id="{6D02BED5-8DE0-46DF-BDEA-C9AFC759744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357" y="3442"/>
              <a:ext cx="0" cy="6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90" name="Rectangle 170">
              <a:extLst>
                <a:ext uri="{FF2B5EF4-FFF2-40B4-BE49-F238E27FC236}">
                  <a16:creationId xmlns:a16="http://schemas.microsoft.com/office/drawing/2014/main" id="{28C48F2A-6ACB-438C-B065-C8842DE02E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3" y="3531"/>
              <a:ext cx="216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No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891" name="Rectangle 171">
              <a:extLst>
                <a:ext uri="{FF2B5EF4-FFF2-40B4-BE49-F238E27FC236}">
                  <a16:creationId xmlns:a16="http://schemas.microsoft.com/office/drawing/2014/main" id="{94AEE104-A934-4227-87E0-66311D7D35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76" y="3652"/>
              <a:ext cx="43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Impact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892" name="Line 172">
              <a:extLst>
                <a:ext uri="{FF2B5EF4-FFF2-40B4-BE49-F238E27FC236}">
                  <a16:creationId xmlns:a16="http://schemas.microsoft.com/office/drawing/2014/main" id="{E5FF85FA-D379-4002-9022-9DF8E300E10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158" y="3442"/>
              <a:ext cx="0" cy="6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93" name="Rectangle 173">
              <a:extLst>
                <a:ext uri="{FF2B5EF4-FFF2-40B4-BE49-F238E27FC236}">
                  <a16:creationId xmlns:a16="http://schemas.microsoft.com/office/drawing/2014/main" id="{566751F5-E36D-4A76-8F50-CC0533102F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41" y="3531"/>
              <a:ext cx="714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Bastian and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894" name="Rectangle 174">
              <a:extLst>
                <a:ext uri="{FF2B5EF4-FFF2-40B4-BE49-F238E27FC236}">
                  <a16:creationId xmlns:a16="http://schemas.microsoft.com/office/drawing/2014/main" id="{B3A526AF-9C44-4AF3-9A52-39A3F557AF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44" y="3652"/>
              <a:ext cx="711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Michelmore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895" name="Rectangle 175">
              <a:extLst>
                <a:ext uri="{FF2B5EF4-FFF2-40B4-BE49-F238E27FC236}">
                  <a16:creationId xmlns:a16="http://schemas.microsoft.com/office/drawing/2014/main" id="{7C9E4E74-DE8A-4FA8-88BF-BD119B2D77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5" y="3773"/>
              <a:ext cx="41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(2018)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896" name="Rectangle 176">
              <a:extLst>
                <a:ext uri="{FF2B5EF4-FFF2-40B4-BE49-F238E27FC236}">
                  <a16:creationId xmlns:a16="http://schemas.microsoft.com/office/drawing/2014/main" id="{0F493509-4E5B-42C2-9BA4-CD7B24E1B8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87" y="3891"/>
              <a:ext cx="622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[Earnings]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897" name="Line 177">
              <a:extLst>
                <a:ext uri="{FF2B5EF4-FFF2-40B4-BE49-F238E27FC236}">
                  <a16:creationId xmlns:a16="http://schemas.microsoft.com/office/drawing/2014/main" id="{EB2FB6B6-A6AB-438B-91F7-D8B4E793174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355" y="3442"/>
              <a:ext cx="0" cy="6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98" name="Rectangle 178">
              <a:extLst>
                <a:ext uri="{FF2B5EF4-FFF2-40B4-BE49-F238E27FC236}">
                  <a16:creationId xmlns:a16="http://schemas.microsoft.com/office/drawing/2014/main" id="{2F98B153-CB2B-44D4-BF4C-F3A26FB0E1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13" y="3531"/>
              <a:ext cx="556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Dahl and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899" name="Rectangle 179">
              <a:extLst>
                <a:ext uri="{FF2B5EF4-FFF2-40B4-BE49-F238E27FC236}">
                  <a16:creationId xmlns:a16="http://schemas.microsoft.com/office/drawing/2014/main" id="{C8302D5C-E54E-4D69-8540-1FD5BF7468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39" y="3652"/>
              <a:ext cx="507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Lochner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900" name="Rectangle 180">
              <a:extLst>
                <a:ext uri="{FF2B5EF4-FFF2-40B4-BE49-F238E27FC236}">
                  <a16:creationId xmlns:a16="http://schemas.microsoft.com/office/drawing/2014/main" id="{4258FBBE-7956-4F88-B248-559EAB5F21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82" y="3773"/>
              <a:ext cx="41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(2018)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901" name="Rectangle 181">
              <a:extLst>
                <a:ext uri="{FF2B5EF4-FFF2-40B4-BE49-F238E27FC236}">
                  <a16:creationId xmlns:a16="http://schemas.microsoft.com/office/drawing/2014/main" id="{927F5D0C-D8EB-4C1A-9B74-C14FBEBC2A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12" y="3891"/>
              <a:ext cx="772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[Test scores]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902" name="Line 182">
              <a:extLst>
                <a:ext uri="{FF2B5EF4-FFF2-40B4-BE49-F238E27FC236}">
                  <a16:creationId xmlns:a16="http://schemas.microsoft.com/office/drawing/2014/main" id="{0FD6FD52-56DC-407F-8BCD-96578C7107D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153" y="3442"/>
              <a:ext cx="0" cy="6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03" name="Rectangle 183">
              <a:extLst>
                <a:ext uri="{FF2B5EF4-FFF2-40B4-BE49-F238E27FC236}">
                  <a16:creationId xmlns:a16="http://schemas.microsoft.com/office/drawing/2014/main" id="{79B37E13-7CA9-4C4B-B3AC-4B3985F969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29" y="3531"/>
              <a:ext cx="317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CFR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904" name="Rectangle 184">
              <a:extLst>
                <a:ext uri="{FF2B5EF4-FFF2-40B4-BE49-F238E27FC236}">
                  <a16:creationId xmlns:a16="http://schemas.microsoft.com/office/drawing/2014/main" id="{211DA6CB-D241-4937-A095-48035E7408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80" y="3652"/>
              <a:ext cx="41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(2011)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905" name="Rectangle 185">
              <a:extLst>
                <a:ext uri="{FF2B5EF4-FFF2-40B4-BE49-F238E27FC236}">
                  <a16:creationId xmlns:a16="http://schemas.microsoft.com/office/drawing/2014/main" id="{FE1E5129-6878-463C-9532-0D8AB0FAED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10" y="3773"/>
              <a:ext cx="772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[Test scores]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906" name="Line 186">
              <a:extLst>
                <a:ext uri="{FF2B5EF4-FFF2-40B4-BE49-F238E27FC236}">
                  <a16:creationId xmlns:a16="http://schemas.microsoft.com/office/drawing/2014/main" id="{EB94758E-469C-48BB-A09C-AE74E344752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953" y="3442"/>
              <a:ext cx="0" cy="6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07" name="Rectangle 187">
              <a:extLst>
                <a:ext uri="{FF2B5EF4-FFF2-40B4-BE49-F238E27FC236}">
                  <a16:creationId xmlns:a16="http://schemas.microsoft.com/office/drawing/2014/main" id="{D082D608-4527-4448-9565-7451331630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23" y="3531"/>
              <a:ext cx="527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Maxfield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908" name="Rectangle 188">
              <a:extLst>
                <a:ext uri="{FF2B5EF4-FFF2-40B4-BE49-F238E27FC236}">
                  <a16:creationId xmlns:a16="http://schemas.microsoft.com/office/drawing/2014/main" id="{1C663546-430F-4CAE-814C-F273EBEA5D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80" y="3652"/>
              <a:ext cx="41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(2013)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909" name="Rectangle 189">
              <a:extLst>
                <a:ext uri="{FF2B5EF4-FFF2-40B4-BE49-F238E27FC236}">
                  <a16:creationId xmlns:a16="http://schemas.microsoft.com/office/drawing/2014/main" id="{79889774-706B-4279-985B-A286C5E91A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11" y="3773"/>
              <a:ext cx="772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[Test scores]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910" name="Line 190">
              <a:extLst>
                <a:ext uri="{FF2B5EF4-FFF2-40B4-BE49-F238E27FC236}">
                  <a16:creationId xmlns:a16="http://schemas.microsoft.com/office/drawing/2014/main" id="{6DBF3267-BA1D-44C2-B284-CAA21421F09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54" y="3442"/>
              <a:ext cx="0" cy="6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11" name="Rectangle 191">
              <a:extLst>
                <a:ext uri="{FF2B5EF4-FFF2-40B4-BE49-F238E27FC236}">
                  <a16:creationId xmlns:a16="http://schemas.microsoft.com/office/drawing/2014/main" id="{293022AE-9D45-4E47-B491-591BF08D56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60" y="3531"/>
              <a:ext cx="66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Manoli and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912" name="Rectangle 192">
              <a:extLst>
                <a:ext uri="{FF2B5EF4-FFF2-40B4-BE49-F238E27FC236}">
                  <a16:creationId xmlns:a16="http://schemas.microsoft.com/office/drawing/2014/main" id="{385DEB08-2102-4371-843B-90CED06A0A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88" y="3652"/>
              <a:ext cx="821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Turner (2018)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913" name="Rectangle 193">
              <a:extLst>
                <a:ext uri="{FF2B5EF4-FFF2-40B4-BE49-F238E27FC236}">
                  <a16:creationId xmlns:a16="http://schemas.microsoft.com/office/drawing/2014/main" id="{1709DEC3-774F-4BF4-A526-2CA3CB89CF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15" y="3773"/>
              <a:ext cx="553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[College]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914" name="Line 194">
              <a:extLst>
                <a:ext uri="{FF2B5EF4-FFF2-40B4-BE49-F238E27FC236}">
                  <a16:creationId xmlns:a16="http://schemas.microsoft.com/office/drawing/2014/main" id="{A4420985-C282-46F3-863A-491F7CFB803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56" y="3442"/>
              <a:ext cx="0" cy="6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15" name="Rectangle 195">
              <a:extLst>
                <a:ext uri="{FF2B5EF4-FFF2-40B4-BE49-F238E27FC236}">
                  <a16:creationId xmlns:a16="http://schemas.microsoft.com/office/drawing/2014/main" id="{76A97ACB-1EFD-4085-B132-645E502E19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3" y="3531"/>
              <a:ext cx="711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Michelmore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916" name="Rectangle 196">
              <a:extLst>
                <a:ext uri="{FF2B5EF4-FFF2-40B4-BE49-F238E27FC236}">
                  <a16:creationId xmlns:a16="http://schemas.microsoft.com/office/drawing/2014/main" id="{D8A4D6CD-7E94-40E1-8311-6F9C8B891E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84" y="3652"/>
              <a:ext cx="41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(2018)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917" name="Rectangle 197">
              <a:extLst>
                <a:ext uri="{FF2B5EF4-FFF2-40B4-BE49-F238E27FC236}">
                  <a16:creationId xmlns:a16="http://schemas.microsoft.com/office/drawing/2014/main" id="{808AD710-C5FD-43AC-833C-41734F5767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17" y="3773"/>
              <a:ext cx="553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[College]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918" name="Line 198">
              <a:extLst>
                <a:ext uri="{FF2B5EF4-FFF2-40B4-BE49-F238E27FC236}">
                  <a16:creationId xmlns:a16="http://schemas.microsoft.com/office/drawing/2014/main" id="{7CDCE1D4-7382-4096-BBCD-2BE9E9ECCAE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56" y="3442"/>
              <a:ext cx="0" cy="6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19" name="Rectangle 199">
              <a:extLst>
                <a:ext uri="{FF2B5EF4-FFF2-40B4-BE49-F238E27FC236}">
                  <a16:creationId xmlns:a16="http://schemas.microsoft.com/office/drawing/2014/main" id="{480F753C-AB56-428D-868C-F18AAAFC70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39" y="3531"/>
              <a:ext cx="714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Bastian and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920" name="Rectangle 200">
              <a:extLst>
                <a:ext uri="{FF2B5EF4-FFF2-40B4-BE49-F238E27FC236}">
                  <a16:creationId xmlns:a16="http://schemas.microsoft.com/office/drawing/2014/main" id="{4D6B71D7-6DC2-43A4-84D9-1C0B80A886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2" y="3652"/>
              <a:ext cx="711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Michelmore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921" name="Rectangle 201">
              <a:extLst>
                <a:ext uri="{FF2B5EF4-FFF2-40B4-BE49-F238E27FC236}">
                  <a16:creationId xmlns:a16="http://schemas.microsoft.com/office/drawing/2014/main" id="{6561DEB3-32AD-493E-A888-C28426F309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83" y="3773"/>
              <a:ext cx="41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(2018)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922" name="Rectangle 202">
              <a:extLst>
                <a:ext uri="{FF2B5EF4-FFF2-40B4-BE49-F238E27FC236}">
                  <a16:creationId xmlns:a16="http://schemas.microsoft.com/office/drawing/2014/main" id="{072EA512-4DCD-40C4-9BC9-BC76336CBE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17" y="3891"/>
              <a:ext cx="553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[College]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923" name="Rectangle 203">
              <a:extLst>
                <a:ext uri="{FF2B5EF4-FFF2-40B4-BE49-F238E27FC236}">
                  <a16:creationId xmlns:a16="http://schemas.microsoft.com/office/drawing/2014/main" id="{812A39B7-4B2F-41D2-AFDE-399AA6E7FF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96" y="280"/>
              <a:ext cx="305" cy="57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5300" b="0" i="0" u="none" strike="noStrike" cap="none" normalizeH="0" baseline="0">
                  <a:ln>
                    <a:noFill/>
                  </a:ln>
                  <a:solidFill>
                    <a:srgbClr val="1E2D53"/>
                  </a:solidFill>
                  <a:effectLst/>
                  <a:latin typeface="Arial" panose="020B0604020202020204" pitchFamily="34" charset="0"/>
                </a:rPr>
                <a:t> 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</p:grpSp>
      <p:sp>
        <p:nvSpPr>
          <p:cNvPr id="222" name="Rectangle 134">
            <a:extLst>
              <a:ext uri="{FF2B5EF4-FFF2-40B4-BE49-F238E27FC236}">
                <a16:creationId xmlns:a16="http://schemas.microsoft.com/office/drawing/2014/main" id="{97D4A106-6AD9-4478-BBA8-FD4C2A5C29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0521" y="95828"/>
            <a:ext cx="10620914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EITC OBRA 1993 MVPF Estimates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2400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Incorporating Different Estimates of Spillovers on Children</a:t>
            </a:r>
            <a:endParaRPr kumimoji="0" lang="en-US" sz="2400" b="1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368" name="TextBox 367">
            <a:extLst>
              <a:ext uri="{FF2B5EF4-FFF2-40B4-BE49-F238E27FC236}">
                <a16:creationId xmlns:a16="http://schemas.microsoft.com/office/drawing/2014/main" id="{7DDE05EE-D684-1148-9CB1-148AD3BC2DD4}"/>
              </a:ext>
            </a:extLst>
          </p:cNvPr>
          <p:cNvSpPr txBox="1"/>
          <p:nvPr/>
        </p:nvSpPr>
        <p:spPr>
          <a:xfrm>
            <a:off x="11379194" y="6338929"/>
            <a:ext cx="62228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50000"/>
                    <a:lumOff val="50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  <a:hlinkClick r:id="rId3" action="ppaction://hlinksldjump"/>
              </a:rPr>
              <a:t>Back</a:t>
            </a:r>
            <a:endParaRPr kumimoji="0" lang="en-US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50000"/>
                  <a:lumOff val="50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grpSp>
        <p:nvGrpSpPr>
          <p:cNvPr id="324" name="Group 323">
            <a:extLst>
              <a:ext uri="{FF2B5EF4-FFF2-40B4-BE49-F238E27FC236}">
                <a16:creationId xmlns:a16="http://schemas.microsoft.com/office/drawing/2014/main" id="{4ED6668D-778D-47A2-84A2-9071F01DD5E5}"/>
              </a:ext>
            </a:extLst>
          </p:cNvPr>
          <p:cNvGrpSpPr/>
          <p:nvPr/>
        </p:nvGrpSpPr>
        <p:grpSpPr>
          <a:xfrm>
            <a:off x="1433119" y="1242217"/>
            <a:ext cx="589755" cy="549276"/>
            <a:chOff x="1431926" y="1243012"/>
            <a:chExt cx="589755" cy="549276"/>
          </a:xfrm>
        </p:grpSpPr>
        <p:grpSp>
          <p:nvGrpSpPr>
            <p:cNvPr id="325" name="Group 324">
              <a:extLst>
                <a:ext uri="{FF2B5EF4-FFF2-40B4-BE49-F238E27FC236}">
                  <a16:creationId xmlns:a16="http://schemas.microsoft.com/office/drawing/2014/main" id="{152D07E0-08F2-4020-A25A-EF7BD35BC8E8}"/>
                </a:ext>
              </a:extLst>
            </p:cNvPr>
            <p:cNvGrpSpPr/>
            <p:nvPr/>
          </p:nvGrpSpPr>
          <p:grpSpPr>
            <a:xfrm>
              <a:off x="1431926" y="1243012"/>
              <a:ext cx="318293" cy="422579"/>
              <a:chOff x="1431926" y="1243012"/>
              <a:chExt cx="318293" cy="422579"/>
            </a:xfrm>
          </p:grpSpPr>
          <p:sp>
            <p:nvSpPr>
              <p:cNvPr id="330" name="Rectangle 35">
                <a:extLst>
                  <a:ext uri="{FF2B5EF4-FFF2-40B4-BE49-F238E27FC236}">
                    <a16:creationId xmlns:a16="http://schemas.microsoft.com/office/drawing/2014/main" id="{DB8BFF05-056D-46DA-8350-DC05627181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31926" y="1243012"/>
                <a:ext cx="165100" cy="2762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lvl="0"/>
                <a:r>
                  <a:rPr lang="en-US" dirty="0">
                    <a:solidFill>
                      <a:srgbClr val="808080"/>
                    </a:solidFill>
                  </a:rPr>
                  <a:t>∞</a:t>
                </a:r>
                <a:endParaRPr kumimoji="0" lang="en-US" altLang="en-US" sz="1800" b="0" i="0" u="none" strike="noStrike" cap="none" normalizeH="0" baseline="0" dirty="0">
                  <a:ln>
                    <a:noFill/>
                  </a:ln>
                  <a:solidFill>
                    <a:srgbClr val="808080"/>
                  </a:solidFill>
                  <a:effectLst/>
                </a:endParaRPr>
              </a:p>
            </p:txBody>
          </p:sp>
          <p:cxnSp>
            <p:nvCxnSpPr>
              <p:cNvPr id="331" name="Straight Connector 330">
                <a:extLst>
                  <a:ext uri="{FF2B5EF4-FFF2-40B4-BE49-F238E27FC236}">
                    <a16:creationId xmlns:a16="http://schemas.microsoft.com/office/drawing/2014/main" id="{E28418B5-9A51-4D79-B876-A2AAAB92269F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750219" y="1605265"/>
                <a:ext cx="0" cy="60326"/>
              </a:xfrm>
              <a:prstGeom prst="line">
                <a:avLst/>
              </a:prstGeom>
              <a:ln w="3810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326" name="Group 325">
              <a:extLst>
                <a:ext uri="{FF2B5EF4-FFF2-40B4-BE49-F238E27FC236}">
                  <a16:creationId xmlns:a16="http://schemas.microsoft.com/office/drawing/2014/main" id="{BCEF9ACB-F371-4655-80FE-31F48DCA66FF}"/>
                </a:ext>
              </a:extLst>
            </p:cNvPr>
            <p:cNvGrpSpPr/>
            <p:nvPr/>
          </p:nvGrpSpPr>
          <p:grpSpPr>
            <a:xfrm>
              <a:off x="1493043" y="1508682"/>
              <a:ext cx="528638" cy="283606"/>
              <a:chOff x="1493043" y="1508682"/>
              <a:chExt cx="528638" cy="283606"/>
            </a:xfrm>
          </p:grpSpPr>
          <p:sp>
            <p:nvSpPr>
              <p:cNvPr id="327" name="Rectangle 326">
                <a:extLst>
                  <a:ext uri="{FF2B5EF4-FFF2-40B4-BE49-F238E27FC236}">
                    <a16:creationId xmlns:a16="http://schemas.microsoft.com/office/drawing/2014/main" id="{55A957F6-F4C6-4CB7-8966-158D23346FAC}"/>
                  </a:ext>
                </a:extLst>
              </p:cNvPr>
              <p:cNvSpPr/>
              <p:nvPr/>
            </p:nvSpPr>
            <p:spPr>
              <a:xfrm>
                <a:off x="1493043" y="1508682"/>
                <a:ext cx="528638" cy="283606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328" name="Straight Connector 327">
                <a:extLst>
                  <a:ext uri="{FF2B5EF4-FFF2-40B4-BE49-F238E27FC236}">
                    <a16:creationId xmlns:a16="http://schemas.microsoft.com/office/drawing/2014/main" id="{1309883B-58CB-4943-9171-E3F58117F2BD}"/>
                  </a:ext>
                </a:extLst>
              </p:cNvPr>
              <p:cNvCxnSpPr/>
              <p:nvPr/>
            </p:nvCxnSpPr>
            <p:spPr>
              <a:xfrm flipV="1">
                <a:off x="1666876" y="1564011"/>
                <a:ext cx="166687" cy="83364"/>
              </a:xfrm>
              <a:prstGeom prst="line">
                <a:avLst/>
              </a:prstGeom>
              <a:ln w="19050">
                <a:solidFill>
                  <a:srgbClr val="80808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9" name="Straight Connector 328">
                <a:extLst>
                  <a:ext uri="{FF2B5EF4-FFF2-40B4-BE49-F238E27FC236}">
                    <a16:creationId xmlns:a16="http://schemas.microsoft.com/office/drawing/2014/main" id="{5F8E555B-432F-4615-9EB1-1187D78DD903}"/>
                  </a:ext>
                </a:extLst>
              </p:cNvPr>
              <p:cNvCxnSpPr/>
              <p:nvPr/>
            </p:nvCxnSpPr>
            <p:spPr>
              <a:xfrm flipV="1">
                <a:off x="1666876" y="1629871"/>
                <a:ext cx="166687" cy="83364"/>
              </a:xfrm>
              <a:prstGeom prst="line">
                <a:avLst/>
              </a:prstGeom>
              <a:ln w="19050">
                <a:solidFill>
                  <a:srgbClr val="80808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sp>
        <p:nvSpPr>
          <p:cNvPr id="116" name="TextBox 115">
            <a:extLst>
              <a:ext uri="{FF2B5EF4-FFF2-40B4-BE49-F238E27FC236}">
                <a16:creationId xmlns:a16="http://schemas.microsoft.com/office/drawing/2014/main" id="{4EAE02F9-A556-2B41-AF2B-AC30993DF24E}"/>
              </a:ext>
            </a:extLst>
          </p:cNvPr>
          <p:cNvSpPr txBox="1"/>
          <p:nvPr/>
        </p:nvSpPr>
        <p:spPr>
          <a:xfrm>
            <a:off x="9122852" y="6414493"/>
            <a:ext cx="133196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u="sng" dirty="0">
                <a:solidFill>
                  <a:srgbClr val="979797"/>
                </a:solidFill>
                <a:hlinkClick r:id="rId4" action="ppaction://hlinksldjump"/>
              </a:rPr>
              <a:t>Theory Back</a:t>
            </a:r>
            <a:endParaRPr lang="en-US" u="sng" dirty="0">
              <a:solidFill>
                <a:srgbClr val="97979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89647764"/>
      </p:ext>
    </p:extLst>
  </p:cSld>
  <p:clrMapOvr>
    <a:masterClrMapping/>
  </p:clrMapOvr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4">
            <a:extLst>
              <a:ext uri="{FF2B5EF4-FFF2-40B4-BE49-F238E27FC236}">
                <a16:creationId xmlns:a16="http://schemas.microsoft.com/office/drawing/2014/main" id="{0193A13A-46B9-4823-A81B-92AA70175282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604838" y="-4763"/>
            <a:ext cx="10982325" cy="6867526"/>
            <a:chOff x="381" y="-3"/>
            <a:chExt cx="6918" cy="4326"/>
          </a:xfrm>
        </p:grpSpPr>
        <p:sp>
          <p:nvSpPr>
            <p:cNvPr id="5" name="AutoShape 3">
              <a:extLst>
                <a:ext uri="{FF2B5EF4-FFF2-40B4-BE49-F238E27FC236}">
                  <a16:creationId xmlns:a16="http://schemas.microsoft.com/office/drawing/2014/main" id="{FA0FF235-76EF-4BE6-911B-8944ECA0AC45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384" y="0"/>
              <a:ext cx="6912" cy="43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" name="Rectangle 5">
              <a:extLst>
                <a:ext uri="{FF2B5EF4-FFF2-40B4-BE49-F238E27FC236}">
                  <a16:creationId xmlns:a16="http://schemas.microsoft.com/office/drawing/2014/main" id="{6DD98BFE-0CAB-42C6-B509-8196FE094E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1" y="-3"/>
              <a:ext cx="6918" cy="4326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" name="Rectangle 6">
              <a:extLst>
                <a:ext uri="{FF2B5EF4-FFF2-40B4-BE49-F238E27FC236}">
                  <a16:creationId xmlns:a16="http://schemas.microsoft.com/office/drawing/2014/main" id="{14D3525E-ABCD-4D32-8499-97B18A5BEE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" y="0"/>
              <a:ext cx="6909" cy="4317"/>
            </a:xfrm>
            <a:prstGeom prst="rect">
              <a:avLst/>
            </a:prstGeom>
            <a:solidFill>
              <a:srgbClr val="FFFFFF"/>
            </a:solidFill>
            <a:ln w="14288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" name="Rectangle 7">
              <a:extLst>
                <a:ext uri="{FF2B5EF4-FFF2-40B4-BE49-F238E27FC236}">
                  <a16:creationId xmlns:a16="http://schemas.microsoft.com/office/drawing/2014/main" id="{DE4511ED-2112-4910-AC89-013C86FDD4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04" y="775"/>
              <a:ext cx="6103" cy="2828"/>
            </a:xfrm>
            <a:prstGeom prst="rect">
              <a:avLst/>
            </a:prstGeom>
            <a:solidFill>
              <a:srgbClr val="FFFFFF"/>
            </a:solidFill>
            <a:ln w="14288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" name="Line 8">
              <a:extLst>
                <a:ext uri="{FF2B5EF4-FFF2-40B4-BE49-F238E27FC236}">
                  <a16:creationId xmlns:a16="http://schemas.microsoft.com/office/drawing/2014/main" id="{61F89B47-F2AF-4421-99D7-CCB6C7C5873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04" y="3508"/>
              <a:ext cx="6103" cy="0"/>
            </a:xfrm>
            <a:prstGeom prst="line">
              <a:avLst/>
            </a:prstGeom>
            <a:noFill/>
            <a:ln w="19050">
              <a:solidFill>
                <a:srgbClr val="EAF2F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" name="Line 9">
              <a:extLst>
                <a:ext uri="{FF2B5EF4-FFF2-40B4-BE49-F238E27FC236}">
                  <a16:creationId xmlns:a16="http://schemas.microsoft.com/office/drawing/2014/main" id="{35A30F64-7908-4176-80F0-19B85B8D18B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04" y="3266"/>
              <a:ext cx="6103" cy="0"/>
            </a:xfrm>
            <a:prstGeom prst="line">
              <a:avLst/>
            </a:prstGeom>
            <a:noFill/>
            <a:ln w="19050">
              <a:solidFill>
                <a:srgbClr val="EAF2F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" name="Line 10">
              <a:extLst>
                <a:ext uri="{FF2B5EF4-FFF2-40B4-BE49-F238E27FC236}">
                  <a16:creationId xmlns:a16="http://schemas.microsoft.com/office/drawing/2014/main" id="{475C6F4C-B0A1-4050-9A86-CAD362C68F7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04" y="2788"/>
              <a:ext cx="6103" cy="0"/>
            </a:xfrm>
            <a:prstGeom prst="line">
              <a:avLst/>
            </a:prstGeom>
            <a:noFill/>
            <a:ln w="19050">
              <a:solidFill>
                <a:srgbClr val="EAF2F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" name="Line 11">
              <a:extLst>
                <a:ext uri="{FF2B5EF4-FFF2-40B4-BE49-F238E27FC236}">
                  <a16:creationId xmlns:a16="http://schemas.microsoft.com/office/drawing/2014/main" id="{75979DF6-01F2-4B76-8F2F-54BFF981F73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04" y="2307"/>
              <a:ext cx="6103" cy="0"/>
            </a:xfrm>
            <a:prstGeom prst="line">
              <a:avLst/>
            </a:prstGeom>
            <a:noFill/>
            <a:ln w="19050">
              <a:solidFill>
                <a:srgbClr val="EAF2F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" name="Line 12">
              <a:extLst>
                <a:ext uri="{FF2B5EF4-FFF2-40B4-BE49-F238E27FC236}">
                  <a16:creationId xmlns:a16="http://schemas.microsoft.com/office/drawing/2014/main" id="{A15F6254-3D87-4E1A-A086-6021E3D305B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04" y="1829"/>
              <a:ext cx="6103" cy="0"/>
            </a:xfrm>
            <a:prstGeom prst="line">
              <a:avLst/>
            </a:prstGeom>
            <a:noFill/>
            <a:ln w="19050">
              <a:solidFill>
                <a:srgbClr val="EAF2F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" name="Line 13">
              <a:extLst>
                <a:ext uri="{FF2B5EF4-FFF2-40B4-BE49-F238E27FC236}">
                  <a16:creationId xmlns:a16="http://schemas.microsoft.com/office/drawing/2014/main" id="{24711A11-D986-41AF-B1C5-8332D8E0411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04" y="1348"/>
              <a:ext cx="6103" cy="0"/>
            </a:xfrm>
            <a:prstGeom prst="line">
              <a:avLst/>
            </a:prstGeom>
            <a:noFill/>
            <a:ln w="19050">
              <a:solidFill>
                <a:srgbClr val="EAF2F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" name="Line 14">
              <a:extLst>
                <a:ext uri="{FF2B5EF4-FFF2-40B4-BE49-F238E27FC236}">
                  <a16:creationId xmlns:a16="http://schemas.microsoft.com/office/drawing/2014/main" id="{B5E3EDB9-C5CC-4060-B38F-BCAB772363E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04" y="870"/>
              <a:ext cx="6103" cy="0"/>
            </a:xfrm>
            <a:prstGeom prst="line">
              <a:avLst/>
            </a:prstGeom>
            <a:noFill/>
            <a:ln w="19050">
              <a:solidFill>
                <a:srgbClr val="EAF2F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" name="Oval 15">
              <a:extLst>
                <a:ext uri="{FF2B5EF4-FFF2-40B4-BE49-F238E27FC236}">
                  <a16:creationId xmlns:a16="http://schemas.microsoft.com/office/drawing/2014/main" id="{BE4665B6-030C-43EA-A478-6E127E0B80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89" y="3125"/>
              <a:ext cx="38" cy="37"/>
            </a:xfrm>
            <a:prstGeom prst="ellipse">
              <a:avLst/>
            </a:prstGeom>
            <a:solidFill>
              <a:srgbClr val="6E8E84"/>
            </a:solidFill>
            <a:ln w="0">
              <a:solidFill>
                <a:srgbClr val="6E8E84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" name="Oval 16">
              <a:extLst>
                <a:ext uri="{FF2B5EF4-FFF2-40B4-BE49-F238E27FC236}">
                  <a16:creationId xmlns:a16="http://schemas.microsoft.com/office/drawing/2014/main" id="{9AF7CD4F-5398-40E3-BD6B-06455397ED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61" y="3061"/>
              <a:ext cx="38" cy="38"/>
            </a:xfrm>
            <a:prstGeom prst="ellipse">
              <a:avLst/>
            </a:prstGeom>
            <a:solidFill>
              <a:srgbClr val="6E8E84"/>
            </a:solidFill>
            <a:ln w="0">
              <a:solidFill>
                <a:srgbClr val="6E8E84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" name="Oval 17">
              <a:extLst>
                <a:ext uri="{FF2B5EF4-FFF2-40B4-BE49-F238E27FC236}">
                  <a16:creationId xmlns:a16="http://schemas.microsoft.com/office/drawing/2014/main" id="{DF616213-E38C-4AC7-B647-AE5E0F49A4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10" y="3073"/>
              <a:ext cx="38" cy="37"/>
            </a:xfrm>
            <a:prstGeom prst="ellipse">
              <a:avLst/>
            </a:prstGeom>
            <a:solidFill>
              <a:srgbClr val="6E8E84"/>
            </a:solidFill>
            <a:ln w="0">
              <a:solidFill>
                <a:srgbClr val="6E8E84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" name="Oval 18">
              <a:extLst>
                <a:ext uri="{FF2B5EF4-FFF2-40B4-BE49-F238E27FC236}">
                  <a16:creationId xmlns:a16="http://schemas.microsoft.com/office/drawing/2014/main" id="{D8511E6C-82E7-4F48-86CA-0606B73E7E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91" y="3113"/>
              <a:ext cx="37" cy="38"/>
            </a:xfrm>
            <a:prstGeom prst="ellipse">
              <a:avLst/>
            </a:prstGeom>
            <a:solidFill>
              <a:srgbClr val="6E8E84"/>
            </a:solidFill>
            <a:ln w="0">
              <a:solidFill>
                <a:srgbClr val="6E8E84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Oval 19">
              <a:extLst>
                <a:ext uri="{FF2B5EF4-FFF2-40B4-BE49-F238E27FC236}">
                  <a16:creationId xmlns:a16="http://schemas.microsoft.com/office/drawing/2014/main" id="{D5D320C1-510B-4534-91DA-E04BCAF3A5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56" y="3102"/>
              <a:ext cx="37" cy="37"/>
            </a:xfrm>
            <a:prstGeom prst="ellipse">
              <a:avLst/>
            </a:prstGeom>
            <a:solidFill>
              <a:srgbClr val="6E8E84"/>
            </a:solidFill>
            <a:ln w="0">
              <a:solidFill>
                <a:srgbClr val="6E8E84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Oval 20">
              <a:extLst>
                <a:ext uri="{FF2B5EF4-FFF2-40B4-BE49-F238E27FC236}">
                  <a16:creationId xmlns:a16="http://schemas.microsoft.com/office/drawing/2014/main" id="{81F827DC-6E33-4A3A-8C35-6DF50608D3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36" y="3321"/>
              <a:ext cx="38" cy="37"/>
            </a:xfrm>
            <a:prstGeom prst="ellipse">
              <a:avLst/>
            </a:prstGeom>
            <a:solidFill>
              <a:srgbClr val="6E8E84"/>
            </a:solidFill>
            <a:ln w="0">
              <a:solidFill>
                <a:srgbClr val="6E8E84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" name="Oval 21">
              <a:extLst>
                <a:ext uri="{FF2B5EF4-FFF2-40B4-BE49-F238E27FC236}">
                  <a16:creationId xmlns:a16="http://schemas.microsoft.com/office/drawing/2014/main" id="{26CC36F6-4525-4CEF-A341-8B038747D5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97" y="3090"/>
              <a:ext cx="37" cy="38"/>
            </a:xfrm>
            <a:prstGeom prst="ellipse">
              <a:avLst/>
            </a:prstGeom>
            <a:solidFill>
              <a:srgbClr val="6E8E84"/>
            </a:solidFill>
            <a:ln w="0">
              <a:solidFill>
                <a:srgbClr val="6E8E84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Oval 22">
              <a:extLst>
                <a:ext uri="{FF2B5EF4-FFF2-40B4-BE49-F238E27FC236}">
                  <a16:creationId xmlns:a16="http://schemas.microsoft.com/office/drawing/2014/main" id="{02EE49A0-DDA6-4855-98E0-EE65F55E03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63" y="2704"/>
              <a:ext cx="38" cy="38"/>
            </a:xfrm>
            <a:prstGeom prst="ellipse">
              <a:avLst/>
            </a:prstGeom>
            <a:solidFill>
              <a:srgbClr val="90353B"/>
            </a:solidFill>
            <a:ln w="0">
              <a:solidFill>
                <a:srgbClr val="90353B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Oval 23">
              <a:extLst>
                <a:ext uri="{FF2B5EF4-FFF2-40B4-BE49-F238E27FC236}">
                  <a16:creationId xmlns:a16="http://schemas.microsoft.com/office/drawing/2014/main" id="{F3EDB95A-EB80-48C9-B416-7678170DCE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76" y="2549"/>
              <a:ext cx="37" cy="37"/>
            </a:xfrm>
            <a:prstGeom prst="ellipse">
              <a:avLst/>
            </a:prstGeom>
            <a:solidFill>
              <a:srgbClr val="90353B"/>
            </a:solidFill>
            <a:ln w="0">
              <a:solidFill>
                <a:srgbClr val="90353B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Oval 24">
              <a:extLst>
                <a:ext uri="{FF2B5EF4-FFF2-40B4-BE49-F238E27FC236}">
                  <a16:creationId xmlns:a16="http://schemas.microsoft.com/office/drawing/2014/main" id="{0615DB69-ADD0-4C0F-8371-FC3361924E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4" y="1521"/>
              <a:ext cx="37" cy="37"/>
            </a:xfrm>
            <a:prstGeom prst="ellipse">
              <a:avLst/>
            </a:prstGeom>
            <a:solidFill>
              <a:srgbClr val="90353B"/>
            </a:solidFill>
            <a:ln w="0">
              <a:solidFill>
                <a:srgbClr val="90353B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Oval 25">
              <a:extLst>
                <a:ext uri="{FF2B5EF4-FFF2-40B4-BE49-F238E27FC236}">
                  <a16:creationId xmlns:a16="http://schemas.microsoft.com/office/drawing/2014/main" id="{70AD2B64-E0D5-4ECA-8D69-FF26F296E2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52" y="1276"/>
              <a:ext cx="37" cy="37"/>
            </a:xfrm>
            <a:prstGeom prst="ellipse">
              <a:avLst/>
            </a:prstGeom>
            <a:solidFill>
              <a:srgbClr val="55752F"/>
            </a:solidFill>
            <a:ln w="0">
              <a:solidFill>
                <a:srgbClr val="55752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" name="Oval 26">
              <a:extLst>
                <a:ext uri="{FF2B5EF4-FFF2-40B4-BE49-F238E27FC236}">
                  <a16:creationId xmlns:a16="http://schemas.microsoft.com/office/drawing/2014/main" id="{039B57A4-981D-4733-BACF-0F16751A87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09" y="850"/>
              <a:ext cx="38" cy="37"/>
            </a:xfrm>
            <a:prstGeom prst="ellipse">
              <a:avLst/>
            </a:prstGeom>
            <a:solidFill>
              <a:srgbClr val="55752F"/>
            </a:solidFill>
            <a:ln w="0">
              <a:solidFill>
                <a:srgbClr val="55752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Oval 27">
              <a:extLst>
                <a:ext uri="{FF2B5EF4-FFF2-40B4-BE49-F238E27FC236}">
                  <a16:creationId xmlns:a16="http://schemas.microsoft.com/office/drawing/2014/main" id="{AC3F4F5B-AEE0-40C7-B6F2-66E9772108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0" y="2316"/>
              <a:ext cx="37" cy="37"/>
            </a:xfrm>
            <a:prstGeom prst="ellipse">
              <a:avLst/>
            </a:prstGeom>
            <a:solidFill>
              <a:srgbClr val="55752F"/>
            </a:solidFill>
            <a:ln w="0">
              <a:solidFill>
                <a:srgbClr val="55752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" name="Oval 28">
              <a:extLst>
                <a:ext uri="{FF2B5EF4-FFF2-40B4-BE49-F238E27FC236}">
                  <a16:creationId xmlns:a16="http://schemas.microsoft.com/office/drawing/2014/main" id="{6F1B00FD-9B30-4BCA-8445-460D703E63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28" y="2313"/>
              <a:ext cx="37" cy="37"/>
            </a:xfrm>
            <a:prstGeom prst="ellipse">
              <a:avLst/>
            </a:prstGeom>
            <a:solidFill>
              <a:srgbClr val="55752F"/>
            </a:solidFill>
            <a:ln w="0">
              <a:solidFill>
                <a:srgbClr val="55752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" name="Oval 29">
              <a:extLst>
                <a:ext uri="{FF2B5EF4-FFF2-40B4-BE49-F238E27FC236}">
                  <a16:creationId xmlns:a16="http://schemas.microsoft.com/office/drawing/2014/main" id="{EAFBD910-B32A-4692-BB93-CDE431822F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8" y="850"/>
              <a:ext cx="37" cy="37"/>
            </a:xfrm>
            <a:prstGeom prst="ellipse">
              <a:avLst/>
            </a:prstGeom>
            <a:solidFill>
              <a:srgbClr val="55752F"/>
            </a:solidFill>
            <a:ln w="0">
              <a:solidFill>
                <a:srgbClr val="55752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" name="Oval 30">
              <a:extLst>
                <a:ext uri="{FF2B5EF4-FFF2-40B4-BE49-F238E27FC236}">
                  <a16:creationId xmlns:a16="http://schemas.microsoft.com/office/drawing/2014/main" id="{EF84119E-757C-4590-B8A7-B151CB7850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46" y="2330"/>
              <a:ext cx="37" cy="37"/>
            </a:xfrm>
            <a:prstGeom prst="ellipse">
              <a:avLst/>
            </a:prstGeom>
            <a:solidFill>
              <a:srgbClr val="55752F"/>
            </a:solidFill>
            <a:ln w="0">
              <a:solidFill>
                <a:srgbClr val="55752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0" name="Oval 31">
              <a:extLst>
                <a:ext uri="{FF2B5EF4-FFF2-40B4-BE49-F238E27FC236}">
                  <a16:creationId xmlns:a16="http://schemas.microsoft.com/office/drawing/2014/main" id="{168020D3-76BA-4BCE-B782-B6496E2632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06" y="2416"/>
              <a:ext cx="38" cy="38"/>
            </a:xfrm>
            <a:prstGeom prst="ellipse">
              <a:avLst/>
            </a:prstGeom>
            <a:solidFill>
              <a:srgbClr val="55752F"/>
            </a:solidFill>
            <a:ln w="0">
              <a:solidFill>
                <a:srgbClr val="55752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1" name="Oval 32">
              <a:extLst>
                <a:ext uri="{FF2B5EF4-FFF2-40B4-BE49-F238E27FC236}">
                  <a16:creationId xmlns:a16="http://schemas.microsoft.com/office/drawing/2014/main" id="{343AC4C0-BF00-4DD0-A166-69AE3EED81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64" y="1431"/>
              <a:ext cx="37" cy="38"/>
            </a:xfrm>
            <a:prstGeom prst="ellipse">
              <a:avLst/>
            </a:prstGeom>
            <a:solidFill>
              <a:srgbClr val="55752F"/>
            </a:solidFill>
            <a:ln w="0">
              <a:solidFill>
                <a:srgbClr val="55752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2" name="Oval 33">
              <a:extLst>
                <a:ext uri="{FF2B5EF4-FFF2-40B4-BE49-F238E27FC236}">
                  <a16:creationId xmlns:a16="http://schemas.microsoft.com/office/drawing/2014/main" id="{F14D909A-A56F-4897-87C9-2FFA567B18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99" y="2756"/>
              <a:ext cx="37" cy="38"/>
            </a:xfrm>
            <a:prstGeom prst="ellipse">
              <a:avLst/>
            </a:prstGeom>
            <a:solidFill>
              <a:srgbClr val="55752F"/>
            </a:solidFill>
            <a:ln w="0">
              <a:solidFill>
                <a:srgbClr val="55752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3" name="Oval 34">
              <a:extLst>
                <a:ext uri="{FF2B5EF4-FFF2-40B4-BE49-F238E27FC236}">
                  <a16:creationId xmlns:a16="http://schemas.microsoft.com/office/drawing/2014/main" id="{85624EA7-29C7-4876-AAB4-4A3E460C5C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57" y="2195"/>
              <a:ext cx="37" cy="37"/>
            </a:xfrm>
            <a:prstGeom prst="ellipse">
              <a:avLst/>
            </a:prstGeom>
            <a:solidFill>
              <a:srgbClr val="55752F"/>
            </a:solidFill>
            <a:ln w="0">
              <a:solidFill>
                <a:srgbClr val="55752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2" name="Oval 35">
              <a:extLst>
                <a:ext uri="{FF2B5EF4-FFF2-40B4-BE49-F238E27FC236}">
                  <a16:creationId xmlns:a16="http://schemas.microsoft.com/office/drawing/2014/main" id="{B94386DF-F76B-4F6F-8CE0-C1D94EBB5A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50" y="2794"/>
              <a:ext cx="37" cy="37"/>
            </a:xfrm>
            <a:prstGeom prst="ellipse">
              <a:avLst/>
            </a:prstGeom>
            <a:solidFill>
              <a:srgbClr val="55752F"/>
            </a:solidFill>
            <a:ln w="0">
              <a:solidFill>
                <a:srgbClr val="55752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3" name="Oval 36">
              <a:extLst>
                <a:ext uri="{FF2B5EF4-FFF2-40B4-BE49-F238E27FC236}">
                  <a16:creationId xmlns:a16="http://schemas.microsoft.com/office/drawing/2014/main" id="{CF81778C-3A84-410D-89EA-E1B62EA013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7" y="3488"/>
              <a:ext cx="37" cy="37"/>
            </a:xfrm>
            <a:prstGeom prst="ellipse">
              <a:avLst/>
            </a:prstGeom>
            <a:solidFill>
              <a:srgbClr val="55752F"/>
            </a:solidFill>
            <a:ln w="0">
              <a:solidFill>
                <a:srgbClr val="55752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4" name="Oval 37">
              <a:extLst>
                <a:ext uri="{FF2B5EF4-FFF2-40B4-BE49-F238E27FC236}">
                  <a16:creationId xmlns:a16="http://schemas.microsoft.com/office/drawing/2014/main" id="{8B344EFC-7BF2-4F5F-892A-590D7F8461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27" y="3272"/>
              <a:ext cx="38" cy="37"/>
            </a:xfrm>
            <a:prstGeom prst="ellipse">
              <a:avLst/>
            </a:prstGeom>
            <a:solidFill>
              <a:srgbClr val="55752F"/>
            </a:solidFill>
            <a:ln w="0">
              <a:solidFill>
                <a:srgbClr val="55752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5" name="Oval 38">
              <a:extLst>
                <a:ext uri="{FF2B5EF4-FFF2-40B4-BE49-F238E27FC236}">
                  <a16:creationId xmlns:a16="http://schemas.microsoft.com/office/drawing/2014/main" id="{B6E21778-2FAF-4381-9AA4-E367812E7E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85" y="3488"/>
              <a:ext cx="37" cy="37"/>
            </a:xfrm>
            <a:prstGeom prst="ellipse">
              <a:avLst/>
            </a:prstGeom>
            <a:solidFill>
              <a:srgbClr val="55752F"/>
            </a:solidFill>
            <a:ln w="0">
              <a:solidFill>
                <a:srgbClr val="55752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6" name="Oval 39">
              <a:extLst>
                <a:ext uri="{FF2B5EF4-FFF2-40B4-BE49-F238E27FC236}">
                  <a16:creationId xmlns:a16="http://schemas.microsoft.com/office/drawing/2014/main" id="{4CC60161-6B2C-4188-8DD0-06075BC019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5" y="3488"/>
              <a:ext cx="38" cy="37"/>
            </a:xfrm>
            <a:prstGeom prst="ellipse">
              <a:avLst/>
            </a:prstGeom>
            <a:solidFill>
              <a:srgbClr val="55752F"/>
            </a:solidFill>
            <a:ln w="0">
              <a:solidFill>
                <a:srgbClr val="55752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7" name="Oval 40">
              <a:extLst>
                <a:ext uri="{FF2B5EF4-FFF2-40B4-BE49-F238E27FC236}">
                  <a16:creationId xmlns:a16="http://schemas.microsoft.com/office/drawing/2014/main" id="{AE8B3496-9A45-4D46-A5B7-296D407346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03" y="3136"/>
              <a:ext cx="37" cy="38"/>
            </a:xfrm>
            <a:prstGeom prst="ellipse">
              <a:avLst/>
            </a:prstGeom>
            <a:solidFill>
              <a:srgbClr val="55752F"/>
            </a:solidFill>
            <a:ln w="0">
              <a:solidFill>
                <a:srgbClr val="55752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8" name="Oval 41">
              <a:extLst>
                <a:ext uri="{FF2B5EF4-FFF2-40B4-BE49-F238E27FC236}">
                  <a16:creationId xmlns:a16="http://schemas.microsoft.com/office/drawing/2014/main" id="{22180E42-10C4-4865-BE2D-042FFACE33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64" y="3315"/>
              <a:ext cx="37" cy="37"/>
            </a:xfrm>
            <a:prstGeom prst="ellipse">
              <a:avLst/>
            </a:prstGeom>
            <a:solidFill>
              <a:srgbClr val="55752F"/>
            </a:solidFill>
            <a:ln w="0">
              <a:solidFill>
                <a:srgbClr val="55752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9" name="Oval 42">
              <a:extLst>
                <a:ext uri="{FF2B5EF4-FFF2-40B4-BE49-F238E27FC236}">
                  <a16:creationId xmlns:a16="http://schemas.microsoft.com/office/drawing/2014/main" id="{14CC7309-A3F5-4287-991E-7963EFAF26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21" y="2748"/>
              <a:ext cx="38" cy="37"/>
            </a:xfrm>
            <a:prstGeom prst="ellipse">
              <a:avLst/>
            </a:prstGeom>
            <a:solidFill>
              <a:srgbClr val="55752F"/>
            </a:solidFill>
            <a:ln w="0">
              <a:solidFill>
                <a:srgbClr val="55752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0" name="Oval 43">
              <a:extLst>
                <a:ext uri="{FF2B5EF4-FFF2-40B4-BE49-F238E27FC236}">
                  <a16:creationId xmlns:a16="http://schemas.microsoft.com/office/drawing/2014/main" id="{0F6D032E-251F-4B06-8C66-D7C06612B1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0" y="2814"/>
              <a:ext cx="37" cy="37"/>
            </a:xfrm>
            <a:prstGeom prst="ellipse">
              <a:avLst/>
            </a:prstGeom>
            <a:solidFill>
              <a:srgbClr val="E37E00"/>
            </a:solidFill>
            <a:ln w="0">
              <a:solidFill>
                <a:srgbClr val="E37E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1" name="Oval 44">
              <a:extLst>
                <a:ext uri="{FF2B5EF4-FFF2-40B4-BE49-F238E27FC236}">
                  <a16:creationId xmlns:a16="http://schemas.microsoft.com/office/drawing/2014/main" id="{A9FD6E61-791F-43AB-87EC-03F7480FB0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55" y="3165"/>
              <a:ext cx="38" cy="38"/>
            </a:xfrm>
            <a:prstGeom prst="ellipse">
              <a:avLst/>
            </a:prstGeom>
            <a:solidFill>
              <a:srgbClr val="E37E00"/>
            </a:solidFill>
            <a:ln w="0">
              <a:solidFill>
                <a:srgbClr val="E37E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2" name="Oval 45">
              <a:extLst>
                <a:ext uri="{FF2B5EF4-FFF2-40B4-BE49-F238E27FC236}">
                  <a16:creationId xmlns:a16="http://schemas.microsoft.com/office/drawing/2014/main" id="{5F4F6DA2-4362-469D-B283-944C9DA099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16" y="1492"/>
              <a:ext cx="37" cy="37"/>
            </a:xfrm>
            <a:prstGeom prst="ellipse">
              <a:avLst/>
            </a:prstGeom>
            <a:solidFill>
              <a:srgbClr val="E37E00"/>
            </a:solidFill>
            <a:ln w="0">
              <a:solidFill>
                <a:srgbClr val="E37E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3" name="Oval 46">
              <a:extLst>
                <a:ext uri="{FF2B5EF4-FFF2-40B4-BE49-F238E27FC236}">
                  <a16:creationId xmlns:a16="http://schemas.microsoft.com/office/drawing/2014/main" id="{FF8F7220-E31E-41B3-BD8B-CEFC6F01EA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3" y="3488"/>
              <a:ext cx="38" cy="37"/>
            </a:xfrm>
            <a:prstGeom prst="ellipse">
              <a:avLst/>
            </a:prstGeom>
            <a:solidFill>
              <a:srgbClr val="E37E00"/>
            </a:solidFill>
            <a:ln w="0">
              <a:solidFill>
                <a:srgbClr val="E37E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4" name="Oval 47">
              <a:extLst>
                <a:ext uri="{FF2B5EF4-FFF2-40B4-BE49-F238E27FC236}">
                  <a16:creationId xmlns:a16="http://schemas.microsoft.com/office/drawing/2014/main" id="{E5D175ED-BE99-4EF2-A302-B16E136809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34" y="1884"/>
              <a:ext cx="37" cy="37"/>
            </a:xfrm>
            <a:prstGeom prst="ellipse">
              <a:avLst/>
            </a:prstGeom>
            <a:solidFill>
              <a:srgbClr val="E37E00"/>
            </a:solidFill>
            <a:ln w="0">
              <a:solidFill>
                <a:srgbClr val="E37E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5" name="Oval 48">
              <a:extLst>
                <a:ext uri="{FF2B5EF4-FFF2-40B4-BE49-F238E27FC236}">
                  <a16:creationId xmlns:a16="http://schemas.microsoft.com/office/drawing/2014/main" id="{FE7821D6-B741-41FF-AEF8-E5DAB05DF6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91" y="1385"/>
              <a:ext cx="38" cy="38"/>
            </a:xfrm>
            <a:prstGeom prst="ellipse">
              <a:avLst/>
            </a:prstGeom>
            <a:solidFill>
              <a:srgbClr val="E37E00"/>
            </a:solidFill>
            <a:ln w="0">
              <a:solidFill>
                <a:srgbClr val="E37E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6" name="Oval 49">
              <a:extLst>
                <a:ext uri="{FF2B5EF4-FFF2-40B4-BE49-F238E27FC236}">
                  <a16:creationId xmlns:a16="http://schemas.microsoft.com/office/drawing/2014/main" id="{4C4B28A8-B36C-49AB-A7F0-8F3BAED6AB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52" y="3024"/>
              <a:ext cx="37" cy="37"/>
            </a:xfrm>
            <a:prstGeom prst="ellipse">
              <a:avLst/>
            </a:prstGeom>
            <a:solidFill>
              <a:srgbClr val="E37E00"/>
            </a:solidFill>
            <a:ln w="0">
              <a:solidFill>
                <a:srgbClr val="E37E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7" name="Oval 50">
              <a:extLst>
                <a:ext uri="{FF2B5EF4-FFF2-40B4-BE49-F238E27FC236}">
                  <a16:creationId xmlns:a16="http://schemas.microsoft.com/office/drawing/2014/main" id="{B51C63D1-66EC-4B8A-BE2D-C558797DA7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09" y="1924"/>
              <a:ext cx="38" cy="37"/>
            </a:xfrm>
            <a:prstGeom prst="ellipse">
              <a:avLst/>
            </a:prstGeom>
            <a:solidFill>
              <a:srgbClr val="E37E00"/>
            </a:solidFill>
            <a:ln w="0">
              <a:solidFill>
                <a:srgbClr val="E37E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8" name="Oval 51">
              <a:extLst>
                <a:ext uri="{FF2B5EF4-FFF2-40B4-BE49-F238E27FC236}">
                  <a16:creationId xmlns:a16="http://schemas.microsoft.com/office/drawing/2014/main" id="{8F63CC4E-DF0C-4F25-A90D-494BCD7FFB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0" y="850"/>
              <a:ext cx="37" cy="37"/>
            </a:xfrm>
            <a:prstGeom prst="ellipse">
              <a:avLst/>
            </a:prstGeom>
            <a:solidFill>
              <a:srgbClr val="E37E00"/>
            </a:solidFill>
            <a:ln w="0">
              <a:solidFill>
                <a:srgbClr val="E37E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9" name="Oval 52">
              <a:extLst>
                <a:ext uri="{FF2B5EF4-FFF2-40B4-BE49-F238E27FC236}">
                  <a16:creationId xmlns:a16="http://schemas.microsoft.com/office/drawing/2014/main" id="{A11C3D2B-A39D-4475-B8A9-3919458D8E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28" y="2065"/>
              <a:ext cx="37" cy="37"/>
            </a:xfrm>
            <a:prstGeom prst="ellipse">
              <a:avLst/>
            </a:prstGeom>
            <a:solidFill>
              <a:srgbClr val="E37E00"/>
            </a:solidFill>
            <a:ln w="0">
              <a:solidFill>
                <a:srgbClr val="E37E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0" name="Oval 53">
              <a:extLst>
                <a:ext uri="{FF2B5EF4-FFF2-40B4-BE49-F238E27FC236}">
                  <a16:creationId xmlns:a16="http://schemas.microsoft.com/office/drawing/2014/main" id="{2671F971-2C9C-456F-B38A-8411B27E25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8" y="2658"/>
              <a:ext cx="37" cy="38"/>
            </a:xfrm>
            <a:prstGeom prst="ellipse">
              <a:avLst/>
            </a:prstGeom>
            <a:solidFill>
              <a:srgbClr val="E37E00"/>
            </a:solidFill>
            <a:ln w="0">
              <a:solidFill>
                <a:srgbClr val="E37E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1" name="Oval 54">
              <a:extLst>
                <a:ext uri="{FF2B5EF4-FFF2-40B4-BE49-F238E27FC236}">
                  <a16:creationId xmlns:a16="http://schemas.microsoft.com/office/drawing/2014/main" id="{634982AE-2120-49AA-8B6B-65CCE8E863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46" y="2940"/>
              <a:ext cx="37" cy="38"/>
            </a:xfrm>
            <a:prstGeom prst="ellipse">
              <a:avLst/>
            </a:prstGeom>
            <a:solidFill>
              <a:srgbClr val="E37E00"/>
            </a:solidFill>
            <a:ln w="0">
              <a:solidFill>
                <a:srgbClr val="E37E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24" name="Oval 55">
              <a:extLst>
                <a:ext uri="{FF2B5EF4-FFF2-40B4-BE49-F238E27FC236}">
                  <a16:creationId xmlns:a16="http://schemas.microsoft.com/office/drawing/2014/main" id="{E1D2EE5D-8D30-4DA3-BF47-B39772C98B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06" y="2707"/>
              <a:ext cx="38" cy="38"/>
            </a:xfrm>
            <a:prstGeom prst="ellipse">
              <a:avLst/>
            </a:prstGeom>
            <a:solidFill>
              <a:srgbClr val="E37E00"/>
            </a:solidFill>
            <a:ln w="0">
              <a:solidFill>
                <a:srgbClr val="E37E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25" name="Oval 56">
              <a:extLst>
                <a:ext uri="{FF2B5EF4-FFF2-40B4-BE49-F238E27FC236}">
                  <a16:creationId xmlns:a16="http://schemas.microsoft.com/office/drawing/2014/main" id="{171F5A54-46C9-45F0-8374-887EA8200C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64" y="3084"/>
              <a:ext cx="37" cy="38"/>
            </a:xfrm>
            <a:prstGeom prst="ellipse">
              <a:avLst/>
            </a:prstGeom>
            <a:solidFill>
              <a:srgbClr val="E37E00"/>
            </a:solidFill>
            <a:ln w="0">
              <a:solidFill>
                <a:srgbClr val="E37E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26" name="Oval 57">
              <a:extLst>
                <a:ext uri="{FF2B5EF4-FFF2-40B4-BE49-F238E27FC236}">
                  <a16:creationId xmlns:a16="http://schemas.microsoft.com/office/drawing/2014/main" id="{17D9FAFA-766A-4E58-9008-4CA405AB5B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24" y="3128"/>
              <a:ext cx="38" cy="37"/>
            </a:xfrm>
            <a:prstGeom prst="ellipse">
              <a:avLst/>
            </a:prstGeom>
            <a:solidFill>
              <a:srgbClr val="E37E00"/>
            </a:solidFill>
            <a:ln w="0">
              <a:solidFill>
                <a:srgbClr val="E37E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27" name="Oval 58">
              <a:extLst>
                <a:ext uri="{FF2B5EF4-FFF2-40B4-BE49-F238E27FC236}">
                  <a16:creationId xmlns:a16="http://schemas.microsoft.com/office/drawing/2014/main" id="{D96B199B-D1AB-4669-81E4-0866F04B20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85" y="2396"/>
              <a:ext cx="37" cy="38"/>
            </a:xfrm>
            <a:prstGeom prst="ellipse">
              <a:avLst/>
            </a:prstGeom>
            <a:solidFill>
              <a:srgbClr val="E37E00"/>
            </a:solidFill>
            <a:ln w="0">
              <a:solidFill>
                <a:srgbClr val="E37E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28" name="Oval 59">
              <a:extLst>
                <a:ext uri="{FF2B5EF4-FFF2-40B4-BE49-F238E27FC236}">
                  <a16:creationId xmlns:a16="http://schemas.microsoft.com/office/drawing/2014/main" id="{D61A34A1-9B71-426C-AE86-2F972F79A2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42" y="2938"/>
              <a:ext cx="38" cy="37"/>
            </a:xfrm>
            <a:prstGeom prst="ellipse">
              <a:avLst/>
            </a:prstGeom>
            <a:solidFill>
              <a:srgbClr val="E37E00"/>
            </a:solidFill>
            <a:ln w="0">
              <a:solidFill>
                <a:srgbClr val="E37E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29" name="Oval 60">
              <a:extLst>
                <a:ext uri="{FF2B5EF4-FFF2-40B4-BE49-F238E27FC236}">
                  <a16:creationId xmlns:a16="http://schemas.microsoft.com/office/drawing/2014/main" id="{BF5796B4-34DA-4159-8145-9E1FDDB131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03" y="850"/>
              <a:ext cx="37" cy="37"/>
            </a:xfrm>
            <a:prstGeom prst="ellipse">
              <a:avLst/>
            </a:prstGeom>
            <a:solidFill>
              <a:srgbClr val="E37E00"/>
            </a:solidFill>
            <a:ln w="0">
              <a:solidFill>
                <a:srgbClr val="E37E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30" name="Oval 61">
              <a:extLst>
                <a:ext uri="{FF2B5EF4-FFF2-40B4-BE49-F238E27FC236}">
                  <a16:creationId xmlns:a16="http://schemas.microsoft.com/office/drawing/2014/main" id="{854C4CFA-E055-4231-AC99-2EDD45F125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60" y="3018"/>
              <a:ext cx="38" cy="38"/>
            </a:xfrm>
            <a:prstGeom prst="ellipse">
              <a:avLst/>
            </a:prstGeom>
            <a:solidFill>
              <a:srgbClr val="E37E00"/>
            </a:solidFill>
            <a:ln w="0">
              <a:solidFill>
                <a:srgbClr val="E37E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31" name="Oval 62">
              <a:extLst>
                <a:ext uri="{FF2B5EF4-FFF2-40B4-BE49-F238E27FC236}">
                  <a16:creationId xmlns:a16="http://schemas.microsoft.com/office/drawing/2014/main" id="{82BC3068-5EEC-4C28-94B3-A5A22BE982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1" y="3133"/>
              <a:ext cx="37" cy="38"/>
            </a:xfrm>
            <a:prstGeom prst="ellipse">
              <a:avLst/>
            </a:prstGeom>
            <a:solidFill>
              <a:srgbClr val="C10534"/>
            </a:solidFill>
            <a:ln w="0">
              <a:solidFill>
                <a:srgbClr val="C10534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32" name="Oval 63">
              <a:extLst>
                <a:ext uri="{FF2B5EF4-FFF2-40B4-BE49-F238E27FC236}">
                  <a16:creationId xmlns:a16="http://schemas.microsoft.com/office/drawing/2014/main" id="{6C91D254-D009-4F10-9D42-C9D13E2C85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27" y="3145"/>
              <a:ext cx="37" cy="37"/>
            </a:xfrm>
            <a:prstGeom prst="ellipse">
              <a:avLst/>
            </a:prstGeom>
            <a:solidFill>
              <a:srgbClr val="C10534"/>
            </a:solidFill>
            <a:ln w="0">
              <a:solidFill>
                <a:srgbClr val="C10534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33" name="Oval 64">
              <a:extLst>
                <a:ext uri="{FF2B5EF4-FFF2-40B4-BE49-F238E27FC236}">
                  <a16:creationId xmlns:a16="http://schemas.microsoft.com/office/drawing/2014/main" id="{805C1ACB-786F-4BE6-A4CF-FC2556BC2D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60" y="3096"/>
              <a:ext cx="37" cy="37"/>
            </a:xfrm>
            <a:prstGeom prst="ellipse">
              <a:avLst/>
            </a:prstGeom>
            <a:solidFill>
              <a:srgbClr val="C10534"/>
            </a:solidFill>
            <a:ln w="0">
              <a:solidFill>
                <a:srgbClr val="C10534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34" name="Oval 65">
              <a:extLst>
                <a:ext uri="{FF2B5EF4-FFF2-40B4-BE49-F238E27FC236}">
                  <a16:creationId xmlns:a16="http://schemas.microsoft.com/office/drawing/2014/main" id="{283E4D34-0710-4DC1-B2CA-06EBC85F87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99" y="3096"/>
              <a:ext cx="37" cy="37"/>
            </a:xfrm>
            <a:prstGeom prst="ellipse">
              <a:avLst/>
            </a:prstGeom>
            <a:solidFill>
              <a:srgbClr val="C10534"/>
            </a:solidFill>
            <a:ln w="0">
              <a:solidFill>
                <a:srgbClr val="C10534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35" name="Oval 66">
              <a:extLst>
                <a:ext uri="{FF2B5EF4-FFF2-40B4-BE49-F238E27FC236}">
                  <a16:creationId xmlns:a16="http://schemas.microsoft.com/office/drawing/2014/main" id="{5C9AC348-AB5E-4AA4-91E7-C89C5461D6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72" y="3056"/>
              <a:ext cx="37" cy="37"/>
            </a:xfrm>
            <a:prstGeom prst="ellipse">
              <a:avLst/>
            </a:prstGeom>
            <a:solidFill>
              <a:srgbClr val="938DD2"/>
            </a:solidFill>
            <a:ln w="0">
              <a:solidFill>
                <a:srgbClr val="938DD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36" name="Oval 67">
              <a:extLst>
                <a:ext uri="{FF2B5EF4-FFF2-40B4-BE49-F238E27FC236}">
                  <a16:creationId xmlns:a16="http://schemas.microsoft.com/office/drawing/2014/main" id="{E8D8E706-ABEC-4182-9408-EE1E54489F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2" y="3128"/>
              <a:ext cx="37" cy="37"/>
            </a:xfrm>
            <a:prstGeom prst="ellipse">
              <a:avLst/>
            </a:prstGeom>
            <a:solidFill>
              <a:srgbClr val="938DD2"/>
            </a:solidFill>
            <a:ln w="0">
              <a:solidFill>
                <a:srgbClr val="938DD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37" name="Oval 68">
              <a:extLst>
                <a:ext uri="{FF2B5EF4-FFF2-40B4-BE49-F238E27FC236}">
                  <a16:creationId xmlns:a16="http://schemas.microsoft.com/office/drawing/2014/main" id="{AFFB87FD-7102-4390-A250-7D1F14DD72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2" y="3116"/>
              <a:ext cx="38" cy="38"/>
            </a:xfrm>
            <a:prstGeom prst="ellipse">
              <a:avLst/>
            </a:prstGeom>
            <a:solidFill>
              <a:srgbClr val="938DD2"/>
            </a:solidFill>
            <a:ln w="0">
              <a:solidFill>
                <a:srgbClr val="938DD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38" name="Oval 69">
              <a:extLst>
                <a:ext uri="{FF2B5EF4-FFF2-40B4-BE49-F238E27FC236}">
                  <a16:creationId xmlns:a16="http://schemas.microsoft.com/office/drawing/2014/main" id="{0BCC69C0-3A9F-4263-9F2F-04638DB660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20" y="3076"/>
              <a:ext cx="37" cy="37"/>
            </a:xfrm>
            <a:prstGeom prst="ellipse">
              <a:avLst/>
            </a:prstGeom>
            <a:solidFill>
              <a:srgbClr val="938DD2"/>
            </a:solidFill>
            <a:ln w="0">
              <a:solidFill>
                <a:srgbClr val="938DD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39" name="Oval 70">
              <a:extLst>
                <a:ext uri="{FF2B5EF4-FFF2-40B4-BE49-F238E27FC236}">
                  <a16:creationId xmlns:a16="http://schemas.microsoft.com/office/drawing/2014/main" id="{7EB6DBDC-93B7-452A-9277-87933D136B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49" y="3332"/>
              <a:ext cx="37" cy="38"/>
            </a:xfrm>
            <a:prstGeom prst="ellipse">
              <a:avLst/>
            </a:prstGeom>
            <a:solidFill>
              <a:srgbClr val="938DD2"/>
            </a:solidFill>
            <a:ln w="0">
              <a:solidFill>
                <a:srgbClr val="938DD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40" name="Oval 71">
              <a:extLst>
                <a:ext uri="{FF2B5EF4-FFF2-40B4-BE49-F238E27FC236}">
                  <a16:creationId xmlns:a16="http://schemas.microsoft.com/office/drawing/2014/main" id="{F126F86C-1EC6-475D-8B0E-8380B644D5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07" y="2966"/>
              <a:ext cx="38" cy="38"/>
            </a:xfrm>
            <a:prstGeom prst="ellipse">
              <a:avLst/>
            </a:prstGeom>
            <a:solidFill>
              <a:srgbClr val="938DD2"/>
            </a:solidFill>
            <a:ln w="0">
              <a:solidFill>
                <a:srgbClr val="938DD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41" name="Oval 72">
              <a:extLst>
                <a:ext uri="{FF2B5EF4-FFF2-40B4-BE49-F238E27FC236}">
                  <a16:creationId xmlns:a16="http://schemas.microsoft.com/office/drawing/2014/main" id="{FAA942F6-E727-4028-B64D-D09319FB49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79" y="850"/>
              <a:ext cx="37" cy="37"/>
            </a:xfrm>
            <a:prstGeom prst="ellipse">
              <a:avLst/>
            </a:prstGeom>
            <a:solidFill>
              <a:srgbClr val="CAC27E"/>
            </a:solidFill>
            <a:ln w="0">
              <a:solidFill>
                <a:srgbClr val="CAC27E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42" name="Oval 73">
              <a:extLst>
                <a:ext uri="{FF2B5EF4-FFF2-40B4-BE49-F238E27FC236}">
                  <a16:creationId xmlns:a16="http://schemas.microsoft.com/office/drawing/2014/main" id="{5F2747CA-61E0-42DA-B460-F7B2CAE359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15" y="2831"/>
              <a:ext cx="38" cy="37"/>
            </a:xfrm>
            <a:prstGeom prst="ellipse">
              <a:avLst/>
            </a:prstGeom>
            <a:solidFill>
              <a:srgbClr val="CAC27E"/>
            </a:solidFill>
            <a:ln w="0">
              <a:solidFill>
                <a:srgbClr val="CAC27E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43" name="Oval 74">
              <a:extLst>
                <a:ext uri="{FF2B5EF4-FFF2-40B4-BE49-F238E27FC236}">
                  <a16:creationId xmlns:a16="http://schemas.microsoft.com/office/drawing/2014/main" id="{197F83FA-0692-4823-979C-56298F8353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76" y="1616"/>
              <a:ext cx="37" cy="37"/>
            </a:xfrm>
            <a:prstGeom prst="ellipse">
              <a:avLst/>
            </a:prstGeom>
            <a:solidFill>
              <a:srgbClr val="CAC27E"/>
            </a:solidFill>
            <a:ln w="0">
              <a:solidFill>
                <a:srgbClr val="CAC27E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44" name="Oval 75">
              <a:extLst>
                <a:ext uri="{FF2B5EF4-FFF2-40B4-BE49-F238E27FC236}">
                  <a16:creationId xmlns:a16="http://schemas.microsoft.com/office/drawing/2014/main" id="{D9651445-81FF-4A79-BA89-9E564B5613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4" y="2920"/>
              <a:ext cx="37" cy="38"/>
            </a:xfrm>
            <a:prstGeom prst="ellipse">
              <a:avLst/>
            </a:prstGeom>
            <a:solidFill>
              <a:srgbClr val="CAC27E"/>
            </a:solidFill>
            <a:ln w="0">
              <a:solidFill>
                <a:srgbClr val="CAC27E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45" name="Oval 76">
              <a:extLst>
                <a:ext uri="{FF2B5EF4-FFF2-40B4-BE49-F238E27FC236}">
                  <a16:creationId xmlns:a16="http://schemas.microsoft.com/office/drawing/2014/main" id="{07F00FDB-7D79-4E71-AD9E-66C6E4A5C3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3" y="3159"/>
              <a:ext cx="37" cy="38"/>
            </a:xfrm>
            <a:prstGeom prst="ellipse">
              <a:avLst/>
            </a:prstGeom>
            <a:solidFill>
              <a:srgbClr val="7B92A8"/>
            </a:solidFill>
            <a:ln w="0">
              <a:solidFill>
                <a:srgbClr val="7B92A8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46" name="Oval 77">
              <a:extLst>
                <a:ext uri="{FF2B5EF4-FFF2-40B4-BE49-F238E27FC236}">
                  <a16:creationId xmlns:a16="http://schemas.microsoft.com/office/drawing/2014/main" id="{F99B2821-FA89-4DA0-B144-BB08D876A5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8" y="3131"/>
              <a:ext cx="38" cy="37"/>
            </a:xfrm>
            <a:prstGeom prst="ellipse">
              <a:avLst/>
            </a:prstGeom>
            <a:solidFill>
              <a:srgbClr val="7B92A8"/>
            </a:solidFill>
            <a:ln w="0">
              <a:solidFill>
                <a:srgbClr val="7B92A8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47" name="Oval 78">
              <a:extLst>
                <a:ext uri="{FF2B5EF4-FFF2-40B4-BE49-F238E27FC236}">
                  <a16:creationId xmlns:a16="http://schemas.microsoft.com/office/drawing/2014/main" id="{5112876F-30D6-4526-87A2-93E6A67901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09" y="3139"/>
              <a:ext cx="38" cy="38"/>
            </a:xfrm>
            <a:prstGeom prst="ellipse">
              <a:avLst/>
            </a:prstGeom>
            <a:solidFill>
              <a:srgbClr val="2D6D66"/>
            </a:solidFill>
            <a:ln w="0">
              <a:solidFill>
                <a:srgbClr val="2D6D6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48" name="Oval 79">
              <a:extLst>
                <a:ext uri="{FF2B5EF4-FFF2-40B4-BE49-F238E27FC236}">
                  <a16:creationId xmlns:a16="http://schemas.microsoft.com/office/drawing/2014/main" id="{3A1E3126-07CB-460B-B2C6-E28435D235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56" y="3223"/>
              <a:ext cx="37" cy="37"/>
            </a:xfrm>
            <a:prstGeom prst="ellipse">
              <a:avLst/>
            </a:prstGeom>
            <a:solidFill>
              <a:srgbClr val="2D6D66"/>
            </a:solidFill>
            <a:ln w="0">
              <a:solidFill>
                <a:srgbClr val="2D6D6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49" name="Oval 80">
              <a:extLst>
                <a:ext uri="{FF2B5EF4-FFF2-40B4-BE49-F238E27FC236}">
                  <a16:creationId xmlns:a16="http://schemas.microsoft.com/office/drawing/2014/main" id="{5B3D3DA5-7B31-4809-9035-F3F42357BF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58" y="3269"/>
              <a:ext cx="38" cy="37"/>
            </a:xfrm>
            <a:prstGeom prst="ellipse">
              <a:avLst/>
            </a:prstGeom>
            <a:solidFill>
              <a:srgbClr val="2D6D66"/>
            </a:solidFill>
            <a:ln w="0">
              <a:solidFill>
                <a:srgbClr val="2D6D6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50" name="Oval 81">
              <a:extLst>
                <a:ext uri="{FF2B5EF4-FFF2-40B4-BE49-F238E27FC236}">
                  <a16:creationId xmlns:a16="http://schemas.microsoft.com/office/drawing/2014/main" id="{BF7E47E1-FDD9-49A0-9862-23D3C08B48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84" y="3220"/>
              <a:ext cx="38" cy="37"/>
            </a:xfrm>
            <a:prstGeom prst="ellipse">
              <a:avLst/>
            </a:prstGeom>
            <a:solidFill>
              <a:srgbClr val="2D6D66"/>
            </a:solidFill>
            <a:ln w="0">
              <a:solidFill>
                <a:srgbClr val="2D6D6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51" name="Oval 82">
              <a:extLst>
                <a:ext uri="{FF2B5EF4-FFF2-40B4-BE49-F238E27FC236}">
                  <a16:creationId xmlns:a16="http://schemas.microsoft.com/office/drawing/2014/main" id="{F801AB40-3D84-4844-B236-66FFFB641A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31" y="3177"/>
              <a:ext cx="38" cy="37"/>
            </a:xfrm>
            <a:prstGeom prst="ellipse">
              <a:avLst/>
            </a:prstGeom>
            <a:solidFill>
              <a:srgbClr val="2D6D66"/>
            </a:solidFill>
            <a:ln w="0">
              <a:solidFill>
                <a:srgbClr val="2D6D6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2" name="Oval 83">
              <a:extLst>
                <a:ext uri="{FF2B5EF4-FFF2-40B4-BE49-F238E27FC236}">
                  <a16:creationId xmlns:a16="http://schemas.microsoft.com/office/drawing/2014/main" id="{78C9D4F4-E261-48E2-B5C0-3F6C86F0B4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89" y="3159"/>
              <a:ext cx="38" cy="38"/>
            </a:xfrm>
            <a:prstGeom prst="ellipse">
              <a:avLst/>
            </a:prstGeom>
            <a:solidFill>
              <a:srgbClr val="2D6D66"/>
            </a:solidFill>
            <a:ln w="0">
              <a:solidFill>
                <a:srgbClr val="2D6D6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3" name="Oval 84">
              <a:extLst>
                <a:ext uri="{FF2B5EF4-FFF2-40B4-BE49-F238E27FC236}">
                  <a16:creationId xmlns:a16="http://schemas.microsoft.com/office/drawing/2014/main" id="{6D826248-2D50-4E46-9EBB-2618E11295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50" y="3136"/>
              <a:ext cx="37" cy="38"/>
            </a:xfrm>
            <a:prstGeom prst="ellipse">
              <a:avLst/>
            </a:prstGeom>
            <a:solidFill>
              <a:srgbClr val="2D6D66"/>
            </a:solidFill>
            <a:ln w="0">
              <a:solidFill>
                <a:srgbClr val="2D6D6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4" name="Oval 85">
              <a:extLst>
                <a:ext uri="{FF2B5EF4-FFF2-40B4-BE49-F238E27FC236}">
                  <a16:creationId xmlns:a16="http://schemas.microsoft.com/office/drawing/2014/main" id="{8D5C49AF-A487-4C7E-BF83-C084C99F2C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4" y="3038"/>
              <a:ext cx="38" cy="38"/>
            </a:xfrm>
            <a:prstGeom prst="ellipse">
              <a:avLst/>
            </a:prstGeom>
            <a:solidFill>
              <a:srgbClr val="2D6D66"/>
            </a:solidFill>
            <a:ln w="0">
              <a:solidFill>
                <a:srgbClr val="2D6D6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5" name="Oval 86">
              <a:extLst>
                <a:ext uri="{FF2B5EF4-FFF2-40B4-BE49-F238E27FC236}">
                  <a16:creationId xmlns:a16="http://schemas.microsoft.com/office/drawing/2014/main" id="{B5B5C4BF-2054-48BF-BC86-CF05F8B87E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4" y="3059"/>
              <a:ext cx="38" cy="37"/>
            </a:xfrm>
            <a:prstGeom prst="ellipse">
              <a:avLst/>
            </a:prstGeom>
            <a:solidFill>
              <a:srgbClr val="2D6D66"/>
            </a:solidFill>
            <a:ln w="0">
              <a:solidFill>
                <a:srgbClr val="2D6D6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6" name="Oval 87">
              <a:extLst>
                <a:ext uri="{FF2B5EF4-FFF2-40B4-BE49-F238E27FC236}">
                  <a16:creationId xmlns:a16="http://schemas.microsoft.com/office/drawing/2014/main" id="{EA95E761-BACF-4686-8E80-24621528BF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22" y="3119"/>
              <a:ext cx="37" cy="37"/>
            </a:xfrm>
            <a:prstGeom prst="ellipse">
              <a:avLst/>
            </a:prstGeom>
            <a:solidFill>
              <a:srgbClr val="2D6D66"/>
            </a:solidFill>
            <a:ln w="0">
              <a:solidFill>
                <a:srgbClr val="2D6D6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7" name="Oval 88">
              <a:extLst>
                <a:ext uri="{FF2B5EF4-FFF2-40B4-BE49-F238E27FC236}">
                  <a16:creationId xmlns:a16="http://schemas.microsoft.com/office/drawing/2014/main" id="{24BD78EB-EFBE-4A58-9FC9-E0D1EFFE06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54" y="850"/>
              <a:ext cx="37" cy="37"/>
            </a:xfrm>
            <a:prstGeom prst="ellipse">
              <a:avLst/>
            </a:prstGeom>
            <a:solidFill>
              <a:srgbClr val="A0522D"/>
            </a:solidFill>
            <a:ln w="0">
              <a:solidFill>
                <a:srgbClr val="A0522D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8" name="Oval 89">
              <a:extLst>
                <a:ext uri="{FF2B5EF4-FFF2-40B4-BE49-F238E27FC236}">
                  <a16:creationId xmlns:a16="http://schemas.microsoft.com/office/drawing/2014/main" id="{BF0B4874-F754-4C7D-9A1E-B9C91E7443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55" y="3082"/>
              <a:ext cx="37" cy="37"/>
            </a:xfrm>
            <a:prstGeom prst="ellipse">
              <a:avLst/>
            </a:prstGeom>
            <a:solidFill>
              <a:srgbClr val="1A476F"/>
            </a:solidFill>
            <a:ln w="0">
              <a:solidFill>
                <a:srgbClr val="1A476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9" name="Oval 90">
              <a:extLst>
                <a:ext uri="{FF2B5EF4-FFF2-40B4-BE49-F238E27FC236}">
                  <a16:creationId xmlns:a16="http://schemas.microsoft.com/office/drawing/2014/main" id="{3C903396-DF4D-4857-BAD5-722C056EFD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68" y="3309"/>
              <a:ext cx="37" cy="38"/>
            </a:xfrm>
            <a:prstGeom prst="ellipse">
              <a:avLst/>
            </a:prstGeom>
            <a:solidFill>
              <a:srgbClr val="1A476F"/>
            </a:solidFill>
            <a:ln w="0">
              <a:solidFill>
                <a:srgbClr val="1A476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0" name="Oval 91">
              <a:extLst>
                <a:ext uri="{FF2B5EF4-FFF2-40B4-BE49-F238E27FC236}">
                  <a16:creationId xmlns:a16="http://schemas.microsoft.com/office/drawing/2014/main" id="{E6EB7A37-483E-4E79-BB18-78E5368709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39" y="3102"/>
              <a:ext cx="37" cy="37"/>
            </a:xfrm>
            <a:prstGeom prst="ellipse">
              <a:avLst/>
            </a:prstGeom>
            <a:solidFill>
              <a:srgbClr val="1A476F"/>
            </a:solidFill>
            <a:ln w="0">
              <a:solidFill>
                <a:srgbClr val="1A476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1" name="Oval 92">
              <a:extLst>
                <a:ext uri="{FF2B5EF4-FFF2-40B4-BE49-F238E27FC236}">
                  <a16:creationId xmlns:a16="http://schemas.microsoft.com/office/drawing/2014/main" id="{E3E1F6DE-3222-44F1-955B-378546C73F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97" y="3108"/>
              <a:ext cx="37" cy="37"/>
            </a:xfrm>
            <a:prstGeom prst="ellipse">
              <a:avLst/>
            </a:prstGeom>
            <a:solidFill>
              <a:srgbClr val="1A476F"/>
            </a:solidFill>
            <a:ln w="0">
              <a:solidFill>
                <a:srgbClr val="1A476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2" name="Oval 93">
              <a:extLst>
                <a:ext uri="{FF2B5EF4-FFF2-40B4-BE49-F238E27FC236}">
                  <a16:creationId xmlns:a16="http://schemas.microsoft.com/office/drawing/2014/main" id="{1FF2E9F3-3795-4B0E-8B94-AD36DEC6B5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09" y="3139"/>
              <a:ext cx="38" cy="38"/>
            </a:xfrm>
            <a:prstGeom prst="ellipse">
              <a:avLst/>
            </a:prstGeom>
            <a:solidFill>
              <a:srgbClr val="FFD200"/>
            </a:solidFill>
            <a:ln w="0">
              <a:solidFill>
                <a:srgbClr val="FFD2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3" name="Oval 94">
              <a:extLst>
                <a:ext uri="{FF2B5EF4-FFF2-40B4-BE49-F238E27FC236}">
                  <a16:creationId xmlns:a16="http://schemas.microsoft.com/office/drawing/2014/main" id="{A38CB490-9262-408D-98FD-9A95A6EABE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27" y="3145"/>
              <a:ext cx="37" cy="37"/>
            </a:xfrm>
            <a:prstGeom prst="ellipse">
              <a:avLst/>
            </a:prstGeom>
            <a:solidFill>
              <a:srgbClr val="FFD200"/>
            </a:solidFill>
            <a:ln w="0">
              <a:solidFill>
                <a:srgbClr val="FFD2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4" name="Oval 95">
              <a:extLst>
                <a:ext uri="{FF2B5EF4-FFF2-40B4-BE49-F238E27FC236}">
                  <a16:creationId xmlns:a16="http://schemas.microsoft.com/office/drawing/2014/main" id="{4ED2B727-A5A2-40D7-82AF-855537A896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84" y="3067"/>
              <a:ext cx="37" cy="38"/>
            </a:xfrm>
            <a:prstGeom prst="ellipse">
              <a:avLst/>
            </a:prstGeom>
            <a:solidFill>
              <a:srgbClr val="BFA19C"/>
            </a:solidFill>
            <a:ln w="0">
              <a:solidFill>
                <a:srgbClr val="BFA19C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5" name="Oval 96">
              <a:extLst>
                <a:ext uri="{FF2B5EF4-FFF2-40B4-BE49-F238E27FC236}">
                  <a16:creationId xmlns:a16="http://schemas.microsoft.com/office/drawing/2014/main" id="{39BB96DC-4800-496B-BF25-32113A843E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41" y="3044"/>
              <a:ext cx="38" cy="38"/>
            </a:xfrm>
            <a:prstGeom prst="ellipse">
              <a:avLst/>
            </a:prstGeom>
            <a:solidFill>
              <a:srgbClr val="BFA19C"/>
            </a:solidFill>
            <a:ln w="0">
              <a:solidFill>
                <a:srgbClr val="BFA19C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6" name="Oval 97">
              <a:extLst>
                <a:ext uri="{FF2B5EF4-FFF2-40B4-BE49-F238E27FC236}">
                  <a16:creationId xmlns:a16="http://schemas.microsoft.com/office/drawing/2014/main" id="{DBC93694-7471-470A-A750-C700F2DCB8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02" y="2848"/>
              <a:ext cx="37" cy="38"/>
            </a:xfrm>
            <a:prstGeom prst="ellipse">
              <a:avLst/>
            </a:prstGeom>
            <a:solidFill>
              <a:srgbClr val="BFA19C"/>
            </a:solidFill>
            <a:ln w="0">
              <a:solidFill>
                <a:srgbClr val="BFA19C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7" name="Oval 98">
              <a:extLst>
                <a:ext uri="{FF2B5EF4-FFF2-40B4-BE49-F238E27FC236}">
                  <a16:creationId xmlns:a16="http://schemas.microsoft.com/office/drawing/2014/main" id="{BDEB3ED8-1CF9-4ECB-A750-F3F5718235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60" y="3015"/>
              <a:ext cx="37" cy="38"/>
            </a:xfrm>
            <a:prstGeom prst="ellipse">
              <a:avLst/>
            </a:prstGeom>
            <a:solidFill>
              <a:srgbClr val="BFA19C"/>
            </a:solidFill>
            <a:ln w="0">
              <a:solidFill>
                <a:srgbClr val="BFA19C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9" name="Oval 99">
              <a:extLst>
                <a:ext uri="{FF2B5EF4-FFF2-40B4-BE49-F238E27FC236}">
                  <a16:creationId xmlns:a16="http://schemas.microsoft.com/office/drawing/2014/main" id="{D61211DA-13CA-469D-95DD-9A2CFB5C05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0" y="2932"/>
              <a:ext cx="37" cy="37"/>
            </a:xfrm>
            <a:prstGeom prst="ellipse">
              <a:avLst/>
            </a:prstGeom>
            <a:solidFill>
              <a:srgbClr val="BFA19C"/>
            </a:solidFill>
            <a:ln w="0">
              <a:solidFill>
                <a:srgbClr val="BFA19C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0" name="Oval 100">
              <a:extLst>
                <a:ext uri="{FF2B5EF4-FFF2-40B4-BE49-F238E27FC236}">
                  <a16:creationId xmlns:a16="http://schemas.microsoft.com/office/drawing/2014/main" id="{CAC405E3-9EA3-4ADD-BFC4-D1FD102135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89" y="3341"/>
              <a:ext cx="38" cy="37"/>
            </a:xfrm>
            <a:prstGeom prst="ellipse">
              <a:avLst/>
            </a:prstGeom>
            <a:solidFill>
              <a:srgbClr val="9C8847"/>
            </a:solidFill>
            <a:ln w="0">
              <a:solidFill>
                <a:srgbClr val="9C8847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1" name="Oval 101">
              <a:extLst>
                <a:ext uri="{FF2B5EF4-FFF2-40B4-BE49-F238E27FC236}">
                  <a16:creationId xmlns:a16="http://schemas.microsoft.com/office/drawing/2014/main" id="{08B507DD-1CC4-4F4E-9621-C31DBEBD80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50" y="3344"/>
              <a:ext cx="37" cy="37"/>
            </a:xfrm>
            <a:prstGeom prst="ellipse">
              <a:avLst/>
            </a:prstGeom>
            <a:solidFill>
              <a:srgbClr val="9C8847"/>
            </a:solidFill>
            <a:ln w="0">
              <a:solidFill>
                <a:srgbClr val="9C8847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2" name="Oval 102">
              <a:extLst>
                <a:ext uri="{FF2B5EF4-FFF2-40B4-BE49-F238E27FC236}">
                  <a16:creationId xmlns:a16="http://schemas.microsoft.com/office/drawing/2014/main" id="{BEEE8B04-0FCC-4691-B5B8-7B27CD81FB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3" y="3125"/>
              <a:ext cx="38" cy="37"/>
            </a:xfrm>
            <a:prstGeom prst="ellipse">
              <a:avLst/>
            </a:prstGeom>
            <a:solidFill>
              <a:srgbClr val="9C8847"/>
            </a:solidFill>
            <a:ln w="0">
              <a:solidFill>
                <a:srgbClr val="9C8847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3" name="Oval 103">
              <a:extLst>
                <a:ext uri="{FF2B5EF4-FFF2-40B4-BE49-F238E27FC236}">
                  <a16:creationId xmlns:a16="http://schemas.microsoft.com/office/drawing/2014/main" id="{079C6447-4D2B-4A75-BC13-5F1B58732A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86" y="3174"/>
              <a:ext cx="38" cy="37"/>
            </a:xfrm>
            <a:prstGeom prst="ellipse">
              <a:avLst/>
            </a:prstGeom>
            <a:solidFill>
              <a:srgbClr val="9C8847"/>
            </a:solidFill>
            <a:ln w="0">
              <a:solidFill>
                <a:srgbClr val="9C8847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4" name="Oval 104">
              <a:extLst>
                <a:ext uri="{FF2B5EF4-FFF2-40B4-BE49-F238E27FC236}">
                  <a16:creationId xmlns:a16="http://schemas.microsoft.com/office/drawing/2014/main" id="{F54BAEC6-9914-43BD-A423-E68537BCB6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44" y="3289"/>
              <a:ext cx="37" cy="37"/>
            </a:xfrm>
            <a:prstGeom prst="ellipse">
              <a:avLst/>
            </a:prstGeom>
            <a:solidFill>
              <a:srgbClr val="9C8847"/>
            </a:solidFill>
            <a:ln w="0">
              <a:solidFill>
                <a:srgbClr val="9C8847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5" name="Oval 105">
              <a:extLst>
                <a:ext uri="{FF2B5EF4-FFF2-40B4-BE49-F238E27FC236}">
                  <a16:creationId xmlns:a16="http://schemas.microsoft.com/office/drawing/2014/main" id="{80EC4586-85B5-4FBE-AE71-691943089D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8" y="3156"/>
              <a:ext cx="37" cy="38"/>
            </a:xfrm>
            <a:prstGeom prst="ellipse">
              <a:avLst/>
            </a:prstGeom>
            <a:solidFill>
              <a:srgbClr val="9C8847"/>
            </a:solidFill>
            <a:ln w="0">
              <a:solidFill>
                <a:srgbClr val="9C8847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6" name="Oval 106">
              <a:extLst>
                <a:ext uri="{FF2B5EF4-FFF2-40B4-BE49-F238E27FC236}">
                  <a16:creationId xmlns:a16="http://schemas.microsoft.com/office/drawing/2014/main" id="{91721431-D5AF-4994-9971-EA7A5277DB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88" y="3329"/>
              <a:ext cx="38" cy="38"/>
            </a:xfrm>
            <a:prstGeom prst="ellipse">
              <a:avLst/>
            </a:prstGeom>
            <a:solidFill>
              <a:srgbClr val="9C8847"/>
            </a:solidFill>
            <a:ln w="0">
              <a:solidFill>
                <a:srgbClr val="9C8847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7" name="Oval 107">
              <a:extLst>
                <a:ext uri="{FF2B5EF4-FFF2-40B4-BE49-F238E27FC236}">
                  <a16:creationId xmlns:a16="http://schemas.microsoft.com/office/drawing/2014/main" id="{A56E70B1-F990-4E46-B36B-53215EE7FB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6" y="3110"/>
              <a:ext cx="38" cy="38"/>
            </a:xfrm>
            <a:prstGeom prst="ellipse">
              <a:avLst/>
            </a:prstGeom>
            <a:solidFill>
              <a:srgbClr val="9C8847"/>
            </a:solidFill>
            <a:ln w="0">
              <a:solidFill>
                <a:srgbClr val="9C8847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8" name="Oval 108">
              <a:extLst>
                <a:ext uri="{FF2B5EF4-FFF2-40B4-BE49-F238E27FC236}">
                  <a16:creationId xmlns:a16="http://schemas.microsoft.com/office/drawing/2014/main" id="{B99C6018-87AF-4AD3-9699-909D35A7E1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7" y="3084"/>
              <a:ext cx="37" cy="38"/>
            </a:xfrm>
            <a:prstGeom prst="ellipse">
              <a:avLst/>
            </a:prstGeom>
            <a:solidFill>
              <a:srgbClr val="9C8847"/>
            </a:solidFill>
            <a:ln w="0">
              <a:solidFill>
                <a:srgbClr val="9C8847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9" name="Oval 109">
              <a:extLst>
                <a:ext uri="{FF2B5EF4-FFF2-40B4-BE49-F238E27FC236}">
                  <a16:creationId xmlns:a16="http://schemas.microsoft.com/office/drawing/2014/main" id="{62B25994-07EF-4666-AF52-4773C026B3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64" y="3131"/>
              <a:ext cx="38" cy="37"/>
            </a:xfrm>
            <a:prstGeom prst="ellipse">
              <a:avLst/>
            </a:prstGeom>
            <a:solidFill>
              <a:srgbClr val="9C8847"/>
            </a:solidFill>
            <a:ln w="0">
              <a:solidFill>
                <a:srgbClr val="9C8847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0" name="Line 110">
              <a:extLst>
                <a:ext uri="{FF2B5EF4-FFF2-40B4-BE49-F238E27FC236}">
                  <a16:creationId xmlns:a16="http://schemas.microsoft.com/office/drawing/2014/main" id="{E11E5459-B3DE-42DE-B293-1D43A34AE77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497" y="3067"/>
              <a:ext cx="0" cy="150"/>
            </a:xfrm>
            <a:prstGeom prst="line">
              <a:avLst/>
            </a:prstGeom>
            <a:noFill/>
            <a:ln w="9525">
              <a:solidFill>
                <a:srgbClr val="6E8E8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1" name="Line 111">
              <a:extLst>
                <a:ext uri="{FF2B5EF4-FFF2-40B4-BE49-F238E27FC236}">
                  <a16:creationId xmlns:a16="http://schemas.microsoft.com/office/drawing/2014/main" id="{5E2A6B66-364E-4B0F-ACFE-6702D6C6508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68" y="3067"/>
              <a:ext cx="55" cy="0"/>
            </a:xfrm>
            <a:prstGeom prst="line">
              <a:avLst/>
            </a:prstGeom>
            <a:noFill/>
            <a:ln w="9525">
              <a:solidFill>
                <a:srgbClr val="6E8E8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2" name="Line 112">
              <a:extLst>
                <a:ext uri="{FF2B5EF4-FFF2-40B4-BE49-F238E27FC236}">
                  <a16:creationId xmlns:a16="http://schemas.microsoft.com/office/drawing/2014/main" id="{5BDEC1AE-1D25-4434-B7A0-07D5F6E74C1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68" y="3217"/>
              <a:ext cx="55" cy="0"/>
            </a:xfrm>
            <a:prstGeom prst="line">
              <a:avLst/>
            </a:prstGeom>
            <a:noFill/>
            <a:ln w="9525">
              <a:solidFill>
                <a:srgbClr val="6E8E8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3" name="Line 113">
              <a:extLst>
                <a:ext uri="{FF2B5EF4-FFF2-40B4-BE49-F238E27FC236}">
                  <a16:creationId xmlns:a16="http://schemas.microsoft.com/office/drawing/2014/main" id="{EAC58AA3-1397-4CAB-BAE3-1C489CD47E0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631" y="1895"/>
              <a:ext cx="0" cy="772"/>
            </a:xfrm>
            <a:prstGeom prst="line">
              <a:avLst/>
            </a:prstGeom>
            <a:noFill/>
            <a:ln w="9525">
              <a:solidFill>
                <a:srgbClr val="90353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04" name="Line 114">
              <a:extLst>
                <a:ext uri="{FF2B5EF4-FFF2-40B4-BE49-F238E27FC236}">
                  <a16:creationId xmlns:a16="http://schemas.microsoft.com/office/drawing/2014/main" id="{5F3F1D7A-71EF-47B5-8E47-B6B34243255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602" y="1895"/>
              <a:ext cx="55" cy="0"/>
            </a:xfrm>
            <a:prstGeom prst="line">
              <a:avLst/>
            </a:prstGeom>
            <a:noFill/>
            <a:ln w="9525">
              <a:solidFill>
                <a:srgbClr val="90353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18" name="Line 115">
              <a:extLst>
                <a:ext uri="{FF2B5EF4-FFF2-40B4-BE49-F238E27FC236}">
                  <a16:creationId xmlns:a16="http://schemas.microsoft.com/office/drawing/2014/main" id="{35E9624E-C2F6-40D6-BD58-AA5ED117CA0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602" y="2667"/>
              <a:ext cx="55" cy="0"/>
            </a:xfrm>
            <a:prstGeom prst="line">
              <a:avLst/>
            </a:prstGeom>
            <a:noFill/>
            <a:ln w="9525">
              <a:solidFill>
                <a:srgbClr val="90353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19" name="Line 116">
              <a:extLst>
                <a:ext uri="{FF2B5EF4-FFF2-40B4-BE49-F238E27FC236}">
                  <a16:creationId xmlns:a16="http://schemas.microsoft.com/office/drawing/2014/main" id="{99EAED8A-E276-4983-8519-C9222839E34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044" y="870"/>
              <a:ext cx="0" cy="2638"/>
            </a:xfrm>
            <a:prstGeom prst="line">
              <a:avLst/>
            </a:prstGeom>
            <a:noFill/>
            <a:ln w="9525">
              <a:solidFill>
                <a:srgbClr val="55752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20" name="Line 117">
              <a:extLst>
                <a:ext uri="{FF2B5EF4-FFF2-40B4-BE49-F238E27FC236}">
                  <a16:creationId xmlns:a16="http://schemas.microsoft.com/office/drawing/2014/main" id="{4213FC3E-462A-43D9-82D9-67B8FF73603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19" y="870"/>
              <a:ext cx="51" cy="0"/>
            </a:xfrm>
            <a:prstGeom prst="line">
              <a:avLst/>
            </a:prstGeom>
            <a:noFill/>
            <a:ln w="9525">
              <a:solidFill>
                <a:srgbClr val="55752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21" name="Line 118">
              <a:extLst>
                <a:ext uri="{FF2B5EF4-FFF2-40B4-BE49-F238E27FC236}">
                  <a16:creationId xmlns:a16="http://schemas.microsoft.com/office/drawing/2014/main" id="{2DBCBD7D-8AC4-4C72-8723-261A02126CF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19" y="3508"/>
              <a:ext cx="51" cy="0"/>
            </a:xfrm>
            <a:prstGeom prst="line">
              <a:avLst/>
            </a:prstGeom>
            <a:noFill/>
            <a:ln w="9525">
              <a:solidFill>
                <a:srgbClr val="55752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22" name="Line 119">
              <a:extLst>
                <a:ext uri="{FF2B5EF4-FFF2-40B4-BE49-F238E27FC236}">
                  <a16:creationId xmlns:a16="http://schemas.microsoft.com/office/drawing/2014/main" id="{85B560BC-A7F9-4E9B-A194-8E1C0A0D4A7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671" y="870"/>
              <a:ext cx="0" cy="1975"/>
            </a:xfrm>
            <a:prstGeom prst="line">
              <a:avLst/>
            </a:prstGeom>
            <a:noFill/>
            <a:ln w="9525">
              <a:solidFill>
                <a:srgbClr val="E37E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23" name="Line 120">
              <a:extLst>
                <a:ext uri="{FF2B5EF4-FFF2-40B4-BE49-F238E27FC236}">
                  <a16:creationId xmlns:a16="http://schemas.microsoft.com/office/drawing/2014/main" id="{BEB8B516-7A92-4399-9518-5F153096C48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645" y="870"/>
              <a:ext cx="55" cy="0"/>
            </a:xfrm>
            <a:prstGeom prst="line">
              <a:avLst/>
            </a:prstGeom>
            <a:noFill/>
            <a:ln w="9525">
              <a:solidFill>
                <a:srgbClr val="E37E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24" name="Line 121">
              <a:extLst>
                <a:ext uri="{FF2B5EF4-FFF2-40B4-BE49-F238E27FC236}">
                  <a16:creationId xmlns:a16="http://schemas.microsoft.com/office/drawing/2014/main" id="{5DA96950-F0FC-4DD2-BB3D-A94437693F3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645" y="2845"/>
              <a:ext cx="55" cy="0"/>
            </a:xfrm>
            <a:prstGeom prst="line">
              <a:avLst/>
            </a:prstGeom>
            <a:noFill/>
            <a:ln w="9525">
              <a:solidFill>
                <a:srgbClr val="E37E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25" name="Line 122">
              <a:extLst>
                <a:ext uri="{FF2B5EF4-FFF2-40B4-BE49-F238E27FC236}">
                  <a16:creationId xmlns:a16="http://schemas.microsoft.com/office/drawing/2014/main" id="{1B72CA46-31A2-411E-84DF-0EB8FE6742E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857" y="3128"/>
              <a:ext cx="0" cy="14"/>
            </a:xfrm>
            <a:prstGeom prst="line">
              <a:avLst/>
            </a:prstGeom>
            <a:noFill/>
            <a:ln w="9525">
              <a:solidFill>
                <a:srgbClr val="C105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26" name="Line 123">
              <a:extLst>
                <a:ext uri="{FF2B5EF4-FFF2-40B4-BE49-F238E27FC236}">
                  <a16:creationId xmlns:a16="http://schemas.microsoft.com/office/drawing/2014/main" id="{2765798D-C5DD-4CCD-BF0A-9F49A45D5D1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828" y="3128"/>
              <a:ext cx="55" cy="0"/>
            </a:xfrm>
            <a:prstGeom prst="line">
              <a:avLst/>
            </a:prstGeom>
            <a:noFill/>
            <a:ln w="9525">
              <a:solidFill>
                <a:srgbClr val="C105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27" name="Line 124">
              <a:extLst>
                <a:ext uri="{FF2B5EF4-FFF2-40B4-BE49-F238E27FC236}">
                  <a16:creationId xmlns:a16="http://schemas.microsoft.com/office/drawing/2014/main" id="{BCBF3662-A362-4A95-B672-DB69F28EBE6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828" y="3142"/>
              <a:ext cx="55" cy="0"/>
            </a:xfrm>
            <a:prstGeom prst="line">
              <a:avLst/>
            </a:prstGeom>
            <a:noFill/>
            <a:ln w="9525">
              <a:solidFill>
                <a:srgbClr val="C105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28" name="Line 125">
              <a:extLst>
                <a:ext uri="{FF2B5EF4-FFF2-40B4-BE49-F238E27FC236}">
                  <a16:creationId xmlns:a16="http://schemas.microsoft.com/office/drawing/2014/main" id="{DBEA6070-E1BD-4421-B31C-1840D38DCBF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994" y="3015"/>
              <a:ext cx="0" cy="245"/>
            </a:xfrm>
            <a:prstGeom prst="line">
              <a:avLst/>
            </a:prstGeom>
            <a:noFill/>
            <a:ln w="9525">
              <a:solidFill>
                <a:srgbClr val="938DD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29" name="Line 126">
              <a:extLst>
                <a:ext uri="{FF2B5EF4-FFF2-40B4-BE49-F238E27FC236}">
                  <a16:creationId xmlns:a16="http://schemas.microsoft.com/office/drawing/2014/main" id="{A8C20ECC-AC1B-4943-9091-8B04DAF81D4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968" y="3015"/>
              <a:ext cx="55" cy="0"/>
            </a:xfrm>
            <a:prstGeom prst="line">
              <a:avLst/>
            </a:prstGeom>
            <a:noFill/>
            <a:ln w="9525">
              <a:solidFill>
                <a:srgbClr val="938DD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30" name="Line 127">
              <a:extLst>
                <a:ext uri="{FF2B5EF4-FFF2-40B4-BE49-F238E27FC236}">
                  <a16:creationId xmlns:a16="http://schemas.microsoft.com/office/drawing/2014/main" id="{3858AA27-DF06-4CCD-91A1-8554103097C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968" y="3260"/>
              <a:ext cx="55" cy="0"/>
            </a:xfrm>
            <a:prstGeom prst="line">
              <a:avLst/>
            </a:prstGeom>
            <a:noFill/>
            <a:ln w="9525">
              <a:solidFill>
                <a:srgbClr val="938DD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31" name="Line 128">
              <a:extLst>
                <a:ext uri="{FF2B5EF4-FFF2-40B4-BE49-F238E27FC236}">
                  <a16:creationId xmlns:a16="http://schemas.microsoft.com/office/drawing/2014/main" id="{EB177FA7-76C6-4543-8819-00D83F7F9A1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735" y="870"/>
              <a:ext cx="0" cy="1754"/>
            </a:xfrm>
            <a:prstGeom prst="line">
              <a:avLst/>
            </a:prstGeom>
            <a:noFill/>
            <a:ln w="9525">
              <a:solidFill>
                <a:srgbClr val="CAC27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32" name="Line 129">
              <a:extLst>
                <a:ext uri="{FF2B5EF4-FFF2-40B4-BE49-F238E27FC236}">
                  <a16:creationId xmlns:a16="http://schemas.microsoft.com/office/drawing/2014/main" id="{4D5676A0-4718-4EC6-A436-8A253C946D5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709" y="870"/>
              <a:ext cx="52" cy="0"/>
            </a:xfrm>
            <a:prstGeom prst="line">
              <a:avLst/>
            </a:prstGeom>
            <a:noFill/>
            <a:ln w="9525">
              <a:solidFill>
                <a:srgbClr val="CAC27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33" name="Line 130">
              <a:extLst>
                <a:ext uri="{FF2B5EF4-FFF2-40B4-BE49-F238E27FC236}">
                  <a16:creationId xmlns:a16="http://schemas.microsoft.com/office/drawing/2014/main" id="{0391776A-AC58-4AF1-A68E-E8A071D1985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709" y="2624"/>
              <a:ext cx="52" cy="0"/>
            </a:xfrm>
            <a:prstGeom prst="line">
              <a:avLst/>
            </a:prstGeom>
            <a:noFill/>
            <a:ln w="9525">
              <a:solidFill>
                <a:srgbClr val="CAC27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34" name="Line 131">
              <a:extLst>
                <a:ext uri="{FF2B5EF4-FFF2-40B4-BE49-F238E27FC236}">
                  <a16:creationId xmlns:a16="http://schemas.microsoft.com/office/drawing/2014/main" id="{B80BEACE-95F3-4153-9BB2-7647C3A8587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466" y="3154"/>
              <a:ext cx="0" cy="17"/>
            </a:xfrm>
            <a:prstGeom prst="line">
              <a:avLst/>
            </a:prstGeom>
            <a:noFill/>
            <a:ln w="9525">
              <a:solidFill>
                <a:srgbClr val="7B92A8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35" name="Line 132">
              <a:extLst>
                <a:ext uri="{FF2B5EF4-FFF2-40B4-BE49-F238E27FC236}">
                  <a16:creationId xmlns:a16="http://schemas.microsoft.com/office/drawing/2014/main" id="{B3611AD7-3BC6-453A-9E54-571E200272F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37" y="3154"/>
              <a:ext cx="55" cy="0"/>
            </a:xfrm>
            <a:prstGeom prst="line">
              <a:avLst/>
            </a:prstGeom>
            <a:noFill/>
            <a:ln w="9525">
              <a:solidFill>
                <a:srgbClr val="7B92A8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7" name="Line 133">
              <a:extLst>
                <a:ext uri="{FF2B5EF4-FFF2-40B4-BE49-F238E27FC236}">
                  <a16:creationId xmlns:a16="http://schemas.microsoft.com/office/drawing/2014/main" id="{0BFB6B69-8069-48D1-AF0C-4520B26BFB7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37" y="3171"/>
              <a:ext cx="55" cy="0"/>
            </a:xfrm>
            <a:prstGeom prst="line">
              <a:avLst/>
            </a:prstGeom>
            <a:noFill/>
            <a:ln w="9525">
              <a:solidFill>
                <a:srgbClr val="7B92A8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8" name="Line 134">
              <a:extLst>
                <a:ext uri="{FF2B5EF4-FFF2-40B4-BE49-F238E27FC236}">
                  <a16:creationId xmlns:a16="http://schemas.microsoft.com/office/drawing/2014/main" id="{D7410DD7-815C-408A-8F68-0EADA5FCD70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835" y="3142"/>
              <a:ext cx="0" cy="84"/>
            </a:xfrm>
            <a:prstGeom prst="line">
              <a:avLst/>
            </a:prstGeom>
            <a:noFill/>
            <a:ln w="9525">
              <a:solidFill>
                <a:srgbClr val="2D6D6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9" name="Line 135">
              <a:extLst>
                <a:ext uri="{FF2B5EF4-FFF2-40B4-BE49-F238E27FC236}">
                  <a16:creationId xmlns:a16="http://schemas.microsoft.com/office/drawing/2014/main" id="{FF028882-2D89-465D-8C32-F10C53DD153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06" y="3142"/>
              <a:ext cx="55" cy="0"/>
            </a:xfrm>
            <a:prstGeom prst="line">
              <a:avLst/>
            </a:prstGeom>
            <a:noFill/>
            <a:ln w="9525">
              <a:solidFill>
                <a:srgbClr val="2D6D6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0" name="Line 136">
              <a:extLst>
                <a:ext uri="{FF2B5EF4-FFF2-40B4-BE49-F238E27FC236}">
                  <a16:creationId xmlns:a16="http://schemas.microsoft.com/office/drawing/2014/main" id="{25AF5C2A-59DF-48F4-BBDC-E4B8551F29B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06" y="3226"/>
              <a:ext cx="55" cy="0"/>
            </a:xfrm>
            <a:prstGeom prst="line">
              <a:avLst/>
            </a:prstGeom>
            <a:noFill/>
            <a:ln w="9525">
              <a:solidFill>
                <a:srgbClr val="2D6D6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1" name="Line 137">
              <a:extLst>
                <a:ext uri="{FF2B5EF4-FFF2-40B4-BE49-F238E27FC236}">
                  <a16:creationId xmlns:a16="http://schemas.microsoft.com/office/drawing/2014/main" id="{4AD68E5A-862A-4C1E-8083-2AE95F667DC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679" y="2696"/>
              <a:ext cx="0" cy="812"/>
            </a:xfrm>
            <a:prstGeom prst="line">
              <a:avLst/>
            </a:prstGeom>
            <a:noFill/>
            <a:ln w="9525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2" name="Line 138">
              <a:extLst>
                <a:ext uri="{FF2B5EF4-FFF2-40B4-BE49-F238E27FC236}">
                  <a16:creationId xmlns:a16="http://schemas.microsoft.com/office/drawing/2014/main" id="{22CC56FC-4B10-4F6F-AC5F-D317AE63A76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53" y="2696"/>
              <a:ext cx="55" cy="0"/>
            </a:xfrm>
            <a:prstGeom prst="line">
              <a:avLst/>
            </a:prstGeom>
            <a:noFill/>
            <a:ln w="9525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3" name="Line 139">
              <a:extLst>
                <a:ext uri="{FF2B5EF4-FFF2-40B4-BE49-F238E27FC236}">
                  <a16:creationId xmlns:a16="http://schemas.microsoft.com/office/drawing/2014/main" id="{53D0E148-8784-4505-8E65-6AE4BF2828E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53" y="3508"/>
              <a:ext cx="55" cy="0"/>
            </a:xfrm>
            <a:prstGeom prst="line">
              <a:avLst/>
            </a:prstGeom>
            <a:noFill/>
            <a:ln w="9525">
              <a:solidFill>
                <a:srgbClr val="1A476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4" name="Line 140">
              <a:extLst>
                <a:ext uri="{FF2B5EF4-FFF2-40B4-BE49-F238E27FC236}">
                  <a16:creationId xmlns:a16="http://schemas.microsoft.com/office/drawing/2014/main" id="{CCDE6F95-1659-4B21-9718-2DEC5A4A49D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638" y="3136"/>
              <a:ext cx="0" cy="61"/>
            </a:xfrm>
            <a:prstGeom prst="line">
              <a:avLst/>
            </a:prstGeom>
            <a:noFill/>
            <a:ln w="9525">
              <a:solidFill>
                <a:srgbClr val="FFD2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52" name="Line 141">
              <a:extLst>
                <a:ext uri="{FF2B5EF4-FFF2-40B4-BE49-F238E27FC236}">
                  <a16:creationId xmlns:a16="http://schemas.microsoft.com/office/drawing/2014/main" id="{01E8C4ED-6EAB-448E-93BD-F2C87CC5914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10" y="3136"/>
              <a:ext cx="54" cy="0"/>
            </a:xfrm>
            <a:prstGeom prst="line">
              <a:avLst/>
            </a:prstGeom>
            <a:noFill/>
            <a:ln w="9525">
              <a:solidFill>
                <a:srgbClr val="FFD2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53" name="Line 142">
              <a:extLst>
                <a:ext uri="{FF2B5EF4-FFF2-40B4-BE49-F238E27FC236}">
                  <a16:creationId xmlns:a16="http://schemas.microsoft.com/office/drawing/2014/main" id="{80744C80-D7D5-4905-901E-91977152BF6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10" y="3197"/>
              <a:ext cx="54" cy="0"/>
            </a:xfrm>
            <a:prstGeom prst="line">
              <a:avLst/>
            </a:prstGeom>
            <a:noFill/>
            <a:ln w="9525">
              <a:solidFill>
                <a:srgbClr val="FFD2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54" name="Line 143">
              <a:extLst>
                <a:ext uri="{FF2B5EF4-FFF2-40B4-BE49-F238E27FC236}">
                  <a16:creationId xmlns:a16="http://schemas.microsoft.com/office/drawing/2014/main" id="{CD686A47-3019-4DEC-98D9-5F0372EF030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019" y="3174"/>
              <a:ext cx="0" cy="101"/>
            </a:xfrm>
            <a:prstGeom prst="line">
              <a:avLst/>
            </a:prstGeom>
            <a:noFill/>
            <a:ln w="9525">
              <a:solidFill>
                <a:srgbClr val="9C884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55" name="Line 144">
              <a:extLst>
                <a:ext uri="{FF2B5EF4-FFF2-40B4-BE49-F238E27FC236}">
                  <a16:creationId xmlns:a16="http://schemas.microsoft.com/office/drawing/2014/main" id="{1C46E9EB-831A-4BB3-8457-18A03AB2B0A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993" y="3174"/>
              <a:ext cx="51" cy="0"/>
            </a:xfrm>
            <a:prstGeom prst="line">
              <a:avLst/>
            </a:prstGeom>
            <a:noFill/>
            <a:ln w="9525">
              <a:solidFill>
                <a:srgbClr val="9C884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56" name="Line 145">
              <a:extLst>
                <a:ext uri="{FF2B5EF4-FFF2-40B4-BE49-F238E27FC236}">
                  <a16:creationId xmlns:a16="http://schemas.microsoft.com/office/drawing/2014/main" id="{3985D80C-E41B-43FD-8442-E8E48CE969E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993" y="3275"/>
              <a:ext cx="51" cy="0"/>
            </a:xfrm>
            <a:prstGeom prst="line">
              <a:avLst/>
            </a:prstGeom>
            <a:noFill/>
            <a:ln w="9525">
              <a:solidFill>
                <a:srgbClr val="9C884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57" name="Freeform 146">
              <a:extLst>
                <a:ext uri="{FF2B5EF4-FFF2-40B4-BE49-F238E27FC236}">
                  <a16:creationId xmlns:a16="http://schemas.microsoft.com/office/drawing/2014/main" id="{9E5A54FF-45BA-4D3C-A250-C766FD4C472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1" y="3082"/>
              <a:ext cx="130" cy="126"/>
            </a:xfrm>
            <a:custGeom>
              <a:avLst/>
              <a:gdLst>
                <a:gd name="T0" fmla="*/ 66 w 130"/>
                <a:gd name="T1" fmla="*/ 0 h 126"/>
                <a:gd name="T2" fmla="*/ 0 w 130"/>
                <a:gd name="T3" fmla="*/ 63 h 126"/>
                <a:gd name="T4" fmla="*/ 66 w 130"/>
                <a:gd name="T5" fmla="*/ 126 h 126"/>
                <a:gd name="T6" fmla="*/ 130 w 130"/>
                <a:gd name="T7" fmla="*/ 63 h 126"/>
                <a:gd name="T8" fmla="*/ 66 w 130"/>
                <a:gd name="T9" fmla="*/ 0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0" h="126">
                  <a:moveTo>
                    <a:pt x="66" y="0"/>
                  </a:moveTo>
                  <a:lnTo>
                    <a:pt x="0" y="63"/>
                  </a:lnTo>
                  <a:lnTo>
                    <a:pt x="66" y="126"/>
                  </a:lnTo>
                  <a:lnTo>
                    <a:pt x="130" y="63"/>
                  </a:lnTo>
                  <a:lnTo>
                    <a:pt x="66" y="0"/>
                  </a:lnTo>
                  <a:close/>
                </a:path>
              </a:pathLst>
            </a:custGeom>
            <a:solidFill>
              <a:srgbClr val="6E8E84"/>
            </a:solidFill>
            <a:ln w="31750">
              <a:solidFill>
                <a:srgbClr val="6E8E84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58" name="Rectangle 147">
              <a:extLst>
                <a:ext uri="{FF2B5EF4-FFF2-40B4-BE49-F238E27FC236}">
                  <a16:creationId xmlns:a16="http://schemas.microsoft.com/office/drawing/2014/main" id="{D06B75A7-049F-49B1-BF32-4055A18A1C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83" y="2810"/>
              <a:ext cx="916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 dirty="0">
                  <a:ln>
                    <a:noFill/>
                  </a:ln>
                  <a:solidFill>
                    <a:srgbClr val="6E8E84"/>
                  </a:solidFill>
                  <a:effectLst/>
                  <a:latin typeface="Arial" panose="020B0604020202020204" pitchFamily="34" charset="0"/>
                </a:rPr>
                <a:t>Cash Transfers</a:t>
              </a:r>
              <a:endParaRPr kumimoji="0" lang="en-US" altLang="en-US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959" name="Freeform 148">
              <a:extLst>
                <a:ext uri="{FF2B5EF4-FFF2-40B4-BE49-F238E27FC236}">
                  <a16:creationId xmlns:a16="http://schemas.microsoft.com/office/drawing/2014/main" id="{3C97A60B-7902-4E8D-A14C-41E689F4F35A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5" y="2212"/>
              <a:ext cx="129" cy="129"/>
            </a:xfrm>
            <a:custGeom>
              <a:avLst/>
              <a:gdLst>
                <a:gd name="T0" fmla="*/ 66 w 129"/>
                <a:gd name="T1" fmla="*/ 0 h 129"/>
                <a:gd name="T2" fmla="*/ 0 w 129"/>
                <a:gd name="T3" fmla="*/ 63 h 129"/>
                <a:gd name="T4" fmla="*/ 66 w 129"/>
                <a:gd name="T5" fmla="*/ 129 h 129"/>
                <a:gd name="T6" fmla="*/ 129 w 129"/>
                <a:gd name="T7" fmla="*/ 63 h 129"/>
                <a:gd name="T8" fmla="*/ 66 w 129"/>
                <a:gd name="T9" fmla="*/ 0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9" h="129">
                  <a:moveTo>
                    <a:pt x="66" y="0"/>
                  </a:moveTo>
                  <a:lnTo>
                    <a:pt x="0" y="63"/>
                  </a:lnTo>
                  <a:lnTo>
                    <a:pt x="66" y="129"/>
                  </a:lnTo>
                  <a:lnTo>
                    <a:pt x="129" y="63"/>
                  </a:lnTo>
                  <a:lnTo>
                    <a:pt x="66" y="0"/>
                  </a:lnTo>
                  <a:close/>
                </a:path>
              </a:pathLst>
            </a:custGeom>
            <a:solidFill>
              <a:srgbClr val="90353B"/>
            </a:solidFill>
            <a:ln w="31750">
              <a:solidFill>
                <a:srgbClr val="90353B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60" name="Rectangle 149">
              <a:extLst>
                <a:ext uri="{FF2B5EF4-FFF2-40B4-BE49-F238E27FC236}">
                  <a16:creationId xmlns:a16="http://schemas.microsoft.com/office/drawing/2014/main" id="{82BA5418-7519-41C3-8992-BAC45013FD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94" y="2215"/>
              <a:ext cx="933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>
                  <a:ln>
                    <a:noFill/>
                  </a:ln>
                  <a:solidFill>
                    <a:srgbClr val="90353B"/>
                  </a:solidFill>
                  <a:effectLst/>
                  <a:latin typeface="Arial" panose="020B0604020202020204" pitchFamily="34" charset="0"/>
                </a:rPr>
                <a:t>Child Education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961" name="Freeform 150">
              <a:extLst>
                <a:ext uri="{FF2B5EF4-FFF2-40B4-BE49-F238E27FC236}">
                  <a16:creationId xmlns:a16="http://schemas.microsoft.com/office/drawing/2014/main" id="{5BC2CF50-2C2E-457D-BDAA-4844B0F50D08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1" y="3442"/>
              <a:ext cx="127" cy="129"/>
            </a:xfrm>
            <a:custGeom>
              <a:avLst/>
              <a:gdLst>
                <a:gd name="T0" fmla="*/ 63 w 127"/>
                <a:gd name="T1" fmla="*/ 0 h 129"/>
                <a:gd name="T2" fmla="*/ 0 w 127"/>
                <a:gd name="T3" fmla="*/ 66 h 129"/>
                <a:gd name="T4" fmla="*/ 63 w 127"/>
                <a:gd name="T5" fmla="*/ 129 h 129"/>
                <a:gd name="T6" fmla="*/ 127 w 127"/>
                <a:gd name="T7" fmla="*/ 66 h 129"/>
                <a:gd name="T8" fmla="*/ 63 w 127"/>
                <a:gd name="T9" fmla="*/ 0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7" h="129">
                  <a:moveTo>
                    <a:pt x="63" y="0"/>
                  </a:moveTo>
                  <a:lnTo>
                    <a:pt x="0" y="66"/>
                  </a:lnTo>
                  <a:lnTo>
                    <a:pt x="63" y="129"/>
                  </a:lnTo>
                  <a:lnTo>
                    <a:pt x="127" y="66"/>
                  </a:lnTo>
                  <a:lnTo>
                    <a:pt x="63" y="0"/>
                  </a:lnTo>
                  <a:close/>
                </a:path>
              </a:pathLst>
            </a:custGeom>
            <a:solidFill>
              <a:srgbClr val="55752F"/>
            </a:solidFill>
            <a:ln w="31750">
              <a:solidFill>
                <a:srgbClr val="55752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62" name="Rectangle 151">
              <a:extLst>
                <a:ext uri="{FF2B5EF4-FFF2-40B4-BE49-F238E27FC236}">
                  <a16:creationId xmlns:a16="http://schemas.microsoft.com/office/drawing/2014/main" id="{2749B6C6-3284-46B5-BA3B-9BB73EBA36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08" y="3444"/>
              <a:ext cx="804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 dirty="0">
                  <a:ln>
                    <a:noFill/>
                  </a:ln>
                  <a:solidFill>
                    <a:srgbClr val="55752F"/>
                  </a:solidFill>
                  <a:effectLst/>
                  <a:latin typeface="Arial" panose="020B0604020202020204" pitchFamily="34" charset="0"/>
                </a:rPr>
                <a:t>College Adult</a:t>
              </a:r>
              <a:endParaRPr kumimoji="0" lang="en-US" altLang="en-US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963" name="Freeform 152">
              <a:extLst>
                <a:ext uri="{FF2B5EF4-FFF2-40B4-BE49-F238E27FC236}">
                  <a16:creationId xmlns:a16="http://schemas.microsoft.com/office/drawing/2014/main" id="{802B47D3-BAB0-4DFE-AA1B-8303EB1EF4A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7" y="1578"/>
              <a:ext cx="130" cy="127"/>
            </a:xfrm>
            <a:custGeom>
              <a:avLst/>
              <a:gdLst>
                <a:gd name="T0" fmla="*/ 64 w 130"/>
                <a:gd name="T1" fmla="*/ 0 h 127"/>
                <a:gd name="T2" fmla="*/ 0 w 130"/>
                <a:gd name="T3" fmla="*/ 64 h 127"/>
                <a:gd name="T4" fmla="*/ 64 w 130"/>
                <a:gd name="T5" fmla="*/ 127 h 127"/>
                <a:gd name="T6" fmla="*/ 130 w 130"/>
                <a:gd name="T7" fmla="*/ 64 h 127"/>
                <a:gd name="T8" fmla="*/ 64 w 130"/>
                <a:gd name="T9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0" h="127">
                  <a:moveTo>
                    <a:pt x="64" y="0"/>
                  </a:moveTo>
                  <a:lnTo>
                    <a:pt x="0" y="64"/>
                  </a:lnTo>
                  <a:lnTo>
                    <a:pt x="64" y="127"/>
                  </a:lnTo>
                  <a:lnTo>
                    <a:pt x="130" y="64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E37E00"/>
            </a:solidFill>
            <a:ln w="31750">
              <a:solidFill>
                <a:srgbClr val="E37E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64" name="Rectangle 153">
              <a:extLst>
                <a:ext uri="{FF2B5EF4-FFF2-40B4-BE49-F238E27FC236}">
                  <a16:creationId xmlns:a16="http://schemas.microsoft.com/office/drawing/2014/main" id="{2D84D835-E142-43E9-A428-71F8448054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37" y="1578"/>
              <a:ext cx="806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>
                  <a:ln>
                    <a:noFill/>
                  </a:ln>
                  <a:solidFill>
                    <a:srgbClr val="E37E00"/>
                  </a:solidFill>
                  <a:effectLst/>
                  <a:latin typeface="Arial" panose="020B0604020202020204" pitchFamily="34" charset="0"/>
                </a:rPr>
                <a:t>College Child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965" name="Freeform 154">
              <a:extLst>
                <a:ext uri="{FF2B5EF4-FFF2-40B4-BE49-F238E27FC236}">
                  <a16:creationId xmlns:a16="http://schemas.microsoft.com/office/drawing/2014/main" id="{8DDF3EC9-F4C1-438E-9652-44539986B352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0" y="3073"/>
              <a:ext cx="130" cy="127"/>
            </a:xfrm>
            <a:custGeom>
              <a:avLst/>
              <a:gdLst>
                <a:gd name="T0" fmla="*/ 67 w 130"/>
                <a:gd name="T1" fmla="*/ 0 h 127"/>
                <a:gd name="T2" fmla="*/ 0 w 130"/>
                <a:gd name="T3" fmla="*/ 63 h 127"/>
                <a:gd name="T4" fmla="*/ 67 w 130"/>
                <a:gd name="T5" fmla="*/ 127 h 127"/>
                <a:gd name="T6" fmla="*/ 130 w 130"/>
                <a:gd name="T7" fmla="*/ 63 h 127"/>
                <a:gd name="T8" fmla="*/ 67 w 130"/>
                <a:gd name="T9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0" h="127">
                  <a:moveTo>
                    <a:pt x="67" y="0"/>
                  </a:moveTo>
                  <a:lnTo>
                    <a:pt x="0" y="63"/>
                  </a:lnTo>
                  <a:lnTo>
                    <a:pt x="67" y="127"/>
                  </a:lnTo>
                  <a:lnTo>
                    <a:pt x="130" y="63"/>
                  </a:lnTo>
                  <a:lnTo>
                    <a:pt x="67" y="0"/>
                  </a:lnTo>
                  <a:close/>
                </a:path>
              </a:pathLst>
            </a:custGeom>
            <a:solidFill>
              <a:srgbClr val="C10534"/>
            </a:solidFill>
            <a:ln w="31750">
              <a:solidFill>
                <a:srgbClr val="C10534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66" name="Rectangle 155">
              <a:extLst>
                <a:ext uri="{FF2B5EF4-FFF2-40B4-BE49-F238E27FC236}">
                  <a16:creationId xmlns:a16="http://schemas.microsoft.com/office/drawing/2014/main" id="{A6DC9F48-5A1E-42D2-BD5B-6DCC0083DA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38" y="2983"/>
              <a:ext cx="79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 dirty="0">
                  <a:ln>
                    <a:noFill/>
                  </a:ln>
                  <a:solidFill>
                    <a:srgbClr val="C10534"/>
                  </a:solidFill>
                  <a:effectLst/>
                  <a:latin typeface="Arial" panose="020B0604020202020204" pitchFamily="34" charset="0"/>
                </a:rPr>
                <a:t>Disability Ins.</a:t>
              </a:r>
              <a:endParaRPr kumimoji="0" lang="en-US" altLang="en-US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967" name="Freeform 156">
              <a:extLst>
                <a:ext uri="{FF2B5EF4-FFF2-40B4-BE49-F238E27FC236}">
                  <a16:creationId xmlns:a16="http://schemas.microsoft.com/office/drawing/2014/main" id="{5F6DDEC1-782F-48E1-8C40-4084F7655176}"/>
                </a:ext>
              </a:extLst>
            </p:cNvPr>
            <p:cNvSpPr>
              <a:spLocks/>
            </p:cNvSpPr>
            <p:nvPr/>
          </p:nvSpPr>
          <p:spPr bwMode="auto">
            <a:xfrm>
              <a:off x="5931" y="3073"/>
              <a:ext cx="127" cy="127"/>
            </a:xfrm>
            <a:custGeom>
              <a:avLst/>
              <a:gdLst>
                <a:gd name="T0" fmla="*/ 63 w 127"/>
                <a:gd name="T1" fmla="*/ 0 h 127"/>
                <a:gd name="T2" fmla="*/ 0 w 127"/>
                <a:gd name="T3" fmla="*/ 63 h 127"/>
                <a:gd name="T4" fmla="*/ 63 w 127"/>
                <a:gd name="T5" fmla="*/ 127 h 127"/>
                <a:gd name="T6" fmla="*/ 127 w 127"/>
                <a:gd name="T7" fmla="*/ 63 h 127"/>
                <a:gd name="T8" fmla="*/ 63 w 127"/>
                <a:gd name="T9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7" h="127">
                  <a:moveTo>
                    <a:pt x="63" y="0"/>
                  </a:moveTo>
                  <a:lnTo>
                    <a:pt x="0" y="63"/>
                  </a:lnTo>
                  <a:lnTo>
                    <a:pt x="63" y="127"/>
                  </a:lnTo>
                  <a:lnTo>
                    <a:pt x="127" y="63"/>
                  </a:lnTo>
                  <a:lnTo>
                    <a:pt x="63" y="0"/>
                  </a:lnTo>
                  <a:close/>
                </a:path>
              </a:pathLst>
            </a:custGeom>
            <a:solidFill>
              <a:srgbClr val="938DD2"/>
            </a:solidFill>
            <a:ln w="31750">
              <a:solidFill>
                <a:srgbClr val="938DD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68" name="Rectangle 157">
              <a:extLst>
                <a:ext uri="{FF2B5EF4-FFF2-40B4-BE49-F238E27FC236}">
                  <a16:creationId xmlns:a16="http://schemas.microsoft.com/office/drawing/2014/main" id="{A51CA6E5-E1A3-431D-9141-398E698AF4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68" y="2980"/>
              <a:ext cx="737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 dirty="0">
                  <a:ln>
                    <a:noFill/>
                  </a:ln>
                  <a:solidFill>
                    <a:srgbClr val="938DD2"/>
                  </a:solidFill>
                  <a:effectLst/>
                  <a:latin typeface="Arial" panose="020B0604020202020204" pitchFamily="34" charset="0"/>
                </a:rPr>
                <a:t>Health Adult</a:t>
              </a:r>
              <a:endParaRPr kumimoji="0" lang="en-US" altLang="en-US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969" name="Freeform 158">
              <a:extLst>
                <a:ext uri="{FF2B5EF4-FFF2-40B4-BE49-F238E27FC236}">
                  <a16:creationId xmlns:a16="http://schemas.microsoft.com/office/drawing/2014/main" id="{204C25CF-AC5B-4B21-B6A8-970C55F20143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1" y="1932"/>
              <a:ext cx="127" cy="127"/>
            </a:xfrm>
            <a:custGeom>
              <a:avLst/>
              <a:gdLst>
                <a:gd name="T0" fmla="*/ 64 w 127"/>
                <a:gd name="T1" fmla="*/ 0 h 127"/>
                <a:gd name="T2" fmla="*/ 0 w 127"/>
                <a:gd name="T3" fmla="*/ 64 h 127"/>
                <a:gd name="T4" fmla="*/ 64 w 127"/>
                <a:gd name="T5" fmla="*/ 127 h 127"/>
                <a:gd name="T6" fmla="*/ 127 w 127"/>
                <a:gd name="T7" fmla="*/ 64 h 127"/>
                <a:gd name="T8" fmla="*/ 64 w 127"/>
                <a:gd name="T9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7" h="127">
                  <a:moveTo>
                    <a:pt x="64" y="0"/>
                  </a:moveTo>
                  <a:lnTo>
                    <a:pt x="0" y="64"/>
                  </a:lnTo>
                  <a:lnTo>
                    <a:pt x="64" y="127"/>
                  </a:lnTo>
                  <a:lnTo>
                    <a:pt x="127" y="64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CAC27E"/>
            </a:solidFill>
            <a:ln w="31750">
              <a:solidFill>
                <a:srgbClr val="CAC27E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70" name="Rectangle 159">
              <a:extLst>
                <a:ext uri="{FF2B5EF4-FFF2-40B4-BE49-F238E27FC236}">
                  <a16:creationId xmlns:a16="http://schemas.microsoft.com/office/drawing/2014/main" id="{F4F48ECF-6309-415E-B3E8-A6590DA592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98" y="1932"/>
              <a:ext cx="740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>
                  <a:ln>
                    <a:noFill/>
                  </a:ln>
                  <a:solidFill>
                    <a:srgbClr val="CAC27E"/>
                  </a:solidFill>
                  <a:effectLst/>
                  <a:latin typeface="Arial" panose="020B0604020202020204" pitchFamily="34" charset="0"/>
                </a:rPr>
                <a:t>Health Child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971" name="Freeform 160">
              <a:extLst>
                <a:ext uri="{FF2B5EF4-FFF2-40B4-BE49-F238E27FC236}">
                  <a16:creationId xmlns:a16="http://schemas.microsoft.com/office/drawing/2014/main" id="{40171705-5FFC-4815-9C45-5049E7735800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2" y="3099"/>
              <a:ext cx="127" cy="129"/>
            </a:xfrm>
            <a:custGeom>
              <a:avLst/>
              <a:gdLst>
                <a:gd name="T0" fmla="*/ 64 w 127"/>
                <a:gd name="T1" fmla="*/ 0 h 129"/>
                <a:gd name="T2" fmla="*/ 0 w 127"/>
                <a:gd name="T3" fmla="*/ 63 h 129"/>
                <a:gd name="T4" fmla="*/ 64 w 127"/>
                <a:gd name="T5" fmla="*/ 129 h 129"/>
                <a:gd name="T6" fmla="*/ 127 w 127"/>
                <a:gd name="T7" fmla="*/ 63 h 129"/>
                <a:gd name="T8" fmla="*/ 64 w 127"/>
                <a:gd name="T9" fmla="*/ 0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7" h="129">
                  <a:moveTo>
                    <a:pt x="64" y="0"/>
                  </a:moveTo>
                  <a:lnTo>
                    <a:pt x="0" y="63"/>
                  </a:lnTo>
                  <a:lnTo>
                    <a:pt x="64" y="129"/>
                  </a:lnTo>
                  <a:lnTo>
                    <a:pt x="127" y="63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7B92A8"/>
            </a:solidFill>
            <a:ln w="31750">
              <a:solidFill>
                <a:srgbClr val="7B92A8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72" name="Rectangle 161">
              <a:extLst>
                <a:ext uri="{FF2B5EF4-FFF2-40B4-BE49-F238E27FC236}">
                  <a16:creationId xmlns:a16="http://schemas.microsoft.com/office/drawing/2014/main" id="{ABED16DE-34BB-4932-8EE4-41626DFD2A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09" y="2926"/>
              <a:ext cx="1083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 dirty="0">
                  <a:ln>
                    <a:noFill/>
                  </a:ln>
                  <a:solidFill>
                    <a:srgbClr val="7B92A8"/>
                  </a:solidFill>
                  <a:effectLst/>
                  <a:latin typeface="Arial" panose="020B0604020202020204" pitchFamily="34" charset="0"/>
                </a:rPr>
                <a:t>Housing Vouchers</a:t>
              </a:r>
              <a:endParaRPr kumimoji="0" lang="en-US" altLang="en-US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973" name="Freeform 162">
              <a:extLst>
                <a:ext uri="{FF2B5EF4-FFF2-40B4-BE49-F238E27FC236}">
                  <a16:creationId xmlns:a16="http://schemas.microsoft.com/office/drawing/2014/main" id="{3EED4DDF-344F-4869-9E2E-204E285CC71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9" y="3119"/>
              <a:ext cx="129" cy="127"/>
            </a:xfrm>
            <a:custGeom>
              <a:avLst/>
              <a:gdLst>
                <a:gd name="T0" fmla="*/ 66 w 129"/>
                <a:gd name="T1" fmla="*/ 0 h 127"/>
                <a:gd name="T2" fmla="*/ 0 w 129"/>
                <a:gd name="T3" fmla="*/ 63 h 127"/>
                <a:gd name="T4" fmla="*/ 66 w 129"/>
                <a:gd name="T5" fmla="*/ 127 h 127"/>
                <a:gd name="T6" fmla="*/ 129 w 129"/>
                <a:gd name="T7" fmla="*/ 63 h 127"/>
                <a:gd name="T8" fmla="*/ 66 w 129"/>
                <a:gd name="T9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9" h="127">
                  <a:moveTo>
                    <a:pt x="66" y="0"/>
                  </a:moveTo>
                  <a:lnTo>
                    <a:pt x="0" y="63"/>
                  </a:lnTo>
                  <a:lnTo>
                    <a:pt x="66" y="127"/>
                  </a:lnTo>
                  <a:lnTo>
                    <a:pt x="129" y="63"/>
                  </a:lnTo>
                  <a:lnTo>
                    <a:pt x="66" y="0"/>
                  </a:lnTo>
                  <a:close/>
                </a:path>
              </a:pathLst>
            </a:custGeom>
            <a:solidFill>
              <a:srgbClr val="2D6D66"/>
            </a:solidFill>
            <a:ln w="31750">
              <a:solidFill>
                <a:srgbClr val="2D6D6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74" name="Rectangle 163">
              <a:extLst>
                <a:ext uri="{FF2B5EF4-FFF2-40B4-BE49-F238E27FC236}">
                  <a16:creationId xmlns:a16="http://schemas.microsoft.com/office/drawing/2014/main" id="{41D9383F-EBAE-4FD5-9F74-442925A000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25" y="3353"/>
              <a:ext cx="749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 dirty="0">
                  <a:ln>
                    <a:noFill/>
                  </a:ln>
                  <a:solidFill>
                    <a:srgbClr val="2D6D66"/>
                  </a:solidFill>
                  <a:effectLst/>
                  <a:latin typeface="Arial" panose="020B0604020202020204" pitchFamily="34" charset="0"/>
                </a:rPr>
                <a:t>Job Training</a:t>
              </a:r>
              <a:endParaRPr kumimoji="0" lang="en-US" altLang="en-US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975" name="Freeform 164">
              <a:extLst>
                <a:ext uri="{FF2B5EF4-FFF2-40B4-BE49-F238E27FC236}">
                  <a16:creationId xmlns:a16="http://schemas.microsoft.com/office/drawing/2014/main" id="{949738DA-EC22-49FA-B6D6-A992FF8AF45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5" y="3151"/>
              <a:ext cx="130" cy="126"/>
            </a:xfrm>
            <a:custGeom>
              <a:avLst/>
              <a:gdLst>
                <a:gd name="T0" fmla="*/ 64 w 130"/>
                <a:gd name="T1" fmla="*/ 0 h 126"/>
                <a:gd name="T2" fmla="*/ 0 w 130"/>
                <a:gd name="T3" fmla="*/ 63 h 126"/>
                <a:gd name="T4" fmla="*/ 64 w 130"/>
                <a:gd name="T5" fmla="*/ 126 h 126"/>
                <a:gd name="T6" fmla="*/ 130 w 130"/>
                <a:gd name="T7" fmla="*/ 63 h 126"/>
                <a:gd name="T8" fmla="*/ 64 w 130"/>
                <a:gd name="T9" fmla="*/ 0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0" h="126">
                  <a:moveTo>
                    <a:pt x="64" y="0"/>
                  </a:moveTo>
                  <a:lnTo>
                    <a:pt x="0" y="63"/>
                  </a:lnTo>
                  <a:lnTo>
                    <a:pt x="64" y="126"/>
                  </a:lnTo>
                  <a:lnTo>
                    <a:pt x="130" y="63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1A476F"/>
            </a:solidFill>
            <a:ln w="31750">
              <a:solidFill>
                <a:srgbClr val="1A476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76" name="Rectangle 165">
              <a:extLst>
                <a:ext uri="{FF2B5EF4-FFF2-40B4-BE49-F238E27FC236}">
                  <a16:creationId xmlns:a16="http://schemas.microsoft.com/office/drawing/2014/main" id="{0522D692-1BD1-4BD7-8A8C-C2F59EB359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71" y="3260"/>
              <a:ext cx="524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 dirty="0">
                  <a:ln>
                    <a:noFill/>
                  </a:ln>
                  <a:solidFill>
                    <a:srgbClr val="1A476F"/>
                  </a:solidFill>
                  <a:effectLst/>
                  <a:latin typeface="Arial" panose="020B0604020202020204" pitchFamily="34" charset="0"/>
                </a:rPr>
                <a:t>Nutrition</a:t>
              </a:r>
              <a:endParaRPr kumimoji="0" lang="en-US" altLang="en-US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977" name="Freeform 166">
              <a:extLst>
                <a:ext uri="{FF2B5EF4-FFF2-40B4-BE49-F238E27FC236}">
                  <a16:creationId xmlns:a16="http://schemas.microsoft.com/office/drawing/2014/main" id="{BD25A3CE-5DE9-47DD-8E30-90EFBB4A592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5" y="3096"/>
              <a:ext cx="127" cy="130"/>
            </a:xfrm>
            <a:custGeom>
              <a:avLst/>
              <a:gdLst>
                <a:gd name="T0" fmla="*/ 63 w 127"/>
                <a:gd name="T1" fmla="*/ 0 h 130"/>
                <a:gd name="T2" fmla="*/ 0 w 127"/>
                <a:gd name="T3" fmla="*/ 63 h 130"/>
                <a:gd name="T4" fmla="*/ 63 w 127"/>
                <a:gd name="T5" fmla="*/ 130 h 130"/>
                <a:gd name="T6" fmla="*/ 127 w 127"/>
                <a:gd name="T7" fmla="*/ 63 h 130"/>
                <a:gd name="T8" fmla="*/ 63 w 127"/>
                <a:gd name="T9" fmla="*/ 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7" h="130">
                  <a:moveTo>
                    <a:pt x="63" y="0"/>
                  </a:moveTo>
                  <a:lnTo>
                    <a:pt x="0" y="63"/>
                  </a:lnTo>
                  <a:lnTo>
                    <a:pt x="63" y="130"/>
                  </a:lnTo>
                  <a:lnTo>
                    <a:pt x="127" y="63"/>
                  </a:lnTo>
                  <a:lnTo>
                    <a:pt x="63" y="0"/>
                  </a:lnTo>
                  <a:close/>
                </a:path>
              </a:pathLst>
            </a:custGeom>
            <a:solidFill>
              <a:srgbClr val="FFD200"/>
            </a:solidFill>
            <a:ln w="31750">
              <a:solidFill>
                <a:srgbClr val="FFD2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78" name="Rectangle 167">
              <a:extLst>
                <a:ext uri="{FF2B5EF4-FFF2-40B4-BE49-F238E27FC236}">
                  <a16:creationId xmlns:a16="http://schemas.microsoft.com/office/drawing/2014/main" id="{776D86A5-C4F7-4F4C-8849-F95832DE61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45" y="2829"/>
              <a:ext cx="907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 dirty="0">
                  <a:ln>
                    <a:noFill/>
                  </a:ln>
                  <a:solidFill>
                    <a:srgbClr val="FFD200"/>
                  </a:solidFill>
                  <a:effectLst/>
                  <a:latin typeface="Arial" panose="020B0604020202020204" pitchFamily="34" charset="0"/>
                </a:rPr>
                <a:t>Supp. Sec. Inc.</a:t>
              </a:r>
              <a:endParaRPr kumimoji="0" lang="en-US" altLang="en-US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979" name="Freeform 168">
              <a:extLst>
                <a:ext uri="{FF2B5EF4-FFF2-40B4-BE49-F238E27FC236}">
                  <a16:creationId xmlns:a16="http://schemas.microsoft.com/office/drawing/2014/main" id="{7D395538-224F-48F2-89C6-F1DE2D34FCC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5" y="3162"/>
              <a:ext cx="127" cy="130"/>
            </a:xfrm>
            <a:custGeom>
              <a:avLst/>
              <a:gdLst>
                <a:gd name="T0" fmla="*/ 64 w 127"/>
                <a:gd name="T1" fmla="*/ 0 h 130"/>
                <a:gd name="T2" fmla="*/ 0 w 127"/>
                <a:gd name="T3" fmla="*/ 66 h 130"/>
                <a:gd name="T4" fmla="*/ 64 w 127"/>
                <a:gd name="T5" fmla="*/ 130 h 130"/>
                <a:gd name="T6" fmla="*/ 127 w 127"/>
                <a:gd name="T7" fmla="*/ 66 h 130"/>
                <a:gd name="T8" fmla="*/ 64 w 127"/>
                <a:gd name="T9" fmla="*/ 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7" h="130">
                  <a:moveTo>
                    <a:pt x="64" y="0"/>
                  </a:moveTo>
                  <a:lnTo>
                    <a:pt x="0" y="66"/>
                  </a:lnTo>
                  <a:lnTo>
                    <a:pt x="64" y="130"/>
                  </a:lnTo>
                  <a:lnTo>
                    <a:pt x="127" y="66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9C8847"/>
            </a:solidFill>
            <a:ln w="31750">
              <a:solidFill>
                <a:srgbClr val="9C8847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80" name="Rectangle 169">
              <a:extLst>
                <a:ext uri="{FF2B5EF4-FFF2-40B4-BE49-F238E27FC236}">
                  <a16:creationId xmlns:a16="http://schemas.microsoft.com/office/drawing/2014/main" id="{82AE3BE9-B9F5-452E-8AB3-96A069A5D4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06" y="3183"/>
              <a:ext cx="737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 dirty="0" err="1">
                  <a:ln>
                    <a:noFill/>
                  </a:ln>
                  <a:solidFill>
                    <a:srgbClr val="9C8847"/>
                  </a:solidFill>
                  <a:effectLst/>
                  <a:latin typeface="Arial" panose="020B0604020202020204" pitchFamily="34" charset="0"/>
                </a:rPr>
                <a:t>Unemp</a:t>
              </a:r>
              <a:r>
                <a:rPr kumimoji="0" lang="en-US" altLang="en-US" sz="1500" b="0" i="0" u="none" strike="noStrike" cap="none" normalizeH="0" baseline="0" dirty="0">
                  <a:ln>
                    <a:noFill/>
                  </a:ln>
                  <a:solidFill>
                    <a:srgbClr val="9C8847"/>
                  </a:solidFill>
                  <a:effectLst/>
                  <a:latin typeface="Arial" panose="020B0604020202020204" pitchFamily="34" charset="0"/>
                </a:rPr>
                <a:t>. Ins.</a:t>
              </a:r>
              <a:endParaRPr kumimoji="0" lang="en-US" altLang="en-US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981" name="Line 170">
              <a:extLst>
                <a:ext uri="{FF2B5EF4-FFF2-40B4-BE49-F238E27FC236}">
                  <a16:creationId xmlns:a16="http://schemas.microsoft.com/office/drawing/2014/main" id="{0ACE39A0-3730-4990-9ED5-BA5371DE9AB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104" y="775"/>
              <a:ext cx="0" cy="2828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82" name="Line 171">
              <a:extLst>
                <a:ext uri="{FF2B5EF4-FFF2-40B4-BE49-F238E27FC236}">
                  <a16:creationId xmlns:a16="http://schemas.microsoft.com/office/drawing/2014/main" id="{BA00F094-8783-4306-9C06-60EC41F9DC1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044" y="3508"/>
              <a:ext cx="60" cy="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83" name="Rectangle 172">
              <a:extLst>
                <a:ext uri="{FF2B5EF4-FFF2-40B4-BE49-F238E27FC236}">
                  <a16:creationId xmlns:a16="http://schemas.microsoft.com/office/drawing/2014/main" id="{1677DCB9-DE5D-4161-8EE0-32FDCF6A6E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1" y="3421"/>
              <a:ext cx="311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&lt;-1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984" name="Line 173">
              <a:extLst>
                <a:ext uri="{FF2B5EF4-FFF2-40B4-BE49-F238E27FC236}">
                  <a16:creationId xmlns:a16="http://schemas.microsoft.com/office/drawing/2014/main" id="{A256A12C-E709-430B-B1FF-324B79513CE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044" y="3266"/>
              <a:ext cx="60" cy="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85" name="Rectangle 174">
              <a:extLst>
                <a:ext uri="{FF2B5EF4-FFF2-40B4-BE49-F238E27FC236}">
                  <a16:creationId xmlns:a16="http://schemas.microsoft.com/office/drawing/2014/main" id="{D4C5F0F8-A3BA-4AB7-9F16-1AFB643EEC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5" y="3182"/>
              <a:ext cx="161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0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986" name="Line 175">
              <a:extLst>
                <a:ext uri="{FF2B5EF4-FFF2-40B4-BE49-F238E27FC236}">
                  <a16:creationId xmlns:a16="http://schemas.microsoft.com/office/drawing/2014/main" id="{4C9D9577-8F9C-4ABA-85A9-63D1A26F9BC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044" y="2788"/>
              <a:ext cx="60" cy="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87" name="Rectangle 176">
              <a:extLst>
                <a:ext uri="{FF2B5EF4-FFF2-40B4-BE49-F238E27FC236}">
                  <a16:creationId xmlns:a16="http://schemas.microsoft.com/office/drawing/2014/main" id="{AD4E1D67-205C-45DD-A269-C5443D0A18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5" y="2701"/>
              <a:ext cx="161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2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988" name="Line 177">
              <a:extLst>
                <a:ext uri="{FF2B5EF4-FFF2-40B4-BE49-F238E27FC236}">
                  <a16:creationId xmlns:a16="http://schemas.microsoft.com/office/drawing/2014/main" id="{A1B6B04E-C9D8-47ED-BA2E-DDD10A806D3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044" y="2307"/>
              <a:ext cx="60" cy="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89" name="Rectangle 178">
              <a:extLst>
                <a:ext uri="{FF2B5EF4-FFF2-40B4-BE49-F238E27FC236}">
                  <a16:creationId xmlns:a16="http://schemas.microsoft.com/office/drawing/2014/main" id="{5F3E27A3-8C56-4A35-812F-FF1BA9575C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5" y="2223"/>
              <a:ext cx="161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4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990" name="Line 179">
              <a:extLst>
                <a:ext uri="{FF2B5EF4-FFF2-40B4-BE49-F238E27FC236}">
                  <a16:creationId xmlns:a16="http://schemas.microsoft.com/office/drawing/2014/main" id="{D19CA045-A13A-4332-BE9D-0BF93FE241E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044" y="1829"/>
              <a:ext cx="60" cy="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91" name="Rectangle 180">
              <a:extLst>
                <a:ext uri="{FF2B5EF4-FFF2-40B4-BE49-F238E27FC236}">
                  <a16:creationId xmlns:a16="http://schemas.microsoft.com/office/drawing/2014/main" id="{30420A1D-417B-4F8E-8843-CBE2075B6D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5" y="1742"/>
              <a:ext cx="161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6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992" name="Line 181">
              <a:extLst>
                <a:ext uri="{FF2B5EF4-FFF2-40B4-BE49-F238E27FC236}">
                  <a16:creationId xmlns:a16="http://schemas.microsoft.com/office/drawing/2014/main" id="{48D6288A-BC0D-46AF-9C7D-FD1BD5B41E3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044" y="1348"/>
              <a:ext cx="60" cy="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93" name="Rectangle 182">
              <a:extLst>
                <a:ext uri="{FF2B5EF4-FFF2-40B4-BE49-F238E27FC236}">
                  <a16:creationId xmlns:a16="http://schemas.microsoft.com/office/drawing/2014/main" id="{AD53CA9A-3E4F-4042-84A9-37DF2215CE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5" y="1264"/>
              <a:ext cx="161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8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994" name="Line 183">
              <a:extLst>
                <a:ext uri="{FF2B5EF4-FFF2-40B4-BE49-F238E27FC236}">
                  <a16:creationId xmlns:a16="http://schemas.microsoft.com/office/drawing/2014/main" id="{9673D419-2A39-421E-81DD-74D1C4B6682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044" y="870"/>
              <a:ext cx="60" cy="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95" name="Rectangle 184">
              <a:extLst>
                <a:ext uri="{FF2B5EF4-FFF2-40B4-BE49-F238E27FC236}">
                  <a16:creationId xmlns:a16="http://schemas.microsoft.com/office/drawing/2014/main" id="{639973BA-3925-45C2-BA15-F1FCCA7175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4" y="783"/>
              <a:ext cx="346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&gt;10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996" name="Rectangle 185">
              <a:extLst>
                <a:ext uri="{FF2B5EF4-FFF2-40B4-BE49-F238E27FC236}">
                  <a16:creationId xmlns:a16="http://schemas.microsoft.com/office/drawing/2014/main" id="{5994EEF9-BAEE-4462-9AA7-14B9FEDA4DF9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384" y="2038"/>
              <a:ext cx="409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BCR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997" name="Line 186">
              <a:extLst>
                <a:ext uri="{FF2B5EF4-FFF2-40B4-BE49-F238E27FC236}">
                  <a16:creationId xmlns:a16="http://schemas.microsoft.com/office/drawing/2014/main" id="{5946C4DE-6122-4BC6-A1ED-A876E3FBD7A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04" y="3603"/>
              <a:ext cx="6103" cy="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98" name="Line 187">
              <a:extLst>
                <a:ext uri="{FF2B5EF4-FFF2-40B4-BE49-F238E27FC236}">
                  <a16:creationId xmlns:a16="http://schemas.microsoft.com/office/drawing/2014/main" id="{7FB73889-790F-4357-9937-5A1264CC6EE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99" y="3603"/>
              <a:ext cx="0" cy="57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99" name="Rectangle 188">
              <a:extLst>
                <a:ext uri="{FF2B5EF4-FFF2-40B4-BE49-F238E27FC236}">
                  <a16:creationId xmlns:a16="http://schemas.microsoft.com/office/drawing/2014/main" id="{CF84AC2A-261D-4DA5-AC40-D691CDE181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3" y="3692"/>
              <a:ext cx="161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0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000" name="Line 189">
              <a:extLst>
                <a:ext uri="{FF2B5EF4-FFF2-40B4-BE49-F238E27FC236}">
                  <a16:creationId xmlns:a16="http://schemas.microsoft.com/office/drawing/2014/main" id="{B518C5C8-4A29-47A2-B435-D9D65180155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676" y="3603"/>
              <a:ext cx="0" cy="57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01" name="Rectangle 190">
              <a:extLst>
                <a:ext uri="{FF2B5EF4-FFF2-40B4-BE49-F238E27FC236}">
                  <a16:creationId xmlns:a16="http://schemas.microsoft.com/office/drawing/2014/main" id="{2357BC93-FE10-4F3B-96D2-D0C8931034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87" y="3692"/>
              <a:ext cx="251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20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002" name="Line 191">
              <a:extLst>
                <a:ext uri="{FF2B5EF4-FFF2-40B4-BE49-F238E27FC236}">
                  <a16:creationId xmlns:a16="http://schemas.microsoft.com/office/drawing/2014/main" id="{DE9CB288-E4A9-4E4D-848A-279C4F76B85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154" y="3603"/>
              <a:ext cx="0" cy="57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03" name="Rectangle 192">
              <a:extLst>
                <a:ext uri="{FF2B5EF4-FFF2-40B4-BE49-F238E27FC236}">
                  <a16:creationId xmlns:a16="http://schemas.microsoft.com/office/drawing/2014/main" id="{A1B21A20-EB27-46D0-8BF3-A4E524BF67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65" y="3692"/>
              <a:ext cx="251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40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004" name="Line 193">
              <a:extLst>
                <a:ext uri="{FF2B5EF4-FFF2-40B4-BE49-F238E27FC236}">
                  <a16:creationId xmlns:a16="http://schemas.microsoft.com/office/drawing/2014/main" id="{35FF969C-0E02-436F-9B45-CCA848704FF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634" y="3603"/>
              <a:ext cx="0" cy="57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05" name="Rectangle 194">
              <a:extLst>
                <a:ext uri="{FF2B5EF4-FFF2-40B4-BE49-F238E27FC236}">
                  <a16:creationId xmlns:a16="http://schemas.microsoft.com/office/drawing/2014/main" id="{F873BBAA-8975-4A49-A9DC-AF2699E604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5" y="3692"/>
              <a:ext cx="251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60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006" name="Line 195">
              <a:extLst>
                <a:ext uri="{FF2B5EF4-FFF2-40B4-BE49-F238E27FC236}">
                  <a16:creationId xmlns:a16="http://schemas.microsoft.com/office/drawing/2014/main" id="{E1BCD08C-8B3C-4C49-8C2E-D204FE4630B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112" y="3603"/>
              <a:ext cx="0" cy="57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07" name="Rectangle 196">
              <a:extLst>
                <a:ext uri="{FF2B5EF4-FFF2-40B4-BE49-F238E27FC236}">
                  <a16:creationId xmlns:a16="http://schemas.microsoft.com/office/drawing/2014/main" id="{CED90E14-1B10-4C68-A7F4-91981782C7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22" y="3692"/>
              <a:ext cx="251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80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008" name="Rectangle 197">
              <a:extLst>
                <a:ext uri="{FF2B5EF4-FFF2-40B4-BE49-F238E27FC236}">
                  <a16:creationId xmlns:a16="http://schemas.microsoft.com/office/drawing/2014/main" id="{37E6B884-64CD-49E3-8214-2ABB05C9D0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51" y="3890"/>
              <a:ext cx="1512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Age of Beneficiaries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009" name="Rectangle 198">
              <a:extLst>
                <a:ext uri="{FF2B5EF4-FFF2-40B4-BE49-F238E27FC236}">
                  <a16:creationId xmlns:a16="http://schemas.microsoft.com/office/drawing/2014/main" id="{15180980-1C9A-459B-945C-77BFCD8EEF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96" y="280"/>
              <a:ext cx="305" cy="57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5300" b="0" i="0" u="none" strike="noStrike" cap="none" normalizeH="0" baseline="0">
                  <a:ln>
                    <a:noFill/>
                  </a:ln>
                  <a:solidFill>
                    <a:srgbClr val="1E2D53"/>
                  </a:solidFill>
                  <a:effectLst/>
                  <a:latin typeface="Arial" panose="020B0604020202020204" pitchFamily="34" charset="0"/>
                </a:rPr>
                <a:t> 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</p:grpSp>
      <p:sp>
        <p:nvSpPr>
          <p:cNvPr id="222" name="Rectangle 134">
            <a:extLst>
              <a:ext uri="{FF2B5EF4-FFF2-40B4-BE49-F238E27FC236}">
                <a16:creationId xmlns:a16="http://schemas.microsoft.com/office/drawing/2014/main" id="{97D4A106-6AD9-4478-BBA8-FD4C2A5C29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0521" y="95828"/>
            <a:ext cx="10620914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BCR by Age</a:t>
            </a:r>
          </a:p>
        </p:txBody>
      </p:sp>
      <p:sp>
        <p:nvSpPr>
          <p:cNvPr id="368" name="TextBox 367">
            <a:extLst>
              <a:ext uri="{FF2B5EF4-FFF2-40B4-BE49-F238E27FC236}">
                <a16:creationId xmlns:a16="http://schemas.microsoft.com/office/drawing/2014/main" id="{7DDE05EE-D684-1148-9CB1-148AD3BC2DD4}"/>
              </a:ext>
            </a:extLst>
          </p:cNvPr>
          <p:cNvSpPr txBox="1"/>
          <p:nvPr/>
        </p:nvSpPr>
        <p:spPr>
          <a:xfrm>
            <a:off x="11444911" y="6418461"/>
            <a:ext cx="52610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50000"/>
                    <a:lumOff val="50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  <a:hlinkClick r:id="rId3" action="ppaction://hlinksldjump"/>
              </a:rPr>
              <a:t>Back</a:t>
            </a:r>
            <a:endParaRPr kumimoji="0" lang="en-US" sz="14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50000"/>
                  <a:lumOff val="50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cxnSp>
        <p:nvCxnSpPr>
          <p:cNvPr id="2011" name="Straight Connector 2010">
            <a:extLst>
              <a:ext uri="{FF2B5EF4-FFF2-40B4-BE49-F238E27FC236}">
                <a16:creationId xmlns:a16="http://schemas.microsoft.com/office/drawing/2014/main" id="{82A8BCBF-13DD-427F-B450-8CA31C3EF0B1}"/>
              </a:ext>
            </a:extLst>
          </p:cNvPr>
          <p:cNvCxnSpPr/>
          <p:nvPr/>
        </p:nvCxnSpPr>
        <p:spPr>
          <a:xfrm flipV="1">
            <a:off x="5888436" y="4729561"/>
            <a:ext cx="200818" cy="205581"/>
          </a:xfrm>
          <a:prstGeom prst="line">
            <a:avLst/>
          </a:prstGeom>
          <a:ln>
            <a:solidFill>
              <a:srgbClr val="FFD2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6" name="Straight Connector 315">
            <a:extLst>
              <a:ext uri="{FF2B5EF4-FFF2-40B4-BE49-F238E27FC236}">
                <a16:creationId xmlns:a16="http://schemas.microsoft.com/office/drawing/2014/main" id="{24E05505-7084-4078-BEEC-66856BEC5D89}"/>
              </a:ext>
            </a:extLst>
          </p:cNvPr>
          <p:cNvCxnSpPr>
            <a:cxnSpLocks/>
          </p:cNvCxnSpPr>
          <p:nvPr/>
        </p:nvCxnSpPr>
        <p:spPr>
          <a:xfrm flipV="1">
            <a:off x="5604274" y="5175251"/>
            <a:ext cx="122237" cy="88899"/>
          </a:xfrm>
          <a:prstGeom prst="line">
            <a:avLst/>
          </a:prstGeom>
          <a:ln>
            <a:solidFill>
              <a:srgbClr val="1A476F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8" name="Straight Connector 317">
            <a:extLst>
              <a:ext uri="{FF2B5EF4-FFF2-40B4-BE49-F238E27FC236}">
                <a16:creationId xmlns:a16="http://schemas.microsoft.com/office/drawing/2014/main" id="{5B1580A0-1CDA-4E04-9C1E-888E1B8FFE34}"/>
              </a:ext>
            </a:extLst>
          </p:cNvPr>
          <p:cNvCxnSpPr>
            <a:cxnSpLocks/>
          </p:cNvCxnSpPr>
          <p:nvPr/>
        </p:nvCxnSpPr>
        <p:spPr>
          <a:xfrm flipH="1" flipV="1">
            <a:off x="5314951" y="4851401"/>
            <a:ext cx="101599" cy="73024"/>
          </a:xfrm>
          <a:prstGeom prst="line">
            <a:avLst/>
          </a:prstGeom>
          <a:ln>
            <a:solidFill>
              <a:srgbClr val="7B92A8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4" name="Straight Connector 383">
            <a:extLst>
              <a:ext uri="{FF2B5EF4-FFF2-40B4-BE49-F238E27FC236}">
                <a16:creationId xmlns:a16="http://schemas.microsoft.com/office/drawing/2014/main" id="{675A4E3E-D925-4899-A6E7-A50F55AA35E0}"/>
              </a:ext>
            </a:extLst>
          </p:cNvPr>
          <p:cNvCxnSpPr>
            <a:cxnSpLocks/>
          </p:cNvCxnSpPr>
          <p:nvPr/>
        </p:nvCxnSpPr>
        <p:spPr>
          <a:xfrm flipH="1" flipV="1">
            <a:off x="5478463" y="4681538"/>
            <a:ext cx="52389" cy="158751"/>
          </a:xfrm>
          <a:prstGeom prst="line">
            <a:avLst/>
          </a:prstGeom>
          <a:ln>
            <a:solidFill>
              <a:srgbClr val="6E8E8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100013362"/>
      </p:ext>
    </p:extLst>
  </p:cSld>
  <p:clrMapOvr>
    <a:masterClrMapping/>
  </p:clrMapOvr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4">
            <a:extLst>
              <a:ext uri="{FF2B5EF4-FFF2-40B4-BE49-F238E27FC236}">
                <a16:creationId xmlns:a16="http://schemas.microsoft.com/office/drawing/2014/main" id="{B3595717-D10B-4602-8754-26BD5932EE4D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604838" y="-4763"/>
            <a:ext cx="10982325" cy="6867526"/>
            <a:chOff x="381" y="-3"/>
            <a:chExt cx="6918" cy="4326"/>
          </a:xfrm>
        </p:grpSpPr>
        <p:sp>
          <p:nvSpPr>
            <p:cNvPr id="408" name="AutoShape 3">
              <a:extLst>
                <a:ext uri="{FF2B5EF4-FFF2-40B4-BE49-F238E27FC236}">
                  <a16:creationId xmlns:a16="http://schemas.microsoft.com/office/drawing/2014/main" id="{ED651724-430D-4800-AC66-E739929AF3F4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384" y="0"/>
              <a:ext cx="6912" cy="43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9" name="Rectangle 5">
              <a:extLst>
                <a:ext uri="{FF2B5EF4-FFF2-40B4-BE49-F238E27FC236}">
                  <a16:creationId xmlns:a16="http://schemas.microsoft.com/office/drawing/2014/main" id="{88E50098-F1CF-479D-BAC0-60B6F19EA4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1" y="-3"/>
              <a:ext cx="6918" cy="4326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0" name="Rectangle 6">
              <a:extLst>
                <a:ext uri="{FF2B5EF4-FFF2-40B4-BE49-F238E27FC236}">
                  <a16:creationId xmlns:a16="http://schemas.microsoft.com/office/drawing/2014/main" id="{6228848B-4FFB-4CF1-ABFA-26259A05E3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" y="0"/>
              <a:ext cx="6909" cy="4317"/>
            </a:xfrm>
            <a:prstGeom prst="rect">
              <a:avLst/>
            </a:prstGeom>
            <a:solidFill>
              <a:srgbClr val="FFFFFF"/>
            </a:solidFill>
            <a:ln w="14288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1" name="Rectangle 7">
              <a:extLst>
                <a:ext uri="{FF2B5EF4-FFF2-40B4-BE49-F238E27FC236}">
                  <a16:creationId xmlns:a16="http://schemas.microsoft.com/office/drawing/2014/main" id="{7B4B4305-461D-4A35-B0BF-67795355A4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88" y="775"/>
              <a:ext cx="6019" cy="2828"/>
            </a:xfrm>
            <a:prstGeom prst="rect">
              <a:avLst/>
            </a:prstGeom>
            <a:solidFill>
              <a:srgbClr val="FFFFFF"/>
            </a:solidFill>
            <a:ln w="14288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2" name="Line 8">
              <a:extLst>
                <a:ext uri="{FF2B5EF4-FFF2-40B4-BE49-F238E27FC236}">
                  <a16:creationId xmlns:a16="http://schemas.microsoft.com/office/drawing/2014/main" id="{095A9619-621C-473C-A44B-04B26F9DF4F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88" y="3508"/>
              <a:ext cx="6019" cy="0"/>
            </a:xfrm>
            <a:prstGeom prst="line">
              <a:avLst/>
            </a:prstGeom>
            <a:noFill/>
            <a:ln w="19050">
              <a:solidFill>
                <a:srgbClr val="EAF2F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3" name="Line 9">
              <a:extLst>
                <a:ext uri="{FF2B5EF4-FFF2-40B4-BE49-F238E27FC236}">
                  <a16:creationId xmlns:a16="http://schemas.microsoft.com/office/drawing/2014/main" id="{1B5B912A-0B47-462A-83F8-29436902CBA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88" y="2848"/>
              <a:ext cx="6019" cy="0"/>
            </a:xfrm>
            <a:prstGeom prst="line">
              <a:avLst/>
            </a:prstGeom>
            <a:noFill/>
            <a:ln w="19050">
              <a:solidFill>
                <a:srgbClr val="EAF2F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4" name="Line 10">
              <a:extLst>
                <a:ext uri="{FF2B5EF4-FFF2-40B4-BE49-F238E27FC236}">
                  <a16:creationId xmlns:a16="http://schemas.microsoft.com/office/drawing/2014/main" id="{7629965D-2689-45E3-88BC-67EB88D0F69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88" y="2189"/>
              <a:ext cx="6019" cy="0"/>
            </a:xfrm>
            <a:prstGeom prst="line">
              <a:avLst/>
            </a:prstGeom>
            <a:noFill/>
            <a:ln w="19050">
              <a:solidFill>
                <a:srgbClr val="EAF2F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5" name="Line 11">
              <a:extLst>
                <a:ext uri="{FF2B5EF4-FFF2-40B4-BE49-F238E27FC236}">
                  <a16:creationId xmlns:a16="http://schemas.microsoft.com/office/drawing/2014/main" id="{20774070-152E-48EF-B459-99E1898BDCD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88" y="1529"/>
              <a:ext cx="6019" cy="0"/>
            </a:xfrm>
            <a:prstGeom prst="line">
              <a:avLst/>
            </a:prstGeom>
            <a:noFill/>
            <a:ln w="19050">
              <a:solidFill>
                <a:srgbClr val="EAF2F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6" name="Line 12">
              <a:extLst>
                <a:ext uri="{FF2B5EF4-FFF2-40B4-BE49-F238E27FC236}">
                  <a16:creationId xmlns:a16="http://schemas.microsoft.com/office/drawing/2014/main" id="{05068026-F76C-45FC-8A8A-A7EEC76E58A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88" y="870"/>
              <a:ext cx="6019" cy="0"/>
            </a:xfrm>
            <a:prstGeom prst="line">
              <a:avLst/>
            </a:prstGeom>
            <a:noFill/>
            <a:ln w="19050">
              <a:solidFill>
                <a:srgbClr val="EAF2F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7" name="Oval 13">
              <a:extLst>
                <a:ext uri="{FF2B5EF4-FFF2-40B4-BE49-F238E27FC236}">
                  <a16:creationId xmlns:a16="http://schemas.microsoft.com/office/drawing/2014/main" id="{18AC0AB2-A513-49F1-A0E7-CCECDBBEAF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37" y="3482"/>
              <a:ext cx="52" cy="52"/>
            </a:xfrm>
            <a:prstGeom prst="ellipse">
              <a:avLst/>
            </a:prstGeom>
            <a:solidFill>
              <a:srgbClr val="6E8E84"/>
            </a:solidFill>
            <a:ln w="31750">
              <a:solidFill>
                <a:srgbClr val="6E8E84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8" name="Oval 14">
              <a:extLst>
                <a:ext uri="{FF2B5EF4-FFF2-40B4-BE49-F238E27FC236}">
                  <a16:creationId xmlns:a16="http://schemas.microsoft.com/office/drawing/2014/main" id="{2356B53E-94FF-4E7C-A1C2-E38BF4ED93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8" y="3482"/>
              <a:ext cx="52" cy="52"/>
            </a:xfrm>
            <a:prstGeom prst="ellipse">
              <a:avLst/>
            </a:prstGeom>
            <a:solidFill>
              <a:srgbClr val="6E8E84"/>
            </a:solidFill>
            <a:ln w="31750">
              <a:solidFill>
                <a:srgbClr val="6E8E84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9" name="Oval 15">
              <a:extLst>
                <a:ext uri="{FF2B5EF4-FFF2-40B4-BE49-F238E27FC236}">
                  <a16:creationId xmlns:a16="http://schemas.microsoft.com/office/drawing/2014/main" id="{AFB04428-7EB3-48A4-8CA7-9CBF51E847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9" y="3482"/>
              <a:ext cx="52" cy="52"/>
            </a:xfrm>
            <a:prstGeom prst="ellipse">
              <a:avLst/>
            </a:prstGeom>
            <a:solidFill>
              <a:srgbClr val="6E8E84"/>
            </a:solidFill>
            <a:ln w="31750">
              <a:solidFill>
                <a:srgbClr val="6E8E84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0" name="Oval 16">
              <a:extLst>
                <a:ext uri="{FF2B5EF4-FFF2-40B4-BE49-F238E27FC236}">
                  <a16:creationId xmlns:a16="http://schemas.microsoft.com/office/drawing/2014/main" id="{ADB8076A-43DD-4876-9B76-1FEC095151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7" y="3482"/>
              <a:ext cx="52" cy="52"/>
            </a:xfrm>
            <a:prstGeom prst="ellipse">
              <a:avLst/>
            </a:prstGeom>
            <a:solidFill>
              <a:srgbClr val="6E8E84"/>
            </a:solidFill>
            <a:ln w="31750">
              <a:solidFill>
                <a:srgbClr val="6E8E84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1" name="Oval 17">
              <a:extLst>
                <a:ext uri="{FF2B5EF4-FFF2-40B4-BE49-F238E27FC236}">
                  <a16:creationId xmlns:a16="http://schemas.microsoft.com/office/drawing/2014/main" id="{6743C893-20EC-4326-957E-3BC435D503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56" y="3142"/>
              <a:ext cx="52" cy="52"/>
            </a:xfrm>
            <a:prstGeom prst="ellipse">
              <a:avLst/>
            </a:prstGeom>
            <a:solidFill>
              <a:srgbClr val="6E8E84"/>
            </a:solidFill>
            <a:ln w="31750">
              <a:solidFill>
                <a:srgbClr val="6E8E84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2" name="Rectangle 18">
              <a:extLst>
                <a:ext uri="{FF2B5EF4-FFF2-40B4-BE49-F238E27FC236}">
                  <a16:creationId xmlns:a16="http://schemas.microsoft.com/office/drawing/2014/main" id="{EE5117D3-AA13-49BF-AE2B-3DA56E529C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1" y="2949"/>
              <a:ext cx="651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 dirty="0">
                  <a:ln>
                    <a:noFill/>
                  </a:ln>
                  <a:solidFill>
                    <a:srgbClr val="B0B0B0"/>
                  </a:solidFill>
                  <a:effectLst/>
                  <a:latin typeface="Arial" panose="020B0604020202020204" pitchFamily="34" charset="0"/>
                </a:rPr>
                <a:t>EITC 1993</a:t>
              </a:r>
              <a:endParaRPr kumimoji="0" lang="en-US" altLang="en-US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423" name="Oval 19">
              <a:extLst>
                <a:ext uri="{FF2B5EF4-FFF2-40B4-BE49-F238E27FC236}">
                  <a16:creationId xmlns:a16="http://schemas.microsoft.com/office/drawing/2014/main" id="{8922D348-421C-468D-AEA5-175F93A1A0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77" y="2520"/>
              <a:ext cx="51" cy="52"/>
            </a:xfrm>
            <a:prstGeom prst="ellipse">
              <a:avLst/>
            </a:prstGeom>
            <a:solidFill>
              <a:srgbClr val="6E8E84"/>
            </a:solidFill>
            <a:ln w="31750">
              <a:solidFill>
                <a:srgbClr val="6E8E84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4" name="Rectangle 20">
              <a:extLst>
                <a:ext uri="{FF2B5EF4-FFF2-40B4-BE49-F238E27FC236}">
                  <a16:creationId xmlns:a16="http://schemas.microsoft.com/office/drawing/2014/main" id="{1B25FD54-0E05-4836-8034-A0A7116B8D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7" y="2483"/>
              <a:ext cx="732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>
                  <a:ln>
                    <a:noFill/>
                  </a:ln>
                  <a:solidFill>
                    <a:srgbClr val="B0B0B0"/>
                  </a:solidFill>
                  <a:effectLst/>
                  <a:latin typeface="Arial" panose="020B0604020202020204" pitchFamily="34" charset="0"/>
                </a:rPr>
                <a:t>Neg Inc Tax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425" name="Oval 21">
              <a:extLst>
                <a:ext uri="{FF2B5EF4-FFF2-40B4-BE49-F238E27FC236}">
                  <a16:creationId xmlns:a16="http://schemas.microsoft.com/office/drawing/2014/main" id="{89884478-C5EF-41EE-84F3-6DBA28715E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37" y="3292"/>
              <a:ext cx="52" cy="52"/>
            </a:xfrm>
            <a:prstGeom prst="ellipse">
              <a:avLst/>
            </a:prstGeom>
            <a:solidFill>
              <a:srgbClr val="6E8E84"/>
            </a:solidFill>
            <a:ln w="31750">
              <a:solidFill>
                <a:srgbClr val="6E8E84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6" name="Rectangle 22">
              <a:extLst>
                <a:ext uri="{FF2B5EF4-FFF2-40B4-BE49-F238E27FC236}">
                  <a16:creationId xmlns:a16="http://schemas.microsoft.com/office/drawing/2014/main" id="{0C9655B0-5172-474A-8318-CEE91CF4F4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7" y="3151"/>
              <a:ext cx="671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 dirty="0">
                  <a:ln>
                    <a:noFill/>
                  </a:ln>
                  <a:solidFill>
                    <a:srgbClr val="B0B0B0"/>
                  </a:solidFill>
                  <a:effectLst/>
                  <a:latin typeface="Arial" panose="020B0604020202020204" pitchFamily="34" charset="0"/>
                </a:rPr>
                <a:t>Paycheck+</a:t>
              </a:r>
              <a:endParaRPr kumimoji="0" lang="en-US" altLang="en-US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427" name="Oval 23">
              <a:extLst>
                <a:ext uri="{FF2B5EF4-FFF2-40B4-BE49-F238E27FC236}">
                  <a16:creationId xmlns:a16="http://schemas.microsoft.com/office/drawing/2014/main" id="{2032C8D8-EC4B-4082-8487-D91C6AAE32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38" y="3286"/>
              <a:ext cx="52" cy="52"/>
            </a:xfrm>
            <a:prstGeom prst="ellipse">
              <a:avLst/>
            </a:prstGeom>
            <a:solidFill>
              <a:srgbClr val="90353B"/>
            </a:solidFill>
            <a:ln w="31750">
              <a:solidFill>
                <a:srgbClr val="90353B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8" name="Rectangle 24">
              <a:extLst>
                <a:ext uri="{FF2B5EF4-FFF2-40B4-BE49-F238E27FC236}">
                  <a16:creationId xmlns:a16="http://schemas.microsoft.com/office/drawing/2014/main" id="{BA968EFE-FFB5-4343-B378-D700B94DA0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7" y="3135"/>
              <a:ext cx="760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 dirty="0">
                  <a:ln>
                    <a:noFill/>
                  </a:ln>
                  <a:solidFill>
                    <a:srgbClr val="B0B0B0"/>
                  </a:solidFill>
                  <a:effectLst/>
                  <a:latin typeface="Arial" panose="020B0604020202020204" pitchFamily="34" charset="0"/>
                </a:rPr>
                <a:t>Abecedarian</a:t>
              </a:r>
              <a:endParaRPr kumimoji="0" lang="en-US" altLang="en-US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429" name="Oval 25">
              <a:extLst>
                <a:ext uri="{FF2B5EF4-FFF2-40B4-BE49-F238E27FC236}">
                  <a16:creationId xmlns:a16="http://schemas.microsoft.com/office/drawing/2014/main" id="{1E9B028C-B535-4ADC-B6AA-21AA49ADDC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57" y="3482"/>
              <a:ext cx="52" cy="52"/>
            </a:xfrm>
            <a:prstGeom prst="ellipse">
              <a:avLst/>
            </a:prstGeom>
            <a:solidFill>
              <a:srgbClr val="90353B"/>
            </a:solidFill>
            <a:ln w="31750">
              <a:solidFill>
                <a:srgbClr val="90353B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0" name="Oval 26">
              <a:extLst>
                <a:ext uri="{FF2B5EF4-FFF2-40B4-BE49-F238E27FC236}">
                  <a16:creationId xmlns:a16="http://schemas.microsoft.com/office/drawing/2014/main" id="{D0DBB429-D04B-4FC1-B662-81E268F0DB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48" y="3476"/>
              <a:ext cx="51" cy="52"/>
            </a:xfrm>
            <a:prstGeom prst="ellipse">
              <a:avLst/>
            </a:prstGeom>
            <a:solidFill>
              <a:srgbClr val="90353B"/>
            </a:solidFill>
            <a:ln w="31750">
              <a:solidFill>
                <a:srgbClr val="90353B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1" name="Oval 27">
              <a:extLst>
                <a:ext uri="{FF2B5EF4-FFF2-40B4-BE49-F238E27FC236}">
                  <a16:creationId xmlns:a16="http://schemas.microsoft.com/office/drawing/2014/main" id="{C1822CBB-4C03-40E1-9A80-23E460E70A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96" y="3303"/>
              <a:ext cx="52" cy="52"/>
            </a:xfrm>
            <a:prstGeom prst="ellipse">
              <a:avLst/>
            </a:prstGeom>
            <a:solidFill>
              <a:srgbClr val="55752F"/>
            </a:solidFill>
            <a:ln w="31750">
              <a:solidFill>
                <a:srgbClr val="55752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2" name="Rectangle 28">
              <a:extLst>
                <a:ext uri="{FF2B5EF4-FFF2-40B4-BE49-F238E27FC236}">
                  <a16:creationId xmlns:a16="http://schemas.microsoft.com/office/drawing/2014/main" id="{D1296DE5-1523-4BD6-8F3F-6BFD635058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05" y="3061"/>
              <a:ext cx="585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 dirty="0">
                  <a:ln>
                    <a:noFill/>
                  </a:ln>
                  <a:solidFill>
                    <a:srgbClr val="B0B0B0"/>
                  </a:solidFill>
                  <a:effectLst/>
                  <a:latin typeface="Arial" panose="020B0604020202020204" pitchFamily="34" charset="0"/>
                </a:rPr>
                <a:t>Adult Pell</a:t>
              </a:r>
              <a:endParaRPr kumimoji="0" lang="en-US" altLang="en-US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433" name="Oval 29">
              <a:extLst>
                <a:ext uri="{FF2B5EF4-FFF2-40B4-BE49-F238E27FC236}">
                  <a16:creationId xmlns:a16="http://schemas.microsoft.com/office/drawing/2014/main" id="{305BD8BB-5644-4A3A-A75A-3C15359FEE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48" y="1512"/>
              <a:ext cx="52" cy="52"/>
            </a:xfrm>
            <a:prstGeom prst="ellipse">
              <a:avLst/>
            </a:prstGeom>
            <a:solidFill>
              <a:srgbClr val="55752F"/>
            </a:solidFill>
            <a:ln w="31750">
              <a:solidFill>
                <a:srgbClr val="55752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4" name="Rectangle 30">
              <a:extLst>
                <a:ext uri="{FF2B5EF4-FFF2-40B4-BE49-F238E27FC236}">
                  <a16:creationId xmlns:a16="http://schemas.microsoft.com/office/drawing/2014/main" id="{7E78DA89-96D4-4DF1-8686-7D669B63B3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29" y="1477"/>
              <a:ext cx="642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>
                  <a:ln>
                    <a:noFill/>
                  </a:ln>
                  <a:solidFill>
                    <a:srgbClr val="B0B0B0"/>
                  </a:solidFill>
                  <a:effectLst/>
                  <a:latin typeface="Arial" panose="020B0604020202020204" pitchFamily="34" charset="0"/>
                </a:rPr>
                <a:t>AOTC (IS)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435" name="Oval 31">
              <a:extLst>
                <a:ext uri="{FF2B5EF4-FFF2-40B4-BE49-F238E27FC236}">
                  <a16:creationId xmlns:a16="http://schemas.microsoft.com/office/drawing/2014/main" id="{95350735-6252-4AA3-BB94-7D116828FD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09" y="1503"/>
              <a:ext cx="52" cy="52"/>
            </a:xfrm>
            <a:prstGeom prst="ellipse">
              <a:avLst/>
            </a:prstGeom>
            <a:solidFill>
              <a:srgbClr val="55752F"/>
            </a:solidFill>
            <a:ln w="31750">
              <a:solidFill>
                <a:srgbClr val="55752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6" name="Rectangle 32">
              <a:extLst>
                <a:ext uri="{FF2B5EF4-FFF2-40B4-BE49-F238E27FC236}">
                  <a16:creationId xmlns:a16="http://schemas.microsoft.com/office/drawing/2014/main" id="{E8E42ED0-4A34-4849-B2A4-FFEDAC6A3B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89" y="1421"/>
              <a:ext cx="671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 dirty="0">
                  <a:ln>
                    <a:noFill/>
                  </a:ln>
                  <a:solidFill>
                    <a:srgbClr val="B0B0B0"/>
                  </a:solidFill>
                  <a:effectLst/>
                  <a:latin typeface="Arial" panose="020B0604020202020204" pitchFamily="34" charset="0"/>
                </a:rPr>
                <a:t>AOTC (JS)</a:t>
              </a:r>
              <a:endParaRPr kumimoji="0" lang="en-US" altLang="en-US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437" name="Oval 33">
              <a:extLst>
                <a:ext uri="{FF2B5EF4-FFF2-40B4-BE49-F238E27FC236}">
                  <a16:creationId xmlns:a16="http://schemas.microsoft.com/office/drawing/2014/main" id="{6A5699BB-4940-4D8A-B18D-79B5384D84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90" y="844"/>
              <a:ext cx="52" cy="52"/>
            </a:xfrm>
            <a:prstGeom prst="ellipse">
              <a:avLst/>
            </a:prstGeom>
            <a:solidFill>
              <a:srgbClr val="55752F"/>
            </a:solidFill>
            <a:ln w="31750">
              <a:solidFill>
                <a:srgbClr val="55752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8" name="Rectangle 34">
              <a:extLst>
                <a:ext uri="{FF2B5EF4-FFF2-40B4-BE49-F238E27FC236}">
                  <a16:creationId xmlns:a16="http://schemas.microsoft.com/office/drawing/2014/main" id="{B9BC0A2D-DF89-4420-96E7-E40B0767FC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40" y="711"/>
              <a:ext cx="671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 dirty="0">
                  <a:ln>
                    <a:noFill/>
                  </a:ln>
                  <a:solidFill>
                    <a:srgbClr val="B0B0B0"/>
                  </a:solidFill>
                  <a:effectLst/>
                  <a:latin typeface="Arial" panose="020B0604020202020204" pitchFamily="34" charset="0"/>
                </a:rPr>
                <a:t>AOTC (JE)</a:t>
              </a:r>
              <a:endParaRPr kumimoji="0" lang="en-US" altLang="en-US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439" name="Oval 35">
              <a:extLst>
                <a:ext uri="{FF2B5EF4-FFF2-40B4-BE49-F238E27FC236}">
                  <a16:creationId xmlns:a16="http://schemas.microsoft.com/office/drawing/2014/main" id="{EDE3ED10-0D78-4630-B676-4AF80F008E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67" y="1382"/>
              <a:ext cx="52" cy="52"/>
            </a:xfrm>
            <a:prstGeom prst="ellipse">
              <a:avLst/>
            </a:prstGeom>
            <a:solidFill>
              <a:srgbClr val="55752F"/>
            </a:solidFill>
            <a:ln w="31750">
              <a:solidFill>
                <a:srgbClr val="55752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0" name="Rectangle 36">
              <a:extLst>
                <a:ext uri="{FF2B5EF4-FFF2-40B4-BE49-F238E27FC236}">
                  <a16:creationId xmlns:a16="http://schemas.microsoft.com/office/drawing/2014/main" id="{5C33F4B6-A3FB-416F-B9B1-03F45467D8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59" y="1284"/>
              <a:ext cx="691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 dirty="0">
                  <a:ln>
                    <a:noFill/>
                  </a:ln>
                  <a:solidFill>
                    <a:srgbClr val="B0B0B0"/>
                  </a:solidFill>
                  <a:effectLst/>
                  <a:latin typeface="Arial" panose="020B0604020202020204" pitchFamily="34" charset="0"/>
                </a:rPr>
                <a:t>AOTC (SS)</a:t>
              </a:r>
              <a:endParaRPr kumimoji="0" lang="en-US" altLang="en-US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441" name="Oval 37">
              <a:extLst>
                <a:ext uri="{FF2B5EF4-FFF2-40B4-BE49-F238E27FC236}">
                  <a16:creationId xmlns:a16="http://schemas.microsoft.com/office/drawing/2014/main" id="{900E91A4-6CB5-42A2-A6E2-BB2675F09F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48" y="844"/>
              <a:ext cx="51" cy="52"/>
            </a:xfrm>
            <a:prstGeom prst="ellipse">
              <a:avLst/>
            </a:prstGeom>
            <a:solidFill>
              <a:srgbClr val="55752F"/>
            </a:solidFill>
            <a:ln w="31750">
              <a:solidFill>
                <a:srgbClr val="55752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2" name="Rectangle 38">
              <a:extLst>
                <a:ext uri="{FF2B5EF4-FFF2-40B4-BE49-F238E27FC236}">
                  <a16:creationId xmlns:a16="http://schemas.microsoft.com/office/drawing/2014/main" id="{4B63BE93-E2D6-40FC-BF6D-ED290BEAC1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03" y="996"/>
              <a:ext cx="691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 dirty="0">
                  <a:ln>
                    <a:noFill/>
                  </a:ln>
                  <a:solidFill>
                    <a:srgbClr val="B0B0B0"/>
                  </a:solidFill>
                  <a:effectLst/>
                  <a:latin typeface="Arial" panose="020B0604020202020204" pitchFamily="34" charset="0"/>
                </a:rPr>
                <a:t>AOTC (SE)</a:t>
              </a:r>
              <a:endParaRPr kumimoji="0" lang="en-US" altLang="en-US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443" name="Oval 39">
              <a:extLst>
                <a:ext uri="{FF2B5EF4-FFF2-40B4-BE49-F238E27FC236}">
                  <a16:creationId xmlns:a16="http://schemas.microsoft.com/office/drawing/2014/main" id="{5743425F-B31F-42AD-8F77-9DB7E66332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28" y="844"/>
              <a:ext cx="51" cy="52"/>
            </a:xfrm>
            <a:prstGeom prst="ellipse">
              <a:avLst/>
            </a:prstGeom>
            <a:solidFill>
              <a:srgbClr val="55752F"/>
            </a:solidFill>
            <a:ln w="31750">
              <a:solidFill>
                <a:srgbClr val="55752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4" name="Rectangle 40">
              <a:extLst>
                <a:ext uri="{FF2B5EF4-FFF2-40B4-BE49-F238E27FC236}">
                  <a16:creationId xmlns:a16="http://schemas.microsoft.com/office/drawing/2014/main" id="{E3E292D2-B9E6-4106-91F1-CBE84230D5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42" y="708"/>
              <a:ext cx="642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 dirty="0">
                  <a:ln>
                    <a:noFill/>
                  </a:ln>
                  <a:solidFill>
                    <a:srgbClr val="B0B0B0"/>
                  </a:solidFill>
                  <a:effectLst/>
                  <a:latin typeface="Arial" panose="020B0604020202020204" pitchFamily="34" charset="0"/>
                </a:rPr>
                <a:t>AOTC (SI)</a:t>
              </a:r>
              <a:endParaRPr kumimoji="0" lang="en-US" altLang="en-US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445" name="Oval 41">
              <a:extLst>
                <a:ext uri="{FF2B5EF4-FFF2-40B4-BE49-F238E27FC236}">
                  <a16:creationId xmlns:a16="http://schemas.microsoft.com/office/drawing/2014/main" id="{4584AC6A-7379-4E03-B654-1F6E8D10A0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5" y="844"/>
              <a:ext cx="52" cy="52"/>
            </a:xfrm>
            <a:prstGeom prst="ellipse">
              <a:avLst/>
            </a:prstGeom>
            <a:solidFill>
              <a:srgbClr val="55752F"/>
            </a:solidFill>
            <a:ln w="31750">
              <a:solidFill>
                <a:srgbClr val="55752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6" name="Rectangle 42">
              <a:extLst>
                <a:ext uri="{FF2B5EF4-FFF2-40B4-BE49-F238E27FC236}">
                  <a16:creationId xmlns:a16="http://schemas.microsoft.com/office/drawing/2014/main" id="{384637EC-869B-461B-AC8F-676F5CC00F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78" y="596"/>
              <a:ext cx="755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 dirty="0">
                  <a:ln>
                    <a:noFill/>
                  </a:ln>
                  <a:solidFill>
                    <a:srgbClr val="B0B0B0"/>
                  </a:solidFill>
                  <a:effectLst/>
                  <a:latin typeface="Arial" panose="020B0604020202020204" pitchFamily="34" charset="0"/>
                </a:rPr>
                <a:t>HOPE Cred.</a:t>
              </a:r>
              <a:endParaRPr kumimoji="0" lang="en-US" altLang="en-US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447" name="Oval 43">
              <a:extLst>
                <a:ext uri="{FF2B5EF4-FFF2-40B4-BE49-F238E27FC236}">
                  <a16:creationId xmlns:a16="http://schemas.microsoft.com/office/drawing/2014/main" id="{9464CF45-2CD4-4EDE-BC60-9F5535A78C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05" y="844"/>
              <a:ext cx="52" cy="52"/>
            </a:xfrm>
            <a:prstGeom prst="ellipse">
              <a:avLst/>
            </a:prstGeom>
            <a:solidFill>
              <a:srgbClr val="55752F"/>
            </a:solidFill>
            <a:ln w="31750">
              <a:solidFill>
                <a:srgbClr val="55752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8" name="Rectangle 44">
              <a:extLst>
                <a:ext uri="{FF2B5EF4-FFF2-40B4-BE49-F238E27FC236}">
                  <a16:creationId xmlns:a16="http://schemas.microsoft.com/office/drawing/2014/main" id="{43D398BE-465E-47F8-880A-74DD915E90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31" y="987"/>
              <a:ext cx="677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 dirty="0">
                  <a:ln>
                    <a:noFill/>
                  </a:ln>
                  <a:solidFill>
                    <a:srgbClr val="B0B0B0"/>
                  </a:solidFill>
                  <a:effectLst/>
                  <a:latin typeface="Arial" panose="020B0604020202020204" pitchFamily="34" charset="0"/>
                </a:rPr>
                <a:t>HOPE/LLC</a:t>
              </a:r>
              <a:endParaRPr kumimoji="0" lang="en-US" altLang="en-US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449" name="Oval 45">
              <a:extLst>
                <a:ext uri="{FF2B5EF4-FFF2-40B4-BE49-F238E27FC236}">
                  <a16:creationId xmlns:a16="http://schemas.microsoft.com/office/drawing/2014/main" id="{D5790E31-3CD0-49EF-BEE0-C1864A5431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08" y="1192"/>
              <a:ext cx="52" cy="52"/>
            </a:xfrm>
            <a:prstGeom prst="ellipse">
              <a:avLst/>
            </a:prstGeom>
            <a:solidFill>
              <a:srgbClr val="55752F"/>
            </a:solidFill>
            <a:ln w="31750">
              <a:solidFill>
                <a:srgbClr val="55752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0" name="Rectangle 46">
              <a:extLst>
                <a:ext uri="{FF2B5EF4-FFF2-40B4-BE49-F238E27FC236}">
                  <a16:creationId xmlns:a16="http://schemas.microsoft.com/office/drawing/2014/main" id="{1B6B565C-0FF1-490B-AB12-ED6565A9AD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04" y="1151"/>
              <a:ext cx="553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 dirty="0">
                  <a:ln>
                    <a:noFill/>
                  </a:ln>
                  <a:solidFill>
                    <a:srgbClr val="B0B0B0"/>
                  </a:solidFill>
                  <a:effectLst/>
                  <a:latin typeface="Arial" panose="020B0604020202020204" pitchFamily="34" charset="0"/>
                </a:rPr>
                <a:t>HTC (IS)</a:t>
              </a:r>
              <a:endParaRPr kumimoji="0" lang="en-US" altLang="en-US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451" name="Oval 47">
              <a:extLst>
                <a:ext uri="{FF2B5EF4-FFF2-40B4-BE49-F238E27FC236}">
                  <a16:creationId xmlns:a16="http://schemas.microsoft.com/office/drawing/2014/main" id="{B6DFB583-C711-4978-A268-3148F72823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43" y="890"/>
              <a:ext cx="52" cy="52"/>
            </a:xfrm>
            <a:prstGeom prst="ellipse">
              <a:avLst/>
            </a:prstGeom>
            <a:solidFill>
              <a:srgbClr val="55752F"/>
            </a:solidFill>
            <a:ln w="31750">
              <a:solidFill>
                <a:srgbClr val="55752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2" name="Rectangle 48">
              <a:extLst>
                <a:ext uri="{FF2B5EF4-FFF2-40B4-BE49-F238E27FC236}">
                  <a16:creationId xmlns:a16="http://schemas.microsoft.com/office/drawing/2014/main" id="{D072AD3B-1228-4B89-96B2-5F39933579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32" y="1005"/>
              <a:ext cx="582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 dirty="0">
                  <a:ln>
                    <a:noFill/>
                  </a:ln>
                  <a:solidFill>
                    <a:srgbClr val="B0B0B0"/>
                  </a:solidFill>
                  <a:effectLst/>
                  <a:latin typeface="Arial" panose="020B0604020202020204" pitchFamily="34" charset="0"/>
                </a:rPr>
                <a:t>HTC (JS)</a:t>
              </a:r>
              <a:endParaRPr kumimoji="0" lang="en-US" altLang="en-US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453" name="Oval 49">
              <a:extLst>
                <a:ext uri="{FF2B5EF4-FFF2-40B4-BE49-F238E27FC236}">
                  <a16:creationId xmlns:a16="http://schemas.microsoft.com/office/drawing/2014/main" id="{EBD6C472-D19B-46F1-BFB3-D79B4FB271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00" y="844"/>
              <a:ext cx="52" cy="52"/>
            </a:xfrm>
            <a:prstGeom prst="ellipse">
              <a:avLst/>
            </a:prstGeom>
            <a:solidFill>
              <a:srgbClr val="55752F"/>
            </a:solidFill>
            <a:ln w="31750">
              <a:solidFill>
                <a:srgbClr val="55752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4" name="Rectangle 50">
              <a:extLst>
                <a:ext uri="{FF2B5EF4-FFF2-40B4-BE49-F238E27FC236}">
                  <a16:creationId xmlns:a16="http://schemas.microsoft.com/office/drawing/2014/main" id="{A087CCC6-36D9-4E7A-87E6-C5C38D8DB1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9" y="719"/>
              <a:ext cx="582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 dirty="0">
                  <a:ln>
                    <a:noFill/>
                  </a:ln>
                  <a:solidFill>
                    <a:srgbClr val="B0B0B0"/>
                  </a:solidFill>
                  <a:effectLst/>
                  <a:latin typeface="Arial" panose="020B0604020202020204" pitchFamily="34" charset="0"/>
                </a:rPr>
                <a:t>HTC (JE)</a:t>
              </a:r>
              <a:endParaRPr kumimoji="0" lang="en-US" altLang="en-US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455" name="Oval 51">
              <a:extLst>
                <a:ext uri="{FF2B5EF4-FFF2-40B4-BE49-F238E27FC236}">
                  <a16:creationId xmlns:a16="http://schemas.microsoft.com/office/drawing/2014/main" id="{777C3D4D-167C-4AF2-8DF3-53DB3439D9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66" y="844"/>
              <a:ext cx="49" cy="52"/>
            </a:xfrm>
            <a:prstGeom prst="ellipse">
              <a:avLst/>
            </a:prstGeom>
            <a:solidFill>
              <a:srgbClr val="55752F"/>
            </a:solidFill>
            <a:ln w="31750">
              <a:solidFill>
                <a:srgbClr val="55752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6" name="Rectangle 52">
              <a:extLst>
                <a:ext uri="{FF2B5EF4-FFF2-40B4-BE49-F238E27FC236}">
                  <a16:creationId xmlns:a16="http://schemas.microsoft.com/office/drawing/2014/main" id="{F14E46AB-5E8A-4044-996E-B67804411A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90" y="582"/>
              <a:ext cx="602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 dirty="0">
                  <a:ln>
                    <a:noFill/>
                  </a:ln>
                  <a:solidFill>
                    <a:srgbClr val="B0B0B0"/>
                  </a:solidFill>
                  <a:effectLst/>
                  <a:latin typeface="Arial" panose="020B0604020202020204" pitchFamily="34" charset="0"/>
                </a:rPr>
                <a:t>HTC (SS)</a:t>
              </a:r>
              <a:endParaRPr kumimoji="0" lang="en-US" altLang="en-US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457" name="Oval 53">
              <a:extLst>
                <a:ext uri="{FF2B5EF4-FFF2-40B4-BE49-F238E27FC236}">
                  <a16:creationId xmlns:a16="http://schemas.microsoft.com/office/drawing/2014/main" id="{4EC6D485-9AF0-410F-899E-30DAA7A64C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61" y="1688"/>
              <a:ext cx="52" cy="52"/>
            </a:xfrm>
            <a:prstGeom prst="ellipse">
              <a:avLst/>
            </a:prstGeom>
            <a:solidFill>
              <a:srgbClr val="55752F"/>
            </a:solidFill>
            <a:ln w="31750">
              <a:solidFill>
                <a:srgbClr val="55752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8" name="Rectangle 54">
              <a:extLst>
                <a:ext uri="{FF2B5EF4-FFF2-40B4-BE49-F238E27FC236}">
                  <a16:creationId xmlns:a16="http://schemas.microsoft.com/office/drawing/2014/main" id="{92CEE34C-90DE-439B-9EBA-26EEE40153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39" y="1650"/>
              <a:ext cx="602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>
                  <a:ln>
                    <a:noFill/>
                  </a:ln>
                  <a:solidFill>
                    <a:srgbClr val="B0B0B0"/>
                  </a:solidFill>
                  <a:effectLst/>
                  <a:latin typeface="Arial" panose="020B0604020202020204" pitchFamily="34" charset="0"/>
                </a:rPr>
                <a:t>HTC (SE)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459" name="Oval 55">
              <a:extLst>
                <a:ext uri="{FF2B5EF4-FFF2-40B4-BE49-F238E27FC236}">
                  <a16:creationId xmlns:a16="http://schemas.microsoft.com/office/drawing/2014/main" id="{960D1E7F-F334-4CD3-A891-F92D763B33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23" y="844"/>
              <a:ext cx="52" cy="52"/>
            </a:xfrm>
            <a:prstGeom prst="ellipse">
              <a:avLst/>
            </a:prstGeom>
            <a:solidFill>
              <a:srgbClr val="55752F"/>
            </a:solidFill>
            <a:ln w="31750">
              <a:solidFill>
                <a:srgbClr val="55752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0" name="Rectangle 56">
              <a:extLst>
                <a:ext uri="{FF2B5EF4-FFF2-40B4-BE49-F238E27FC236}">
                  <a16:creationId xmlns:a16="http://schemas.microsoft.com/office/drawing/2014/main" id="{2FBA572F-9E61-4CEA-86E6-E0E0384B51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5" y="730"/>
              <a:ext cx="1094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 dirty="0">
                  <a:ln>
                    <a:noFill/>
                  </a:ln>
                  <a:solidFill>
                    <a:srgbClr val="B0B0B0"/>
                  </a:solidFill>
                  <a:effectLst/>
                  <a:latin typeface="Arial" panose="020B0604020202020204" pitchFamily="34" charset="0"/>
                </a:rPr>
                <a:t>Tuition </a:t>
              </a:r>
              <a:r>
                <a:rPr kumimoji="0" lang="en-US" altLang="en-US" sz="1500" b="0" i="0" u="none" strike="noStrike" cap="none" normalizeH="0" baseline="0" dirty="0" err="1">
                  <a:ln>
                    <a:noFill/>
                  </a:ln>
                  <a:solidFill>
                    <a:srgbClr val="B0B0B0"/>
                  </a:solidFill>
                  <a:effectLst/>
                  <a:latin typeface="Arial" panose="020B0604020202020204" pitchFamily="34" charset="0"/>
                </a:rPr>
                <a:t>Deduc</a:t>
              </a:r>
              <a:r>
                <a:rPr kumimoji="0" lang="en-US" altLang="en-US" sz="1500" b="0" i="0" u="none" strike="noStrike" cap="none" normalizeH="0" baseline="0" dirty="0">
                  <a:ln>
                    <a:noFill/>
                  </a:ln>
                  <a:solidFill>
                    <a:srgbClr val="B0B0B0"/>
                  </a:solidFill>
                  <a:effectLst/>
                  <a:latin typeface="Arial" panose="020B0604020202020204" pitchFamily="34" charset="0"/>
                </a:rPr>
                <a:t> (JE)</a:t>
              </a:r>
              <a:endParaRPr kumimoji="0" lang="en-US" altLang="en-US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461" name="Oval 57">
              <a:extLst>
                <a:ext uri="{FF2B5EF4-FFF2-40B4-BE49-F238E27FC236}">
                  <a16:creationId xmlns:a16="http://schemas.microsoft.com/office/drawing/2014/main" id="{7302BDF5-8608-4904-8BA4-D28852E8D5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81" y="1477"/>
              <a:ext cx="52" cy="52"/>
            </a:xfrm>
            <a:prstGeom prst="ellipse">
              <a:avLst/>
            </a:prstGeom>
            <a:solidFill>
              <a:srgbClr val="55752F"/>
            </a:solidFill>
            <a:ln w="31750">
              <a:solidFill>
                <a:srgbClr val="55752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2" name="Rectangle 58">
              <a:extLst>
                <a:ext uri="{FF2B5EF4-FFF2-40B4-BE49-F238E27FC236}">
                  <a16:creationId xmlns:a16="http://schemas.microsoft.com/office/drawing/2014/main" id="{B322B267-E28E-474E-83E2-266118B1E5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61" y="1440"/>
              <a:ext cx="1094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>
                  <a:ln>
                    <a:noFill/>
                  </a:ln>
                  <a:solidFill>
                    <a:srgbClr val="B0B0B0"/>
                  </a:solidFill>
                  <a:effectLst/>
                  <a:latin typeface="Arial" panose="020B0604020202020204" pitchFamily="34" charset="0"/>
                </a:rPr>
                <a:t>Tuition Deduc (JS)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463" name="Oval 59">
              <a:extLst>
                <a:ext uri="{FF2B5EF4-FFF2-40B4-BE49-F238E27FC236}">
                  <a16:creationId xmlns:a16="http://schemas.microsoft.com/office/drawing/2014/main" id="{7F8201BE-A82A-4747-A340-F2B2FF5C00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38" y="2177"/>
              <a:ext cx="52" cy="52"/>
            </a:xfrm>
            <a:prstGeom prst="ellipse">
              <a:avLst/>
            </a:prstGeom>
            <a:solidFill>
              <a:srgbClr val="55752F"/>
            </a:solidFill>
            <a:ln w="31750">
              <a:solidFill>
                <a:srgbClr val="55752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4" name="Rectangle 60">
              <a:extLst>
                <a:ext uri="{FF2B5EF4-FFF2-40B4-BE49-F238E27FC236}">
                  <a16:creationId xmlns:a16="http://schemas.microsoft.com/office/drawing/2014/main" id="{85B6E958-771C-4EC0-BFE9-49D39CD28F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9" y="2143"/>
              <a:ext cx="1115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>
                  <a:ln>
                    <a:noFill/>
                  </a:ln>
                  <a:solidFill>
                    <a:srgbClr val="B0B0B0"/>
                  </a:solidFill>
                  <a:effectLst/>
                  <a:latin typeface="Arial" panose="020B0604020202020204" pitchFamily="34" charset="0"/>
                </a:rPr>
                <a:t>Tuition Deduc (SE)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465" name="Oval 61">
              <a:extLst>
                <a:ext uri="{FF2B5EF4-FFF2-40B4-BE49-F238E27FC236}">
                  <a16:creationId xmlns:a16="http://schemas.microsoft.com/office/drawing/2014/main" id="{6BD25F8C-E33D-4D8D-8D38-B3746EDA0D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18" y="3476"/>
              <a:ext cx="52" cy="52"/>
            </a:xfrm>
            <a:prstGeom prst="ellipse">
              <a:avLst/>
            </a:prstGeom>
            <a:solidFill>
              <a:srgbClr val="55752F"/>
            </a:solidFill>
            <a:ln w="31750">
              <a:solidFill>
                <a:srgbClr val="55752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6" name="Oval 62">
              <a:extLst>
                <a:ext uri="{FF2B5EF4-FFF2-40B4-BE49-F238E27FC236}">
                  <a16:creationId xmlns:a16="http://schemas.microsoft.com/office/drawing/2014/main" id="{09A73BFB-E0CF-4C17-8C76-1305B24E41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19" y="1616"/>
              <a:ext cx="51" cy="52"/>
            </a:xfrm>
            <a:prstGeom prst="ellipse">
              <a:avLst/>
            </a:prstGeom>
            <a:solidFill>
              <a:srgbClr val="E37E00"/>
            </a:solidFill>
            <a:ln w="31750">
              <a:solidFill>
                <a:srgbClr val="E37E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7" name="Rectangle 63">
              <a:extLst>
                <a:ext uri="{FF2B5EF4-FFF2-40B4-BE49-F238E27FC236}">
                  <a16:creationId xmlns:a16="http://schemas.microsoft.com/office/drawing/2014/main" id="{C3C6F991-8B67-4C8B-B646-9725297C5F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63" y="1563"/>
              <a:ext cx="939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 dirty="0">
                  <a:ln>
                    <a:noFill/>
                  </a:ln>
                  <a:solidFill>
                    <a:srgbClr val="B0B0B0"/>
                  </a:solidFill>
                  <a:effectLst/>
                  <a:latin typeface="Arial" panose="020B0604020202020204" pitchFamily="34" charset="0"/>
                </a:rPr>
                <a:t>MA Scholarship</a:t>
              </a:r>
              <a:endParaRPr kumimoji="0" lang="en-US" altLang="en-US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468" name="Oval 64">
              <a:extLst>
                <a:ext uri="{FF2B5EF4-FFF2-40B4-BE49-F238E27FC236}">
                  <a16:creationId xmlns:a16="http://schemas.microsoft.com/office/drawing/2014/main" id="{097FBCD0-6A95-43F5-BF6A-B596B2CF98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6" y="3479"/>
              <a:ext cx="52" cy="52"/>
            </a:xfrm>
            <a:prstGeom prst="ellipse">
              <a:avLst/>
            </a:prstGeom>
            <a:solidFill>
              <a:srgbClr val="E37E00"/>
            </a:solidFill>
            <a:ln w="31750">
              <a:solidFill>
                <a:srgbClr val="E37E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9" name="Oval 65">
              <a:extLst>
                <a:ext uri="{FF2B5EF4-FFF2-40B4-BE49-F238E27FC236}">
                  <a16:creationId xmlns:a16="http://schemas.microsoft.com/office/drawing/2014/main" id="{93175C51-59C0-42A4-A829-80237BABA8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34" y="1961"/>
              <a:ext cx="52" cy="52"/>
            </a:xfrm>
            <a:prstGeom prst="ellipse">
              <a:avLst/>
            </a:prstGeom>
            <a:solidFill>
              <a:srgbClr val="E37E00"/>
            </a:solidFill>
            <a:ln w="31750">
              <a:solidFill>
                <a:srgbClr val="E37E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0" name="Rectangle 66">
              <a:extLst>
                <a:ext uri="{FF2B5EF4-FFF2-40B4-BE49-F238E27FC236}">
                  <a16:creationId xmlns:a16="http://schemas.microsoft.com/office/drawing/2014/main" id="{A3B60530-C9C7-49AE-9CEC-F7415FD287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74" y="1910"/>
              <a:ext cx="795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 dirty="0">
                  <a:ln>
                    <a:noFill/>
                  </a:ln>
                  <a:solidFill>
                    <a:srgbClr val="B0B0B0"/>
                  </a:solidFill>
                  <a:effectLst/>
                  <a:latin typeface="Arial" panose="020B0604020202020204" pitchFamily="34" charset="0"/>
                </a:rPr>
                <a:t>Cal Grant Inc</a:t>
              </a:r>
              <a:endParaRPr kumimoji="0" lang="en-US" altLang="en-US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471" name="Oval 67">
              <a:extLst>
                <a:ext uri="{FF2B5EF4-FFF2-40B4-BE49-F238E27FC236}">
                  <a16:creationId xmlns:a16="http://schemas.microsoft.com/office/drawing/2014/main" id="{E285AA2F-ADCA-4AB5-87EB-E0BD6F17DB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94" y="2529"/>
              <a:ext cx="52" cy="51"/>
            </a:xfrm>
            <a:prstGeom prst="ellipse">
              <a:avLst/>
            </a:prstGeom>
            <a:solidFill>
              <a:srgbClr val="E37E00"/>
            </a:solidFill>
            <a:ln w="31750">
              <a:solidFill>
                <a:srgbClr val="E37E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2" name="Rectangle 68">
              <a:extLst>
                <a:ext uri="{FF2B5EF4-FFF2-40B4-BE49-F238E27FC236}">
                  <a16:creationId xmlns:a16="http://schemas.microsoft.com/office/drawing/2014/main" id="{D2DF6DB9-D62F-4041-8156-E240196E28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72" y="2491"/>
              <a:ext cx="541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>
                  <a:ln>
                    <a:noFill/>
                  </a:ln>
                  <a:solidFill>
                    <a:srgbClr val="B0B0B0"/>
                  </a:solidFill>
                  <a:effectLst/>
                  <a:latin typeface="Arial" panose="020B0604020202020204" pitchFamily="34" charset="0"/>
                </a:rPr>
                <a:t>CC Mich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473" name="Oval 69">
              <a:extLst>
                <a:ext uri="{FF2B5EF4-FFF2-40B4-BE49-F238E27FC236}">
                  <a16:creationId xmlns:a16="http://schemas.microsoft.com/office/drawing/2014/main" id="{E726DA86-1D13-47CF-B0E8-EA4E0D7C53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52" y="3462"/>
              <a:ext cx="52" cy="52"/>
            </a:xfrm>
            <a:prstGeom prst="ellipse">
              <a:avLst/>
            </a:prstGeom>
            <a:solidFill>
              <a:srgbClr val="E37E00"/>
            </a:solidFill>
            <a:ln w="31750">
              <a:solidFill>
                <a:srgbClr val="E37E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4" name="Oval 70">
              <a:extLst>
                <a:ext uri="{FF2B5EF4-FFF2-40B4-BE49-F238E27FC236}">
                  <a16:creationId xmlns:a16="http://schemas.microsoft.com/office/drawing/2014/main" id="{802867E3-2E91-40BC-A706-F367272FEF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09" y="1164"/>
              <a:ext cx="52" cy="51"/>
            </a:xfrm>
            <a:prstGeom prst="ellipse">
              <a:avLst/>
            </a:prstGeom>
            <a:solidFill>
              <a:srgbClr val="E37E00"/>
            </a:solidFill>
            <a:ln w="31750">
              <a:solidFill>
                <a:srgbClr val="E37E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5" name="Rectangle 71">
              <a:extLst>
                <a:ext uri="{FF2B5EF4-FFF2-40B4-BE49-F238E27FC236}">
                  <a16:creationId xmlns:a16="http://schemas.microsoft.com/office/drawing/2014/main" id="{67848F90-03C3-4DC5-8124-A79AE6C4C0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96" y="1113"/>
              <a:ext cx="657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 dirty="0">
                  <a:ln>
                    <a:noFill/>
                  </a:ln>
                  <a:solidFill>
                    <a:srgbClr val="B0B0B0"/>
                  </a:solidFill>
                  <a:effectLst/>
                  <a:latin typeface="Arial" panose="020B0604020202020204" pitchFamily="34" charset="0"/>
                </a:rPr>
                <a:t>CUNY Pell</a:t>
              </a:r>
              <a:endParaRPr kumimoji="0" lang="en-US" altLang="en-US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476" name="Oval 72">
              <a:extLst>
                <a:ext uri="{FF2B5EF4-FFF2-40B4-BE49-F238E27FC236}">
                  <a16:creationId xmlns:a16="http://schemas.microsoft.com/office/drawing/2014/main" id="{C97FA5C2-4853-4AB7-A81F-7F738070A6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67" y="3473"/>
              <a:ext cx="52" cy="52"/>
            </a:xfrm>
            <a:prstGeom prst="ellipse">
              <a:avLst/>
            </a:prstGeom>
            <a:solidFill>
              <a:srgbClr val="E37E00"/>
            </a:solidFill>
            <a:ln w="31750">
              <a:solidFill>
                <a:srgbClr val="E37E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7" name="Oval 73">
              <a:extLst>
                <a:ext uri="{FF2B5EF4-FFF2-40B4-BE49-F238E27FC236}">
                  <a16:creationId xmlns:a16="http://schemas.microsoft.com/office/drawing/2014/main" id="{1E5D7894-98C5-4F68-9CF0-761915E289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28" y="3476"/>
              <a:ext cx="51" cy="52"/>
            </a:xfrm>
            <a:prstGeom prst="ellipse">
              <a:avLst/>
            </a:prstGeom>
            <a:solidFill>
              <a:srgbClr val="E37E00"/>
            </a:solidFill>
            <a:ln w="31750">
              <a:solidFill>
                <a:srgbClr val="E37E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8" name="Oval 74">
              <a:extLst>
                <a:ext uri="{FF2B5EF4-FFF2-40B4-BE49-F238E27FC236}">
                  <a16:creationId xmlns:a16="http://schemas.microsoft.com/office/drawing/2014/main" id="{2BCE7AD4-409B-4BCB-A4B5-F13BA07F86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5" y="3456"/>
              <a:ext cx="52" cy="52"/>
            </a:xfrm>
            <a:prstGeom prst="ellipse">
              <a:avLst/>
            </a:prstGeom>
            <a:solidFill>
              <a:srgbClr val="E37E00"/>
            </a:solidFill>
            <a:ln w="31750">
              <a:solidFill>
                <a:srgbClr val="E37E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9" name="Oval 75">
              <a:extLst>
                <a:ext uri="{FF2B5EF4-FFF2-40B4-BE49-F238E27FC236}">
                  <a16:creationId xmlns:a16="http://schemas.microsoft.com/office/drawing/2014/main" id="{2DBEA8E6-F428-493D-9167-E54726D850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43" y="3421"/>
              <a:ext cx="52" cy="52"/>
            </a:xfrm>
            <a:prstGeom prst="ellipse">
              <a:avLst/>
            </a:prstGeom>
            <a:solidFill>
              <a:srgbClr val="E37E00"/>
            </a:solidFill>
            <a:ln w="31750">
              <a:solidFill>
                <a:srgbClr val="E37E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0" name="Oval 76">
              <a:extLst>
                <a:ext uri="{FF2B5EF4-FFF2-40B4-BE49-F238E27FC236}">
                  <a16:creationId xmlns:a16="http://schemas.microsoft.com/office/drawing/2014/main" id="{7AA5522A-C799-4464-9052-05C6D27C4A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00" y="3450"/>
              <a:ext cx="52" cy="52"/>
            </a:xfrm>
            <a:prstGeom prst="ellipse">
              <a:avLst/>
            </a:prstGeom>
            <a:solidFill>
              <a:srgbClr val="E37E00"/>
            </a:solidFill>
            <a:ln w="31750">
              <a:solidFill>
                <a:srgbClr val="E37E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1" name="Oval 77">
              <a:extLst>
                <a:ext uri="{FF2B5EF4-FFF2-40B4-BE49-F238E27FC236}">
                  <a16:creationId xmlns:a16="http://schemas.microsoft.com/office/drawing/2014/main" id="{8423E7B0-85DB-4987-861E-5F6C878687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61" y="3476"/>
              <a:ext cx="52" cy="52"/>
            </a:xfrm>
            <a:prstGeom prst="ellipse">
              <a:avLst/>
            </a:prstGeom>
            <a:solidFill>
              <a:srgbClr val="E37E00"/>
            </a:solidFill>
            <a:ln w="31750">
              <a:solidFill>
                <a:srgbClr val="E37E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2" name="Oval 78">
              <a:extLst>
                <a:ext uri="{FF2B5EF4-FFF2-40B4-BE49-F238E27FC236}">
                  <a16:creationId xmlns:a16="http://schemas.microsoft.com/office/drawing/2014/main" id="{1AD126C2-2FFA-4E89-B74E-A2E4E44584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18" y="1276"/>
              <a:ext cx="52" cy="52"/>
            </a:xfrm>
            <a:prstGeom prst="ellipse">
              <a:avLst/>
            </a:prstGeom>
            <a:solidFill>
              <a:srgbClr val="E37E00"/>
            </a:solidFill>
            <a:ln w="31750">
              <a:solidFill>
                <a:srgbClr val="E37E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3" name="Rectangle 79">
              <a:extLst>
                <a:ext uri="{FF2B5EF4-FFF2-40B4-BE49-F238E27FC236}">
                  <a16:creationId xmlns:a16="http://schemas.microsoft.com/office/drawing/2014/main" id="{5AF86E8A-686D-4F19-B93D-521F287780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98" y="1277"/>
              <a:ext cx="893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 dirty="0">
                  <a:ln>
                    <a:noFill/>
                  </a:ln>
                  <a:solidFill>
                    <a:srgbClr val="B0B0B0"/>
                  </a:solidFill>
                  <a:effectLst/>
                  <a:latin typeface="Arial" panose="020B0604020202020204" pitchFamily="34" charset="0"/>
                </a:rPr>
                <a:t>College Tuition</a:t>
              </a:r>
              <a:endParaRPr kumimoji="0" lang="en-US" altLang="en-US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484" name="Oval 80">
              <a:extLst>
                <a:ext uri="{FF2B5EF4-FFF2-40B4-BE49-F238E27FC236}">
                  <a16:creationId xmlns:a16="http://schemas.microsoft.com/office/drawing/2014/main" id="{95E2ABDA-74B9-425C-85FD-BE3B557F1C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28" y="3462"/>
              <a:ext cx="51" cy="52"/>
            </a:xfrm>
            <a:prstGeom prst="ellipse">
              <a:avLst/>
            </a:prstGeom>
            <a:solidFill>
              <a:srgbClr val="E37E00"/>
            </a:solidFill>
            <a:ln w="31750">
              <a:solidFill>
                <a:srgbClr val="E37E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5" name="Oval 81">
              <a:extLst>
                <a:ext uri="{FF2B5EF4-FFF2-40B4-BE49-F238E27FC236}">
                  <a16:creationId xmlns:a16="http://schemas.microsoft.com/office/drawing/2014/main" id="{136B3238-557F-4866-B609-336DFC8307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76" y="1956"/>
              <a:ext cx="52" cy="51"/>
            </a:xfrm>
            <a:prstGeom prst="ellipse">
              <a:avLst/>
            </a:prstGeom>
            <a:solidFill>
              <a:srgbClr val="E37E00"/>
            </a:solidFill>
            <a:ln w="31750">
              <a:solidFill>
                <a:srgbClr val="E37E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6" name="Rectangle 82">
              <a:extLst>
                <a:ext uri="{FF2B5EF4-FFF2-40B4-BE49-F238E27FC236}">
                  <a16:creationId xmlns:a16="http://schemas.microsoft.com/office/drawing/2014/main" id="{C583905B-9F94-4A9C-BCC3-291294AB08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57" y="1918"/>
              <a:ext cx="467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>
                  <a:ln>
                    <a:noFill/>
                  </a:ln>
                  <a:solidFill>
                    <a:srgbClr val="B0B0B0"/>
                  </a:solidFill>
                  <a:effectLst/>
                  <a:latin typeface="Arial" panose="020B0604020202020204" pitchFamily="34" charset="0"/>
                </a:rPr>
                <a:t>TN Pell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487" name="Oval 83">
              <a:extLst>
                <a:ext uri="{FF2B5EF4-FFF2-40B4-BE49-F238E27FC236}">
                  <a16:creationId xmlns:a16="http://schemas.microsoft.com/office/drawing/2014/main" id="{2D94944B-4F4A-44AF-B9D5-2227612F1C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4" y="3450"/>
              <a:ext cx="51" cy="52"/>
            </a:xfrm>
            <a:prstGeom prst="ellipse">
              <a:avLst/>
            </a:prstGeom>
            <a:solidFill>
              <a:srgbClr val="E37E00"/>
            </a:solidFill>
            <a:ln w="31750">
              <a:solidFill>
                <a:srgbClr val="E37E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8" name="Oval 84">
              <a:extLst>
                <a:ext uri="{FF2B5EF4-FFF2-40B4-BE49-F238E27FC236}">
                  <a16:creationId xmlns:a16="http://schemas.microsoft.com/office/drawing/2014/main" id="{6980D1F6-709F-431D-B8F7-A7C5632025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4" y="3447"/>
              <a:ext cx="52" cy="52"/>
            </a:xfrm>
            <a:prstGeom prst="ellipse">
              <a:avLst/>
            </a:prstGeom>
            <a:solidFill>
              <a:srgbClr val="E37E00"/>
            </a:solidFill>
            <a:ln w="31750">
              <a:solidFill>
                <a:srgbClr val="E37E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9" name="Oval 85">
              <a:extLst>
                <a:ext uri="{FF2B5EF4-FFF2-40B4-BE49-F238E27FC236}">
                  <a16:creationId xmlns:a16="http://schemas.microsoft.com/office/drawing/2014/main" id="{287B22E6-5379-4D87-924B-2C5C018804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52" y="3459"/>
              <a:ext cx="52" cy="52"/>
            </a:xfrm>
            <a:prstGeom prst="ellipse">
              <a:avLst/>
            </a:prstGeom>
            <a:solidFill>
              <a:srgbClr val="E37E00"/>
            </a:solidFill>
            <a:ln w="31750">
              <a:solidFill>
                <a:srgbClr val="E37E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0" name="Oval 86">
              <a:extLst>
                <a:ext uri="{FF2B5EF4-FFF2-40B4-BE49-F238E27FC236}">
                  <a16:creationId xmlns:a16="http://schemas.microsoft.com/office/drawing/2014/main" id="{3B457E1B-2131-44D3-AA26-C36EAC69DA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09" y="3473"/>
              <a:ext cx="52" cy="52"/>
            </a:xfrm>
            <a:prstGeom prst="ellipse">
              <a:avLst/>
            </a:prstGeom>
            <a:solidFill>
              <a:srgbClr val="E37E00"/>
            </a:solidFill>
            <a:ln w="31750">
              <a:solidFill>
                <a:srgbClr val="E37E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1" name="Oval 87">
              <a:extLst>
                <a:ext uri="{FF2B5EF4-FFF2-40B4-BE49-F238E27FC236}">
                  <a16:creationId xmlns:a16="http://schemas.microsoft.com/office/drawing/2014/main" id="{0A567009-BCA1-4858-B449-D3BCAE5983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85" y="3482"/>
              <a:ext cx="52" cy="52"/>
            </a:xfrm>
            <a:prstGeom prst="ellipse">
              <a:avLst/>
            </a:prstGeom>
            <a:solidFill>
              <a:srgbClr val="6E8E84"/>
            </a:solidFill>
            <a:ln w="31750">
              <a:solidFill>
                <a:srgbClr val="6E8E84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2" name="Oval 88">
              <a:extLst>
                <a:ext uri="{FF2B5EF4-FFF2-40B4-BE49-F238E27FC236}">
                  <a16:creationId xmlns:a16="http://schemas.microsoft.com/office/drawing/2014/main" id="{DB24345A-82E0-407A-982E-568DB14B8A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87" y="3482"/>
              <a:ext cx="52" cy="52"/>
            </a:xfrm>
            <a:prstGeom prst="ellipse">
              <a:avLst/>
            </a:prstGeom>
            <a:solidFill>
              <a:srgbClr val="6E8E84"/>
            </a:solidFill>
            <a:ln w="31750">
              <a:solidFill>
                <a:srgbClr val="6E8E84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3" name="Oval 89">
              <a:extLst>
                <a:ext uri="{FF2B5EF4-FFF2-40B4-BE49-F238E27FC236}">
                  <a16:creationId xmlns:a16="http://schemas.microsoft.com/office/drawing/2014/main" id="{37F597D3-12AF-492B-BED5-ED0DAC8B73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53" y="3482"/>
              <a:ext cx="52" cy="52"/>
            </a:xfrm>
            <a:prstGeom prst="ellipse">
              <a:avLst/>
            </a:prstGeom>
            <a:solidFill>
              <a:srgbClr val="6E8E84"/>
            </a:solidFill>
            <a:ln w="31750">
              <a:solidFill>
                <a:srgbClr val="6E8E84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4" name="Oval 90">
              <a:extLst>
                <a:ext uri="{FF2B5EF4-FFF2-40B4-BE49-F238E27FC236}">
                  <a16:creationId xmlns:a16="http://schemas.microsoft.com/office/drawing/2014/main" id="{AEC0708D-2287-4D84-B2BA-09F632E4DD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19" y="3482"/>
              <a:ext cx="52" cy="52"/>
            </a:xfrm>
            <a:prstGeom prst="ellipse">
              <a:avLst/>
            </a:prstGeom>
            <a:solidFill>
              <a:srgbClr val="6E8E84"/>
            </a:solidFill>
            <a:ln w="31750">
              <a:solidFill>
                <a:srgbClr val="6E8E84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5" name="Oval 91">
              <a:extLst>
                <a:ext uri="{FF2B5EF4-FFF2-40B4-BE49-F238E27FC236}">
                  <a16:creationId xmlns:a16="http://schemas.microsoft.com/office/drawing/2014/main" id="{FFBA2B60-AE07-4CA0-A6F5-B72648E9F0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33" y="3482"/>
              <a:ext cx="52" cy="52"/>
            </a:xfrm>
            <a:prstGeom prst="ellipse">
              <a:avLst/>
            </a:prstGeom>
            <a:solidFill>
              <a:srgbClr val="938DD2"/>
            </a:solidFill>
            <a:ln w="31750">
              <a:solidFill>
                <a:srgbClr val="938DD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6" name="Oval 92">
              <a:extLst>
                <a:ext uri="{FF2B5EF4-FFF2-40B4-BE49-F238E27FC236}">
                  <a16:creationId xmlns:a16="http://schemas.microsoft.com/office/drawing/2014/main" id="{0F3F30C7-389C-4E4F-8579-B471794A88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91" y="3482"/>
              <a:ext cx="52" cy="52"/>
            </a:xfrm>
            <a:prstGeom prst="ellipse">
              <a:avLst/>
            </a:prstGeom>
            <a:solidFill>
              <a:srgbClr val="938DD2"/>
            </a:solidFill>
            <a:ln w="31750">
              <a:solidFill>
                <a:srgbClr val="938DD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7" name="Oval 93">
              <a:extLst>
                <a:ext uri="{FF2B5EF4-FFF2-40B4-BE49-F238E27FC236}">
                  <a16:creationId xmlns:a16="http://schemas.microsoft.com/office/drawing/2014/main" id="{D7869A2F-A0E7-4ED8-AABE-2F0E81A12A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51" y="3482"/>
              <a:ext cx="52" cy="52"/>
            </a:xfrm>
            <a:prstGeom prst="ellipse">
              <a:avLst/>
            </a:prstGeom>
            <a:solidFill>
              <a:srgbClr val="938DD2"/>
            </a:solidFill>
            <a:ln w="31750">
              <a:solidFill>
                <a:srgbClr val="938DD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8" name="Oval 94">
              <a:extLst>
                <a:ext uri="{FF2B5EF4-FFF2-40B4-BE49-F238E27FC236}">
                  <a16:creationId xmlns:a16="http://schemas.microsoft.com/office/drawing/2014/main" id="{49EA0811-A5A9-4FB1-B84A-120C21FDCD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04" y="3286"/>
              <a:ext cx="52" cy="52"/>
            </a:xfrm>
            <a:prstGeom prst="ellipse">
              <a:avLst/>
            </a:prstGeom>
            <a:solidFill>
              <a:srgbClr val="938DD2"/>
            </a:solidFill>
            <a:ln w="31750">
              <a:solidFill>
                <a:srgbClr val="938DD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9" name="Rectangle 95">
              <a:extLst>
                <a:ext uri="{FF2B5EF4-FFF2-40B4-BE49-F238E27FC236}">
                  <a16:creationId xmlns:a16="http://schemas.microsoft.com/office/drawing/2014/main" id="{C68B8130-79B0-43F0-83DF-FE0DB12F57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43" y="3119"/>
              <a:ext cx="85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 dirty="0">
                  <a:ln>
                    <a:noFill/>
                  </a:ln>
                  <a:solidFill>
                    <a:srgbClr val="B0B0B0"/>
                  </a:solidFill>
                  <a:effectLst/>
                  <a:latin typeface="Arial" panose="020B0604020202020204" pitchFamily="34" charset="0"/>
                </a:rPr>
                <a:t>Medicare Intro</a:t>
              </a:r>
              <a:endParaRPr kumimoji="0" lang="en-US" altLang="en-US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500" name="Oval 96">
              <a:extLst>
                <a:ext uri="{FF2B5EF4-FFF2-40B4-BE49-F238E27FC236}">
                  <a16:creationId xmlns:a16="http://schemas.microsoft.com/office/drawing/2014/main" id="{1FD6B15F-3F61-47ED-8D93-9788400C05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46" y="3321"/>
              <a:ext cx="52" cy="51"/>
            </a:xfrm>
            <a:prstGeom prst="ellipse">
              <a:avLst/>
            </a:prstGeom>
            <a:solidFill>
              <a:srgbClr val="938DD2"/>
            </a:solidFill>
            <a:ln w="31750">
              <a:solidFill>
                <a:srgbClr val="938DD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1" name="Rectangle 97">
              <a:extLst>
                <a:ext uri="{FF2B5EF4-FFF2-40B4-BE49-F238E27FC236}">
                  <a16:creationId xmlns:a16="http://schemas.microsoft.com/office/drawing/2014/main" id="{46E941A9-CD69-40D6-9D1C-6CE7384D57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27" y="3252"/>
              <a:ext cx="783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 dirty="0">
                  <a:ln>
                    <a:noFill/>
                  </a:ln>
                  <a:solidFill>
                    <a:srgbClr val="B0B0B0"/>
                  </a:solidFill>
                  <a:effectLst/>
                  <a:latin typeface="Arial" panose="020B0604020202020204" pitchFamily="34" charset="0"/>
                </a:rPr>
                <a:t>Medigap Tax</a:t>
              </a:r>
              <a:endParaRPr kumimoji="0" lang="en-US" altLang="en-US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502" name="Oval 98">
              <a:extLst>
                <a:ext uri="{FF2B5EF4-FFF2-40B4-BE49-F238E27FC236}">
                  <a16:creationId xmlns:a16="http://schemas.microsoft.com/office/drawing/2014/main" id="{85556CE0-9FA4-4ED8-A9F8-9BCBBE1A19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4" y="3482"/>
              <a:ext cx="52" cy="52"/>
            </a:xfrm>
            <a:prstGeom prst="ellipse">
              <a:avLst/>
            </a:prstGeom>
            <a:solidFill>
              <a:srgbClr val="938DD2"/>
            </a:solidFill>
            <a:ln w="31750">
              <a:solidFill>
                <a:srgbClr val="938DD2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3" name="Oval 99">
              <a:extLst>
                <a:ext uri="{FF2B5EF4-FFF2-40B4-BE49-F238E27FC236}">
                  <a16:creationId xmlns:a16="http://schemas.microsoft.com/office/drawing/2014/main" id="{DF92F5ED-8DCF-46AC-9DEA-5CD1F02F90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57" y="3416"/>
              <a:ext cx="52" cy="49"/>
            </a:xfrm>
            <a:prstGeom prst="ellipse">
              <a:avLst/>
            </a:prstGeom>
            <a:solidFill>
              <a:srgbClr val="CAC27E"/>
            </a:solidFill>
            <a:ln w="31750">
              <a:solidFill>
                <a:srgbClr val="CAC27E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4" name="Oval 100">
              <a:extLst>
                <a:ext uri="{FF2B5EF4-FFF2-40B4-BE49-F238E27FC236}">
                  <a16:creationId xmlns:a16="http://schemas.microsoft.com/office/drawing/2014/main" id="{2C36B6F6-6B97-4D48-9749-FBE07002EC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84" y="3444"/>
              <a:ext cx="52" cy="52"/>
            </a:xfrm>
            <a:prstGeom prst="ellipse">
              <a:avLst/>
            </a:prstGeom>
            <a:solidFill>
              <a:srgbClr val="CAC27E"/>
            </a:solidFill>
            <a:ln w="31750">
              <a:solidFill>
                <a:srgbClr val="CAC27E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5" name="Oval 101">
              <a:extLst>
                <a:ext uri="{FF2B5EF4-FFF2-40B4-BE49-F238E27FC236}">
                  <a16:creationId xmlns:a16="http://schemas.microsoft.com/office/drawing/2014/main" id="{C20A96EF-88C0-41D9-8568-D2F2C9A1CE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7" y="3482"/>
              <a:ext cx="51" cy="52"/>
            </a:xfrm>
            <a:prstGeom prst="ellipse">
              <a:avLst/>
            </a:prstGeom>
            <a:solidFill>
              <a:srgbClr val="CAC27E"/>
            </a:solidFill>
            <a:ln w="31750">
              <a:solidFill>
                <a:srgbClr val="CAC27E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6" name="Oval 102">
              <a:extLst>
                <a:ext uri="{FF2B5EF4-FFF2-40B4-BE49-F238E27FC236}">
                  <a16:creationId xmlns:a16="http://schemas.microsoft.com/office/drawing/2014/main" id="{386FD624-AAEF-4F35-BE8B-BC81D49FC5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42" y="3433"/>
              <a:ext cx="52" cy="52"/>
            </a:xfrm>
            <a:prstGeom prst="ellipse">
              <a:avLst/>
            </a:prstGeom>
            <a:solidFill>
              <a:srgbClr val="CAC27E"/>
            </a:solidFill>
            <a:ln w="31750">
              <a:solidFill>
                <a:srgbClr val="CAC27E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7" name="Oval 103">
              <a:extLst>
                <a:ext uri="{FF2B5EF4-FFF2-40B4-BE49-F238E27FC236}">
                  <a16:creationId xmlns:a16="http://schemas.microsoft.com/office/drawing/2014/main" id="{98788376-593A-41D7-85FA-9389FCC18D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94" y="3482"/>
              <a:ext cx="52" cy="52"/>
            </a:xfrm>
            <a:prstGeom prst="ellipse">
              <a:avLst/>
            </a:prstGeom>
            <a:solidFill>
              <a:srgbClr val="7B92A8"/>
            </a:solidFill>
            <a:ln w="31750">
              <a:solidFill>
                <a:srgbClr val="7B92A8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8" name="Oval 104">
              <a:extLst>
                <a:ext uri="{FF2B5EF4-FFF2-40B4-BE49-F238E27FC236}">
                  <a16:creationId xmlns:a16="http://schemas.microsoft.com/office/drawing/2014/main" id="{4514DF53-461C-47D8-8203-435A187255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89" y="3482"/>
              <a:ext cx="51" cy="52"/>
            </a:xfrm>
            <a:prstGeom prst="ellipse">
              <a:avLst/>
            </a:prstGeom>
            <a:solidFill>
              <a:srgbClr val="7B92A8"/>
            </a:solidFill>
            <a:ln w="31750">
              <a:solidFill>
                <a:srgbClr val="7B92A8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9" name="Oval 105">
              <a:extLst>
                <a:ext uri="{FF2B5EF4-FFF2-40B4-BE49-F238E27FC236}">
                  <a16:creationId xmlns:a16="http://schemas.microsoft.com/office/drawing/2014/main" id="{583B9A8F-8AA2-4064-AC90-1F06D43C7F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13" y="3482"/>
              <a:ext cx="52" cy="52"/>
            </a:xfrm>
            <a:prstGeom prst="ellipse">
              <a:avLst/>
            </a:prstGeom>
            <a:solidFill>
              <a:srgbClr val="2D6D66"/>
            </a:solidFill>
            <a:ln w="31750">
              <a:solidFill>
                <a:srgbClr val="2D6D6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0" name="Oval 106">
              <a:extLst>
                <a:ext uri="{FF2B5EF4-FFF2-40B4-BE49-F238E27FC236}">
                  <a16:creationId xmlns:a16="http://schemas.microsoft.com/office/drawing/2014/main" id="{B0D588F3-82D0-42CC-B503-CA249DDB0D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2" y="3482"/>
              <a:ext cx="52" cy="52"/>
            </a:xfrm>
            <a:prstGeom prst="ellipse">
              <a:avLst/>
            </a:prstGeom>
            <a:solidFill>
              <a:srgbClr val="2D6D66"/>
            </a:solidFill>
            <a:ln w="31750">
              <a:solidFill>
                <a:srgbClr val="2D6D6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1" name="Oval 107">
              <a:extLst>
                <a:ext uri="{FF2B5EF4-FFF2-40B4-BE49-F238E27FC236}">
                  <a16:creationId xmlns:a16="http://schemas.microsoft.com/office/drawing/2014/main" id="{DB8302AB-5074-45B1-97F2-1EB50D386D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5" y="3237"/>
              <a:ext cx="51" cy="52"/>
            </a:xfrm>
            <a:prstGeom prst="ellipse">
              <a:avLst/>
            </a:prstGeom>
            <a:solidFill>
              <a:srgbClr val="2D6D66"/>
            </a:solidFill>
            <a:ln w="31750">
              <a:solidFill>
                <a:srgbClr val="2D6D6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2" name="Rectangle 108">
              <a:extLst>
                <a:ext uri="{FF2B5EF4-FFF2-40B4-BE49-F238E27FC236}">
                  <a16:creationId xmlns:a16="http://schemas.microsoft.com/office/drawing/2014/main" id="{6F428F5C-70DE-4B91-9E27-EA3DFB0E27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37" y="2881"/>
              <a:ext cx="680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 dirty="0">
                  <a:ln>
                    <a:noFill/>
                  </a:ln>
                  <a:solidFill>
                    <a:srgbClr val="B0B0B0"/>
                  </a:solidFill>
                  <a:effectLst/>
                  <a:latin typeface="Arial" panose="020B0604020202020204" pitchFamily="34" charset="0"/>
                </a:rPr>
                <a:t>JTPA Adult</a:t>
              </a:r>
              <a:endParaRPr kumimoji="0" lang="en-US" altLang="en-US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513" name="Oval 109">
              <a:extLst>
                <a:ext uri="{FF2B5EF4-FFF2-40B4-BE49-F238E27FC236}">
                  <a16:creationId xmlns:a16="http://schemas.microsoft.com/office/drawing/2014/main" id="{A2E3FA09-A1B2-4108-B6BA-D0EF13AC4D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16" y="3393"/>
              <a:ext cx="52" cy="51"/>
            </a:xfrm>
            <a:prstGeom prst="ellipse">
              <a:avLst/>
            </a:prstGeom>
            <a:solidFill>
              <a:srgbClr val="2D6D66"/>
            </a:solidFill>
            <a:ln w="31750">
              <a:solidFill>
                <a:srgbClr val="2D6D6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4" name="Oval 110">
              <a:extLst>
                <a:ext uri="{FF2B5EF4-FFF2-40B4-BE49-F238E27FC236}">
                  <a16:creationId xmlns:a16="http://schemas.microsoft.com/office/drawing/2014/main" id="{F38ED7AD-C5B9-4F1D-93A1-EC4334C57E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5" y="3220"/>
              <a:ext cx="51" cy="52"/>
            </a:xfrm>
            <a:prstGeom prst="ellipse">
              <a:avLst/>
            </a:prstGeom>
            <a:solidFill>
              <a:srgbClr val="2D6D66"/>
            </a:solidFill>
            <a:ln w="31750">
              <a:solidFill>
                <a:srgbClr val="2D6D6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5" name="Rectangle 111">
              <a:extLst>
                <a:ext uri="{FF2B5EF4-FFF2-40B4-BE49-F238E27FC236}">
                  <a16:creationId xmlns:a16="http://schemas.microsoft.com/office/drawing/2014/main" id="{B24F33A3-5FC1-4D7E-986E-80393D22F7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89" y="2746"/>
              <a:ext cx="835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 dirty="0">
                  <a:ln>
                    <a:noFill/>
                  </a:ln>
                  <a:solidFill>
                    <a:srgbClr val="B0B0B0"/>
                  </a:solidFill>
                  <a:effectLst/>
                  <a:latin typeface="Arial" panose="020B0604020202020204" pitchFamily="34" charset="0"/>
                </a:rPr>
                <a:t>NSW Women</a:t>
              </a:r>
              <a:endParaRPr kumimoji="0" lang="en-US" altLang="en-US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516" name="Oval 112">
              <a:extLst>
                <a:ext uri="{FF2B5EF4-FFF2-40B4-BE49-F238E27FC236}">
                  <a16:creationId xmlns:a16="http://schemas.microsoft.com/office/drawing/2014/main" id="{3248E359-3086-4CBA-82E4-AFF9243CEA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33" y="3482"/>
              <a:ext cx="51" cy="52"/>
            </a:xfrm>
            <a:prstGeom prst="ellipse">
              <a:avLst/>
            </a:prstGeom>
            <a:solidFill>
              <a:srgbClr val="2D6D66"/>
            </a:solidFill>
            <a:ln w="31750">
              <a:solidFill>
                <a:srgbClr val="2D6D6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7" name="Oval 113">
              <a:extLst>
                <a:ext uri="{FF2B5EF4-FFF2-40B4-BE49-F238E27FC236}">
                  <a16:creationId xmlns:a16="http://schemas.microsoft.com/office/drawing/2014/main" id="{32C19753-A0C6-49FA-A2BC-668208F202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0" y="3482"/>
              <a:ext cx="52" cy="52"/>
            </a:xfrm>
            <a:prstGeom prst="ellipse">
              <a:avLst/>
            </a:prstGeom>
            <a:solidFill>
              <a:srgbClr val="2D6D66"/>
            </a:solidFill>
            <a:ln w="31750">
              <a:solidFill>
                <a:srgbClr val="2D6D6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8" name="Oval 114">
              <a:extLst>
                <a:ext uri="{FF2B5EF4-FFF2-40B4-BE49-F238E27FC236}">
                  <a16:creationId xmlns:a16="http://schemas.microsoft.com/office/drawing/2014/main" id="{67446510-D306-4384-B1F8-B8D1229D06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67" y="3324"/>
              <a:ext cx="52" cy="51"/>
            </a:xfrm>
            <a:prstGeom prst="ellipse">
              <a:avLst/>
            </a:prstGeom>
            <a:solidFill>
              <a:srgbClr val="2D6D66"/>
            </a:solidFill>
            <a:ln w="31750">
              <a:solidFill>
                <a:srgbClr val="2D6D6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9" name="Rectangle 115">
              <a:extLst>
                <a:ext uri="{FF2B5EF4-FFF2-40B4-BE49-F238E27FC236}">
                  <a16:creationId xmlns:a16="http://schemas.microsoft.com/office/drawing/2014/main" id="{5CAF90A5-8421-486D-9067-CE29B2DC88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9" y="3112"/>
              <a:ext cx="714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 dirty="0">
                  <a:ln>
                    <a:noFill/>
                  </a:ln>
                  <a:solidFill>
                    <a:srgbClr val="B0B0B0"/>
                  </a:solidFill>
                  <a:effectLst/>
                  <a:latin typeface="Arial" panose="020B0604020202020204" pitchFamily="34" charset="0"/>
                </a:rPr>
                <a:t>NSW Youth</a:t>
              </a:r>
              <a:endParaRPr kumimoji="0" lang="en-US" altLang="en-US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520" name="Oval 116">
              <a:extLst>
                <a:ext uri="{FF2B5EF4-FFF2-40B4-BE49-F238E27FC236}">
                  <a16:creationId xmlns:a16="http://schemas.microsoft.com/office/drawing/2014/main" id="{C8E42013-A7A5-4046-9251-069362B431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62" y="3295"/>
              <a:ext cx="52" cy="52"/>
            </a:xfrm>
            <a:prstGeom prst="ellipse">
              <a:avLst/>
            </a:prstGeom>
            <a:solidFill>
              <a:srgbClr val="2D6D66"/>
            </a:solidFill>
            <a:ln w="31750">
              <a:solidFill>
                <a:srgbClr val="2D6D6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1" name="Rectangle 117">
              <a:extLst>
                <a:ext uri="{FF2B5EF4-FFF2-40B4-BE49-F238E27FC236}">
                  <a16:creationId xmlns:a16="http://schemas.microsoft.com/office/drawing/2014/main" id="{9D9CEFB8-B493-414C-978E-B606F3BA99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47" y="3044"/>
              <a:ext cx="881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 dirty="0">
                  <a:ln>
                    <a:noFill/>
                  </a:ln>
                  <a:solidFill>
                    <a:srgbClr val="B0B0B0"/>
                  </a:solidFill>
                  <a:effectLst/>
                  <a:latin typeface="Arial" panose="020B0604020202020204" pitchFamily="34" charset="0"/>
                </a:rPr>
                <a:t>Work Advance</a:t>
              </a:r>
              <a:endParaRPr kumimoji="0" lang="en-US" altLang="en-US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522" name="Oval 118">
              <a:extLst>
                <a:ext uri="{FF2B5EF4-FFF2-40B4-BE49-F238E27FC236}">
                  <a16:creationId xmlns:a16="http://schemas.microsoft.com/office/drawing/2014/main" id="{A1BF8AE8-FFE9-4731-AB94-5C33EF7ACE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86" y="3482"/>
              <a:ext cx="52" cy="52"/>
            </a:xfrm>
            <a:prstGeom prst="ellipse">
              <a:avLst/>
            </a:prstGeom>
            <a:solidFill>
              <a:srgbClr val="2D6D66"/>
            </a:solidFill>
            <a:ln w="31750">
              <a:solidFill>
                <a:srgbClr val="2D6D6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3" name="Oval 119">
              <a:extLst>
                <a:ext uri="{FF2B5EF4-FFF2-40B4-BE49-F238E27FC236}">
                  <a16:creationId xmlns:a16="http://schemas.microsoft.com/office/drawing/2014/main" id="{AD72ED4D-C047-4B93-AA45-D7F6556C52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20" y="2894"/>
              <a:ext cx="52" cy="52"/>
            </a:xfrm>
            <a:prstGeom prst="ellipse">
              <a:avLst/>
            </a:prstGeom>
            <a:solidFill>
              <a:srgbClr val="A0522D"/>
            </a:solidFill>
            <a:ln w="31750">
              <a:solidFill>
                <a:srgbClr val="A0522D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4" name="Rectangle 120">
              <a:extLst>
                <a:ext uri="{FF2B5EF4-FFF2-40B4-BE49-F238E27FC236}">
                  <a16:creationId xmlns:a16="http://schemas.microsoft.com/office/drawing/2014/main" id="{05ECA0A7-A68B-42B9-A5A8-400944EFD9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98" y="2857"/>
              <a:ext cx="334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>
                  <a:ln>
                    <a:noFill/>
                  </a:ln>
                  <a:solidFill>
                    <a:srgbClr val="B0B0B0"/>
                  </a:solidFill>
                  <a:effectLst/>
                  <a:latin typeface="Arial" panose="020B0604020202020204" pitchFamily="34" charset="0"/>
                </a:rPr>
                <a:t>MTO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525" name="Oval 121">
              <a:extLst>
                <a:ext uri="{FF2B5EF4-FFF2-40B4-BE49-F238E27FC236}">
                  <a16:creationId xmlns:a16="http://schemas.microsoft.com/office/drawing/2014/main" id="{F3B05D0E-37B9-45D7-B22A-411C37611F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42" y="3482"/>
              <a:ext cx="52" cy="52"/>
            </a:xfrm>
            <a:prstGeom prst="ellipse">
              <a:avLst/>
            </a:prstGeom>
            <a:solidFill>
              <a:srgbClr val="1A476F"/>
            </a:solidFill>
            <a:ln w="31750">
              <a:solidFill>
                <a:srgbClr val="1A476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6" name="Oval 122">
              <a:extLst>
                <a:ext uri="{FF2B5EF4-FFF2-40B4-BE49-F238E27FC236}">
                  <a16:creationId xmlns:a16="http://schemas.microsoft.com/office/drawing/2014/main" id="{7A1F09FD-E869-4A51-9590-21DACBF0D5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08" y="3453"/>
              <a:ext cx="49" cy="49"/>
            </a:xfrm>
            <a:prstGeom prst="ellipse">
              <a:avLst/>
            </a:prstGeom>
            <a:solidFill>
              <a:srgbClr val="1A476F"/>
            </a:solidFill>
            <a:ln w="31750">
              <a:solidFill>
                <a:srgbClr val="1A476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7" name="Oval 123">
              <a:extLst>
                <a:ext uri="{FF2B5EF4-FFF2-40B4-BE49-F238E27FC236}">
                  <a16:creationId xmlns:a16="http://schemas.microsoft.com/office/drawing/2014/main" id="{D2674355-4941-40A9-A156-AE0BCC8B13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02" y="3482"/>
              <a:ext cx="49" cy="52"/>
            </a:xfrm>
            <a:prstGeom prst="ellipse">
              <a:avLst/>
            </a:prstGeom>
            <a:solidFill>
              <a:srgbClr val="1A476F"/>
            </a:solidFill>
            <a:ln w="31750">
              <a:solidFill>
                <a:srgbClr val="1A476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8" name="Oval 124">
              <a:extLst>
                <a:ext uri="{FF2B5EF4-FFF2-40B4-BE49-F238E27FC236}">
                  <a16:creationId xmlns:a16="http://schemas.microsoft.com/office/drawing/2014/main" id="{872081A8-38B7-4B1C-AE87-6B111E45E7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98" y="844"/>
              <a:ext cx="52" cy="52"/>
            </a:xfrm>
            <a:prstGeom prst="ellipse">
              <a:avLst/>
            </a:prstGeom>
            <a:solidFill>
              <a:srgbClr val="1A476F"/>
            </a:solidFill>
            <a:ln w="31750">
              <a:solidFill>
                <a:srgbClr val="1A476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9" name="Rectangle 125">
              <a:extLst>
                <a:ext uri="{FF2B5EF4-FFF2-40B4-BE49-F238E27FC236}">
                  <a16:creationId xmlns:a16="http://schemas.microsoft.com/office/drawing/2014/main" id="{7D951D64-1E63-4E2D-B629-F8F3195A55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9" y="806"/>
              <a:ext cx="683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>
                  <a:ln>
                    <a:noFill/>
                  </a:ln>
                  <a:solidFill>
                    <a:srgbClr val="B0B0B0"/>
                  </a:solidFill>
                  <a:effectLst/>
                  <a:latin typeface="Arial" panose="020B0604020202020204" pitchFamily="34" charset="0"/>
                </a:rPr>
                <a:t>SNAP Intro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530" name="Oval 126">
              <a:extLst>
                <a:ext uri="{FF2B5EF4-FFF2-40B4-BE49-F238E27FC236}">
                  <a16:creationId xmlns:a16="http://schemas.microsoft.com/office/drawing/2014/main" id="{07E23EEC-6501-4758-A78E-E2774277B9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53" y="3482"/>
              <a:ext cx="52" cy="52"/>
            </a:xfrm>
            <a:prstGeom prst="ellipse">
              <a:avLst/>
            </a:prstGeom>
            <a:solidFill>
              <a:srgbClr val="FFD200"/>
            </a:solidFill>
            <a:ln w="31750">
              <a:solidFill>
                <a:srgbClr val="FFD2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1" name="Oval 127">
              <a:extLst>
                <a:ext uri="{FF2B5EF4-FFF2-40B4-BE49-F238E27FC236}">
                  <a16:creationId xmlns:a16="http://schemas.microsoft.com/office/drawing/2014/main" id="{FA8821A6-2A6C-44AF-A7F5-A563C4D924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67" y="3470"/>
              <a:ext cx="52" cy="52"/>
            </a:xfrm>
            <a:prstGeom prst="ellipse">
              <a:avLst/>
            </a:prstGeom>
            <a:solidFill>
              <a:srgbClr val="FFD200"/>
            </a:solidFill>
            <a:ln w="31750">
              <a:solidFill>
                <a:srgbClr val="FFD2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2" name="Oval 128">
              <a:extLst>
                <a:ext uri="{FF2B5EF4-FFF2-40B4-BE49-F238E27FC236}">
                  <a16:creationId xmlns:a16="http://schemas.microsoft.com/office/drawing/2014/main" id="{6F199199-63D0-4212-B69F-9E7D19AA72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10" y="3393"/>
              <a:ext cx="52" cy="51"/>
            </a:xfrm>
            <a:prstGeom prst="ellipse">
              <a:avLst/>
            </a:prstGeom>
            <a:solidFill>
              <a:srgbClr val="BFA19C"/>
            </a:solidFill>
            <a:ln w="31750">
              <a:solidFill>
                <a:srgbClr val="BFA19C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3" name="Oval 129">
              <a:extLst>
                <a:ext uri="{FF2B5EF4-FFF2-40B4-BE49-F238E27FC236}">
                  <a16:creationId xmlns:a16="http://schemas.microsoft.com/office/drawing/2014/main" id="{13F20530-D7D3-4A2F-9271-7C9982BED2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67" y="3450"/>
              <a:ext cx="52" cy="52"/>
            </a:xfrm>
            <a:prstGeom prst="ellipse">
              <a:avLst/>
            </a:prstGeom>
            <a:solidFill>
              <a:srgbClr val="BFA19C"/>
            </a:solidFill>
            <a:ln w="31750">
              <a:solidFill>
                <a:srgbClr val="BFA19C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4" name="Oval 130">
              <a:extLst>
                <a:ext uri="{FF2B5EF4-FFF2-40B4-BE49-F238E27FC236}">
                  <a16:creationId xmlns:a16="http://schemas.microsoft.com/office/drawing/2014/main" id="{119D70E5-77D9-4C1E-B0D0-684A437B7A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28" y="3459"/>
              <a:ext cx="52" cy="52"/>
            </a:xfrm>
            <a:prstGeom prst="ellipse">
              <a:avLst/>
            </a:prstGeom>
            <a:solidFill>
              <a:srgbClr val="BFA19C"/>
            </a:solidFill>
            <a:ln w="31750">
              <a:solidFill>
                <a:srgbClr val="BFA19C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5" name="Oval 131">
              <a:extLst>
                <a:ext uri="{FF2B5EF4-FFF2-40B4-BE49-F238E27FC236}">
                  <a16:creationId xmlns:a16="http://schemas.microsoft.com/office/drawing/2014/main" id="{0AD28232-344D-4FAB-ADCB-F9057E478D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85" y="3482"/>
              <a:ext cx="52" cy="52"/>
            </a:xfrm>
            <a:prstGeom prst="ellipse">
              <a:avLst/>
            </a:prstGeom>
            <a:solidFill>
              <a:srgbClr val="BFA19C"/>
            </a:solidFill>
            <a:ln w="31750">
              <a:solidFill>
                <a:srgbClr val="BFA19C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6" name="Oval 132">
              <a:extLst>
                <a:ext uri="{FF2B5EF4-FFF2-40B4-BE49-F238E27FC236}">
                  <a16:creationId xmlns:a16="http://schemas.microsoft.com/office/drawing/2014/main" id="{D1D9F61B-BB4B-44A2-B195-ABE4CD6295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43" y="3482"/>
              <a:ext cx="52" cy="52"/>
            </a:xfrm>
            <a:prstGeom prst="ellipse">
              <a:avLst/>
            </a:prstGeom>
            <a:solidFill>
              <a:srgbClr val="BFA19C"/>
            </a:solidFill>
            <a:ln w="31750">
              <a:solidFill>
                <a:srgbClr val="BFA19C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7" name="Oval 133">
              <a:extLst>
                <a:ext uri="{FF2B5EF4-FFF2-40B4-BE49-F238E27FC236}">
                  <a16:creationId xmlns:a16="http://schemas.microsoft.com/office/drawing/2014/main" id="{DBED4999-139A-46AC-8C93-16FE9E7208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65" y="3482"/>
              <a:ext cx="49" cy="52"/>
            </a:xfrm>
            <a:prstGeom prst="ellipse">
              <a:avLst/>
            </a:prstGeom>
            <a:solidFill>
              <a:srgbClr val="9C8847"/>
            </a:solidFill>
            <a:ln w="31750">
              <a:solidFill>
                <a:srgbClr val="9C8847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8" name="Oval 134">
              <a:extLst>
                <a:ext uri="{FF2B5EF4-FFF2-40B4-BE49-F238E27FC236}">
                  <a16:creationId xmlns:a16="http://schemas.microsoft.com/office/drawing/2014/main" id="{A2B85B26-53F7-4B11-A6E4-BEBD2E026B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3" y="3482"/>
              <a:ext cx="52" cy="52"/>
            </a:xfrm>
            <a:prstGeom prst="ellipse">
              <a:avLst/>
            </a:prstGeom>
            <a:solidFill>
              <a:srgbClr val="9C8847"/>
            </a:solidFill>
            <a:ln w="31750">
              <a:solidFill>
                <a:srgbClr val="9C8847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9" name="Oval 135">
              <a:extLst>
                <a:ext uri="{FF2B5EF4-FFF2-40B4-BE49-F238E27FC236}">
                  <a16:creationId xmlns:a16="http://schemas.microsoft.com/office/drawing/2014/main" id="{C8BA91C4-FFA5-46E4-AA62-A045B89727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24" y="3404"/>
              <a:ext cx="51" cy="49"/>
            </a:xfrm>
            <a:prstGeom prst="ellipse">
              <a:avLst/>
            </a:prstGeom>
            <a:solidFill>
              <a:srgbClr val="9C8847"/>
            </a:solidFill>
            <a:ln w="31750">
              <a:solidFill>
                <a:srgbClr val="9C8847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0" name="Oval 136">
              <a:extLst>
                <a:ext uri="{FF2B5EF4-FFF2-40B4-BE49-F238E27FC236}">
                  <a16:creationId xmlns:a16="http://schemas.microsoft.com/office/drawing/2014/main" id="{3041521E-5606-473C-BAC4-E7C534E8DC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33" y="3479"/>
              <a:ext cx="51" cy="52"/>
            </a:xfrm>
            <a:prstGeom prst="ellipse">
              <a:avLst/>
            </a:prstGeom>
            <a:solidFill>
              <a:srgbClr val="9C8847"/>
            </a:solidFill>
            <a:ln w="31750">
              <a:solidFill>
                <a:srgbClr val="9C8847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1" name="Oval 137">
              <a:extLst>
                <a:ext uri="{FF2B5EF4-FFF2-40B4-BE49-F238E27FC236}">
                  <a16:creationId xmlns:a16="http://schemas.microsoft.com/office/drawing/2014/main" id="{5B097E13-1A99-4D6E-90D0-F7F49E7E15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81" y="3347"/>
              <a:ext cx="52" cy="51"/>
            </a:xfrm>
            <a:prstGeom prst="ellipse">
              <a:avLst/>
            </a:prstGeom>
            <a:solidFill>
              <a:srgbClr val="9C8847"/>
            </a:solidFill>
            <a:ln w="31750">
              <a:solidFill>
                <a:srgbClr val="9C8847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2" name="Rectangle 138">
              <a:extLst>
                <a:ext uri="{FF2B5EF4-FFF2-40B4-BE49-F238E27FC236}">
                  <a16:creationId xmlns:a16="http://schemas.microsoft.com/office/drawing/2014/main" id="{5A9D304C-6F1E-41A1-ACEA-3A548C03F4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3259"/>
              <a:ext cx="1092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 dirty="0">
                  <a:ln>
                    <a:noFill/>
                  </a:ln>
                  <a:solidFill>
                    <a:srgbClr val="B0B0B0"/>
                  </a:solidFill>
                  <a:effectLst/>
                  <a:latin typeface="Arial" panose="020B0604020202020204" pitchFamily="34" charset="0"/>
                </a:rPr>
                <a:t>UI Ben (DD w UR)</a:t>
              </a:r>
              <a:endParaRPr kumimoji="0" lang="en-US" altLang="en-US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543" name="Oval 139">
              <a:extLst>
                <a:ext uri="{FF2B5EF4-FFF2-40B4-BE49-F238E27FC236}">
                  <a16:creationId xmlns:a16="http://schemas.microsoft.com/office/drawing/2014/main" id="{178B0ED7-EE6F-4470-A6AE-EB99B259FF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33" y="3482"/>
              <a:ext cx="52" cy="52"/>
            </a:xfrm>
            <a:prstGeom prst="ellipse">
              <a:avLst/>
            </a:prstGeom>
            <a:solidFill>
              <a:srgbClr val="9C8847"/>
            </a:solidFill>
            <a:ln w="31750">
              <a:solidFill>
                <a:srgbClr val="9C8847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4" name="Oval 140">
              <a:extLst>
                <a:ext uri="{FF2B5EF4-FFF2-40B4-BE49-F238E27FC236}">
                  <a16:creationId xmlns:a16="http://schemas.microsoft.com/office/drawing/2014/main" id="{6A8407C9-0068-4AD8-83C8-8CC16C8B6E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81" y="3482"/>
              <a:ext cx="51" cy="52"/>
            </a:xfrm>
            <a:prstGeom prst="ellipse">
              <a:avLst/>
            </a:prstGeom>
            <a:solidFill>
              <a:srgbClr val="9C8847"/>
            </a:solidFill>
            <a:ln w="31750">
              <a:solidFill>
                <a:srgbClr val="9C8847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5" name="Oval 141">
              <a:extLst>
                <a:ext uri="{FF2B5EF4-FFF2-40B4-BE49-F238E27FC236}">
                  <a16:creationId xmlns:a16="http://schemas.microsoft.com/office/drawing/2014/main" id="{B1F397B5-618E-4C0E-A0BF-ECB80B1816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38" y="3456"/>
              <a:ext cx="52" cy="52"/>
            </a:xfrm>
            <a:prstGeom prst="ellipse">
              <a:avLst/>
            </a:prstGeom>
            <a:solidFill>
              <a:srgbClr val="9C8847"/>
            </a:solidFill>
            <a:ln w="31750">
              <a:solidFill>
                <a:srgbClr val="9C8847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6" name="Oval 142">
              <a:extLst>
                <a:ext uri="{FF2B5EF4-FFF2-40B4-BE49-F238E27FC236}">
                  <a16:creationId xmlns:a16="http://schemas.microsoft.com/office/drawing/2014/main" id="{87627AE6-EFDF-40FD-8237-C7115C8CE5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6" y="3482"/>
              <a:ext cx="52" cy="52"/>
            </a:xfrm>
            <a:prstGeom prst="ellipse">
              <a:avLst/>
            </a:prstGeom>
            <a:solidFill>
              <a:srgbClr val="9C8847"/>
            </a:solidFill>
            <a:ln w="31750">
              <a:solidFill>
                <a:srgbClr val="9C8847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7" name="Oval 143">
              <a:extLst>
                <a:ext uri="{FF2B5EF4-FFF2-40B4-BE49-F238E27FC236}">
                  <a16:creationId xmlns:a16="http://schemas.microsoft.com/office/drawing/2014/main" id="{4CEA4EB2-45D2-427C-BD48-081E0F64F0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0" y="3177"/>
              <a:ext cx="52" cy="51"/>
            </a:xfrm>
            <a:prstGeom prst="ellipse">
              <a:avLst/>
            </a:prstGeom>
            <a:solidFill>
              <a:srgbClr val="9C8847"/>
            </a:solidFill>
            <a:ln w="31750">
              <a:solidFill>
                <a:srgbClr val="9C8847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8" name="Rectangle 144">
              <a:extLst>
                <a:ext uri="{FF2B5EF4-FFF2-40B4-BE49-F238E27FC236}">
                  <a16:creationId xmlns:a16="http://schemas.microsoft.com/office/drawing/2014/main" id="{DF6014CD-13F8-4F2E-A7EF-500D8BBB20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48" y="2786"/>
              <a:ext cx="726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 dirty="0">
                  <a:ln>
                    <a:noFill/>
                  </a:ln>
                  <a:solidFill>
                    <a:srgbClr val="B0B0B0"/>
                  </a:solidFill>
                  <a:effectLst/>
                  <a:latin typeface="Arial" panose="020B0604020202020204" pitchFamily="34" charset="0"/>
                </a:rPr>
                <a:t>UI Dur (DD)</a:t>
              </a:r>
              <a:endParaRPr kumimoji="0" lang="en-US" altLang="en-US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549" name="Line 145">
              <a:extLst>
                <a:ext uri="{FF2B5EF4-FFF2-40B4-BE49-F238E27FC236}">
                  <a16:creationId xmlns:a16="http://schemas.microsoft.com/office/drawing/2014/main" id="{C2E0620B-D33E-4C2F-8738-2C707BC18F3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188" y="775"/>
              <a:ext cx="0" cy="2828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0" name="Line 146">
              <a:extLst>
                <a:ext uri="{FF2B5EF4-FFF2-40B4-BE49-F238E27FC236}">
                  <a16:creationId xmlns:a16="http://schemas.microsoft.com/office/drawing/2014/main" id="{943955AC-922F-4B8D-AC52-BE35AC4F4E2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127" y="3508"/>
              <a:ext cx="61" cy="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1" name="Rectangle 147">
              <a:extLst>
                <a:ext uri="{FF2B5EF4-FFF2-40B4-BE49-F238E27FC236}">
                  <a16:creationId xmlns:a16="http://schemas.microsoft.com/office/drawing/2014/main" id="{7EC546F5-8974-4266-8098-BD095121DB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9" y="3421"/>
              <a:ext cx="161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0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552" name="Line 148">
              <a:extLst>
                <a:ext uri="{FF2B5EF4-FFF2-40B4-BE49-F238E27FC236}">
                  <a16:creationId xmlns:a16="http://schemas.microsoft.com/office/drawing/2014/main" id="{EA6D9479-6F36-48A1-89A0-99BC8144959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127" y="2848"/>
              <a:ext cx="61" cy="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3" name="Rectangle 149">
              <a:extLst>
                <a:ext uri="{FF2B5EF4-FFF2-40B4-BE49-F238E27FC236}">
                  <a16:creationId xmlns:a16="http://schemas.microsoft.com/office/drawing/2014/main" id="{6F20D252-7957-42FA-8AB3-3D36F6E619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66" y="2762"/>
              <a:ext cx="207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.1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554" name="Line 150">
              <a:extLst>
                <a:ext uri="{FF2B5EF4-FFF2-40B4-BE49-F238E27FC236}">
                  <a16:creationId xmlns:a16="http://schemas.microsoft.com/office/drawing/2014/main" id="{4E8C96C6-9E0D-46B5-92D7-9A5FC6CF20A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127" y="2189"/>
              <a:ext cx="61" cy="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5" name="Rectangle 151">
              <a:extLst>
                <a:ext uri="{FF2B5EF4-FFF2-40B4-BE49-F238E27FC236}">
                  <a16:creationId xmlns:a16="http://schemas.microsoft.com/office/drawing/2014/main" id="{DB11B424-4A41-40EA-B808-9C5276C60A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66" y="2102"/>
              <a:ext cx="207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.2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556" name="Line 152">
              <a:extLst>
                <a:ext uri="{FF2B5EF4-FFF2-40B4-BE49-F238E27FC236}">
                  <a16:creationId xmlns:a16="http://schemas.microsoft.com/office/drawing/2014/main" id="{98DEA7B4-A513-4876-99A2-587A22BF3A6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127" y="1529"/>
              <a:ext cx="61" cy="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7" name="Rectangle 153">
              <a:extLst>
                <a:ext uri="{FF2B5EF4-FFF2-40B4-BE49-F238E27FC236}">
                  <a16:creationId xmlns:a16="http://schemas.microsoft.com/office/drawing/2014/main" id="{62636843-A3BF-4515-8250-EE68749224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66" y="1443"/>
              <a:ext cx="207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.3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558" name="Line 154">
              <a:extLst>
                <a:ext uri="{FF2B5EF4-FFF2-40B4-BE49-F238E27FC236}">
                  <a16:creationId xmlns:a16="http://schemas.microsoft.com/office/drawing/2014/main" id="{2F125639-07F9-4874-954F-2247B286EDE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127" y="870"/>
              <a:ext cx="61" cy="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9" name="Rectangle 155">
              <a:extLst>
                <a:ext uri="{FF2B5EF4-FFF2-40B4-BE49-F238E27FC236}">
                  <a16:creationId xmlns:a16="http://schemas.microsoft.com/office/drawing/2014/main" id="{6AC16AFA-9DEE-4B03-9314-4ED7527CCC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4" y="783"/>
              <a:ext cx="392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&gt;0.4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560" name="Rectangle 156">
              <a:extLst>
                <a:ext uri="{FF2B5EF4-FFF2-40B4-BE49-F238E27FC236}">
                  <a16:creationId xmlns:a16="http://schemas.microsoft.com/office/drawing/2014/main" id="{6162BBD0-D81D-49C2-8D2B-B6112F3BB1FD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-476" y="2011"/>
              <a:ext cx="2128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Max WTP for Information ($)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561" name="Line 157">
              <a:extLst>
                <a:ext uri="{FF2B5EF4-FFF2-40B4-BE49-F238E27FC236}">
                  <a16:creationId xmlns:a16="http://schemas.microsoft.com/office/drawing/2014/main" id="{D429A05E-D594-4D0A-9B52-1E2D10F07AF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88" y="3603"/>
              <a:ext cx="6019" cy="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2" name="Line 158">
              <a:extLst>
                <a:ext uri="{FF2B5EF4-FFF2-40B4-BE49-F238E27FC236}">
                  <a16:creationId xmlns:a16="http://schemas.microsoft.com/office/drawing/2014/main" id="{BFC9D53F-F976-411C-9454-284405A459C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283" y="3603"/>
              <a:ext cx="0" cy="57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3" name="Rectangle 159">
              <a:extLst>
                <a:ext uri="{FF2B5EF4-FFF2-40B4-BE49-F238E27FC236}">
                  <a16:creationId xmlns:a16="http://schemas.microsoft.com/office/drawing/2014/main" id="{DF1F1AF0-34CE-41A7-B381-AF8BCFE9D8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9" y="3692"/>
              <a:ext cx="161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0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564" name="Line 160">
              <a:extLst>
                <a:ext uri="{FF2B5EF4-FFF2-40B4-BE49-F238E27FC236}">
                  <a16:creationId xmlns:a16="http://schemas.microsoft.com/office/drawing/2014/main" id="{FB94A610-F9F4-40C9-97B4-AAE2362B867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740" y="3603"/>
              <a:ext cx="0" cy="57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5" name="Rectangle 161">
              <a:extLst>
                <a:ext uri="{FF2B5EF4-FFF2-40B4-BE49-F238E27FC236}">
                  <a16:creationId xmlns:a16="http://schemas.microsoft.com/office/drawing/2014/main" id="{0D0A84BA-4834-4C96-A013-470D3F05F1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51" y="3692"/>
              <a:ext cx="251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20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566" name="Line 162">
              <a:extLst>
                <a:ext uri="{FF2B5EF4-FFF2-40B4-BE49-F238E27FC236}">
                  <a16:creationId xmlns:a16="http://schemas.microsoft.com/office/drawing/2014/main" id="{58FDC185-B8C0-4740-93F2-F0EF45F4382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197" y="3603"/>
              <a:ext cx="0" cy="57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7" name="Rectangle 163">
              <a:extLst>
                <a:ext uri="{FF2B5EF4-FFF2-40B4-BE49-F238E27FC236}">
                  <a16:creationId xmlns:a16="http://schemas.microsoft.com/office/drawing/2014/main" id="{DA40E161-7B8C-4414-BC04-C6AEDCE795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08" y="3692"/>
              <a:ext cx="251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40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568" name="Line 164">
              <a:extLst>
                <a:ext uri="{FF2B5EF4-FFF2-40B4-BE49-F238E27FC236}">
                  <a16:creationId xmlns:a16="http://schemas.microsoft.com/office/drawing/2014/main" id="{D4EF1901-C01B-441C-A8BA-0EF66202C89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654" y="3603"/>
              <a:ext cx="0" cy="57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9" name="Rectangle 165">
              <a:extLst>
                <a:ext uri="{FF2B5EF4-FFF2-40B4-BE49-F238E27FC236}">
                  <a16:creationId xmlns:a16="http://schemas.microsoft.com/office/drawing/2014/main" id="{030B27C1-E878-4661-AA78-3EB570A163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65" y="3692"/>
              <a:ext cx="251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60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570" name="Line 166">
              <a:extLst>
                <a:ext uri="{FF2B5EF4-FFF2-40B4-BE49-F238E27FC236}">
                  <a16:creationId xmlns:a16="http://schemas.microsoft.com/office/drawing/2014/main" id="{F3A5106B-0C09-4BF3-A038-44EFAFFEBC7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112" y="3603"/>
              <a:ext cx="0" cy="57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1" name="Rectangle 167">
              <a:extLst>
                <a:ext uri="{FF2B5EF4-FFF2-40B4-BE49-F238E27FC236}">
                  <a16:creationId xmlns:a16="http://schemas.microsoft.com/office/drawing/2014/main" id="{0B8F48E9-1C6B-418D-8D34-378AFEA39D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22" y="3692"/>
              <a:ext cx="251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80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572" name="Rectangle 168">
              <a:extLst>
                <a:ext uri="{FF2B5EF4-FFF2-40B4-BE49-F238E27FC236}">
                  <a16:creationId xmlns:a16="http://schemas.microsoft.com/office/drawing/2014/main" id="{AD925384-F615-42E9-9B45-32922F9AFA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94" y="3890"/>
              <a:ext cx="1512" cy="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000" b="0" i="0" u="none" strike="noStrike" cap="none" normalizeH="0" baseline="0">
                  <a:ln>
                    <a:noFill/>
                  </a:ln>
                  <a:solidFill>
                    <a:srgbClr val="808080"/>
                  </a:solidFill>
                  <a:effectLst/>
                  <a:latin typeface="Arial" panose="020B0604020202020204" pitchFamily="34" charset="0"/>
                </a:rPr>
                <a:t>Age of Beneficiaries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573" name="Rectangle 169">
              <a:extLst>
                <a:ext uri="{FF2B5EF4-FFF2-40B4-BE49-F238E27FC236}">
                  <a16:creationId xmlns:a16="http://schemas.microsoft.com/office/drawing/2014/main" id="{AA553072-0C7B-4628-AAD1-8C35A3AC5D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80"/>
              <a:ext cx="305" cy="57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5300" b="0" i="0" u="none" strike="noStrike" cap="none" normalizeH="0" baseline="0">
                  <a:ln>
                    <a:noFill/>
                  </a:ln>
                  <a:solidFill>
                    <a:srgbClr val="1E2D53"/>
                  </a:solidFill>
                  <a:effectLst/>
                  <a:latin typeface="Arial" panose="020B0604020202020204" pitchFamily="34" charset="0"/>
                </a:rPr>
                <a:t> 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</p:grpSp>
      <p:sp>
        <p:nvSpPr>
          <p:cNvPr id="7" name="AutoShape 3">
            <a:extLst>
              <a:ext uri="{FF2B5EF4-FFF2-40B4-BE49-F238E27FC236}">
                <a16:creationId xmlns:a16="http://schemas.microsoft.com/office/drawing/2014/main" id="{2E1FB4F5-B2C3-4DDD-9F74-858F09E78186}"/>
              </a:ext>
            </a:extLst>
          </p:cNvPr>
          <p:cNvSpPr>
            <a:spLocks noChangeAspect="1" noChangeArrowheads="1" noTextEdit="1"/>
          </p:cNvSpPr>
          <p:nvPr/>
        </p:nvSpPr>
        <p:spPr bwMode="auto">
          <a:xfrm>
            <a:off x="609601" y="0"/>
            <a:ext cx="10972800" cy="68580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1" name="Rectangle 56">
            <a:extLst>
              <a:ext uri="{FF2B5EF4-FFF2-40B4-BE49-F238E27FC236}">
                <a16:creationId xmlns:a16="http://schemas.microsoft.com/office/drawing/2014/main" id="{E859D2B8-7001-4B59-97DC-C48B225C4E8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02401" y="444500"/>
            <a:ext cx="484188" cy="904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5300" b="0" i="0" u="none" strike="noStrike" cap="none" normalizeH="0" baseline="0">
                <a:ln>
                  <a:noFill/>
                </a:ln>
                <a:solidFill>
                  <a:srgbClr val="1E2D53"/>
                </a:solidFill>
                <a:effectLst/>
                <a:latin typeface="Arial" panose="020B0604020202020204" pitchFamily="34" charset="0"/>
              </a:rPr>
              <a:t> 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19" name="Rectangle 114">
            <a:extLst>
              <a:ext uri="{FF2B5EF4-FFF2-40B4-BE49-F238E27FC236}">
                <a16:creationId xmlns:a16="http://schemas.microsoft.com/office/drawing/2014/main" id="{7B5959AF-BB75-4E24-8380-56086DF95D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02401" y="444500"/>
            <a:ext cx="484188" cy="904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5300" b="0" i="0" u="none" strike="noStrike" cap="none" normalizeH="0" baseline="0">
                <a:ln>
                  <a:noFill/>
                </a:ln>
                <a:solidFill>
                  <a:srgbClr val="1E2D53"/>
                </a:solidFill>
                <a:effectLst/>
                <a:latin typeface="Arial" panose="020B0604020202020204" pitchFamily="34" charset="0"/>
              </a:rPr>
              <a:t> 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22" name="Rectangle 92">
            <a:extLst>
              <a:ext uri="{FF2B5EF4-FFF2-40B4-BE49-F238E27FC236}">
                <a16:creationId xmlns:a16="http://schemas.microsoft.com/office/drawing/2014/main" id="{9EFD9A0A-EE64-4817-AEDC-49C240F3CD8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02401" y="444500"/>
            <a:ext cx="484188" cy="904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5300" b="0" i="0" u="none" strike="noStrike" cap="none" normalizeH="0" baseline="0" dirty="0">
                <a:ln>
                  <a:noFill/>
                </a:ln>
                <a:solidFill>
                  <a:srgbClr val="1E2D53"/>
                </a:solidFill>
                <a:effectLst/>
                <a:latin typeface="Arial" panose="020B0604020202020204" pitchFamily="34" charset="0"/>
              </a:rPr>
              <a:t> 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54" name="Rectangle 134">
            <a:extLst>
              <a:ext uri="{FF2B5EF4-FFF2-40B4-BE49-F238E27FC236}">
                <a16:creationId xmlns:a16="http://schemas.microsoft.com/office/drawing/2014/main" id="{9333477B-326C-2444-9F75-1643505BD0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0521" y="95828"/>
            <a:ext cx="10620914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>
              <a:defRPr/>
            </a:pPr>
            <a:r>
              <a:rPr lang="en-US" sz="2400" b="1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Lesson #3: Value of Removing Sampling Uncertainty</a:t>
            </a:r>
          </a:p>
        </p:txBody>
      </p:sp>
      <p:cxnSp>
        <p:nvCxnSpPr>
          <p:cNvPr id="575" name="Straight Connector 574">
            <a:extLst>
              <a:ext uri="{FF2B5EF4-FFF2-40B4-BE49-F238E27FC236}">
                <a16:creationId xmlns:a16="http://schemas.microsoft.com/office/drawing/2014/main" id="{BF93BEDA-303C-4C18-B63E-7429A3A79806}"/>
              </a:ext>
            </a:extLst>
          </p:cNvPr>
          <p:cNvCxnSpPr>
            <a:cxnSpLocks/>
          </p:cNvCxnSpPr>
          <p:nvPr/>
        </p:nvCxnSpPr>
        <p:spPr>
          <a:xfrm flipH="1" flipV="1">
            <a:off x="5736444" y="4692650"/>
            <a:ext cx="111908" cy="325439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0" name="Straight Connector 319">
            <a:extLst>
              <a:ext uri="{FF2B5EF4-FFF2-40B4-BE49-F238E27FC236}">
                <a16:creationId xmlns:a16="http://schemas.microsoft.com/office/drawing/2014/main" id="{714A76D2-A9B2-46AF-ABA7-B5DAC457E033}"/>
              </a:ext>
            </a:extLst>
          </p:cNvPr>
          <p:cNvCxnSpPr>
            <a:cxnSpLocks/>
          </p:cNvCxnSpPr>
          <p:nvPr/>
        </p:nvCxnSpPr>
        <p:spPr>
          <a:xfrm flipV="1">
            <a:off x="5974559" y="4587877"/>
            <a:ext cx="213516" cy="518318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2" name="Straight Connector 321">
            <a:extLst>
              <a:ext uri="{FF2B5EF4-FFF2-40B4-BE49-F238E27FC236}">
                <a16:creationId xmlns:a16="http://schemas.microsoft.com/office/drawing/2014/main" id="{86B9B60C-9E19-4386-A3BA-2671CAC3D119}"/>
              </a:ext>
            </a:extLst>
          </p:cNvPr>
          <p:cNvCxnSpPr>
            <a:cxnSpLocks/>
          </p:cNvCxnSpPr>
          <p:nvPr/>
        </p:nvCxnSpPr>
        <p:spPr>
          <a:xfrm flipV="1">
            <a:off x="5999959" y="4779368"/>
            <a:ext cx="232566" cy="385365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5" name="Straight Connector 324">
            <a:extLst>
              <a:ext uri="{FF2B5EF4-FFF2-40B4-BE49-F238E27FC236}">
                <a16:creationId xmlns:a16="http://schemas.microsoft.com/office/drawing/2014/main" id="{F03A01D5-9BC6-4463-9E35-D2F71B7A93C4}"/>
              </a:ext>
            </a:extLst>
          </p:cNvPr>
          <p:cNvCxnSpPr>
            <a:cxnSpLocks/>
          </p:cNvCxnSpPr>
          <p:nvPr/>
        </p:nvCxnSpPr>
        <p:spPr>
          <a:xfrm flipH="1" flipV="1">
            <a:off x="5327651" y="4896643"/>
            <a:ext cx="19441" cy="61123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7" name="Straight Connector 326">
            <a:extLst>
              <a:ext uri="{FF2B5EF4-FFF2-40B4-BE49-F238E27FC236}">
                <a16:creationId xmlns:a16="http://schemas.microsoft.com/office/drawing/2014/main" id="{E1E91335-654A-4000-ABE5-5481CA290828}"/>
              </a:ext>
            </a:extLst>
          </p:cNvPr>
          <p:cNvCxnSpPr>
            <a:cxnSpLocks/>
          </p:cNvCxnSpPr>
          <p:nvPr/>
        </p:nvCxnSpPr>
        <p:spPr>
          <a:xfrm flipH="1" flipV="1">
            <a:off x="5086351" y="5091508"/>
            <a:ext cx="145855" cy="119466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9" name="Straight Connector 328">
            <a:extLst>
              <a:ext uri="{FF2B5EF4-FFF2-40B4-BE49-F238E27FC236}">
                <a16:creationId xmlns:a16="http://schemas.microsoft.com/office/drawing/2014/main" id="{3AB08490-441C-453C-97BE-EAE05AEC45E3}"/>
              </a:ext>
            </a:extLst>
          </p:cNvPr>
          <p:cNvCxnSpPr>
            <a:cxnSpLocks/>
          </p:cNvCxnSpPr>
          <p:nvPr/>
        </p:nvCxnSpPr>
        <p:spPr>
          <a:xfrm flipH="1" flipV="1">
            <a:off x="3924301" y="5169695"/>
            <a:ext cx="128588" cy="84931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1" name="Straight Connector 330">
            <a:extLst>
              <a:ext uri="{FF2B5EF4-FFF2-40B4-BE49-F238E27FC236}">
                <a16:creationId xmlns:a16="http://schemas.microsoft.com/office/drawing/2014/main" id="{12DA513E-DEA5-481B-B108-94ACB8CE69BC}"/>
              </a:ext>
            </a:extLst>
          </p:cNvPr>
          <p:cNvCxnSpPr>
            <a:cxnSpLocks/>
          </p:cNvCxnSpPr>
          <p:nvPr/>
        </p:nvCxnSpPr>
        <p:spPr>
          <a:xfrm flipV="1">
            <a:off x="6059492" y="4975424"/>
            <a:ext cx="196452" cy="232966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3" name="Straight Connector 332">
            <a:extLst>
              <a:ext uri="{FF2B5EF4-FFF2-40B4-BE49-F238E27FC236}">
                <a16:creationId xmlns:a16="http://schemas.microsoft.com/office/drawing/2014/main" id="{E1D51161-A096-4035-89E3-CDE9738521D6}"/>
              </a:ext>
            </a:extLst>
          </p:cNvPr>
          <p:cNvCxnSpPr>
            <a:cxnSpLocks/>
          </p:cNvCxnSpPr>
          <p:nvPr/>
        </p:nvCxnSpPr>
        <p:spPr>
          <a:xfrm flipV="1">
            <a:off x="6206735" y="5143500"/>
            <a:ext cx="140090" cy="100608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5" name="Straight Connector 334">
            <a:extLst>
              <a:ext uri="{FF2B5EF4-FFF2-40B4-BE49-F238E27FC236}">
                <a16:creationId xmlns:a16="http://schemas.microsoft.com/office/drawing/2014/main" id="{BA7A58AA-EA9B-4DCF-AD26-AD5524B3EBEC}"/>
              </a:ext>
            </a:extLst>
          </p:cNvPr>
          <p:cNvCxnSpPr>
            <a:cxnSpLocks/>
          </p:cNvCxnSpPr>
          <p:nvPr/>
        </p:nvCxnSpPr>
        <p:spPr>
          <a:xfrm flipV="1">
            <a:off x="6451503" y="5312867"/>
            <a:ext cx="101795" cy="18852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7" name="Straight Connector 336">
            <a:extLst>
              <a:ext uri="{FF2B5EF4-FFF2-40B4-BE49-F238E27FC236}">
                <a16:creationId xmlns:a16="http://schemas.microsoft.com/office/drawing/2014/main" id="{1634819D-7C9B-481B-90FE-CD3813F4C741}"/>
              </a:ext>
            </a:extLst>
          </p:cNvPr>
          <p:cNvCxnSpPr>
            <a:cxnSpLocks/>
          </p:cNvCxnSpPr>
          <p:nvPr/>
        </p:nvCxnSpPr>
        <p:spPr>
          <a:xfrm flipH="1" flipV="1">
            <a:off x="7823393" y="1297384"/>
            <a:ext cx="214714" cy="54372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9" name="Straight Connector 338">
            <a:extLst>
              <a:ext uri="{FF2B5EF4-FFF2-40B4-BE49-F238E27FC236}">
                <a16:creationId xmlns:a16="http://schemas.microsoft.com/office/drawing/2014/main" id="{EE4CF464-83A2-4E84-86E2-7C8C5EAE4BCA}"/>
              </a:ext>
            </a:extLst>
          </p:cNvPr>
          <p:cNvCxnSpPr>
            <a:cxnSpLocks/>
          </p:cNvCxnSpPr>
          <p:nvPr/>
        </p:nvCxnSpPr>
        <p:spPr>
          <a:xfrm flipH="1">
            <a:off x="8121651" y="1461292"/>
            <a:ext cx="65481" cy="116683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1" name="Straight Connector 340">
            <a:extLst>
              <a:ext uri="{FF2B5EF4-FFF2-40B4-BE49-F238E27FC236}">
                <a16:creationId xmlns:a16="http://schemas.microsoft.com/office/drawing/2014/main" id="{445E5DFC-9AB4-4993-B809-9363F84E0F0A}"/>
              </a:ext>
            </a:extLst>
          </p:cNvPr>
          <p:cNvCxnSpPr>
            <a:cxnSpLocks/>
          </p:cNvCxnSpPr>
          <p:nvPr/>
        </p:nvCxnSpPr>
        <p:spPr>
          <a:xfrm>
            <a:off x="8313542" y="1183084"/>
            <a:ext cx="1" cy="114300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3" name="Straight Connector 342">
            <a:extLst>
              <a:ext uri="{FF2B5EF4-FFF2-40B4-BE49-F238E27FC236}">
                <a16:creationId xmlns:a16="http://schemas.microsoft.com/office/drawing/2014/main" id="{9BA27AA3-C7CD-4FBD-A6E3-20B37A6E8587}"/>
              </a:ext>
            </a:extLst>
          </p:cNvPr>
          <p:cNvCxnSpPr>
            <a:cxnSpLocks/>
          </p:cNvCxnSpPr>
          <p:nvPr/>
        </p:nvCxnSpPr>
        <p:spPr>
          <a:xfrm>
            <a:off x="8437564" y="1462484"/>
            <a:ext cx="53974" cy="109142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6" name="Straight Connector 345">
            <a:extLst>
              <a:ext uri="{FF2B5EF4-FFF2-40B4-BE49-F238E27FC236}">
                <a16:creationId xmlns:a16="http://schemas.microsoft.com/office/drawing/2014/main" id="{BABFC4F8-C135-4E62-858A-62811047E79B}"/>
              </a:ext>
            </a:extLst>
          </p:cNvPr>
          <p:cNvCxnSpPr>
            <a:cxnSpLocks/>
            <a:stCxn id="460" idx="1"/>
          </p:cNvCxnSpPr>
          <p:nvPr/>
        </p:nvCxnSpPr>
        <p:spPr>
          <a:xfrm flipH="1">
            <a:off x="8594726" y="1296194"/>
            <a:ext cx="207962" cy="54669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9" name="Straight Connector 348">
            <a:extLst>
              <a:ext uri="{FF2B5EF4-FFF2-40B4-BE49-F238E27FC236}">
                <a16:creationId xmlns:a16="http://schemas.microsoft.com/office/drawing/2014/main" id="{8C555044-3496-42D6-B262-EFE844195810}"/>
              </a:ext>
            </a:extLst>
          </p:cNvPr>
          <p:cNvCxnSpPr>
            <a:cxnSpLocks/>
          </p:cNvCxnSpPr>
          <p:nvPr/>
        </p:nvCxnSpPr>
        <p:spPr>
          <a:xfrm>
            <a:off x="4424365" y="1532332"/>
            <a:ext cx="20636" cy="82156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6" name="Straight Connector 575">
            <a:extLst>
              <a:ext uri="{FF2B5EF4-FFF2-40B4-BE49-F238E27FC236}">
                <a16:creationId xmlns:a16="http://schemas.microsoft.com/office/drawing/2014/main" id="{5BB686AC-A70B-4CC5-9E25-29F29B26F269}"/>
              </a:ext>
            </a:extLst>
          </p:cNvPr>
          <p:cNvCxnSpPr>
            <a:cxnSpLocks/>
          </p:cNvCxnSpPr>
          <p:nvPr/>
        </p:nvCxnSpPr>
        <p:spPr>
          <a:xfrm>
            <a:off x="4018855" y="1305423"/>
            <a:ext cx="112516" cy="33932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8" name="Straight Connector 577">
            <a:extLst>
              <a:ext uri="{FF2B5EF4-FFF2-40B4-BE49-F238E27FC236}">
                <a16:creationId xmlns:a16="http://schemas.microsoft.com/office/drawing/2014/main" id="{3468F83E-B455-49B8-A0FC-AA5CBC9E4395}"/>
              </a:ext>
            </a:extLst>
          </p:cNvPr>
          <p:cNvCxnSpPr>
            <a:cxnSpLocks/>
          </p:cNvCxnSpPr>
          <p:nvPr/>
        </p:nvCxnSpPr>
        <p:spPr>
          <a:xfrm flipH="1">
            <a:off x="4322368" y="1172220"/>
            <a:ext cx="17856" cy="128884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0" name="Straight Connector 579">
            <a:extLst>
              <a:ext uri="{FF2B5EF4-FFF2-40B4-BE49-F238E27FC236}">
                <a16:creationId xmlns:a16="http://schemas.microsoft.com/office/drawing/2014/main" id="{9BB26317-0093-414C-A6EF-8C64015D74C3}"/>
              </a:ext>
            </a:extLst>
          </p:cNvPr>
          <p:cNvCxnSpPr>
            <a:cxnSpLocks/>
          </p:cNvCxnSpPr>
          <p:nvPr/>
        </p:nvCxnSpPr>
        <p:spPr>
          <a:xfrm flipH="1">
            <a:off x="4561092" y="1275408"/>
            <a:ext cx="112508" cy="64442"/>
          </a:xfrm>
          <a:prstGeom prst="line">
            <a:avLst/>
          </a:prstGeom>
          <a:ln>
            <a:solidFill>
              <a:srgbClr val="B0B0B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899827993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6" descr="A close up of a map&#10;&#10;Description automatically generated">
            <a:extLst>
              <a:ext uri="{FF2B5EF4-FFF2-40B4-BE49-F238E27FC236}">
                <a16:creationId xmlns:a16="http://schemas.microsoft.com/office/drawing/2014/main" id="{98C0775F-40B7-5848-A8E3-886F6A2804D7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203450" y="482600"/>
            <a:ext cx="7785100" cy="6350000"/>
          </a:xfrm>
          <a:prstGeom prst="rect">
            <a:avLst/>
          </a:prstGeom>
        </p:spPr>
      </p:pic>
      <p:sp>
        <p:nvSpPr>
          <p:cNvPr id="8" name="Rectangle 134">
            <a:extLst>
              <a:ext uri="{FF2B5EF4-FFF2-40B4-BE49-F238E27FC236}">
                <a16:creationId xmlns:a16="http://schemas.microsoft.com/office/drawing/2014/main" id="{83B92186-FFEE-5D47-99F9-B13D2C9CA6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0521" y="95828"/>
            <a:ext cx="10620914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Impact of College Attendance on Earnings: Zimmerman (2014)</a:t>
            </a:r>
          </a:p>
        </p:txBody>
      </p:sp>
    </p:spTree>
    <p:extLst>
      <p:ext uri="{BB962C8B-B14F-4D97-AF65-F5344CB8AC3E}">
        <p14:creationId xmlns:p14="http://schemas.microsoft.com/office/powerpoint/2010/main" val="3098905958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" name="AutoShape 3">
            <a:extLst>
              <a:ext uri="{FF2B5EF4-FFF2-40B4-BE49-F238E27FC236}">
                <a16:creationId xmlns:a16="http://schemas.microsoft.com/office/drawing/2014/main" id="{9179ABBC-6819-4E8B-ADF7-278E32690FC9}"/>
              </a:ext>
            </a:extLst>
          </p:cNvPr>
          <p:cNvSpPr>
            <a:spLocks noChangeAspect="1" noChangeArrowheads="1" noTextEdit="1"/>
          </p:cNvSpPr>
          <p:nvPr/>
        </p:nvSpPr>
        <p:spPr bwMode="auto">
          <a:xfrm>
            <a:off x="609601" y="-1"/>
            <a:ext cx="109728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9" name="Rectangle 5">
            <a:extLst>
              <a:ext uri="{FF2B5EF4-FFF2-40B4-BE49-F238E27FC236}">
                <a16:creationId xmlns:a16="http://schemas.microsoft.com/office/drawing/2014/main" id="{777A3918-FE5D-4FBF-BC8A-C52C0DA6C03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4838" y="-4763"/>
            <a:ext cx="10982325" cy="6867525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0" name="Rectangle 6">
            <a:extLst>
              <a:ext uri="{FF2B5EF4-FFF2-40B4-BE49-F238E27FC236}">
                <a16:creationId xmlns:a16="http://schemas.microsoft.com/office/drawing/2014/main" id="{1BDA0D00-B73B-4158-B2F5-841CA1F066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9601" y="-1"/>
            <a:ext cx="10968038" cy="6853238"/>
          </a:xfrm>
          <a:prstGeom prst="rect">
            <a:avLst/>
          </a:prstGeom>
          <a:solidFill>
            <a:srgbClr val="FFFFFF"/>
          </a:solidFill>
          <a:ln w="14288">
            <a:solidFill>
              <a:srgbClr val="FFFFF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1" name="Rectangle 7">
            <a:extLst>
              <a:ext uri="{FF2B5EF4-FFF2-40B4-BE49-F238E27FC236}">
                <a16:creationId xmlns:a16="http://schemas.microsoft.com/office/drawing/2014/main" id="{A48D8555-AD5E-4936-BCCD-0C84690168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92251" y="1230312"/>
            <a:ext cx="9948863" cy="4613275"/>
          </a:xfrm>
          <a:prstGeom prst="rect">
            <a:avLst/>
          </a:prstGeom>
          <a:solidFill>
            <a:srgbClr val="FFFFFF"/>
          </a:solidFill>
          <a:ln w="14288">
            <a:solidFill>
              <a:srgbClr val="FFFFF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84" name="Line 30">
            <a:extLst>
              <a:ext uri="{FF2B5EF4-FFF2-40B4-BE49-F238E27FC236}">
                <a16:creationId xmlns:a16="http://schemas.microsoft.com/office/drawing/2014/main" id="{53FEBC6C-0EDE-4AB9-8E0F-B6A8744F3118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492251" y="1230312"/>
            <a:ext cx="0" cy="4613275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5" name="Line 31">
            <a:extLst>
              <a:ext uri="{FF2B5EF4-FFF2-40B4-BE49-F238E27FC236}">
                <a16:creationId xmlns:a16="http://schemas.microsoft.com/office/drawing/2014/main" id="{5C815DC8-8CDE-4473-BF87-1860F0D6D50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395413" y="5692775"/>
            <a:ext cx="96838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6" name="Rectangle 32">
            <a:extLst>
              <a:ext uri="{FF2B5EF4-FFF2-40B4-BE49-F238E27FC236}">
                <a16:creationId xmlns:a16="http://schemas.microsoft.com/office/drawing/2014/main" id="{FBBD2EF0-BDE2-42D3-8070-F4C611C356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2326" y="5559425"/>
            <a:ext cx="541338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 dirty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-30K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87" name="Line 33">
            <a:extLst>
              <a:ext uri="{FF2B5EF4-FFF2-40B4-BE49-F238E27FC236}">
                <a16:creationId xmlns:a16="http://schemas.microsoft.com/office/drawing/2014/main" id="{EBEDD1EC-9C67-4474-8F2E-4F98AB45382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395413" y="4649787"/>
            <a:ext cx="96838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8" name="Rectangle 34">
            <a:extLst>
              <a:ext uri="{FF2B5EF4-FFF2-40B4-BE49-F238E27FC236}">
                <a16:creationId xmlns:a16="http://schemas.microsoft.com/office/drawing/2014/main" id="{EC598567-C197-463C-A508-37D35491E5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3276" y="4516437"/>
            <a:ext cx="541338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 dirty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-20K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89" name="Line 35">
            <a:extLst>
              <a:ext uri="{FF2B5EF4-FFF2-40B4-BE49-F238E27FC236}">
                <a16:creationId xmlns:a16="http://schemas.microsoft.com/office/drawing/2014/main" id="{B9A13862-414D-40C8-8B9A-C71E7CD09AB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395413" y="3606800"/>
            <a:ext cx="96838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0" name="Rectangle 36">
            <a:extLst>
              <a:ext uri="{FF2B5EF4-FFF2-40B4-BE49-F238E27FC236}">
                <a16:creationId xmlns:a16="http://schemas.microsoft.com/office/drawing/2014/main" id="{C5D4B962-0DBB-4DA5-B30B-3174F84027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1851" y="3475037"/>
            <a:ext cx="541338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 dirty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-10K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91" name="Line 37">
            <a:extLst>
              <a:ext uri="{FF2B5EF4-FFF2-40B4-BE49-F238E27FC236}">
                <a16:creationId xmlns:a16="http://schemas.microsoft.com/office/drawing/2014/main" id="{2B209450-F331-4DAD-AA89-AD6E4796BBC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395413" y="2570162"/>
            <a:ext cx="96838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2" name="Rectangle 38">
            <a:extLst>
              <a:ext uri="{FF2B5EF4-FFF2-40B4-BE49-F238E27FC236}">
                <a16:creationId xmlns:a16="http://schemas.microsoft.com/office/drawing/2014/main" id="{E64DB8F1-DB2A-4DB6-AF7A-10C6B9559F1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08088" y="2432050"/>
            <a:ext cx="255588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0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93" name="Line 39">
            <a:extLst>
              <a:ext uri="{FF2B5EF4-FFF2-40B4-BE49-F238E27FC236}">
                <a16:creationId xmlns:a16="http://schemas.microsoft.com/office/drawing/2014/main" id="{4370FFBF-4F4F-42C5-A820-6C9AF75447F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395413" y="1527175"/>
            <a:ext cx="96838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4" name="Rectangle 40">
            <a:extLst>
              <a:ext uri="{FF2B5EF4-FFF2-40B4-BE49-F238E27FC236}">
                <a16:creationId xmlns:a16="http://schemas.microsoft.com/office/drawing/2014/main" id="{171ADC71-236C-4478-8F61-A905F40DDA1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1526" y="1390650"/>
            <a:ext cx="60007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 dirty="0">
                <a:ln>
                  <a:noFill/>
                </a:ln>
                <a:solidFill>
                  <a:srgbClr val="808080"/>
                </a:solidFill>
                <a:effectLst/>
                <a:latin typeface="Arial" panose="020B0604020202020204" pitchFamily="34" charset="0"/>
              </a:rPr>
              <a:t>$10K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95" name="Line 41">
            <a:extLst>
              <a:ext uri="{FF2B5EF4-FFF2-40B4-BE49-F238E27FC236}">
                <a16:creationId xmlns:a16="http://schemas.microsoft.com/office/drawing/2014/main" id="{3A807105-9191-4F46-8133-CDF9B1E43F88}"/>
              </a:ext>
            </a:extLst>
          </p:cNvPr>
          <p:cNvSpPr>
            <a:spLocks noChangeShapeType="1"/>
          </p:cNvSpPr>
          <p:nvPr/>
        </p:nvSpPr>
        <p:spPr bwMode="auto">
          <a:xfrm>
            <a:off x="1492251" y="5843587"/>
            <a:ext cx="9948863" cy="0"/>
          </a:xfrm>
          <a:prstGeom prst="line">
            <a:avLst/>
          </a:prstGeom>
          <a:noFill/>
          <a:ln w="19050">
            <a:solidFill>
              <a:srgbClr val="80808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7" name="Rectangle 63">
            <a:extLst>
              <a:ext uri="{FF2B5EF4-FFF2-40B4-BE49-F238E27FC236}">
                <a16:creationId xmlns:a16="http://schemas.microsoft.com/office/drawing/2014/main" id="{54004D21-45D1-4C6F-8DE9-A26C6AC36D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70638" y="444500"/>
            <a:ext cx="484188" cy="904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5300" b="0" i="0" u="none" strike="noStrike" cap="none" normalizeH="0" baseline="0">
                <a:ln>
                  <a:noFill/>
                </a:ln>
                <a:solidFill>
                  <a:srgbClr val="1E2D53"/>
                </a:solidFill>
                <a:effectLst/>
                <a:latin typeface="Arial" panose="020B0604020202020204" pitchFamily="34" charset="0"/>
              </a:rPr>
              <a:t> 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56" name="Rectangle 134">
            <a:extLst>
              <a:ext uri="{FF2B5EF4-FFF2-40B4-BE49-F238E27FC236}">
                <a16:creationId xmlns:a16="http://schemas.microsoft.com/office/drawing/2014/main" id="{C04FAD6A-495A-4CC4-94B9-4B5E95515A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0521" y="95828"/>
            <a:ext cx="10620914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>
              <a:defRPr/>
            </a:pPr>
            <a:r>
              <a:rPr lang="en-US" sz="2400" b="1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Net Cost to Government of Admission to Florida International University </a:t>
            </a:r>
          </a:p>
        </p:txBody>
      </p:sp>
      <p:sp>
        <p:nvSpPr>
          <p:cNvPr id="118" name="Line 38">
            <a:extLst>
              <a:ext uri="{FF2B5EF4-FFF2-40B4-BE49-F238E27FC236}">
                <a16:creationId xmlns:a16="http://schemas.microsoft.com/office/drawing/2014/main" id="{94F464BC-4323-014C-A0BE-42B52A70DA07}"/>
              </a:ext>
            </a:extLst>
          </p:cNvPr>
          <p:cNvSpPr>
            <a:spLocks noChangeShapeType="1"/>
          </p:cNvSpPr>
          <p:nvPr/>
        </p:nvSpPr>
        <p:spPr bwMode="auto">
          <a:xfrm>
            <a:off x="1492251" y="2570162"/>
            <a:ext cx="9948863" cy="0"/>
          </a:xfrm>
          <a:prstGeom prst="line">
            <a:avLst/>
          </a:prstGeom>
          <a:noFill/>
          <a:ln w="11113">
            <a:solidFill>
              <a:srgbClr val="90909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E3052DE0-444C-014A-81AD-DFD565466100}"/>
              </a:ext>
            </a:extLst>
          </p:cNvPr>
          <p:cNvSpPr txBox="1"/>
          <p:nvPr/>
        </p:nvSpPr>
        <p:spPr>
          <a:xfrm>
            <a:off x="0" y="6593293"/>
            <a:ext cx="463998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>
                <a:solidFill>
                  <a:schemeClr val="bg1">
                    <a:lumMod val="50000"/>
                  </a:schemeClr>
                </a:solidFill>
              </a:rPr>
              <a:t>Note: All amounts in 2005 USD, discounted using a 3% real interest rate</a:t>
            </a:r>
          </a:p>
        </p:txBody>
      </p:sp>
    </p:spTree>
    <p:extLst>
      <p:ext uri="{BB962C8B-B14F-4D97-AF65-F5344CB8AC3E}">
        <p14:creationId xmlns:p14="http://schemas.microsoft.com/office/powerpoint/2010/main" val="186653451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50">
        <p:fade/>
      </p:transition>
    </mc:Choice>
    <mc:Fallback xmlns="">
      <p:transition>
        <p:fade/>
      </p:transition>
    </mc:Fallback>
  </mc:AlternateContent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Shape"/>
  <p:tag name="ANGLE" val="5"/>
</p:tagLst>
</file>

<file path=ppt/tags/tag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HalfShape"/>
  <p:tag name="ANGLE" val="5"/>
</p:tagLst>
</file>

<file path=ppt/tags/tag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Shape"/>
  <p:tag name="ANGLE" val="4"/>
</p:tagLst>
</file>

<file path=ppt/tags/tag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HalfShape"/>
  <p:tag name="ANGLE" val="4"/>
</p:tagLst>
</file>

<file path=ppt/tags/tag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Shape"/>
  <p:tag name="ANGLE" val="2"/>
</p:tagLst>
</file>

<file path=ppt/tags/tag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HalfShape"/>
  <p:tag name="ANGLE" val="2"/>
</p:tagLst>
</file>

<file path=ppt/tags/tag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Shape"/>
  <p:tag name="ANGLE" val="1"/>
</p:tagLst>
</file>

<file path=ppt/tags/tag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HalfShape"/>
  <p:tag name="ANGLE" val="1"/>
</p:tagLst>
</file>

<file path=ppt/tags/tag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dUVaNioeQEy1srSxzx_jYw"/>
</p:tagLst>
</file>

<file path=ppt/tags/tag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Shape"/>
  <p:tag name="ANGLE" val="3"/>
</p:tagLst>
</file>

<file path=ppt/tags/tag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HalfShape"/>
  <p:tag name="ANGLE" val="4"/>
</p:tagLst>
</file>

<file path=ppt/theme/theme1.xml><?xml version="1.0" encoding="utf-8"?>
<a:theme xmlns:a="http://schemas.openxmlformats.org/drawingml/2006/main" name="6_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5_Firm Format - template_Blue">
  <a:themeElements>
    <a:clrScheme name="Cyan_blue">
      <a:dk1>
        <a:srgbClr val="000000"/>
      </a:dk1>
      <a:lt1>
        <a:srgbClr val="FFFFFF"/>
      </a:lt1>
      <a:dk2>
        <a:srgbClr val="002960"/>
      </a:dk2>
      <a:lt2>
        <a:srgbClr val="FFFFFF"/>
      </a:lt2>
      <a:accent1>
        <a:srgbClr val="C5C5C5"/>
      </a:accent1>
      <a:accent2>
        <a:srgbClr val="00ADEF"/>
      </a:accent2>
      <a:accent3>
        <a:srgbClr val="0065BD"/>
      </a:accent3>
      <a:accent4>
        <a:srgbClr val="002960"/>
      </a:accent4>
      <a:accent5>
        <a:srgbClr val="F27F00"/>
      </a:accent5>
      <a:accent6>
        <a:srgbClr val="808080"/>
      </a:accent6>
      <a:hlink>
        <a:srgbClr val="0065BD"/>
      </a:hlink>
      <a:folHlink>
        <a:srgbClr val="002960"/>
      </a:folHlink>
    </a:clrScheme>
    <a:fontScheme name="Default Design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solidFill>
          <a:schemeClr val="accent1"/>
        </a:solidFill>
        <a:ln w="9525">
          <a:solidFill>
            <a:schemeClr val="accent6"/>
          </a:solidFill>
        </a:ln>
      </a:spPr>
      <a:bodyPr rtlCol="0" anchor="ctr"/>
      <a:lstStyle>
        <a:defPPr algn="ctr">
          <a:defRPr dirty="0" err="1" smtClean="0">
            <a:solidFill>
              <a:schemeClr val="tx1"/>
            </a:solidFill>
          </a:defRPr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>
        <a:ln>
          <a:solidFill>
            <a:schemeClr val="accent6"/>
          </a:solidFill>
        </a:ln>
      </a:spPr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</a:objectDefaults>
  <a:extraClrSchemeLst>
    <a:extraClrScheme>
      <a:clrScheme name="McKinsey Grey-Blue">
        <a:dk1>
          <a:srgbClr val="000000"/>
        </a:dk1>
        <a:lt1>
          <a:srgbClr val="FFFFFF"/>
        </a:lt1>
        <a:dk2>
          <a:srgbClr val="002960"/>
        </a:dk2>
        <a:lt2>
          <a:srgbClr val="FFFFFF"/>
        </a:lt2>
        <a:accent1>
          <a:srgbClr val="C5C5C5"/>
        </a:accent1>
        <a:accent2>
          <a:srgbClr val="00ADEF"/>
        </a:accent2>
        <a:accent3>
          <a:srgbClr val="0065BD"/>
        </a:accent3>
        <a:accent4>
          <a:srgbClr val="002960"/>
        </a:accent4>
        <a:accent5>
          <a:srgbClr val="F27F00"/>
        </a:accent5>
        <a:accent6>
          <a:srgbClr val="808080"/>
        </a:accent6>
        <a:hlink>
          <a:srgbClr val="0065BD"/>
        </a:hlink>
        <a:folHlink>
          <a:srgbClr val="00296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McKinsey Cyan-Blue">
        <a:dk1>
          <a:srgbClr val="000000"/>
        </a:dk1>
        <a:lt1>
          <a:srgbClr val="FFFFFF"/>
        </a:lt1>
        <a:dk2>
          <a:srgbClr val="002960"/>
        </a:dk2>
        <a:lt2>
          <a:srgbClr val="FFFFFF"/>
        </a:lt2>
        <a:accent1>
          <a:srgbClr val="C9F0FF"/>
        </a:accent1>
        <a:accent2>
          <a:srgbClr val="00ADEF"/>
        </a:accent2>
        <a:accent3>
          <a:srgbClr val="0065BD"/>
        </a:accent3>
        <a:accent4>
          <a:srgbClr val="002960"/>
        </a:accent4>
        <a:accent5>
          <a:srgbClr val="F27F00"/>
        </a:accent5>
        <a:accent6>
          <a:srgbClr val="808080"/>
        </a:accent6>
        <a:hlink>
          <a:srgbClr val="006983"/>
        </a:hlink>
        <a:folHlink>
          <a:srgbClr val="333333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Firm Format - template - blue - normal" id="{C75ED597-A648-42ED-A4DC-A5D09CAD6C59}" vid="{F0629F24-3C58-41B5-9C5E-254256C7B134}"/>
    </a:ext>
  </a:extLst>
</a:theme>
</file>

<file path=ppt/theme/theme3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157044</TotalTime>
  <Words>5568</Words>
  <Application>Microsoft Office PowerPoint</Application>
  <PresentationFormat>Widescreen</PresentationFormat>
  <Paragraphs>2072</Paragraphs>
  <Slides>76</Slides>
  <Notes>72</Notes>
  <HiddenSlides>0</HiddenSlides>
  <MMClips>0</MMClips>
  <ScaleCrop>false</ScaleCrop>
  <HeadingPairs>
    <vt:vector size="8" baseType="variant">
      <vt:variant>
        <vt:lpstr>Fonts Used</vt:lpstr>
      </vt:variant>
      <vt:variant>
        <vt:i4>5</vt:i4>
      </vt:variant>
      <vt:variant>
        <vt:lpstr>Theme</vt:lpstr>
      </vt:variant>
      <vt:variant>
        <vt:i4>2</vt:i4>
      </vt:variant>
      <vt:variant>
        <vt:lpstr>Embedded OLE Servers</vt:lpstr>
      </vt:variant>
      <vt:variant>
        <vt:i4>1</vt:i4>
      </vt:variant>
      <vt:variant>
        <vt:lpstr>Slide Titles</vt:lpstr>
      </vt:variant>
      <vt:variant>
        <vt:i4>76</vt:i4>
      </vt:variant>
    </vt:vector>
  </HeadingPairs>
  <TitlesOfParts>
    <vt:vector size="84" baseType="lpstr">
      <vt:lpstr>Arial</vt:lpstr>
      <vt:lpstr>Calibri</vt:lpstr>
      <vt:lpstr>Cambria Math</vt:lpstr>
      <vt:lpstr>cmss10</vt:lpstr>
      <vt:lpstr>Wingdings</vt:lpstr>
      <vt:lpstr>6_Office Theme</vt:lpstr>
      <vt:lpstr>5_Firm Format - template_Blue</vt:lpstr>
      <vt:lpstr>think-cell Slide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Manager/>
  <Company/>
  <LinksUpToDate>false</LinksUpToDate>
  <SharedDoc>false</SharedDoc>
  <HyperlinkBase/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subject/>
  <dc:creator>Nathaniel Hendren</dc:creator>
  <cp:keywords/>
  <dc:description/>
  <cp:lastModifiedBy>Grace Coogan</cp:lastModifiedBy>
  <cp:revision>5659</cp:revision>
  <cp:lastPrinted>2019-04-04T02:03:05Z</cp:lastPrinted>
  <dcterms:created xsi:type="dcterms:W3CDTF">2017-09-25T22:39:41Z</dcterms:created>
  <dcterms:modified xsi:type="dcterms:W3CDTF">2023-07-06T14:43:16Z</dcterms:modified>
  <cp:category/>
</cp:coreProperties>
</file>